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UTH\Desktop\UDACITY\SQL%20PROJECT%201\CSV%20DOWNLOAD%20QUES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UTH\Desktop\UDACITY\SQL%20PROJECT%201\CSV%20DOWNLOAD%20QUES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[CSV DOWNLOAD QUESTION.xlsx]VISUAL SET1 QUEST 2!PivotTable30</c:name>
    <c:fmtId val="3"/>
  </c:pivotSource>
  <c:chart>
    <c:title>
      <c:tx>
        <c:rich>
          <a:bodyPr rot="0" spcFirstLastPara="1" vertOverflow="ellipsis" vert="horz" wrap="square" anchor="ctr" anchorCtr="1"/>
          <a:lstStyle/>
          <a:p>
            <a:pPr>
              <a:defRPr lang="en-US" sz="1600" b="0" i="0" u="none" strike="noStrike" kern="1200" cap="none" spc="50" normalizeH="0" baseline="0">
                <a:solidFill>
                  <a:schemeClr val="tx1">
                    <a:lumMod val="65000"/>
                    <a:lumOff val="35000"/>
                  </a:schemeClr>
                </a:solidFill>
                <a:latin typeface="+mj-lt"/>
                <a:ea typeface="+mj-ea"/>
                <a:cs typeface="+mj-cs"/>
              </a:defRPr>
            </a:pPr>
            <a:r>
              <a:rPr lang="en-US"/>
              <a:t>Sum of Rental Duration &amp; Standard Quaterly </a:t>
            </a:r>
          </a:p>
        </c:rich>
      </c:tx>
      <c:overlay val="0"/>
      <c:spPr>
        <a:noFill/>
        <a:ln>
          <a:noFill/>
        </a:ln>
        <a:effectLst/>
      </c:spPr>
      <c:txPr>
        <a:bodyPr rot="0" spcFirstLastPara="1" vertOverflow="ellipsis" vert="horz" wrap="square" anchor="ctr" anchorCtr="1"/>
        <a:lstStyle/>
        <a:p>
          <a:pPr>
            <a:defRPr lang="en-US" sz="1600"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alpha val="70000"/>
            </a:schemeClr>
          </a:solidFill>
          <a:ln>
            <a:noFill/>
          </a:ln>
          <a:effectLst/>
        </c:spPr>
        <c:marker>
          <c:symbol val="circle"/>
          <c:size val="6"/>
          <c:spPr>
            <a:solidFill>
              <a:schemeClr val="accent1">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solidFill>
              <a:schemeClr val="accent2">
                <a:alpha val="70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pivotFmt>
      <c:pivotFmt>
        <c:idx val="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3386015806195967"/>
          <c:y val="0.13592370260648109"/>
          <c:w val="0.76613980844017537"/>
          <c:h val="0.68682050882253565"/>
        </c:manualLayout>
      </c:layout>
      <c:barChart>
        <c:barDir val="col"/>
        <c:grouping val="clustered"/>
        <c:varyColors val="0"/>
        <c:ser>
          <c:idx val="0"/>
          <c:order val="0"/>
          <c:tx>
            <c:strRef>
              <c:f>'VISUAL SET1 QUEST 2'!$B$3</c:f>
              <c:strCache>
                <c:ptCount val="1"/>
                <c:pt idx="0">
                  <c:v>Sum of rental_duration</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'VISUAL SET1 QUEST 2'!$A$4:$A$9</c:f>
              <c:strCache>
                <c:ptCount val="6"/>
                <c:pt idx="0">
                  <c:v>Animation</c:v>
                </c:pt>
                <c:pt idx="1">
                  <c:v>Children</c:v>
                </c:pt>
                <c:pt idx="2">
                  <c:v>Classics</c:v>
                </c:pt>
                <c:pt idx="3">
                  <c:v>Comedy</c:v>
                </c:pt>
                <c:pt idx="4">
                  <c:v>Family</c:v>
                </c:pt>
                <c:pt idx="5">
                  <c:v>Music</c:v>
                </c:pt>
              </c:strCache>
            </c:strRef>
          </c:cat>
          <c:val>
            <c:numRef>
              <c:f>'VISUAL SET1 QUEST 2'!$B$4:$B$9</c:f>
              <c:numCache>
                <c:formatCode>General</c:formatCode>
                <c:ptCount val="6"/>
                <c:pt idx="0">
                  <c:v>323</c:v>
                </c:pt>
                <c:pt idx="1">
                  <c:v>302</c:v>
                </c:pt>
                <c:pt idx="2">
                  <c:v>289</c:v>
                </c:pt>
                <c:pt idx="3">
                  <c:v>286</c:v>
                </c:pt>
                <c:pt idx="4">
                  <c:v>357</c:v>
                </c:pt>
                <c:pt idx="5">
                  <c:v>267</c:v>
                </c:pt>
              </c:numCache>
            </c:numRef>
          </c:val>
          <c:extLst>
            <c:ext xmlns:c16="http://schemas.microsoft.com/office/drawing/2014/chart" uri="{C3380CC4-5D6E-409C-BE32-E72D297353CC}">
              <c16:uniqueId val="{00000000-6C66-4728-A6A5-834CD953E898}"/>
            </c:ext>
          </c:extLst>
        </c:ser>
        <c:ser>
          <c:idx val="1"/>
          <c:order val="1"/>
          <c:tx>
            <c:strRef>
              <c:f>'VISUAL SET1 QUEST 2'!$C$3</c:f>
              <c:strCache>
                <c:ptCount val="1"/>
                <c:pt idx="0">
                  <c:v>Sum of standard_quarterly retal</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'VISUAL SET1 QUEST 2'!$A$4:$A$9</c:f>
              <c:strCache>
                <c:ptCount val="6"/>
                <c:pt idx="0">
                  <c:v>Animation</c:v>
                </c:pt>
                <c:pt idx="1">
                  <c:v>Children</c:v>
                </c:pt>
                <c:pt idx="2">
                  <c:v>Classics</c:v>
                </c:pt>
                <c:pt idx="3">
                  <c:v>Comedy</c:v>
                </c:pt>
                <c:pt idx="4">
                  <c:v>Family</c:v>
                </c:pt>
                <c:pt idx="5">
                  <c:v>Music</c:v>
                </c:pt>
              </c:strCache>
            </c:strRef>
          </c:cat>
          <c:val>
            <c:numRef>
              <c:f>'VISUAL SET1 QUEST 2'!$C$4:$C$9</c:f>
              <c:numCache>
                <c:formatCode>General</c:formatCode>
                <c:ptCount val="6"/>
                <c:pt idx="0">
                  <c:v>159</c:v>
                </c:pt>
                <c:pt idx="1">
                  <c:v>148</c:v>
                </c:pt>
                <c:pt idx="2">
                  <c:v>145</c:v>
                </c:pt>
                <c:pt idx="3">
                  <c:v>138</c:v>
                </c:pt>
                <c:pt idx="4">
                  <c:v>177</c:v>
                </c:pt>
                <c:pt idx="5">
                  <c:v>134</c:v>
                </c:pt>
              </c:numCache>
            </c:numRef>
          </c:val>
          <c:extLst>
            <c:ext xmlns:c16="http://schemas.microsoft.com/office/drawing/2014/chart" uri="{C3380CC4-5D6E-409C-BE32-E72D297353CC}">
              <c16:uniqueId val="{00000001-6C66-4728-A6A5-834CD953E898}"/>
            </c:ext>
          </c:extLst>
        </c:ser>
        <c:dLbls>
          <c:dLblPos val="outEnd"/>
          <c:showLegendKey val="0"/>
          <c:showVal val="1"/>
          <c:showCatName val="0"/>
          <c:showSerName val="0"/>
          <c:showPercent val="0"/>
          <c:showBubbleSize val="0"/>
        </c:dLbls>
        <c:gapWidth val="80"/>
        <c:overlap val="25"/>
        <c:axId val="447870600"/>
        <c:axId val="447867648"/>
      </c:barChart>
      <c:catAx>
        <c:axId val="44787060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900" b="0" i="0" u="none" strike="noStrike" kern="1200" cap="none" spc="20" normalizeH="0" baseline="0">
                <a:solidFill>
                  <a:schemeClr val="tx1">
                    <a:lumMod val="65000"/>
                    <a:lumOff val="35000"/>
                  </a:schemeClr>
                </a:solidFill>
                <a:latin typeface="+mn-lt"/>
                <a:ea typeface="+mn-ea"/>
                <a:cs typeface="+mn-cs"/>
              </a:defRPr>
            </a:pPr>
            <a:endParaRPr lang="en-US"/>
          </a:p>
        </c:txPr>
        <c:crossAx val="447867648"/>
        <c:crosses val="autoZero"/>
        <c:auto val="1"/>
        <c:lblAlgn val="ctr"/>
        <c:lblOffset val="100"/>
        <c:noMultiLvlLbl val="0"/>
      </c:catAx>
      <c:valAx>
        <c:axId val="44786764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spc="20" baseline="0">
                <a:solidFill>
                  <a:schemeClr val="tx1">
                    <a:lumMod val="65000"/>
                    <a:lumOff val="35000"/>
                  </a:schemeClr>
                </a:solidFill>
                <a:latin typeface="+mn-lt"/>
                <a:ea typeface="+mn-ea"/>
                <a:cs typeface="+mn-cs"/>
              </a:defRPr>
            </a:pPr>
            <a:endParaRPr lang="en-US"/>
          </a:p>
        </c:txPr>
        <c:crossAx val="447870600"/>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lang="en-US" sz="9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plotVisOnly val="1"/>
    <c:dispBlanksAs val="gap"/>
    <c:showDLblsOverMax val="0"/>
  </c:chart>
  <c:spPr>
    <a:solidFill>
      <a:schemeClr val="lt1"/>
    </a:solidFill>
    <a:ln w="9525" cap="flat" cmpd="sng" algn="ctr">
      <a:solidFill>
        <a:schemeClr val="tx1"/>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[CSV DOWNLOAD QUESTION.xlsx]VISUSAL SET 1 QUEST 3!PivotTable44</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Standard</a:t>
            </a:r>
            <a:r>
              <a:rPr lang="en-US" baseline="0"/>
              <a:t> Q</a:t>
            </a:r>
            <a:r>
              <a:rPr lang="en-US"/>
              <a:t>uartile by Category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'VISUSAL SET 1 QUEST 3'!$B$3:$B$4</c:f>
              <c:strCache>
                <c:ptCount val="1"/>
                <c:pt idx="0">
                  <c:v>Animation</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'VISUSAL SET 1 QUEST 3'!$A$5:$A$6</c:f>
              <c:strCache>
                <c:ptCount val="2"/>
                <c:pt idx="0">
                  <c:v>Sum of standard quartile</c:v>
                </c:pt>
                <c:pt idx="1">
                  <c:v>Count Total</c:v>
                </c:pt>
              </c:strCache>
            </c:strRef>
          </c:cat>
          <c:val>
            <c:numRef>
              <c:f>'VISUSAL SET 1 QUEST 3'!$B$5:$B$6</c:f>
              <c:numCache>
                <c:formatCode>General</c:formatCode>
                <c:ptCount val="2"/>
                <c:pt idx="0">
                  <c:v>10</c:v>
                </c:pt>
                <c:pt idx="1">
                  <c:v>66</c:v>
                </c:pt>
              </c:numCache>
            </c:numRef>
          </c:val>
          <c:extLst>
            <c:ext xmlns:c16="http://schemas.microsoft.com/office/drawing/2014/chart" uri="{C3380CC4-5D6E-409C-BE32-E72D297353CC}">
              <c16:uniqueId val="{00000000-7358-44DA-85E3-097C1E2833A8}"/>
            </c:ext>
          </c:extLst>
        </c:ser>
        <c:ser>
          <c:idx val="1"/>
          <c:order val="1"/>
          <c:tx>
            <c:strRef>
              <c:f>'VISUSAL SET 1 QUEST 3'!$C$3:$C$4</c:f>
              <c:strCache>
                <c:ptCount val="1"/>
                <c:pt idx="0">
                  <c:v>Children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'VISUSAL SET 1 QUEST 3'!$A$5:$A$6</c:f>
              <c:strCache>
                <c:ptCount val="2"/>
                <c:pt idx="0">
                  <c:v>Sum of standard quartile</c:v>
                </c:pt>
                <c:pt idx="1">
                  <c:v>Count Total</c:v>
                </c:pt>
              </c:strCache>
            </c:strRef>
          </c:cat>
          <c:val>
            <c:numRef>
              <c:f>'VISUSAL SET 1 QUEST 3'!$C$5:$C$6</c:f>
              <c:numCache>
                <c:formatCode>General</c:formatCode>
                <c:ptCount val="2"/>
                <c:pt idx="0">
                  <c:v>10</c:v>
                </c:pt>
                <c:pt idx="1">
                  <c:v>60</c:v>
                </c:pt>
              </c:numCache>
            </c:numRef>
          </c:val>
          <c:extLst>
            <c:ext xmlns:c16="http://schemas.microsoft.com/office/drawing/2014/chart" uri="{C3380CC4-5D6E-409C-BE32-E72D297353CC}">
              <c16:uniqueId val="{00000001-7358-44DA-85E3-097C1E2833A8}"/>
            </c:ext>
          </c:extLst>
        </c:ser>
        <c:ser>
          <c:idx val="2"/>
          <c:order val="2"/>
          <c:tx>
            <c:strRef>
              <c:f>'VISUSAL SET 1 QUEST 3'!$D$3:$D$4</c:f>
              <c:strCache>
                <c:ptCount val="1"/>
                <c:pt idx="0">
                  <c:v>Classics</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'VISUSAL SET 1 QUEST 3'!$A$5:$A$6</c:f>
              <c:strCache>
                <c:ptCount val="2"/>
                <c:pt idx="0">
                  <c:v>Sum of standard quartile</c:v>
                </c:pt>
                <c:pt idx="1">
                  <c:v>Count Total</c:v>
                </c:pt>
              </c:strCache>
            </c:strRef>
          </c:cat>
          <c:val>
            <c:numRef>
              <c:f>'VISUSAL SET 1 QUEST 3'!$D$5:$D$6</c:f>
              <c:numCache>
                <c:formatCode>General</c:formatCode>
                <c:ptCount val="2"/>
                <c:pt idx="0">
                  <c:v>10</c:v>
                </c:pt>
                <c:pt idx="1">
                  <c:v>57</c:v>
                </c:pt>
              </c:numCache>
            </c:numRef>
          </c:val>
          <c:extLst>
            <c:ext xmlns:c16="http://schemas.microsoft.com/office/drawing/2014/chart" uri="{C3380CC4-5D6E-409C-BE32-E72D297353CC}">
              <c16:uniqueId val="{00000002-7358-44DA-85E3-097C1E2833A8}"/>
            </c:ext>
          </c:extLst>
        </c:ser>
        <c:ser>
          <c:idx val="3"/>
          <c:order val="3"/>
          <c:tx>
            <c:strRef>
              <c:f>'VISUSAL SET 1 QUEST 3'!$E$3:$E$4</c:f>
              <c:strCache>
                <c:ptCount val="1"/>
                <c:pt idx="0">
                  <c:v>Comedy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'VISUSAL SET 1 QUEST 3'!$A$5:$A$6</c:f>
              <c:strCache>
                <c:ptCount val="2"/>
                <c:pt idx="0">
                  <c:v>Sum of standard quartile</c:v>
                </c:pt>
                <c:pt idx="1">
                  <c:v>Count Total</c:v>
                </c:pt>
              </c:strCache>
            </c:strRef>
          </c:cat>
          <c:val>
            <c:numRef>
              <c:f>'VISUSAL SET 1 QUEST 3'!$E$5:$E$6</c:f>
              <c:numCache>
                <c:formatCode>General</c:formatCode>
                <c:ptCount val="2"/>
                <c:pt idx="0">
                  <c:v>10</c:v>
                </c:pt>
                <c:pt idx="1">
                  <c:v>58</c:v>
                </c:pt>
              </c:numCache>
            </c:numRef>
          </c:val>
          <c:extLst>
            <c:ext xmlns:c16="http://schemas.microsoft.com/office/drawing/2014/chart" uri="{C3380CC4-5D6E-409C-BE32-E72D297353CC}">
              <c16:uniqueId val="{00000003-7358-44DA-85E3-097C1E2833A8}"/>
            </c:ext>
          </c:extLst>
        </c:ser>
        <c:ser>
          <c:idx val="4"/>
          <c:order val="4"/>
          <c:tx>
            <c:strRef>
              <c:f>'VISUSAL SET 1 QUEST 3'!$F$3:$F$4</c:f>
              <c:strCache>
                <c:ptCount val="1"/>
                <c:pt idx="0">
                  <c:v>Family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'VISUSAL SET 1 QUEST 3'!$A$5:$A$6</c:f>
              <c:strCache>
                <c:ptCount val="2"/>
                <c:pt idx="0">
                  <c:v>Sum of standard quartile</c:v>
                </c:pt>
                <c:pt idx="1">
                  <c:v>Count Total</c:v>
                </c:pt>
              </c:strCache>
            </c:strRef>
          </c:cat>
          <c:val>
            <c:numRef>
              <c:f>'VISUSAL SET 1 QUEST 3'!$F$5:$F$6</c:f>
              <c:numCache>
                <c:formatCode>General</c:formatCode>
                <c:ptCount val="2"/>
                <c:pt idx="0">
                  <c:v>10</c:v>
                </c:pt>
                <c:pt idx="1">
                  <c:v>69</c:v>
                </c:pt>
              </c:numCache>
            </c:numRef>
          </c:val>
          <c:extLst>
            <c:ext xmlns:c16="http://schemas.microsoft.com/office/drawing/2014/chart" uri="{C3380CC4-5D6E-409C-BE32-E72D297353CC}">
              <c16:uniqueId val="{00000004-7358-44DA-85E3-097C1E2833A8}"/>
            </c:ext>
          </c:extLst>
        </c:ser>
        <c:ser>
          <c:idx val="5"/>
          <c:order val="5"/>
          <c:tx>
            <c:strRef>
              <c:f>'VISUSAL SET 1 QUEST 3'!$G$3:$G$4</c:f>
              <c:strCache>
                <c:ptCount val="1"/>
                <c:pt idx="0">
                  <c:v>Music</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'VISUSAL SET 1 QUEST 3'!$A$5:$A$6</c:f>
              <c:strCache>
                <c:ptCount val="2"/>
                <c:pt idx="0">
                  <c:v>Sum of standard quartile</c:v>
                </c:pt>
                <c:pt idx="1">
                  <c:v>Count Total</c:v>
                </c:pt>
              </c:strCache>
            </c:strRef>
          </c:cat>
          <c:val>
            <c:numRef>
              <c:f>'VISUSAL SET 1 QUEST 3'!$G$5:$G$6</c:f>
              <c:numCache>
                <c:formatCode>General</c:formatCode>
                <c:ptCount val="2"/>
                <c:pt idx="0">
                  <c:v>10</c:v>
                </c:pt>
                <c:pt idx="1">
                  <c:v>51</c:v>
                </c:pt>
              </c:numCache>
            </c:numRef>
          </c:val>
          <c:extLst>
            <c:ext xmlns:c16="http://schemas.microsoft.com/office/drawing/2014/chart" uri="{C3380CC4-5D6E-409C-BE32-E72D297353CC}">
              <c16:uniqueId val="{00000005-7358-44DA-85E3-097C1E2833A8}"/>
            </c:ext>
          </c:extLst>
        </c:ser>
        <c:dLbls>
          <c:showLegendKey val="0"/>
          <c:showVal val="0"/>
          <c:showCatName val="0"/>
          <c:showSerName val="0"/>
          <c:showPercent val="0"/>
          <c:showBubbleSize val="0"/>
        </c:dLbls>
        <c:gapWidth val="219"/>
        <c:overlap val="-27"/>
        <c:axId val="558765400"/>
        <c:axId val="558769336"/>
      </c:barChart>
      <c:catAx>
        <c:axId val="5587654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9336"/>
        <c:crosses val="autoZero"/>
        <c:auto val="1"/>
        <c:lblAlgn val="ctr"/>
        <c:lblOffset val="100"/>
        <c:noMultiLvlLbl val="0"/>
      </c:catAx>
      <c:valAx>
        <c:axId val="5587693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8765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[CSV DOWNLOAD QUESTION.xlsx]Sheet6!PivotTable49</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Sum of pay_countpermont by fullname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dLblPos val="outEnd"/>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Sheet6!$C$3</c:f>
              <c:strCache>
                <c:ptCount val="1"/>
                <c:pt idx="0">
                  <c:v>Sum of pay_countpermont</c:v>
                </c:pt>
              </c:strCache>
            </c:strRef>
          </c:tx>
          <c:spPr>
            <a:solidFill>
              <a:schemeClr val="accent1"/>
            </a:solidFill>
            <a:ln>
              <a:noFill/>
            </a:ln>
            <a:effectLst/>
          </c:spPr>
          <c:invertIfNegative val="0"/>
          <c:cat>
            <c:multiLvlStrRef>
              <c:f>Sheet6!$A$4:$B$37</c:f>
              <c:multiLvlStrCache>
                <c:ptCount val="34"/>
                <c:lvl>
                  <c:pt idx="0">
                    <c:v>1-Feb</c:v>
                  </c:pt>
                  <c:pt idx="1">
                    <c:v>1-Mar</c:v>
                  </c:pt>
                  <c:pt idx="2">
                    <c:v>1-Apr</c:v>
                  </c:pt>
                  <c:pt idx="3">
                    <c:v>1-May</c:v>
                  </c:pt>
                  <c:pt idx="4">
                    <c:v>1-Feb</c:v>
                  </c:pt>
                  <c:pt idx="5">
                    <c:v>1-Mar</c:v>
                  </c:pt>
                  <c:pt idx="6">
                    <c:v>1-Apr</c:v>
                  </c:pt>
                  <c:pt idx="7">
                    <c:v>1-Feb</c:v>
                  </c:pt>
                  <c:pt idx="8">
                    <c:v>1-Mar</c:v>
                  </c:pt>
                  <c:pt idx="9">
                    <c:v>1-Apr</c:v>
                  </c:pt>
                  <c:pt idx="10">
                    <c:v>1-May</c:v>
                  </c:pt>
                  <c:pt idx="11">
                    <c:v>1-Feb</c:v>
                  </c:pt>
                  <c:pt idx="12">
                    <c:v>1-Mar</c:v>
                  </c:pt>
                  <c:pt idx="13">
                    <c:v>1-Apr</c:v>
                  </c:pt>
                  <c:pt idx="14">
                    <c:v>1-Feb</c:v>
                  </c:pt>
                  <c:pt idx="15">
                    <c:v>1-Mar</c:v>
                  </c:pt>
                  <c:pt idx="16">
                    <c:v>1-Apr</c:v>
                  </c:pt>
                  <c:pt idx="17">
                    <c:v>1-Feb</c:v>
                  </c:pt>
                  <c:pt idx="18">
                    <c:v>1-Mar</c:v>
                  </c:pt>
                  <c:pt idx="19">
                    <c:v>1-Apr</c:v>
                  </c:pt>
                  <c:pt idx="20">
                    <c:v>1-May</c:v>
                  </c:pt>
                  <c:pt idx="21">
                    <c:v>1-Feb</c:v>
                  </c:pt>
                  <c:pt idx="22">
                    <c:v>1-Mar</c:v>
                  </c:pt>
                  <c:pt idx="23">
                    <c:v>1-Apr</c:v>
                  </c:pt>
                  <c:pt idx="24">
                    <c:v>1-May</c:v>
                  </c:pt>
                  <c:pt idx="25">
                    <c:v>1-Feb</c:v>
                  </c:pt>
                  <c:pt idx="26">
                    <c:v>1-Mar</c:v>
                  </c:pt>
                  <c:pt idx="27">
                    <c:v>1-Apr</c:v>
                  </c:pt>
                  <c:pt idx="28">
                    <c:v>1-Feb</c:v>
                  </c:pt>
                  <c:pt idx="29">
                    <c:v>1-Mar</c:v>
                  </c:pt>
                  <c:pt idx="30">
                    <c:v>1-Apr</c:v>
                  </c:pt>
                  <c:pt idx="31">
                    <c:v>1-Feb</c:v>
                  </c:pt>
                  <c:pt idx="32">
                    <c:v>1-Mar</c:v>
                  </c:pt>
                  <c:pt idx="33">
                    <c:v>1-Apr</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Sheet6!$C$4:$C$37</c:f>
              <c:numCache>
                <c:formatCode>"$"#,##0.00</c:formatCode>
                <c:ptCount val="34"/>
                <c:pt idx="0">
                  <c:v>4</c:v>
                </c:pt>
                <c:pt idx="1">
                  <c:v>16</c:v>
                </c:pt>
                <c:pt idx="2">
                  <c:v>12</c:v>
                </c:pt>
                <c:pt idx="3">
                  <c:v>1</c:v>
                </c:pt>
                <c:pt idx="4">
                  <c:v>6</c:v>
                </c:pt>
                <c:pt idx="5">
                  <c:v>16</c:v>
                </c:pt>
                <c:pt idx="6">
                  <c:v>18</c:v>
                </c:pt>
                <c:pt idx="7">
                  <c:v>6</c:v>
                </c:pt>
                <c:pt idx="8">
                  <c:v>17</c:v>
                </c:pt>
                <c:pt idx="9">
                  <c:v>14</c:v>
                </c:pt>
                <c:pt idx="10">
                  <c:v>1</c:v>
                </c:pt>
                <c:pt idx="11">
                  <c:v>5</c:v>
                </c:pt>
                <c:pt idx="12">
                  <c:v>18</c:v>
                </c:pt>
                <c:pt idx="13">
                  <c:v>22</c:v>
                </c:pt>
                <c:pt idx="14">
                  <c:v>9</c:v>
                </c:pt>
                <c:pt idx="15">
                  <c:v>13</c:v>
                </c:pt>
                <c:pt idx="16">
                  <c:v>20</c:v>
                </c:pt>
                <c:pt idx="17">
                  <c:v>8</c:v>
                </c:pt>
                <c:pt idx="18">
                  <c:v>10</c:v>
                </c:pt>
                <c:pt idx="19">
                  <c:v>20</c:v>
                </c:pt>
                <c:pt idx="20">
                  <c:v>1</c:v>
                </c:pt>
                <c:pt idx="21">
                  <c:v>8</c:v>
                </c:pt>
                <c:pt idx="22">
                  <c:v>12</c:v>
                </c:pt>
                <c:pt idx="23">
                  <c:v>18</c:v>
                </c:pt>
                <c:pt idx="24">
                  <c:v>1</c:v>
                </c:pt>
                <c:pt idx="25">
                  <c:v>6</c:v>
                </c:pt>
                <c:pt idx="26">
                  <c:v>15</c:v>
                </c:pt>
                <c:pt idx="27">
                  <c:v>12</c:v>
                </c:pt>
                <c:pt idx="28">
                  <c:v>4</c:v>
                </c:pt>
                <c:pt idx="29">
                  <c:v>15</c:v>
                </c:pt>
                <c:pt idx="30">
                  <c:v>19</c:v>
                </c:pt>
                <c:pt idx="31">
                  <c:v>7</c:v>
                </c:pt>
                <c:pt idx="32">
                  <c:v>12</c:v>
                </c:pt>
                <c:pt idx="33">
                  <c:v>18</c:v>
                </c:pt>
              </c:numCache>
            </c:numRef>
          </c:val>
          <c:extLst>
            <c:ext xmlns:c16="http://schemas.microsoft.com/office/drawing/2014/chart" uri="{C3380CC4-5D6E-409C-BE32-E72D297353CC}">
              <c16:uniqueId val="{00000000-3C2E-46A9-84A6-F06E5007F88C}"/>
            </c:ext>
          </c:extLst>
        </c:ser>
        <c:ser>
          <c:idx val="1"/>
          <c:order val="1"/>
          <c:tx>
            <c:strRef>
              <c:f>Sheet6!$D$3</c:f>
              <c:strCache>
                <c:ptCount val="1"/>
                <c:pt idx="0">
                  <c:v>Sum of pay_amount</c:v>
                </c:pt>
              </c:strCache>
            </c:strRef>
          </c:tx>
          <c:spPr>
            <a:solidFill>
              <a:schemeClr val="accent2"/>
            </a:solidFill>
            <a:ln>
              <a:noFill/>
            </a:ln>
            <a:effectLst/>
          </c:spPr>
          <c:invertIfNegative val="0"/>
          <c:cat>
            <c:multiLvlStrRef>
              <c:f>Sheet6!$A$4:$B$37</c:f>
              <c:multiLvlStrCache>
                <c:ptCount val="34"/>
                <c:lvl>
                  <c:pt idx="0">
                    <c:v>1-Feb</c:v>
                  </c:pt>
                  <c:pt idx="1">
                    <c:v>1-Mar</c:v>
                  </c:pt>
                  <c:pt idx="2">
                    <c:v>1-Apr</c:v>
                  </c:pt>
                  <c:pt idx="3">
                    <c:v>1-May</c:v>
                  </c:pt>
                  <c:pt idx="4">
                    <c:v>1-Feb</c:v>
                  </c:pt>
                  <c:pt idx="5">
                    <c:v>1-Mar</c:v>
                  </c:pt>
                  <c:pt idx="6">
                    <c:v>1-Apr</c:v>
                  </c:pt>
                  <c:pt idx="7">
                    <c:v>1-Feb</c:v>
                  </c:pt>
                  <c:pt idx="8">
                    <c:v>1-Mar</c:v>
                  </c:pt>
                  <c:pt idx="9">
                    <c:v>1-Apr</c:v>
                  </c:pt>
                  <c:pt idx="10">
                    <c:v>1-May</c:v>
                  </c:pt>
                  <c:pt idx="11">
                    <c:v>1-Feb</c:v>
                  </c:pt>
                  <c:pt idx="12">
                    <c:v>1-Mar</c:v>
                  </c:pt>
                  <c:pt idx="13">
                    <c:v>1-Apr</c:v>
                  </c:pt>
                  <c:pt idx="14">
                    <c:v>1-Feb</c:v>
                  </c:pt>
                  <c:pt idx="15">
                    <c:v>1-Mar</c:v>
                  </c:pt>
                  <c:pt idx="16">
                    <c:v>1-Apr</c:v>
                  </c:pt>
                  <c:pt idx="17">
                    <c:v>1-Feb</c:v>
                  </c:pt>
                  <c:pt idx="18">
                    <c:v>1-Mar</c:v>
                  </c:pt>
                  <c:pt idx="19">
                    <c:v>1-Apr</c:v>
                  </c:pt>
                  <c:pt idx="20">
                    <c:v>1-May</c:v>
                  </c:pt>
                  <c:pt idx="21">
                    <c:v>1-Feb</c:v>
                  </c:pt>
                  <c:pt idx="22">
                    <c:v>1-Mar</c:v>
                  </c:pt>
                  <c:pt idx="23">
                    <c:v>1-Apr</c:v>
                  </c:pt>
                  <c:pt idx="24">
                    <c:v>1-May</c:v>
                  </c:pt>
                  <c:pt idx="25">
                    <c:v>1-Feb</c:v>
                  </c:pt>
                  <c:pt idx="26">
                    <c:v>1-Mar</c:v>
                  </c:pt>
                  <c:pt idx="27">
                    <c:v>1-Apr</c:v>
                  </c:pt>
                  <c:pt idx="28">
                    <c:v>1-Feb</c:v>
                  </c:pt>
                  <c:pt idx="29">
                    <c:v>1-Mar</c:v>
                  </c:pt>
                  <c:pt idx="30">
                    <c:v>1-Apr</c:v>
                  </c:pt>
                  <c:pt idx="31">
                    <c:v>1-Feb</c:v>
                  </c:pt>
                  <c:pt idx="32">
                    <c:v>1-Mar</c:v>
                  </c:pt>
                  <c:pt idx="33">
                    <c:v>1-Apr</c:v>
                  </c:pt>
                </c:lvl>
                <c:lvl>
                  <c:pt idx="0">
                    <c:v>Ana Bradley</c:v>
                  </c:pt>
                  <c:pt idx="4">
                    <c:v>Clara Shaw</c:v>
                  </c:pt>
                  <c:pt idx="7">
                    <c:v>Curtis Irby</c:v>
                  </c:pt>
                  <c:pt idx="11">
                    <c:v>Eleanor Hunt</c:v>
                  </c:pt>
                  <c:pt idx="14">
                    <c:v>Karl Seal</c:v>
                  </c:pt>
                  <c:pt idx="17">
                    <c:v>Marcia Dean</c:v>
                  </c:pt>
                  <c:pt idx="21">
                    <c:v>Marion Snyder</c:v>
                  </c:pt>
                  <c:pt idx="25">
                    <c:v>Mike Way</c:v>
                  </c:pt>
                  <c:pt idx="28">
                    <c:v>Rhonda Kennedy</c:v>
                  </c:pt>
                  <c:pt idx="31">
                    <c:v>Tommy Collazo</c:v>
                  </c:pt>
                </c:lvl>
              </c:multiLvlStrCache>
            </c:multiLvlStrRef>
          </c:cat>
          <c:val>
            <c:numRef>
              <c:f>Sheet6!$D$4:$D$37</c:f>
              <c:numCache>
                <c:formatCode>"$"#,##0.00</c:formatCode>
                <c:ptCount val="34"/>
                <c:pt idx="0">
                  <c:v>19.96</c:v>
                </c:pt>
                <c:pt idx="1">
                  <c:v>71.84</c:v>
                </c:pt>
                <c:pt idx="2">
                  <c:v>72.88</c:v>
                </c:pt>
                <c:pt idx="3">
                  <c:v>2.99</c:v>
                </c:pt>
                <c:pt idx="4">
                  <c:v>22.94</c:v>
                </c:pt>
                <c:pt idx="5">
                  <c:v>72.84</c:v>
                </c:pt>
                <c:pt idx="6">
                  <c:v>93.82</c:v>
                </c:pt>
                <c:pt idx="7">
                  <c:v>22.94</c:v>
                </c:pt>
                <c:pt idx="8">
                  <c:v>86.83</c:v>
                </c:pt>
                <c:pt idx="9">
                  <c:v>54.86</c:v>
                </c:pt>
                <c:pt idx="10">
                  <c:v>2.99</c:v>
                </c:pt>
                <c:pt idx="11">
                  <c:v>22.95</c:v>
                </c:pt>
                <c:pt idx="12">
                  <c:v>87.82</c:v>
                </c:pt>
                <c:pt idx="13">
                  <c:v>100.78</c:v>
                </c:pt>
                <c:pt idx="14">
                  <c:v>41.91</c:v>
                </c:pt>
                <c:pt idx="15">
                  <c:v>76.87</c:v>
                </c:pt>
                <c:pt idx="16">
                  <c:v>89.8</c:v>
                </c:pt>
                <c:pt idx="17">
                  <c:v>37.92</c:v>
                </c:pt>
                <c:pt idx="18">
                  <c:v>53.9</c:v>
                </c:pt>
                <c:pt idx="19">
                  <c:v>73.8</c:v>
                </c:pt>
                <c:pt idx="20">
                  <c:v>0.99</c:v>
                </c:pt>
                <c:pt idx="21">
                  <c:v>44.92</c:v>
                </c:pt>
                <c:pt idx="22">
                  <c:v>58.88</c:v>
                </c:pt>
                <c:pt idx="23">
                  <c:v>85.82</c:v>
                </c:pt>
                <c:pt idx="24">
                  <c:v>4.99</c:v>
                </c:pt>
                <c:pt idx="25">
                  <c:v>35.94</c:v>
                </c:pt>
                <c:pt idx="26">
                  <c:v>64.849999999999994</c:v>
                </c:pt>
                <c:pt idx="27">
                  <c:v>61.88</c:v>
                </c:pt>
                <c:pt idx="28">
                  <c:v>19.96</c:v>
                </c:pt>
                <c:pt idx="29">
                  <c:v>74.849999999999994</c:v>
                </c:pt>
                <c:pt idx="30">
                  <c:v>96.81</c:v>
                </c:pt>
                <c:pt idx="31">
                  <c:v>25.93</c:v>
                </c:pt>
                <c:pt idx="32">
                  <c:v>67.88</c:v>
                </c:pt>
                <c:pt idx="33">
                  <c:v>89.82</c:v>
                </c:pt>
              </c:numCache>
            </c:numRef>
          </c:val>
          <c:extLst>
            <c:ext xmlns:c16="http://schemas.microsoft.com/office/drawing/2014/chart" uri="{C3380CC4-5D6E-409C-BE32-E72D297353CC}">
              <c16:uniqueId val="{00000001-3C2E-46A9-84A6-F06E5007F88C}"/>
            </c:ext>
          </c:extLst>
        </c:ser>
        <c:dLbls>
          <c:showLegendKey val="0"/>
          <c:showVal val="0"/>
          <c:showCatName val="0"/>
          <c:showSerName val="0"/>
          <c:showPercent val="0"/>
          <c:showBubbleSize val="0"/>
        </c:dLbls>
        <c:gapWidth val="219"/>
        <c:overlap val="-27"/>
        <c:axId val="567545792"/>
        <c:axId val="567543168"/>
      </c:barChart>
      <c:catAx>
        <c:axId val="567545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7543168"/>
        <c:crosses val="autoZero"/>
        <c:auto val="1"/>
        <c:lblAlgn val="ctr"/>
        <c:lblOffset val="100"/>
        <c:noMultiLvlLbl val="0"/>
      </c:catAx>
      <c:valAx>
        <c:axId val="567543168"/>
        <c:scaling>
          <c:orientation val="minMax"/>
        </c:scaling>
        <c:delete val="0"/>
        <c:axPos val="l"/>
        <c:majorGridlines>
          <c:spPr>
            <a:ln w="9525" cap="flat" cmpd="sng" algn="ctr">
              <a:solidFill>
                <a:schemeClr val="tx1">
                  <a:lumMod val="15000"/>
                  <a:lumOff val="85000"/>
                </a:schemeClr>
              </a:solidFill>
              <a:round/>
            </a:ln>
            <a:effectLst/>
          </c:spPr>
        </c:majorGridlines>
        <c:numFmt formatCode="&quot;$&quot;#,##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754579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900"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1600"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9BC35-7E1E-479F-9E46-599EF8498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DCBD64-0DF3-4AAF-B0EB-98D7501421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904BED-7B95-472B-B5B5-996EF70BCADE}"/>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5" name="Footer Placeholder 4">
            <a:extLst>
              <a:ext uri="{FF2B5EF4-FFF2-40B4-BE49-F238E27FC236}">
                <a16:creationId xmlns:a16="http://schemas.microsoft.com/office/drawing/2014/main" id="{FBDB62B8-2FEA-484A-B72E-8A0FEA6FFF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E19C4-D11C-4E01-8F36-26DE4BABC638}"/>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52268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3DB7-ABC1-46DF-A01B-D86DE6184A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ABE03-F36D-4CFA-951F-CDFCEC68E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CB6AF-C311-4E6C-8EE4-CAA933030253}"/>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5" name="Footer Placeholder 4">
            <a:extLst>
              <a:ext uri="{FF2B5EF4-FFF2-40B4-BE49-F238E27FC236}">
                <a16:creationId xmlns:a16="http://schemas.microsoft.com/office/drawing/2014/main" id="{34FBACB4-6BD1-4656-9EB7-0643431C48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2CE02-5F53-49C6-868E-3C6D885F723A}"/>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2610014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E91D62-FFD7-49D1-9FA6-CE14DF583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E913AE-7FC9-4A9E-B5FF-74F86817E3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933A2-00F1-4BB8-B348-7D3656411806}"/>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5" name="Footer Placeholder 4">
            <a:extLst>
              <a:ext uri="{FF2B5EF4-FFF2-40B4-BE49-F238E27FC236}">
                <a16:creationId xmlns:a16="http://schemas.microsoft.com/office/drawing/2014/main" id="{72ABEDC7-8046-4C59-BE5D-EAF9CFE84B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ACF5A-F978-49E5-BFD3-BBCECA3F4599}"/>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139673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EA5B2-89BF-4931-8832-BC436E498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0D3940-BA30-4BFC-BA38-ED5036C3C0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26ED55-8AC2-4770-94FA-90D8BE0500C6}"/>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5" name="Footer Placeholder 4">
            <a:extLst>
              <a:ext uri="{FF2B5EF4-FFF2-40B4-BE49-F238E27FC236}">
                <a16:creationId xmlns:a16="http://schemas.microsoft.com/office/drawing/2014/main" id="{68058542-65FB-4B04-82B7-965E3EB165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05F9B-9226-4F10-A0C6-542CE8DD861C}"/>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426269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D035-B285-4B18-B75A-BCCAD7D95F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235698-B942-461D-8B38-DD99EB4CE8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182055-F592-4196-95F1-3CF60A42F3B8}"/>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5" name="Footer Placeholder 4">
            <a:extLst>
              <a:ext uri="{FF2B5EF4-FFF2-40B4-BE49-F238E27FC236}">
                <a16:creationId xmlns:a16="http://schemas.microsoft.com/office/drawing/2014/main" id="{DAB6618D-16EE-4FDC-BB85-6091F7D19B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DF906-7E09-4094-9C49-EA842413CAD5}"/>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1265905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CF96-B77E-4E31-9EFF-796373231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50D79-B9DC-45DD-9EFA-5DE8B0B126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4497A0-72D9-445C-8492-169993486C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5C165C-B7B2-46EF-A2B3-67ABAD1303AC}"/>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6" name="Footer Placeholder 5">
            <a:extLst>
              <a:ext uri="{FF2B5EF4-FFF2-40B4-BE49-F238E27FC236}">
                <a16:creationId xmlns:a16="http://schemas.microsoft.com/office/drawing/2014/main" id="{7EDE1EBD-2BDA-45E6-B2B9-BAF0DC310A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0CB1E-AE0D-4B78-B36E-8F51D330F8C9}"/>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182993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2D6B2-C395-408F-A5AE-5408E711EE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479D00-F9D4-4579-B150-10EBF0A5F2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DB4F2-CAFD-4BEC-85B3-3C8DD0613A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374983-90AA-4A98-AEE2-F6178DB3D7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6A7D60-D5C1-4BEF-AED9-B0E6319ADC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5B1B39-680D-4AC7-AD29-8334A77774B5}"/>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8" name="Footer Placeholder 7">
            <a:extLst>
              <a:ext uri="{FF2B5EF4-FFF2-40B4-BE49-F238E27FC236}">
                <a16:creationId xmlns:a16="http://schemas.microsoft.com/office/drawing/2014/main" id="{9DE9A7F5-879B-4F6E-B58F-5DA805E8EA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4D3C8A-0E07-4AB4-8A35-FAA9BB058437}"/>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2333495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D0652-7A4F-4995-9C27-94A71CFEAC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ADC0C2-31D8-4DA7-97EE-5F9B71945C79}"/>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4" name="Footer Placeholder 3">
            <a:extLst>
              <a:ext uri="{FF2B5EF4-FFF2-40B4-BE49-F238E27FC236}">
                <a16:creationId xmlns:a16="http://schemas.microsoft.com/office/drawing/2014/main" id="{3F71312E-E9F0-4F3D-AACD-4B5BFE6580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9A1E80-7A41-4517-9C68-7D11A589F0CF}"/>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145204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8888B6-1B87-421A-AE94-F20FB28E3C63}"/>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3" name="Footer Placeholder 2">
            <a:extLst>
              <a:ext uri="{FF2B5EF4-FFF2-40B4-BE49-F238E27FC236}">
                <a16:creationId xmlns:a16="http://schemas.microsoft.com/office/drawing/2014/main" id="{3344FAB0-7B58-4244-A075-DE40499A1F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0C4E85-9178-45CB-B507-BF95F550FA24}"/>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2519290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E3DA9-3657-4B4E-ABE7-65CA6AAA64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FD50307-A4E2-4A11-97A3-498B849E1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E638624-05F2-4735-8BE8-207F3B449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CBF02B-2ABF-4A33-BFC3-75FA16B32A0E}"/>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6" name="Footer Placeholder 5">
            <a:extLst>
              <a:ext uri="{FF2B5EF4-FFF2-40B4-BE49-F238E27FC236}">
                <a16:creationId xmlns:a16="http://schemas.microsoft.com/office/drawing/2014/main" id="{C0838D96-8736-4CE7-A61A-5AC4129F43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2F1DBD-D13A-4D39-9629-5F6B9725B7CD}"/>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2297558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B72D-EC07-4436-8AE5-C2EA1CA029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0D3DF-7DEC-4844-A37F-4476D2231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B317E-F218-453E-B331-955957ECBD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F185DB-821A-40E1-BAAA-54E0DA0F93D7}"/>
              </a:ext>
            </a:extLst>
          </p:cNvPr>
          <p:cNvSpPr>
            <a:spLocks noGrp="1"/>
          </p:cNvSpPr>
          <p:nvPr>
            <p:ph type="dt" sz="half" idx="10"/>
          </p:nvPr>
        </p:nvSpPr>
        <p:spPr/>
        <p:txBody>
          <a:bodyPr/>
          <a:lstStyle/>
          <a:p>
            <a:fld id="{0FF34230-7EA7-49F2-9C4C-6EBC345EDF72}" type="datetimeFigureOut">
              <a:rPr lang="en-US" smtClean="0"/>
              <a:t>7/1/2019</a:t>
            </a:fld>
            <a:endParaRPr lang="en-US"/>
          </a:p>
        </p:txBody>
      </p:sp>
      <p:sp>
        <p:nvSpPr>
          <p:cNvPr id="6" name="Footer Placeholder 5">
            <a:extLst>
              <a:ext uri="{FF2B5EF4-FFF2-40B4-BE49-F238E27FC236}">
                <a16:creationId xmlns:a16="http://schemas.microsoft.com/office/drawing/2014/main" id="{99B37AD4-0B8A-4D4F-9F93-BFEC3142A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37315E-C1ED-449A-AC4C-93C61AC2B058}"/>
              </a:ext>
            </a:extLst>
          </p:cNvPr>
          <p:cNvSpPr>
            <a:spLocks noGrp="1"/>
          </p:cNvSpPr>
          <p:nvPr>
            <p:ph type="sldNum" sz="quarter" idx="12"/>
          </p:nvPr>
        </p:nvSpPr>
        <p:spPr/>
        <p:txBody>
          <a:bodyPr/>
          <a:lstStyle/>
          <a:p>
            <a:fld id="{11B386F7-9584-4C99-803C-ED395393110C}" type="slidenum">
              <a:rPr lang="en-US" smtClean="0"/>
              <a:t>‹#›</a:t>
            </a:fld>
            <a:endParaRPr lang="en-US"/>
          </a:p>
        </p:txBody>
      </p:sp>
    </p:spTree>
    <p:extLst>
      <p:ext uri="{BB962C8B-B14F-4D97-AF65-F5344CB8AC3E}">
        <p14:creationId xmlns:p14="http://schemas.microsoft.com/office/powerpoint/2010/main" val="437985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873405-2995-425F-BFBE-CB91342A6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D74455-2F59-4DB9-942A-5C5655B833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5BC12-443E-49A7-9D9A-971F356D05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34230-7EA7-49F2-9C4C-6EBC345EDF72}" type="datetimeFigureOut">
              <a:rPr lang="en-US" smtClean="0"/>
              <a:t>7/1/2019</a:t>
            </a:fld>
            <a:endParaRPr lang="en-US"/>
          </a:p>
        </p:txBody>
      </p:sp>
      <p:sp>
        <p:nvSpPr>
          <p:cNvPr id="5" name="Footer Placeholder 4">
            <a:extLst>
              <a:ext uri="{FF2B5EF4-FFF2-40B4-BE49-F238E27FC236}">
                <a16:creationId xmlns:a16="http://schemas.microsoft.com/office/drawing/2014/main" id="{6BB0E094-76FC-447E-B979-A07AEADC85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7FCD47-DBCC-46BF-BC3E-E4079294CC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386F7-9584-4C99-803C-ED395393110C}" type="slidenum">
              <a:rPr lang="en-US" smtClean="0"/>
              <a:t>‹#›</a:t>
            </a:fld>
            <a:endParaRPr lang="en-US"/>
          </a:p>
        </p:txBody>
      </p:sp>
    </p:spTree>
    <p:extLst>
      <p:ext uri="{BB962C8B-B14F-4D97-AF65-F5344CB8AC3E}">
        <p14:creationId xmlns:p14="http://schemas.microsoft.com/office/powerpoint/2010/main" val="1004797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329BBC-1BC3-4936-AC84-3A1C3531763C}"/>
              </a:ext>
            </a:extLst>
          </p:cNvPr>
          <p:cNvSpPr>
            <a:spLocks noGrp="1"/>
          </p:cNvSpPr>
          <p:nvPr>
            <p:ph type="title"/>
          </p:nvPr>
        </p:nvSpPr>
        <p:spPr/>
        <p:txBody>
          <a:bodyPr>
            <a:noAutofit/>
          </a:bodyPr>
          <a:lstStyle/>
          <a:p>
            <a:r>
              <a:rPr lang="en-US" sz="1400" b="1" dirty="0">
                <a:latin typeface="Arial" panose="020B0604020202020204" pitchFamily="34" charset="0"/>
                <a:cs typeface="Arial" panose="020B0604020202020204" pitchFamily="34" charset="0"/>
              </a:rPr>
              <a:t>We want to understand more about the movies that families are watching. The following categories are considered family movies: Animation, Children, Classics, Comedy, Family and Music. Create a query that lists each movie, the film category it is classified in, and the number of times it has been rented out. </a:t>
            </a:r>
            <a:br>
              <a:rPr lang="en-US" sz="1400" b="1" dirty="0">
                <a:latin typeface="Arial" panose="020B0604020202020204" pitchFamily="34" charset="0"/>
                <a:cs typeface="Arial" panose="020B0604020202020204" pitchFamily="34" charset="0"/>
              </a:rPr>
            </a:br>
            <a:br>
              <a:rPr lang="en-US" sz="1400" b="1" dirty="0">
                <a:latin typeface="Arial" panose="020B0604020202020204" pitchFamily="34" charset="0"/>
                <a:cs typeface="Arial" panose="020B0604020202020204" pitchFamily="34" charset="0"/>
              </a:rPr>
            </a:br>
            <a:r>
              <a:rPr lang="en-US" sz="1400" b="1" dirty="0">
                <a:latin typeface="Arial" panose="020B0604020202020204" pitchFamily="34" charset="0"/>
                <a:cs typeface="Arial" panose="020B0604020202020204" pitchFamily="34" charset="0"/>
              </a:rPr>
              <a:t>Graph shows that out of the five categories, the most rented film with a rental count of 67 is the “</a:t>
            </a:r>
            <a:r>
              <a:rPr lang="en-US" sz="1400" b="1" dirty="0" err="1">
                <a:latin typeface="Arial" panose="020B0604020202020204" pitchFamily="34" charset="0"/>
                <a:cs typeface="Arial" panose="020B0604020202020204" pitchFamily="34" charset="0"/>
              </a:rPr>
              <a:t>Familhy</a:t>
            </a:r>
            <a:r>
              <a:rPr lang="en-US" sz="1400" b="1" dirty="0">
                <a:latin typeface="Arial" panose="020B0604020202020204" pitchFamily="34" charset="0"/>
                <a:cs typeface="Arial" panose="020B0604020202020204" pitchFamily="34" charset="0"/>
              </a:rPr>
              <a:t> Category”. While the “Music Category” has the least rental count of 51</a:t>
            </a:r>
            <a:br>
              <a:rPr lang="en-US" sz="1400" dirty="0">
                <a:latin typeface="Arial" panose="020B0604020202020204" pitchFamily="34" charset="0"/>
                <a:cs typeface="Arial" panose="020B0604020202020204" pitchFamily="34" charset="0"/>
              </a:rPr>
            </a:br>
            <a:endParaRPr lang="en-US" sz="1400" dirty="0">
              <a:latin typeface="Arial" panose="020B0604020202020204" pitchFamily="34" charset="0"/>
              <a:cs typeface="Arial" panose="020B0604020202020204" pitchFamily="34" charset="0"/>
            </a:endParaRPr>
          </a:p>
        </p:txBody>
      </p:sp>
      <p:pic>
        <p:nvPicPr>
          <p:cNvPr id="12" name="Content Placeholder 9">
            <a:extLst>
              <a:ext uri="{FF2B5EF4-FFF2-40B4-BE49-F238E27FC236}">
                <a16:creationId xmlns:a16="http://schemas.microsoft.com/office/drawing/2014/main" id="{30B7DB4D-E997-47F4-9AC6-FEAE36AF8E49}"/>
              </a:ext>
            </a:extLst>
          </p:cNvPr>
          <p:cNvPicPr>
            <a:picLocks noGrp="1" noChangeAspect="1"/>
          </p:cNvPicPr>
          <p:nvPr>
            <p:ph idx="1"/>
          </p:nvPr>
        </p:nvPicPr>
        <p:blipFill>
          <a:blip r:embed="rId2"/>
          <a:stretch>
            <a:fillRect/>
          </a:stretch>
        </p:blipFill>
        <p:spPr>
          <a:xfrm>
            <a:off x="381966" y="1932972"/>
            <a:ext cx="11065396" cy="4467827"/>
          </a:xfrm>
          <a:prstGeom prst="rect">
            <a:avLst/>
          </a:prstGeom>
        </p:spPr>
      </p:pic>
    </p:spTree>
    <p:extLst>
      <p:ext uri="{BB962C8B-B14F-4D97-AF65-F5344CB8AC3E}">
        <p14:creationId xmlns:p14="http://schemas.microsoft.com/office/powerpoint/2010/main" val="3601100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70534E-99FD-465A-A9F6-C577ECAD5D88}"/>
              </a:ext>
            </a:extLst>
          </p:cNvPr>
          <p:cNvSpPr>
            <a:spLocks noGrp="1"/>
          </p:cNvSpPr>
          <p:nvPr>
            <p:ph type="title"/>
          </p:nvPr>
        </p:nvSpPr>
        <p:spPr>
          <a:xfrm>
            <a:off x="839788" y="148856"/>
            <a:ext cx="3932237" cy="2020186"/>
          </a:xfrm>
        </p:spPr>
        <p:txBody>
          <a:bodyPr>
            <a:noAutofit/>
          </a:bodyPr>
          <a:lstStyle/>
          <a:p>
            <a:r>
              <a:rPr lang="en-US" sz="1200" b="1" dirty="0">
                <a:latin typeface="Arial" panose="020B0604020202020204" pitchFamily="34" charset="0"/>
                <a:cs typeface="Arial" panose="020B0604020202020204" pitchFamily="34" charset="0"/>
              </a:rPr>
              <a:t>Q. </a:t>
            </a:r>
            <a:r>
              <a:rPr lang="en-US" sz="1200" dirty="0">
                <a:latin typeface="Arial" panose="020B0604020202020204" pitchFamily="34" charset="0"/>
                <a:cs typeface="Arial" panose="020B0604020202020204" pitchFamily="34" charset="0"/>
              </a:rPr>
              <a:t>Now we need to know how the length of rental duration of these family-friendly movies compares to the duration that all movies are rented for. Can you provide a table with the movie titles and divide them into 4 levels (</a:t>
            </a:r>
            <a:r>
              <a:rPr lang="en-US" sz="1200" dirty="0" err="1">
                <a:latin typeface="Arial" panose="020B0604020202020204" pitchFamily="34" charset="0"/>
                <a:cs typeface="Arial" panose="020B0604020202020204" pitchFamily="34" charset="0"/>
              </a:rPr>
              <a:t>first_quarter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second_quarter</a:t>
            </a:r>
            <a:r>
              <a:rPr lang="en-US" sz="1200" dirty="0">
                <a:latin typeface="Arial" panose="020B0604020202020204" pitchFamily="34" charset="0"/>
                <a:cs typeface="Arial" panose="020B0604020202020204" pitchFamily="34" charset="0"/>
              </a:rPr>
              <a:t>, </a:t>
            </a:r>
            <a:r>
              <a:rPr lang="en-US" sz="1200" dirty="0" err="1">
                <a:latin typeface="Arial" panose="020B0604020202020204" pitchFamily="34" charset="0"/>
                <a:cs typeface="Arial" panose="020B0604020202020204" pitchFamily="34" charset="0"/>
              </a:rPr>
              <a:t>third_quarter</a:t>
            </a:r>
            <a:r>
              <a:rPr lang="en-US" sz="1200" dirty="0">
                <a:latin typeface="Arial" panose="020B0604020202020204" pitchFamily="34" charset="0"/>
                <a:cs typeface="Arial" panose="020B0604020202020204" pitchFamily="34" charset="0"/>
              </a:rPr>
              <a:t>, and </a:t>
            </a:r>
            <a:r>
              <a:rPr lang="en-US" sz="1200" dirty="0" err="1">
                <a:latin typeface="Arial" panose="020B0604020202020204" pitchFamily="34" charset="0"/>
                <a:cs typeface="Arial" panose="020B0604020202020204" pitchFamily="34" charset="0"/>
              </a:rPr>
              <a:t>final_quarter</a:t>
            </a:r>
            <a:r>
              <a:rPr lang="en-US" sz="1200" dirty="0">
                <a:latin typeface="Arial" panose="020B0604020202020204" pitchFamily="34" charset="0"/>
                <a:cs typeface="Arial" panose="020B0604020202020204" pitchFamily="34" charset="0"/>
              </a:rPr>
              <a:t>) based on the quartiles (25%, 50%, 75%) of the rental duration for movies across all categories? </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A. </a:t>
            </a:r>
            <a:r>
              <a:rPr lang="en-US" sz="1200" dirty="0">
                <a:latin typeface="Arial" panose="020B0604020202020204" pitchFamily="34" charset="0"/>
                <a:cs typeface="Arial" panose="020B0604020202020204" pitchFamily="34" charset="0"/>
              </a:rPr>
              <a:t>In comparison the  Family category is the longest rented films and has the longest duration across all four quarters.</a:t>
            </a:r>
          </a:p>
        </p:txBody>
      </p:sp>
      <p:sp>
        <p:nvSpPr>
          <p:cNvPr id="6" name="Text Placeholder 5">
            <a:extLst>
              <a:ext uri="{FF2B5EF4-FFF2-40B4-BE49-F238E27FC236}">
                <a16:creationId xmlns:a16="http://schemas.microsoft.com/office/drawing/2014/main" id="{FD2C6501-1B82-44A4-AF01-016E3AE3B6C4}"/>
              </a:ext>
            </a:extLst>
          </p:cNvPr>
          <p:cNvSpPr>
            <a:spLocks noGrp="1"/>
          </p:cNvSpPr>
          <p:nvPr>
            <p:ph type="body" sz="half" idx="2"/>
          </p:nvPr>
        </p:nvSpPr>
        <p:spPr>
          <a:xfrm>
            <a:off x="839788" y="2169042"/>
            <a:ext cx="3932237" cy="3699946"/>
          </a:xfrm>
        </p:spPr>
        <p:txBody>
          <a:bodyPr/>
          <a:lstStyle/>
          <a:p>
            <a:endParaRPr lang="en-US" dirty="0"/>
          </a:p>
        </p:txBody>
      </p:sp>
      <p:graphicFrame>
        <p:nvGraphicFramePr>
          <p:cNvPr id="7" name="Content Placeholder 6">
            <a:extLst>
              <a:ext uri="{FF2B5EF4-FFF2-40B4-BE49-F238E27FC236}">
                <a16:creationId xmlns:a16="http://schemas.microsoft.com/office/drawing/2014/main" id="{3BC53408-5380-44EC-AC41-2B16D9EF5719}"/>
              </a:ext>
            </a:extLst>
          </p:cNvPr>
          <p:cNvGraphicFramePr>
            <a:graphicFrameLocks noGrp="1"/>
          </p:cNvGraphicFramePr>
          <p:nvPr>
            <p:ph idx="1"/>
            <p:extLst>
              <p:ext uri="{D42A27DB-BD31-4B8C-83A1-F6EECF244321}">
                <p14:modId xmlns:p14="http://schemas.microsoft.com/office/powerpoint/2010/main" val="2237174068"/>
              </p:ext>
            </p:extLst>
          </p:nvPr>
        </p:nvGraphicFramePr>
        <p:xfrm>
          <a:off x="4901609" y="361507"/>
          <a:ext cx="7176977" cy="5499543"/>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7">
            <a:extLst>
              <a:ext uri="{FF2B5EF4-FFF2-40B4-BE49-F238E27FC236}">
                <a16:creationId xmlns:a16="http://schemas.microsoft.com/office/drawing/2014/main" id="{DBEFBCF8-A5FC-4E40-AF27-76E198396960}"/>
              </a:ext>
            </a:extLst>
          </p:cNvPr>
          <p:cNvPicPr/>
          <p:nvPr/>
        </p:nvPicPr>
        <p:blipFill rotWithShape="1">
          <a:blip r:embed="rId3"/>
          <a:srcRect t="1468" b="-1"/>
          <a:stretch/>
        </p:blipFill>
        <p:spPr bwMode="auto">
          <a:xfrm>
            <a:off x="839788" y="2169042"/>
            <a:ext cx="3932237" cy="3699946"/>
          </a:xfrm>
          <a:prstGeom prst="rect">
            <a:avLst/>
          </a:prstGeom>
          <a:ln>
            <a:solidFill>
              <a:schemeClr val="tx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918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116B2-5009-4F15-8294-B8EA9BF3FC73}"/>
              </a:ext>
            </a:extLst>
          </p:cNvPr>
          <p:cNvSpPr>
            <a:spLocks noGrp="1"/>
          </p:cNvSpPr>
          <p:nvPr>
            <p:ph type="title"/>
          </p:nvPr>
        </p:nvSpPr>
        <p:spPr/>
        <p:txBody>
          <a:bodyPr>
            <a:normAutofit/>
          </a:bodyPr>
          <a:lstStyle/>
          <a:p>
            <a:r>
              <a:rPr lang="en-US" sz="1200" b="1" dirty="0">
                <a:latin typeface="Arial" panose="020B0604020202020204" pitchFamily="34" charset="0"/>
                <a:cs typeface="Arial" panose="020B0604020202020204" pitchFamily="34" charset="0"/>
              </a:rPr>
              <a:t>Q</a:t>
            </a:r>
            <a:r>
              <a:rPr lang="en-US" sz="1200" dirty="0">
                <a:latin typeface="Arial" panose="020B0604020202020204" pitchFamily="34" charset="0"/>
                <a:cs typeface="Arial" panose="020B0604020202020204" pitchFamily="34" charset="0"/>
              </a:rPr>
              <a:t>. Finally, provide a table with the family-friendly film category, each of the quartiles, and the corresponding count of movies within each combination of film category for each corresponding rental duration category. </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b="1" dirty="0">
                <a:latin typeface="Arial" panose="020B0604020202020204" pitchFamily="34" charset="0"/>
                <a:cs typeface="Arial" panose="020B0604020202020204" pitchFamily="34" charset="0"/>
              </a:rPr>
              <a:t>A</a:t>
            </a:r>
            <a:r>
              <a:rPr lang="en-US" sz="1200" dirty="0">
                <a:latin typeface="Arial" panose="020B0604020202020204" pitchFamily="34" charset="0"/>
                <a:cs typeface="Arial" panose="020B0604020202020204" pitchFamily="34" charset="0"/>
              </a:rPr>
              <a:t>. Graph shows the sum count across all categories are the similar, with a the count “family category’ as the highest.  </a:t>
            </a:r>
          </a:p>
        </p:txBody>
      </p:sp>
      <p:sp>
        <p:nvSpPr>
          <p:cNvPr id="4" name="Text Placeholder 3">
            <a:extLst>
              <a:ext uri="{FF2B5EF4-FFF2-40B4-BE49-F238E27FC236}">
                <a16:creationId xmlns:a16="http://schemas.microsoft.com/office/drawing/2014/main" id="{717BBD98-319D-4DCA-9E4D-5EB8D96F4B1E}"/>
              </a:ext>
            </a:extLst>
          </p:cNvPr>
          <p:cNvSpPr>
            <a:spLocks noGrp="1"/>
          </p:cNvSpPr>
          <p:nvPr>
            <p:ph type="body" sz="half" idx="2"/>
          </p:nvPr>
        </p:nvSpPr>
        <p:spPr/>
        <p:txBody>
          <a:bodyPr/>
          <a:lstStyle/>
          <a:p>
            <a:endParaRPr lang="en-US" dirty="0"/>
          </a:p>
        </p:txBody>
      </p:sp>
      <p:graphicFrame>
        <p:nvGraphicFramePr>
          <p:cNvPr id="8" name="Content Placeholder 7">
            <a:extLst>
              <a:ext uri="{FF2B5EF4-FFF2-40B4-BE49-F238E27FC236}">
                <a16:creationId xmlns:a16="http://schemas.microsoft.com/office/drawing/2014/main" id="{7290A22F-2931-4B48-961A-271010F89E62}"/>
              </a:ext>
            </a:extLst>
          </p:cNvPr>
          <p:cNvGraphicFramePr>
            <a:graphicFrameLocks noGrp="1"/>
          </p:cNvGraphicFramePr>
          <p:nvPr>
            <p:ph idx="1"/>
            <p:extLst>
              <p:ext uri="{D42A27DB-BD31-4B8C-83A1-F6EECF244321}">
                <p14:modId xmlns:p14="http://schemas.microsoft.com/office/powerpoint/2010/main" val="2994297567"/>
              </p:ext>
            </p:extLst>
          </p:nvPr>
        </p:nvGraphicFramePr>
        <p:xfrm>
          <a:off x="5183188" y="987425"/>
          <a:ext cx="6172200" cy="4873625"/>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id="{A70B0EEE-31B7-4567-BDCC-66209C4CA435}"/>
              </a:ext>
            </a:extLst>
          </p:cNvPr>
          <p:cNvPicPr/>
          <p:nvPr/>
        </p:nvPicPr>
        <p:blipFill>
          <a:blip r:embed="rId3"/>
          <a:stretch>
            <a:fillRect/>
          </a:stretch>
        </p:blipFill>
        <p:spPr>
          <a:xfrm>
            <a:off x="836613" y="2057400"/>
            <a:ext cx="3932238" cy="3811588"/>
          </a:xfrm>
          <a:prstGeom prst="rect">
            <a:avLst/>
          </a:prstGeom>
          <a:ln>
            <a:solidFill>
              <a:schemeClr val="tx1"/>
            </a:solidFill>
          </a:ln>
        </p:spPr>
      </p:pic>
    </p:spTree>
    <p:extLst>
      <p:ext uri="{BB962C8B-B14F-4D97-AF65-F5344CB8AC3E}">
        <p14:creationId xmlns:p14="http://schemas.microsoft.com/office/powerpoint/2010/main" val="152033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40891-19E5-4FAB-A05C-52DB386205D1}"/>
              </a:ext>
            </a:extLst>
          </p:cNvPr>
          <p:cNvSpPr>
            <a:spLocks noGrp="1"/>
          </p:cNvSpPr>
          <p:nvPr>
            <p:ph type="title"/>
          </p:nvPr>
        </p:nvSpPr>
        <p:spPr>
          <a:xfrm>
            <a:off x="839788" y="85060"/>
            <a:ext cx="3932237" cy="1972340"/>
          </a:xfrm>
        </p:spPr>
        <p:txBody>
          <a:bodyPr>
            <a:noAutofit/>
          </a:bodyPr>
          <a:lstStyle/>
          <a:p>
            <a:r>
              <a:rPr lang="en-US" sz="1150" b="1" dirty="0">
                <a:latin typeface="Arial" panose="020B0604020202020204" pitchFamily="34" charset="0"/>
                <a:cs typeface="Arial" panose="020B0604020202020204" pitchFamily="34" charset="0"/>
              </a:rPr>
              <a:t>Q. </a:t>
            </a:r>
            <a:r>
              <a:rPr lang="en-US" sz="1150" dirty="0">
                <a:latin typeface="Arial" panose="020B0604020202020204" pitchFamily="34" charset="0"/>
                <a:cs typeface="Arial" panose="020B0604020202020204" pitchFamily="34" charset="0"/>
              </a:rPr>
              <a:t>We would like to know who were our top 10 paying customers, how many payments they made on a monthly basis during 2007, and what was the amount of the monthly payments. Can you write a query to capture the customer name, month and year of payment, and total payment amount for each month by these top 10 paying customers?</a:t>
            </a:r>
            <a:br>
              <a:rPr lang="en-US" sz="1150" dirty="0">
                <a:latin typeface="Arial" panose="020B0604020202020204" pitchFamily="34" charset="0"/>
                <a:cs typeface="Arial" panose="020B0604020202020204" pitchFamily="34" charset="0"/>
              </a:rPr>
            </a:br>
            <a:br>
              <a:rPr lang="en-US" sz="1150" dirty="0">
                <a:latin typeface="Arial" panose="020B0604020202020204" pitchFamily="34" charset="0"/>
                <a:cs typeface="Arial" panose="020B0604020202020204" pitchFamily="34" charset="0"/>
              </a:rPr>
            </a:br>
            <a:r>
              <a:rPr lang="en-US" sz="1150" b="1" dirty="0">
                <a:latin typeface="Arial" panose="020B0604020202020204" pitchFamily="34" charset="0"/>
                <a:cs typeface="Arial" panose="020B0604020202020204" pitchFamily="34" charset="0"/>
              </a:rPr>
              <a:t>A. </a:t>
            </a:r>
            <a:r>
              <a:rPr lang="en-US" sz="1150" dirty="0">
                <a:latin typeface="Arial" panose="020B0604020202020204" pitchFamily="34" charset="0"/>
                <a:cs typeface="Arial" panose="020B0604020202020204" pitchFamily="34" charset="0"/>
              </a:rPr>
              <a:t>For the month of April 7 out of 10 customers made their highest payments ranging from $72 -$100. While 3 out of 10 made their highest payment </a:t>
            </a:r>
            <a:r>
              <a:rPr lang="en-US" sz="1100" dirty="0">
                <a:latin typeface="Arial" panose="020B0604020202020204" pitchFamily="34" charset="0"/>
                <a:cs typeface="Arial" panose="020B0604020202020204" pitchFamily="34" charset="0"/>
              </a:rPr>
              <a:t>in the month of March ranging from $64.85-$86.83</a:t>
            </a:r>
            <a:endParaRPr lang="en-US" sz="2800" dirty="0"/>
          </a:p>
        </p:txBody>
      </p:sp>
      <p:sp>
        <p:nvSpPr>
          <p:cNvPr id="4" name="Text Placeholder 3">
            <a:extLst>
              <a:ext uri="{FF2B5EF4-FFF2-40B4-BE49-F238E27FC236}">
                <a16:creationId xmlns:a16="http://schemas.microsoft.com/office/drawing/2014/main" id="{244B2ECC-99C6-460C-99A4-E4597B3C822B}"/>
              </a:ext>
            </a:extLst>
          </p:cNvPr>
          <p:cNvSpPr>
            <a:spLocks noGrp="1"/>
          </p:cNvSpPr>
          <p:nvPr>
            <p:ph type="body" sz="half" idx="2"/>
          </p:nvPr>
        </p:nvSpPr>
        <p:spPr/>
        <p:txBody>
          <a:bodyPr/>
          <a:lstStyle/>
          <a:p>
            <a:endParaRPr lang="en-US" dirty="0"/>
          </a:p>
        </p:txBody>
      </p:sp>
      <p:pic>
        <p:nvPicPr>
          <p:cNvPr id="5" name="Picture 4">
            <a:extLst>
              <a:ext uri="{FF2B5EF4-FFF2-40B4-BE49-F238E27FC236}">
                <a16:creationId xmlns:a16="http://schemas.microsoft.com/office/drawing/2014/main" id="{0214DEFE-B84E-4292-B8BD-0C43B89573AC}"/>
              </a:ext>
            </a:extLst>
          </p:cNvPr>
          <p:cNvPicPr/>
          <p:nvPr/>
        </p:nvPicPr>
        <p:blipFill>
          <a:blip r:embed="rId2"/>
          <a:stretch>
            <a:fillRect/>
          </a:stretch>
        </p:blipFill>
        <p:spPr>
          <a:xfrm>
            <a:off x="836612" y="2057400"/>
            <a:ext cx="3889852" cy="3803650"/>
          </a:xfrm>
          <a:prstGeom prst="rect">
            <a:avLst/>
          </a:prstGeom>
        </p:spPr>
      </p:pic>
      <p:graphicFrame>
        <p:nvGraphicFramePr>
          <p:cNvPr id="8" name="Content Placeholder 7">
            <a:extLst>
              <a:ext uri="{FF2B5EF4-FFF2-40B4-BE49-F238E27FC236}">
                <a16:creationId xmlns:a16="http://schemas.microsoft.com/office/drawing/2014/main" id="{ACA92D52-41EF-4C9B-BDA0-70CFDD4C327A}"/>
              </a:ext>
            </a:extLst>
          </p:cNvPr>
          <p:cNvGraphicFramePr>
            <a:graphicFrameLocks noGrp="1"/>
          </p:cNvGraphicFramePr>
          <p:nvPr>
            <p:ph idx="1"/>
            <p:extLst>
              <p:ext uri="{D42A27DB-BD31-4B8C-83A1-F6EECF244321}">
                <p14:modId xmlns:p14="http://schemas.microsoft.com/office/powerpoint/2010/main" val="3292870120"/>
              </p:ext>
            </p:extLst>
          </p:nvPr>
        </p:nvGraphicFramePr>
        <p:xfrm>
          <a:off x="4848447" y="191387"/>
          <a:ext cx="7262037" cy="566966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18033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TotalTime>
  <Words>236</Words>
  <Application>Microsoft Office PowerPoint</Application>
  <PresentationFormat>Widescreen</PresentationFormat>
  <Paragraphs>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We want to understand more about the movies that families are watching. The following categories are considered family movies: Animation, Children, Classics, Comedy, Family and Music. Create a query that lists each movie, the film category it is classified in, and the number of times it has been rented out.   Graph shows that out of the five categories, the most rented film with a rental count of 67 is the “Familhy Category”. While the “Music Category” has the least rental count of 51 </vt:lpstr>
      <vt:lpstr>Q. Now we need to know how the length of rental duration of these family-friendly movies compares to the duration that all movies are rented for. Can you provide a table with the movie titles and divide them into 4 levels (first_quarter, second_quarter, third_quarter, and final_quarter) based on the quartiles (25%, 50%, 75%) of the rental duration for movies across all categories?   A. In comparison the  Family category is the longest rented films and has the longest duration across all four quarters.</vt:lpstr>
      <vt:lpstr>Q. Finally, provide a table with the family-friendly film category, each of the quartiles, and the corresponding count of movies within each combination of film category for each corresponding rental duration category.   A. Graph shows the sum count across all categories are the similar, with a the count “family category’ as the highest.  </vt:lpstr>
      <vt:lpstr>Q. We would like to know who were our top 10 paying customers, how many payments they made on a monthly basis during 2007, and what was the amount of the monthly payments. Can you write a query to capture the customer name, month and year of payment, and total payment amount for each month by these top 10 paying customers?  A. For the month of April 7 out of 10 customers made their highest payments ranging from $72 -$100. While 3 out of 10 made their highest payment in the month of March ranging from $64.85-$86.83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Ruth Beltre</dc:creator>
  <cp:lastModifiedBy>Ruth Beltre</cp:lastModifiedBy>
  <cp:revision>18</cp:revision>
  <dcterms:created xsi:type="dcterms:W3CDTF">2019-07-01T21:04:06Z</dcterms:created>
  <dcterms:modified xsi:type="dcterms:W3CDTF">2019-07-02T03:05:09Z</dcterms:modified>
</cp:coreProperties>
</file>