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handoutMasterIdLst>
    <p:handoutMasterId r:id="rId18"/>
  </p:handoutMasterIdLst>
  <p:sldIdLst>
    <p:sldId id="256" r:id="rId2"/>
    <p:sldId id="360" r:id="rId3"/>
    <p:sldId id="450" r:id="rId4"/>
    <p:sldId id="444" r:id="rId5"/>
    <p:sldId id="462" r:id="rId6"/>
    <p:sldId id="448" r:id="rId7"/>
    <p:sldId id="464" r:id="rId8"/>
    <p:sldId id="466" r:id="rId9"/>
    <p:sldId id="465" r:id="rId10"/>
    <p:sldId id="454" r:id="rId11"/>
    <p:sldId id="429" r:id="rId12"/>
    <p:sldId id="298" r:id="rId13"/>
    <p:sldId id="403" r:id="rId14"/>
    <p:sldId id="280" r:id="rId15"/>
    <p:sldId id="374" r:id="rId16"/>
  </p:sldIdLst>
  <p:sldSz cx="9144000" cy="6858000" type="screen4x3"/>
  <p:notesSz cx="7010400" cy="9236075"/>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5AF2"/>
    <a:srgbClr val="009A5C"/>
    <a:srgbClr val="3FFFB1"/>
    <a:srgbClr val="66FF33"/>
    <a:srgbClr val="FB1B03"/>
    <a:srgbClr val="FFFF66"/>
    <a:srgbClr val="BBE0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73" autoAdjust="0"/>
    <p:restoredTop sz="95252" autoAdjust="0"/>
  </p:normalViewPr>
  <p:slideViewPr>
    <p:cSldViewPr>
      <p:cViewPr>
        <p:scale>
          <a:sx n="125" d="100"/>
          <a:sy n="125" d="100"/>
        </p:scale>
        <p:origin x="-306" y="21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
    </p:cViewPr>
  </p:sorterViewPr>
  <p:notesViewPr>
    <p:cSldViewPr>
      <p:cViewPr varScale="1">
        <p:scale>
          <a:sx n="55" d="100"/>
          <a:sy n="55" d="100"/>
        </p:scale>
        <p:origin x="-2508" y="-96"/>
      </p:cViewPr>
      <p:guideLst>
        <p:guide orient="horz" pos="291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1" y="0"/>
            <a:ext cx="3038475" cy="462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2771" name="Rectangle 3"/>
          <p:cNvSpPr>
            <a:spLocks noGrp="1" noChangeArrowheads="1"/>
          </p:cNvSpPr>
          <p:nvPr>
            <p:ph type="dt" sz="quarter" idx="1"/>
          </p:nvPr>
        </p:nvSpPr>
        <p:spPr bwMode="auto">
          <a:xfrm>
            <a:off x="3970339" y="0"/>
            <a:ext cx="3038475" cy="462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ChangeArrowheads="1"/>
          </p:cNvSpPr>
          <p:nvPr>
            <p:ph type="ftr" sz="quarter" idx="2"/>
          </p:nvPr>
        </p:nvSpPr>
        <p:spPr bwMode="auto">
          <a:xfrm>
            <a:off x="1" y="8772378"/>
            <a:ext cx="3038475" cy="4621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32773" name="Rectangle 5"/>
          <p:cNvSpPr>
            <a:spLocks noGrp="1" noChangeArrowheads="1"/>
          </p:cNvSpPr>
          <p:nvPr>
            <p:ph type="sldNum" sz="quarter" idx="3"/>
          </p:nvPr>
        </p:nvSpPr>
        <p:spPr bwMode="auto">
          <a:xfrm>
            <a:off x="3970339" y="8772378"/>
            <a:ext cx="3038475" cy="4621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A606AF8-850F-4680-8370-03A2F7490FAF}" type="slidenum">
              <a:rPr lang="en-US"/>
              <a:pPr>
                <a:defRPr/>
              </a:pPr>
              <a:t>‹#›</a:t>
            </a:fld>
            <a:endParaRPr lang="en-US"/>
          </a:p>
        </p:txBody>
      </p:sp>
    </p:spTree>
    <p:extLst>
      <p:ext uri="{BB962C8B-B14F-4D97-AF65-F5344CB8AC3E}">
        <p14:creationId xmlns:p14="http://schemas.microsoft.com/office/powerpoint/2010/main" val="33281587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0"/>
            <a:ext cx="3038475" cy="462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1747" name="Rectangle 3"/>
          <p:cNvSpPr>
            <a:spLocks noGrp="1" noChangeArrowheads="1"/>
          </p:cNvSpPr>
          <p:nvPr>
            <p:ph type="dt" idx="1"/>
          </p:nvPr>
        </p:nvSpPr>
        <p:spPr bwMode="auto">
          <a:xfrm>
            <a:off x="3970339" y="0"/>
            <a:ext cx="3038475" cy="462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96975" y="692150"/>
            <a:ext cx="4619625" cy="3463925"/>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701675" y="4387767"/>
            <a:ext cx="5607050" cy="41559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1" y="8772378"/>
            <a:ext cx="3038475" cy="4621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31751" name="Rectangle 7"/>
          <p:cNvSpPr>
            <a:spLocks noGrp="1" noChangeArrowheads="1"/>
          </p:cNvSpPr>
          <p:nvPr>
            <p:ph type="sldNum" sz="quarter" idx="5"/>
          </p:nvPr>
        </p:nvSpPr>
        <p:spPr bwMode="auto">
          <a:xfrm>
            <a:off x="3970339" y="8772378"/>
            <a:ext cx="3038475" cy="4621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6030CE5-EFAD-430D-929F-A95F5BB37191}" type="slidenum">
              <a:rPr lang="en-US"/>
              <a:pPr>
                <a:defRPr/>
              </a:pPr>
              <a:t>‹#›</a:t>
            </a:fld>
            <a:endParaRPr lang="en-US"/>
          </a:p>
        </p:txBody>
      </p:sp>
    </p:spTree>
    <p:extLst>
      <p:ext uri="{BB962C8B-B14F-4D97-AF65-F5344CB8AC3E}">
        <p14:creationId xmlns:p14="http://schemas.microsoft.com/office/powerpoint/2010/main" val="469677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33B1F80F-D362-4BB0-8AD3-923895E79A09}" type="slidenum">
              <a:rPr lang="en-US" smtClean="0"/>
              <a:pPr/>
              <a:t>1</a:t>
            </a:fld>
            <a:endParaRPr 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10</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D1A35FD9-F8F8-4B85-BF0D-BEBF117A9E5E}" type="slidenum">
              <a:rPr lang="en-US" smtClean="0"/>
              <a:pPr/>
              <a:t>11</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3B80D137-BBBA-4371-B8DF-317DA9D77C7D}" type="slidenum">
              <a:rPr lang="en-US" smtClean="0"/>
              <a:pPr/>
              <a:t>12</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E94A2FA9-2C40-4AEE-9859-D6A58D055590}" type="slidenum">
              <a:rPr lang="en-US" smtClean="0"/>
              <a:pPr/>
              <a:t>13</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D9E5A6C-1A41-49C0-95BD-D787E9E6930C}" type="slidenum">
              <a:rPr lang="en-US" smtClean="0"/>
              <a:pPr/>
              <a:t>14</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DE7C8B4-93D0-40E3-A169-D12851849B6D}" type="slidenum">
              <a:rPr lang="en-US" smtClean="0"/>
              <a:pPr/>
              <a:t>15</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8207D1AA-B9EE-4CC4-94AF-59D101D62C89}" type="slidenum">
              <a:rPr lang="en-US" smtClean="0"/>
              <a:pPr/>
              <a:t>2</a:t>
            </a:fld>
            <a:endParaRPr lang="en-US"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3</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4</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5</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6</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7</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8</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9</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6802"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76803"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BA6EF1-E712-4A37-A21D-41F199994977}" type="slidenum">
              <a:rPr lang="en-US"/>
              <a:pPr>
                <a:defRPr/>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89AAD47-CBD6-4F31-A88B-83E56039D95B}" type="slidenum">
              <a:rPr lang="en-US"/>
              <a:pPr>
                <a:defRPr/>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82CF52B-0896-4A93-A6A1-A2639106D49A}" type="slidenum">
              <a:rPr lang="en-US"/>
              <a:pPr>
                <a:defRPr/>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9B8A15-B813-43F7-A8D5-F1977C6C1041}" type="slidenum">
              <a:rPr lang="en-US"/>
              <a:pPr>
                <a:defRPr/>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18614D-8C07-44C6-8DC6-09C0135507C8}" type="slidenum">
              <a:rPr lang="en-US"/>
              <a:pPr>
                <a:defRPr/>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637772-C850-4E52-AC8D-7A4C0146B982}" type="slidenum">
              <a:rPr lang="en-US"/>
              <a:pPr>
                <a:defRPr/>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C3B1E11-B56B-40F7-831D-DBFCF0FC7A3F}" type="slidenum">
              <a:rPr lang="en-US"/>
              <a:pPr>
                <a:defRPr/>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2745664-874D-492C-B330-4E9572292F3A}" type="slidenum">
              <a:rPr lang="en-US"/>
              <a:pPr>
                <a:defRPr/>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770156F-3513-42FA-B509-725E8F9E87CA}" type="slidenum">
              <a:rPr lang="en-US"/>
              <a:pPr>
                <a:defRPr/>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235661-CFC8-49CF-B895-EE5FA791D00F}" type="slidenum">
              <a:rPr lang="en-US"/>
              <a:pPr>
                <a:defRPr/>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69B77AE-58DD-4598-AFA7-6A4988EE518C}" type="slidenum">
              <a:rPr lang="en-US"/>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5779"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578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effectLst>
                  <a:outerShdw blurRad="38100" dist="38100" dir="2700000" algn="tl">
                    <a:srgbClr val="000000"/>
                  </a:outerShdw>
                </a:effectLst>
              </a:defRPr>
            </a:lvl1pPr>
          </a:lstStyle>
          <a:p>
            <a:pPr>
              <a:defRPr/>
            </a:pPr>
            <a:endParaRPr lang="en-US"/>
          </a:p>
        </p:txBody>
      </p:sp>
      <p:sp>
        <p:nvSpPr>
          <p:cNvPr id="7578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defRPr>
            </a:lvl1pPr>
          </a:lstStyle>
          <a:p>
            <a:pPr>
              <a:defRPr/>
            </a:pPr>
            <a:endParaRPr lang="en-US"/>
          </a:p>
        </p:txBody>
      </p:sp>
      <p:sp>
        <p:nvSpPr>
          <p:cNvPr id="7578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defRPr>
            </a:lvl1pPr>
          </a:lstStyle>
          <a:p>
            <a:pPr>
              <a:defRPr/>
            </a:pPr>
            <a:fld id="{051D3FF4-D10B-42FA-AFA4-CAF6F752610A}"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mailto:LenM@strategicmail.net"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2209800" y="1828800"/>
            <a:ext cx="4724400" cy="1573213"/>
          </a:xfrm>
        </p:spPr>
        <p:txBody>
          <a:bodyPr/>
          <a:lstStyle/>
          <a:p>
            <a:pPr eaLnBrk="1" hangingPunct="1">
              <a:defRPr/>
            </a:pPr>
            <a:endParaRPr lang="en-US" sz="2800" dirty="0" smtClean="0"/>
          </a:p>
          <a:p>
            <a:pPr eaLnBrk="1" hangingPunct="1">
              <a:defRPr/>
            </a:pPr>
            <a:r>
              <a:rPr lang="en-US" sz="2800" dirty="0" smtClean="0"/>
              <a:t>Audio/Video System </a:t>
            </a:r>
          </a:p>
          <a:p>
            <a:pPr eaLnBrk="1" hangingPunct="1">
              <a:defRPr/>
            </a:pPr>
            <a:r>
              <a:rPr lang="en-US" sz="2800" dirty="0" smtClean="0"/>
              <a:t>Quick Reference Guide</a:t>
            </a:r>
          </a:p>
        </p:txBody>
      </p:sp>
      <p:sp>
        <p:nvSpPr>
          <p:cNvPr id="2" name="Text Box 5"/>
          <p:cNvSpPr txBox="1">
            <a:spLocks noChangeArrowheads="1"/>
          </p:cNvSpPr>
          <p:nvPr/>
        </p:nvSpPr>
        <p:spPr bwMode="auto">
          <a:xfrm>
            <a:off x="1981200" y="5410200"/>
            <a:ext cx="4953000" cy="369888"/>
          </a:xfrm>
          <a:prstGeom prst="rect">
            <a:avLst/>
          </a:prstGeom>
          <a:noFill/>
          <a:ln w="9525">
            <a:noFill/>
            <a:miter lim="800000"/>
            <a:headEnd/>
            <a:tailEnd/>
          </a:ln>
        </p:spPr>
        <p:txBody>
          <a:bodyPr>
            <a:spAutoFit/>
          </a:bodyPr>
          <a:lstStyle/>
          <a:p>
            <a:pPr>
              <a:spcBef>
                <a:spcPct val="50000"/>
              </a:spcBef>
            </a:pPr>
            <a:r>
              <a:rPr lang="en-US" dirty="0" smtClean="0"/>
              <a:t>Auditorium/Café</a:t>
            </a:r>
            <a:endParaRPr lang="en-US" dirty="0"/>
          </a:p>
        </p:txBody>
      </p:sp>
      <p:pic>
        <p:nvPicPr>
          <p:cNvPr id="2052" name="Picture 19" descr="TEst v116 copy"/>
          <p:cNvPicPr>
            <a:picLocks noChangeAspect="1" noChangeArrowheads="1"/>
          </p:cNvPicPr>
          <p:nvPr/>
        </p:nvPicPr>
        <p:blipFill>
          <a:blip r:embed="rId3" cstate="print"/>
          <a:srcRect/>
          <a:stretch>
            <a:fillRect/>
          </a:stretch>
        </p:blipFill>
        <p:spPr bwMode="auto">
          <a:xfrm>
            <a:off x="1828800" y="685800"/>
            <a:ext cx="5373688" cy="1066800"/>
          </a:xfrm>
          <a:prstGeom prst="rect">
            <a:avLst/>
          </a:prstGeom>
          <a:noFill/>
          <a:ln w="9525">
            <a:noFill/>
            <a:miter lim="800000"/>
            <a:headEnd/>
            <a:tailEnd/>
          </a:ln>
        </p:spPr>
      </p:pic>
      <p:sp>
        <p:nvSpPr>
          <p:cNvPr id="3" name="AutoShape 2" descr="data:image/jpeg;base64,/9j/4AAQSkZJRgABAQAAAQABAAD/2wCEAAkGBxQQEhUUExQVFRQXFh0aFxgXFhgcGhYVFBwXHRkSGCAaKCggJBsmHBsXLTghJSw3Ly4uGB80ODgsNygtLisBCgoKDg0OGxAQGywiICQsLiw0LCw3NywtLC0uNCwsLCwsLCwsLC0sLC4sLCwvNCwsLCwsLCwsLCwsLCwsLCwsLP/AABEIAGEAoAMBEQACEQEDEQH/xAAbAAEAAgMBAQAAAAAAAAAAAAAABQYBAwQHAv/EADoQAAIBAgQBCgUCBAcBAAAAAAECAwARBAUSITEGExQiQVFhgZHTMlNUcZIHoRUjM3JFUmKChLLCQ//EABoBAQADAQEBAAAAAAAAAAAAAAABAwQCBQb/xAAsEQACAQMDAwQCAgIDAAAAAAAAAQIDERIxUfAhgbETQZHRBGEiIzNxMjRE/9oADAMBAAIRAxEAPwDz+vePnxQCgFAKAUAoBQGVUkgAXJ4AcT4UBMRclcYy6ujuo730p/3Iqt1qadrlyoVGr2PjFcmsXEupsPJp71GsDxJS4oq0H0TIlQmvYiasKhQCgFAKAUAoBQCgFAKAUAoBQCgFASWQZM+Mk0Lso3dyCQi8L7cSTsBxJripUUFdllOm5uyLXjM4w+V3iwqB5hszk7g9upl3J/0qQB3ms0acqvWWhplUhS6R1K3iOVGJck85pv8A5FUfva/qa0KjBexQ682bMFytxMTatav/AHKL/ktm/eolQgyY15osMcuGzdSGXmcSBcEbk24t2a17wesN7FqotOi+nVc+C9OFZdej58lLzLAPh5GikFmU+RB4MD2gjtrXGSkroxzg4uzOWpORQCgFAKAUAoBQCgFAKAUAoBQF9lk/huXqq7TzWJParOtz+EbKB4yE1jS9Wp10XPJtb9Kl01fPBT8lC8/Hr06dQ1ayAuntvfatVS+LsZadslc64sQY8O11Q3bRH1VJ6rBne/b2L9mPhXLV5lidodTthnJnjU8ypjW8hYRqCSQxiXVYXtZfNuyuGv4vXqdKX8lp0ISaYpMXQhSHLKUNwpBuNJ7hVqV42ZS3aV0W/lJpx2AjxQAEkdtYHYpbS6jwDlWA7BJ4Vmpf11HDc1Vf7Kan7lGrWYhQCgFAKAUAoBQCgLWcPlXzJvzPtVnvW2XO5pxo7vnYdHyv5k35n2qXrbLncY0d3zsOj5X8yb8z7VL1tlzuMaO752HR8r+ZN+Z9ql62y53GNHd87GVgysH+pN+Z9ql62y53GNHd87HLy1zlMVInNm6Kp7COs7sSN7HZRGL/AOmuqFNwTuRXqKbViu1cZxQCgFAWrkpnMMUEsM7EK9xwO6yLZrEA2IKoeHZWetTk5KUTTRqRUXGRno+V/Mm/M+1S9bZc7jGju+dh0fK/mTfmfapetsudxjR3fOw6PlfzJvzPtUvW2XO4xo7vnYdHyv5k35n2qXrbLncY0d3zsfE8GWaW0yTarHTdj8Vtv/l31KdbZc7kONHd87FXq8zigFAKAmRlcMITpMkis6hwkaAlUb4WYsRxG9hVWcpf8UXYRjbM589y9MPIFjk51GRXVrWuri4BHfXVObkrtWOasFF2TuR1dlZMZdyfebC4jEj4YbdnxXtq/EEHzquVVRmo7l0KTlBy2IerCkyPGgLLHyegODOLM76BJzekRC5awNhvbt41R6ss8LGn0YYZ3K3La503K32vsbeNqvX7M7tfofNCCb5L5KmNlWHnTHI2q3UuOqC3G/cDVVWo6ayt0LqVNTeN+p8vgMKrFTiXFiQTzJ7Nu+ilNq9iXCmnZs5M4wKwSBUkEqFFZXAIuHF+B4EV3CTkuqsV1IqL6O5xoASLmw7Ta9vGujlE9juS7Jg1xkcgliLaTZCpXiNRv2XsPMVTGteeDVmXzoWhmndFfq4zljzzkv0KONppgJJE1CMISRw6rG9hxt5VTTrZt4rovc0ToYJOT6v2K5VxnFAKAUBfcLFhc4jjVpBBjY0EYv8ABMqCy+du7f79mRudFuyvHwbUoV0ru0vJUs9yqbCS81OLMBtvcFewqe7jWinOM1eJmqU5QdpHAqkmw3J4feuytdT1Tk3heZmXCNJAYWw5ikj56PWZpOs5KX1X30/ZRXn1HlHOzve/Y9OnHF4dLWt3PMsxwZgleJuKMVPkeNb4yySaPOnHGTRz1JyXT/Af+Z/5rL/6OxsX/Wf+yl1qMYoC1/pgt8wj8EkP26jC/wC9Z/yv8b7Gn8X/ACI5sPkkUuJCtioCGk3A50Mbn4RdALn7106jUOkXzuR6Sc+rWvPYgcTsxG9gSBc8ACbCrVoUy1sa6k5PSOSGOW0ODm/o4nDMAO6TW9mH3F/MLWGtHWa1TPQpS0g9GisYDKDh8XKsw6uF1SP3NotzfkzFPI1olPKCx9zPGnjUd/Ylf1Ddmgy5nuWbD3JPaWCG/wC9V/jWUppbnf5N3GDexSa1GQUAoBQFk5R8l5oZjzMTPC1jG0YLCxA2uL2IPfVFOtGUer6mirQlGX8V0HKzGu0WEimOqeJH5w3uQHYaI2P+YKu/91KMUnJx0ZNaTxjF6oci8peSQz82WSBWkUfMlQXjiHedWnyFK80ljfXwRQptvLbyRmF58YpSFc4hZdem3WLqdR28jVjxw/RwsvU/dy0/qZkrmfpMaExyRhpLb826izarcNtPnes/4tRY4s0flUm5ZIo8cZYhVBJJsAOJJ4AVrbsY0r9EehyZPN/BVh5s870jWU21abt1iOPdWL1I+vlfpY3+nL0MbdbkBk/IzESyKJY+bi4uzMoso3Nhe9/Krp/kQS6O7M8Pxpt9VZFcmA1Nbhc2+19qvWhQ7X6Fz/SzBP0rnSpEYjcazspY2GkE9u/7Vl/LksLe5r/Ei8svYhpOTuMEhZYJL6yVNvG4NWqrTtZsqdKpldI0Z9lDYXmxIf5zqXdbg6LnqgkbXO9TTmp3toc1aeFr6kZFEXIVQSx4AcSasbtqVpNuyLRnuV4iOLByLG45uEEkDdHDs3W7juDvWenOLck3qzVUhNKLS0RJcrs3TGQQ8wt8RiVUzhNz/I1AR2/uJP8AtFV0YOEnlotO53WnnFY6vXsbeXWWTNhMBpRmMUFpLb6Dpj2a244H0qKE4qcuurFeEnCNlojz2tphFAKAUBuhxToLK7qD2KxF/SocU9UdKclozTUnIvQCgF6kC9QBUgxsKE9TNQQL0A1eNSLCoB9IpJ2BJ8KEpN6GLkd9CNAGtwNqEq5jV41JFhUAUAoBQFp5Sk4Bkw0B0FY1aVx8Ukji5ueOkcAo24ms9L+xZSNVV+laMSAzDHvOVaSxYLp1WsWAJILW4tva/cBV0YqPRGec3Lqyagh6LgUxKgc9NKyo5APNxx7ErfYOWB34gcKqbzqOPskXpYU8/dnTyYm/iDNhcQdepGMLkDXHKouLHjpIBup22qKq9NZx7k0peo8JdipoxUgjYg3HgRWgzJ7Fn5aYhtOEW+zYSKRgABqkYyXc27dhVFBK8n+2aK8naP7SKvV5mLRyZxLrhMcQf6caFNh1WkkCll7ja9UVUnOP7uaaUmqcntYrDsSSTuTxq8zPqdWUSMs8ek2JdR+RAIrmdsXc7p3zVi356cXHjMQygCGNnbSQmgxoPhtvxtbzrNT9NwW7NU/UU3sUzDw89KqDbW4A7hrNv2vWpvFXMiWUrbk9ylnaCd8Jh9SRxEJZfikcAapHI3JLX8ALWtVNJKUc5asuqtxlhHREfnMs8ixmeNwUBXWyEFhe4BNhcjv413BRTeLOKjk0skd/6fs3TFUbqwYsptZtKsRe/jXH5FsLnf4187GMRNi44ZGmF42/l2YKetIGIZbC4I0nf7USg2sddSXKok3LTQrlXmYUAoBQFjzzMIceI5WfmZ1QJIHVikmgWDqUDEG3EEVRTjKndWujRUlGpZ3syIzBIV0LExcheu5BUFieCg76QLbnckmrY5PUqmoroiUwGaRSYQ4TEFk0uZIZQuoIzDrI4G+k77jvquUJKece5ZGcXDCXYxlOOiwOuRJBLOUZI9KsEj1ixkJcKSwHAWt40nF1OjVkISjTu07sgo1BIBIUd5vYeJsCfQVcyldWWTlBLh8QcPpxKgRYZImvHNuyFyWFl4daqKalG91q7mipjLFJ6KxCZokSyWgYvGFXrEEam0jWbHcDVfarYZW/kUzUU/4ktkOJhTC4qOSZVedEVRokOkxvquxCkWNuy9V1FJzi0tC2m4qnJN6nBLhoEhYiYSS3UIqpIAF31MSwG/DbxrtOTlp0K3GKjr1NOUFRNGzuEVXViSGOykGwCgm9TO+LSIp2Uk2TGayQTYyaZcUqJK7E/wAubUI5LggjTa9ie2qoKUYKOOhdJxc28ujIJ5QkpaIkBXuhPGym6k/tV1rqzKL2ldE9nmLw+NfpCy9HnYDnUdZCpcAAvG0atxtwIFU04ygsWrrm5fOUajyTszRymzhZ0w8aO7iGEIzNcB3vcsAd7eJ3qaVPFttasitVySSeg5GYyKDEc7NIEUI4tpdiS6kD4QRa57TSvGUo2SIoSjGV2znw2HgUMHxIKEX0Ikt3dQ2gdZQBuTv4mum5eyISj7siasKRQCgFAWs4LLPqD6Te1WfKtt4+zVhR358DoeWfUH0m9qmVbbx9jCjvz4HQ8s+oPpN7VMq23j7GFHfnwOh5Z9QfSb2qZVtvH2MKO/PgdDyz6g+k3tUyrbePsYUd+fA6Hln1B9JvaplW28fYwo78+B0PLPqD6Te1TKtt4+xhR358DoeWfUH0m9qmVbbx9jCjvz4HQ8s+oPpN7VMq23j7GFHfnwOh5Z9QfSb2qZVtvH2MKO/PgdDyz6g+k3tUyrbePsYUd+fA6Hln1B9JvaplW28fYwo78+B0PLPqD6Te1TKtt4+xhR358DoeWfUH0m9qmVbbx9jCjvz4HQ8s+oPpN7VMq23j7GFHfnwfE+Dy4K2nEEtY6RabdrbDePvqVKrfTx9hwo78+Cr1eZRQCgFAKAUAoBQCgFAKAUAoBQCgFAKAUAoBQCgFAKAUAoBQCgFAKAUAoBQCgFAKAUAoBQCgFAKAUB//2Q=="/>
          <p:cNvSpPr>
            <a:spLocks noChangeAspect="1" noChangeArrowheads="1"/>
          </p:cNvSpPr>
          <p:nvPr/>
        </p:nvSpPr>
        <p:spPr bwMode="auto">
          <a:xfrm>
            <a:off x="155575" y="-555625"/>
            <a:ext cx="1914525" cy="1162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jpeg;base64,/9j/4AAQSkZJRgABAQAAAQABAAD/2wCEAAkGBxQQEhUUExQVFRQXFh0aFxgXFhgcGhYVFBwXHRkSGCAaKCggJBsmHBsXLTghJSw3Ly4uGB80ODgsNygtLisBCgoKDg0OGxAQGywiICQsLiw0LCw3NywtLC0uNCwsLCwsLCwsLC0sLC4sLCwvNCwsLCwsLCwsLCwsLCwsLCwsLP/AABEIAGEAoAMBEQACEQEDEQH/xAAbAAEAAgMBAQAAAAAAAAAAAAAABQYBAwQHAv/EADoQAAIBAgQBCgUCBAcBAAAAAAECAwARBAUSITEGExQiQVFhgZHTMlNUcZIHoRUjM3JFUmKChLLCQ//EABoBAQADAQEBAAAAAAAAAAAAAAABAwQCBQb/xAAsEQACAQMDAwQCAgIDAAAAAAAAAQIDERIxUfAhgbETQZHRBGEiIzNxMjRE/9oADAMBAAIRAxEAPwDz+vePnxQCgFAKAUAoBQGVUkgAXJ4AcT4UBMRclcYy6ujuo730p/3Iqt1qadrlyoVGr2PjFcmsXEupsPJp71GsDxJS4oq0H0TIlQmvYiasKhQCgFAKAUAoBQCgFAKAUAoBQCgFASWQZM+Mk0Lso3dyCQi8L7cSTsBxJripUUFdllOm5uyLXjM4w+V3iwqB5hszk7g9upl3J/0qQB3ms0acqvWWhplUhS6R1K3iOVGJck85pv8A5FUfva/qa0KjBexQ682bMFytxMTatav/AHKL/ktm/eolQgyY15osMcuGzdSGXmcSBcEbk24t2a17wesN7FqotOi+nVc+C9OFZdej58lLzLAPh5GikFmU+RB4MD2gjtrXGSkroxzg4uzOWpORQCgFAKAUAoBQCgFAKAUAoBQF9lk/huXqq7TzWJParOtz+EbKB4yE1jS9Wp10XPJtb9Kl01fPBT8lC8/Hr06dQ1ayAuntvfatVS+LsZadslc64sQY8O11Q3bRH1VJ6rBne/b2L9mPhXLV5lidodTthnJnjU8ypjW8hYRqCSQxiXVYXtZfNuyuGv4vXqdKX8lp0ISaYpMXQhSHLKUNwpBuNJ7hVqV42ZS3aV0W/lJpx2AjxQAEkdtYHYpbS6jwDlWA7BJ4Vmpf11HDc1Vf7Kan7lGrWYhQCgFAKAUAoBQCgLWcPlXzJvzPtVnvW2XO5pxo7vnYdHyv5k35n2qXrbLncY0d3zsOj5X8yb8z7VL1tlzuMaO752HR8r+ZN+Z9ql62y53GNHd87GVgysH+pN+Z9ql62y53GNHd87HLy1zlMVInNm6Kp7COs7sSN7HZRGL/AOmuqFNwTuRXqKbViu1cZxQCgFAWrkpnMMUEsM7EK9xwO6yLZrEA2IKoeHZWetTk5KUTTRqRUXGRno+V/Mm/M+1S9bZc7jGju+dh0fK/mTfmfapetsudxjR3fOw6PlfzJvzPtUvW2XO4xo7vnYdHyv5k35n2qXrbLncY0d3zsfE8GWaW0yTarHTdj8Vtv/l31KdbZc7kONHd87FXq8zigFAKAmRlcMITpMkis6hwkaAlUb4WYsRxG9hVWcpf8UXYRjbM589y9MPIFjk51GRXVrWuri4BHfXVObkrtWOasFF2TuR1dlZMZdyfebC4jEj4YbdnxXtq/EEHzquVVRmo7l0KTlBy2IerCkyPGgLLHyegODOLM76BJzekRC5awNhvbt41R6ss8LGn0YYZ3K3La503K32vsbeNqvX7M7tfofNCCb5L5KmNlWHnTHI2q3UuOqC3G/cDVVWo6ayt0LqVNTeN+p8vgMKrFTiXFiQTzJ7Nu+ilNq9iXCmnZs5M4wKwSBUkEqFFZXAIuHF+B4EV3CTkuqsV1IqL6O5xoASLmw7Ta9vGujlE9juS7Jg1xkcgliLaTZCpXiNRv2XsPMVTGteeDVmXzoWhmndFfq4zljzzkv0KONppgJJE1CMISRw6rG9hxt5VTTrZt4rovc0ToYJOT6v2K5VxnFAKAUBfcLFhc4jjVpBBjY0EYv8ABMqCy+du7f79mRudFuyvHwbUoV0ru0vJUs9yqbCS81OLMBtvcFewqe7jWinOM1eJmqU5QdpHAqkmw3J4feuytdT1Tk3heZmXCNJAYWw5ikj56PWZpOs5KX1X30/ZRXn1HlHOzve/Y9OnHF4dLWt3PMsxwZgleJuKMVPkeNb4yySaPOnHGTRz1JyXT/Af+Z/5rL/6OxsX/Wf+yl1qMYoC1/pgt8wj8EkP26jC/wC9Z/yv8b7Gn8X/ACI5sPkkUuJCtioCGk3A50Mbn4RdALn7106jUOkXzuR6Sc+rWvPYgcTsxG9gSBc8ACbCrVoUy1sa6k5PSOSGOW0ODm/o4nDMAO6TW9mH3F/MLWGtHWa1TPQpS0g9GisYDKDh8XKsw6uF1SP3NotzfkzFPI1olPKCx9zPGnjUd/Ylf1Ddmgy5nuWbD3JPaWCG/wC9V/jWUppbnf5N3GDexSa1GQUAoBQFk5R8l5oZjzMTPC1jG0YLCxA2uL2IPfVFOtGUer6mirQlGX8V0HKzGu0WEimOqeJH5w3uQHYaI2P+YKu/91KMUnJx0ZNaTxjF6oci8peSQz82WSBWkUfMlQXjiHedWnyFK80ljfXwRQptvLbyRmF58YpSFc4hZdem3WLqdR28jVjxw/RwsvU/dy0/qZkrmfpMaExyRhpLb826izarcNtPnes/4tRY4s0flUm5ZIo8cZYhVBJJsAOJJ4AVrbsY0r9EehyZPN/BVh5s870jWU21abt1iOPdWL1I+vlfpY3+nL0MbdbkBk/IzESyKJY+bi4uzMoso3Nhe9/Krp/kQS6O7M8Pxpt9VZFcmA1Nbhc2+19qvWhQ7X6Fz/SzBP0rnSpEYjcazspY2GkE9u/7Vl/LksLe5r/Ei8svYhpOTuMEhZYJL6yVNvG4NWqrTtZsqdKpldI0Z9lDYXmxIf5zqXdbg6LnqgkbXO9TTmp3toc1aeFr6kZFEXIVQSx4AcSasbtqVpNuyLRnuV4iOLByLG45uEEkDdHDs3W7juDvWenOLck3qzVUhNKLS0RJcrs3TGQQ8wt8RiVUzhNz/I1AR2/uJP8AtFV0YOEnlotO53WnnFY6vXsbeXWWTNhMBpRmMUFpLb6Dpj2a244H0qKE4qcuurFeEnCNlojz2tphFAKAUBuhxToLK7qD2KxF/SocU9UdKclozTUnIvQCgF6kC9QBUgxsKE9TNQQL0A1eNSLCoB9IpJ2BJ8KEpN6GLkd9CNAGtwNqEq5jV41JFhUAUAoBQFp5Sk4Bkw0B0FY1aVx8Ukji5ueOkcAo24ms9L+xZSNVV+laMSAzDHvOVaSxYLp1WsWAJILW4tva/cBV0YqPRGec3Lqyagh6LgUxKgc9NKyo5APNxx7ErfYOWB34gcKqbzqOPskXpYU8/dnTyYm/iDNhcQdepGMLkDXHKouLHjpIBup22qKq9NZx7k0peo8JdipoxUgjYg3HgRWgzJ7Fn5aYhtOEW+zYSKRgABqkYyXc27dhVFBK8n+2aK8naP7SKvV5mLRyZxLrhMcQf6caFNh1WkkCll7ja9UVUnOP7uaaUmqcntYrDsSSTuTxq8zPqdWUSMs8ek2JdR+RAIrmdsXc7p3zVi356cXHjMQygCGNnbSQmgxoPhtvxtbzrNT9NwW7NU/UU3sUzDw89KqDbW4A7hrNv2vWpvFXMiWUrbk9ylnaCd8Jh9SRxEJZfikcAapHI3JLX8ALWtVNJKUc5asuqtxlhHREfnMs8ixmeNwUBXWyEFhe4BNhcjv413BRTeLOKjk0skd/6fs3TFUbqwYsptZtKsRe/jXH5FsLnf4187GMRNi44ZGmF42/l2YKetIGIZbC4I0nf7USg2sddSXKok3LTQrlXmYUAoBQFjzzMIceI5WfmZ1QJIHVikmgWDqUDEG3EEVRTjKndWujRUlGpZ3syIzBIV0LExcheu5BUFieCg76QLbnckmrY5PUqmoroiUwGaRSYQ4TEFk0uZIZQuoIzDrI4G+k77jvquUJKece5ZGcXDCXYxlOOiwOuRJBLOUZI9KsEj1ixkJcKSwHAWt40nF1OjVkISjTu07sgo1BIBIUd5vYeJsCfQVcyldWWTlBLh8QcPpxKgRYZImvHNuyFyWFl4daqKalG91q7mipjLFJ6KxCZokSyWgYvGFXrEEam0jWbHcDVfarYZW/kUzUU/4ktkOJhTC4qOSZVedEVRokOkxvquxCkWNuy9V1FJzi0tC2m4qnJN6nBLhoEhYiYSS3UIqpIAF31MSwG/DbxrtOTlp0K3GKjr1NOUFRNGzuEVXViSGOykGwCgm9TO+LSIp2Uk2TGayQTYyaZcUqJK7E/wAubUI5LggjTa9ie2qoKUYKOOhdJxc28ujIJ5QkpaIkBXuhPGym6k/tV1rqzKL2ldE9nmLw+NfpCy9HnYDnUdZCpcAAvG0atxtwIFU04ygsWrrm5fOUajyTszRymzhZ0w8aO7iGEIzNcB3vcsAd7eJ3qaVPFttasitVySSeg5GYyKDEc7NIEUI4tpdiS6kD4QRa57TSvGUo2SIoSjGV2znw2HgUMHxIKEX0Ikt3dQ2gdZQBuTv4mum5eyISj7siasKRQCgFAWs4LLPqD6Te1WfKtt4+zVhR358DoeWfUH0m9qmVbbx9jCjvz4HQ8s+oPpN7VMq23j7GFHfnwOh5Z9QfSb2qZVtvH2MKO/PgdDyz6g+k3tUyrbePsYUd+fA6Hln1B9JvaplW28fYwo78+B0PLPqD6Te1TKtt4+xhR358DoeWfUH0m9qmVbbx9jCjvz4HQ8s+oPpN7VMq23j7GFHfnwOh5Z9QfSb2qZVtvH2MKO/PgdDyz6g+k3tUyrbePsYUd+fA6Hln1B9JvaplW28fYwo78+B0PLPqD6Te1TKtt4+xhR358DoeWfUH0m9qmVbbx9jCjvz4HQ8s+oPpN7VMq23j7GFHfnwfE+Dy4K2nEEtY6RabdrbDePvqVKrfTx9hwo78+Cr1eZRQCgFAKAUAoBQCgFAKAUAoBQCgFAKAUAoBQCgFAKAUAoBQCgFAKAUAoBQCgFAKAUAoBQCgFAKAUB//2Q=="/>
          <p:cNvSpPr>
            <a:spLocks noChangeAspect="1" noChangeArrowheads="1"/>
          </p:cNvSpPr>
          <p:nvPr/>
        </p:nvSpPr>
        <p:spPr bwMode="auto">
          <a:xfrm>
            <a:off x="307975" y="-403225"/>
            <a:ext cx="1914525" cy="1162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jpeg;base64,/9j/4AAQSkZJRgABAQAAAQABAAD/2wCEAAkGBxQQEhUUExQVFRQXFh0aFxgXFhgcGhYVFBwXHRkSGCAaKCggJBsmHBsXLTghJSw3Ly4uGB80ODgsNygtLisBCgoKDg0OGxAQGywiICQsLiw0LCw3NywtLC0uNCwsLCwsLCwsLC0sLC4sLCwvNCwsLCwsLCwsLCwsLCwsLCwsLP/AABEIAGEAoAMBEQACEQEDEQH/xAAbAAEAAgMBAQAAAAAAAAAAAAAABQYBAwQHAv/EADoQAAIBAgQBCgUCBAcBAAAAAAECAwARBAUSITEGExQiQVFhgZHTMlNUcZIHoRUjM3JFUmKChLLCQ//EABoBAQADAQEBAAAAAAAAAAAAAAABAwQCBQb/xAAsEQACAQMDAwQCAgIDAAAAAAAAAQIDERIxUfAhgbETQZHRBGEiIzNxMjRE/9oADAMBAAIRAxEAPwDz+vePnxQCgFAKAUAoBQGVUkgAXJ4AcT4UBMRclcYy6ujuo730p/3Iqt1qadrlyoVGr2PjFcmsXEupsPJp71GsDxJS4oq0H0TIlQmvYiasKhQCgFAKAUAoBQCgFAKAUAoBQCgFASWQZM+Mk0Lso3dyCQi8L7cSTsBxJripUUFdllOm5uyLXjM4w+V3iwqB5hszk7g9upl3J/0qQB3ms0acqvWWhplUhS6R1K3iOVGJck85pv8A5FUfva/qa0KjBexQ682bMFytxMTatav/AHKL/ktm/eolQgyY15osMcuGzdSGXmcSBcEbk24t2a17wesN7FqotOi+nVc+C9OFZdej58lLzLAPh5GikFmU+RB4MD2gjtrXGSkroxzg4uzOWpORQCgFAKAUAoBQCgFAKAUAoBQF9lk/huXqq7TzWJParOtz+EbKB4yE1jS9Wp10XPJtb9Kl01fPBT8lC8/Hr06dQ1ayAuntvfatVS+LsZadslc64sQY8O11Q3bRH1VJ6rBne/b2L9mPhXLV5lidodTthnJnjU8ypjW8hYRqCSQxiXVYXtZfNuyuGv4vXqdKX8lp0ISaYpMXQhSHLKUNwpBuNJ7hVqV42ZS3aV0W/lJpx2AjxQAEkdtYHYpbS6jwDlWA7BJ4Vmpf11HDc1Vf7Kan7lGrWYhQCgFAKAUAoBQCgLWcPlXzJvzPtVnvW2XO5pxo7vnYdHyv5k35n2qXrbLncY0d3zsOj5X8yb8z7VL1tlzuMaO752HR8r+ZN+Z9ql62y53GNHd87GVgysH+pN+Z9ql62y53GNHd87HLy1zlMVInNm6Kp7COs7sSN7HZRGL/AOmuqFNwTuRXqKbViu1cZxQCgFAWrkpnMMUEsM7EK9xwO6yLZrEA2IKoeHZWetTk5KUTTRqRUXGRno+V/Mm/M+1S9bZc7jGju+dh0fK/mTfmfapetsudxjR3fOw6PlfzJvzPtUvW2XO4xo7vnYdHyv5k35n2qXrbLncY0d3zsfE8GWaW0yTarHTdj8Vtv/l31KdbZc7kONHd87FXq8zigFAKAmRlcMITpMkis6hwkaAlUb4WYsRxG9hVWcpf8UXYRjbM589y9MPIFjk51GRXVrWuri4BHfXVObkrtWOasFF2TuR1dlZMZdyfebC4jEj4YbdnxXtq/EEHzquVVRmo7l0KTlBy2IerCkyPGgLLHyegODOLM76BJzekRC5awNhvbt41R6ss8LGn0YYZ3K3La503K32vsbeNqvX7M7tfofNCCb5L5KmNlWHnTHI2q3UuOqC3G/cDVVWo6ayt0LqVNTeN+p8vgMKrFTiXFiQTzJ7Nu+ilNq9iXCmnZs5M4wKwSBUkEqFFZXAIuHF+B4EV3CTkuqsV1IqL6O5xoASLmw7Ta9vGujlE9juS7Jg1xkcgliLaTZCpXiNRv2XsPMVTGteeDVmXzoWhmndFfq4zljzzkv0KONppgJJE1CMISRw6rG9hxt5VTTrZt4rovc0ToYJOT6v2K5VxnFAKAUBfcLFhc4jjVpBBjY0EYv8ABMqCy+du7f79mRudFuyvHwbUoV0ru0vJUs9yqbCS81OLMBtvcFewqe7jWinOM1eJmqU5QdpHAqkmw3J4feuytdT1Tk3heZmXCNJAYWw5ikj56PWZpOs5KX1X30/ZRXn1HlHOzve/Y9OnHF4dLWt3PMsxwZgleJuKMVPkeNb4yySaPOnHGTRz1JyXT/Af+Z/5rL/6OxsX/Wf+yl1qMYoC1/pgt8wj8EkP26jC/wC9Z/yv8b7Gn8X/ACI5sPkkUuJCtioCGk3A50Mbn4RdALn7106jUOkXzuR6Sc+rWvPYgcTsxG9gSBc8ACbCrVoUy1sa6k5PSOSGOW0ODm/o4nDMAO6TW9mH3F/MLWGtHWa1TPQpS0g9GisYDKDh8XKsw6uF1SP3NotzfkzFPI1olPKCx9zPGnjUd/Ylf1Ddmgy5nuWbD3JPaWCG/wC9V/jWUppbnf5N3GDexSa1GQUAoBQFk5R8l5oZjzMTPC1jG0YLCxA2uL2IPfVFOtGUer6mirQlGX8V0HKzGu0WEimOqeJH5w3uQHYaI2P+YKu/91KMUnJx0ZNaTxjF6oci8peSQz82WSBWkUfMlQXjiHedWnyFK80ljfXwRQptvLbyRmF58YpSFc4hZdem3WLqdR28jVjxw/RwsvU/dy0/qZkrmfpMaExyRhpLb826izarcNtPnes/4tRY4s0flUm5ZIo8cZYhVBJJsAOJJ4AVrbsY0r9EehyZPN/BVh5s870jWU21abt1iOPdWL1I+vlfpY3+nL0MbdbkBk/IzESyKJY+bi4uzMoso3Nhe9/Krp/kQS6O7M8Pxpt9VZFcmA1Nbhc2+19qvWhQ7X6Fz/SzBP0rnSpEYjcazspY2GkE9u/7Vl/LksLe5r/Ei8svYhpOTuMEhZYJL6yVNvG4NWqrTtZsqdKpldI0Z9lDYXmxIf5zqXdbg6LnqgkbXO9TTmp3toc1aeFr6kZFEXIVQSx4AcSasbtqVpNuyLRnuV4iOLByLG45uEEkDdHDs3W7juDvWenOLck3qzVUhNKLS0RJcrs3TGQQ8wt8RiVUzhNz/I1AR2/uJP8AtFV0YOEnlotO53WnnFY6vXsbeXWWTNhMBpRmMUFpLb6Dpj2a244H0qKE4qcuurFeEnCNlojz2tphFAKAUBuhxToLK7qD2KxF/SocU9UdKclozTUnIvQCgF6kC9QBUgxsKE9TNQQL0A1eNSLCoB9IpJ2BJ8KEpN6GLkd9CNAGtwNqEq5jV41JFhUAUAoBQFp5Sk4Bkw0B0FY1aVx8Ukji5ueOkcAo24ms9L+xZSNVV+laMSAzDHvOVaSxYLp1WsWAJILW4tva/cBV0YqPRGec3Lqyagh6LgUxKgc9NKyo5APNxx7ErfYOWB34gcKqbzqOPskXpYU8/dnTyYm/iDNhcQdepGMLkDXHKouLHjpIBup22qKq9NZx7k0peo8JdipoxUgjYg3HgRWgzJ7Fn5aYhtOEW+zYSKRgABqkYyXc27dhVFBK8n+2aK8naP7SKvV5mLRyZxLrhMcQf6caFNh1WkkCll7ja9UVUnOP7uaaUmqcntYrDsSSTuTxq8zPqdWUSMs8ek2JdR+RAIrmdsXc7p3zVi356cXHjMQygCGNnbSQmgxoPhtvxtbzrNT9NwW7NU/UU3sUzDw89KqDbW4A7hrNv2vWpvFXMiWUrbk9ylnaCd8Jh9SRxEJZfikcAapHI3JLX8ALWtVNJKUc5asuqtxlhHREfnMs8ixmeNwUBXWyEFhe4BNhcjv413BRTeLOKjk0skd/6fs3TFUbqwYsptZtKsRe/jXH5FsLnf4187GMRNi44ZGmF42/l2YKetIGIZbC4I0nf7USg2sddSXKok3LTQrlXmYUAoBQFjzzMIceI5WfmZ1QJIHVikmgWDqUDEG3EEVRTjKndWujRUlGpZ3syIzBIV0LExcheu5BUFieCg76QLbnckmrY5PUqmoroiUwGaRSYQ4TEFk0uZIZQuoIzDrI4G+k77jvquUJKece5ZGcXDCXYxlOOiwOuRJBLOUZI9KsEj1ixkJcKSwHAWt40nF1OjVkISjTu07sgo1BIBIUd5vYeJsCfQVcyldWWTlBLh8QcPpxKgRYZImvHNuyFyWFl4daqKalG91q7mipjLFJ6KxCZokSyWgYvGFXrEEam0jWbHcDVfarYZW/kUzUU/4ktkOJhTC4qOSZVedEVRokOkxvquxCkWNuy9V1FJzi0tC2m4qnJN6nBLhoEhYiYSS3UIqpIAF31MSwG/DbxrtOTlp0K3GKjr1NOUFRNGzuEVXViSGOykGwCgm9TO+LSIp2Uk2TGayQTYyaZcUqJK7E/wAubUI5LggjTa9ie2qoKUYKOOhdJxc28ujIJ5QkpaIkBXuhPGym6k/tV1rqzKL2ldE9nmLw+NfpCy9HnYDnUdZCpcAAvG0atxtwIFU04ygsWrrm5fOUajyTszRymzhZ0w8aO7iGEIzNcB3vcsAd7eJ3qaVPFttasitVySSeg5GYyKDEc7NIEUI4tpdiS6kD4QRa57TSvGUo2SIoSjGV2znw2HgUMHxIKEX0Ikt3dQ2gdZQBuTv4mum5eyISj7siasKRQCgFAWs4LLPqD6Te1WfKtt4+zVhR358DoeWfUH0m9qmVbbx9jCjvz4HQ8s+oPpN7VMq23j7GFHfnwOh5Z9QfSb2qZVtvH2MKO/PgdDyz6g+k3tUyrbePsYUd+fA6Hln1B9JvaplW28fYwo78+B0PLPqD6Te1TKtt4+xhR358DoeWfUH0m9qmVbbx9jCjvz4HQ8s+oPpN7VMq23j7GFHfnwOh5Z9QfSb2qZVtvH2MKO/PgdDyz6g+k3tUyrbePsYUd+fA6Hln1B9JvaplW28fYwo78+B0PLPqD6Te1TKtt4+xhR358DoeWfUH0m9qmVbbx9jCjvz4HQ8s+oPpN7VMq23j7GFHfnwfE+Dy4K2nEEtY6RabdrbDePvqVKrfTx9hwo78+Cr1eZRQCgFAKAUAoBQCgFAKAUAoBQCgFAKAUAoBQCgFAKAUAoBQCgFAKAUAoBQCgFAKAUAoBQCgFAKAUB//2Q=="/>
          <p:cNvSpPr>
            <a:spLocks noChangeAspect="1" noChangeArrowheads="1"/>
          </p:cNvSpPr>
          <p:nvPr/>
        </p:nvSpPr>
        <p:spPr bwMode="auto">
          <a:xfrm>
            <a:off x="460375" y="-250825"/>
            <a:ext cx="1914525" cy="1162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41756" y="3429000"/>
            <a:ext cx="1881794" cy="19781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Blu-Ray</a:t>
            </a:r>
            <a:r>
              <a:rPr lang="en-US" sz="4000" dirty="0" smtClean="0"/>
              <a:t> </a:t>
            </a:r>
            <a:r>
              <a:rPr lang="en-US" sz="4000" dirty="0" smtClean="0"/>
              <a:t>Page</a:t>
            </a:r>
          </a:p>
        </p:txBody>
      </p:sp>
      <p:sp>
        <p:nvSpPr>
          <p:cNvPr id="11268" name="Text Box 4"/>
          <p:cNvSpPr txBox="1">
            <a:spLocks noChangeArrowheads="1"/>
          </p:cNvSpPr>
          <p:nvPr/>
        </p:nvSpPr>
        <p:spPr bwMode="auto">
          <a:xfrm>
            <a:off x="914400" y="5248870"/>
            <a:ext cx="7315200" cy="923330"/>
          </a:xfrm>
          <a:prstGeom prst="rect">
            <a:avLst/>
          </a:prstGeom>
          <a:noFill/>
          <a:ln w="9525">
            <a:noFill/>
            <a:miter lim="800000"/>
            <a:headEnd/>
            <a:tailEnd/>
          </a:ln>
        </p:spPr>
        <p:txBody>
          <a:bodyPr>
            <a:spAutoFit/>
          </a:bodyPr>
          <a:lstStyle/>
          <a:p>
            <a:pPr>
              <a:spcBef>
                <a:spcPct val="50000"/>
              </a:spcBef>
            </a:pPr>
            <a:r>
              <a:rPr lang="en-US" dirty="0" smtClean="0">
                <a:solidFill>
                  <a:srgbClr val="FFFFFF"/>
                </a:solidFill>
              </a:rPr>
              <a:t>After Selecting the </a:t>
            </a:r>
            <a:r>
              <a:rPr lang="en-US" dirty="0" smtClean="0">
                <a:solidFill>
                  <a:srgbClr val="FFFFFF"/>
                </a:solidFill>
              </a:rPr>
              <a:t>Blu-Ray</a:t>
            </a:r>
            <a:r>
              <a:rPr lang="en-US" dirty="0" smtClean="0">
                <a:solidFill>
                  <a:srgbClr val="FFFFFF"/>
                </a:solidFill>
              </a:rPr>
              <a:t> </a:t>
            </a:r>
            <a:r>
              <a:rPr lang="en-US" dirty="0" smtClean="0">
                <a:solidFill>
                  <a:srgbClr val="FFFFFF"/>
                </a:solidFill>
              </a:rPr>
              <a:t>Button, The </a:t>
            </a:r>
            <a:r>
              <a:rPr lang="en-US" dirty="0" smtClean="0">
                <a:solidFill>
                  <a:srgbClr val="FFFFFF"/>
                </a:solidFill>
              </a:rPr>
              <a:t>Blu-Ray </a:t>
            </a:r>
            <a:r>
              <a:rPr lang="en-US" dirty="0" smtClean="0">
                <a:solidFill>
                  <a:srgbClr val="FFFFFF"/>
                </a:solidFill>
              </a:rPr>
              <a:t>Page </a:t>
            </a:r>
            <a:r>
              <a:rPr lang="en-US" dirty="0" smtClean="0">
                <a:solidFill>
                  <a:srgbClr val="FFFFFF"/>
                </a:solidFill>
              </a:rPr>
              <a:t>will appear.  This will allow you </a:t>
            </a:r>
            <a:r>
              <a:rPr lang="en-US" dirty="0" smtClean="0">
                <a:solidFill>
                  <a:srgbClr val="FFFFFF"/>
                </a:solidFill>
              </a:rPr>
              <a:t>to play a Blu-Ray</a:t>
            </a:r>
            <a:r>
              <a:rPr lang="en-US" dirty="0" smtClean="0">
                <a:solidFill>
                  <a:srgbClr val="FFFFFF"/>
                </a:solidFill>
              </a:rPr>
              <a:t>, </a:t>
            </a:r>
            <a:r>
              <a:rPr lang="en-US" dirty="0" smtClean="0">
                <a:solidFill>
                  <a:srgbClr val="FFFFFF"/>
                </a:solidFill>
              </a:rPr>
              <a:t>and control the Menus on the </a:t>
            </a:r>
            <a:r>
              <a:rPr lang="en-US" dirty="0" smtClean="0">
                <a:solidFill>
                  <a:srgbClr val="FFFFFF"/>
                </a:solidFill>
              </a:rPr>
              <a:t>Blu-Ray without using the Hand Held Remote</a:t>
            </a:r>
            <a:r>
              <a:rPr lang="en-US" dirty="0" smtClean="0">
                <a:solidFill>
                  <a:srgbClr val="FFFFFF"/>
                </a:solidFill>
              </a:rPr>
              <a:t>.</a:t>
            </a:r>
            <a:endParaRPr lang="en-US" dirty="0">
              <a:solidFill>
                <a:srgbClr val="FFFFFF"/>
              </a:solidFill>
            </a:endParaRP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37762" y="1828800"/>
            <a:ext cx="3468474"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p:nvPr/>
        </p:nvSpPr>
        <p:spPr bwMode="auto">
          <a:xfrm rot="16200000">
            <a:off x="4922290" y="1935713"/>
            <a:ext cx="1356824" cy="1295400"/>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7" name="Rectangle 35"/>
          <p:cNvSpPr>
            <a:spLocks noChangeArrowheads="1"/>
          </p:cNvSpPr>
          <p:nvPr/>
        </p:nvSpPr>
        <p:spPr bwMode="auto">
          <a:xfrm>
            <a:off x="7391400" y="1855463"/>
            <a:ext cx="1295400" cy="253916"/>
          </a:xfrm>
          <a:prstGeom prst="rect">
            <a:avLst/>
          </a:prstGeom>
          <a:noFill/>
          <a:ln w="9525" algn="ctr">
            <a:noFill/>
            <a:miter lim="800000"/>
            <a:headEnd/>
            <a:tailEnd/>
          </a:ln>
        </p:spPr>
        <p:txBody>
          <a:bodyPr>
            <a:spAutoFit/>
          </a:bodyPr>
          <a:lstStyle/>
          <a:p>
            <a:pPr algn="l">
              <a:spcBef>
                <a:spcPct val="50000"/>
              </a:spcBef>
            </a:pPr>
            <a:r>
              <a:rPr lang="en-US" sz="1050" dirty="0" smtClean="0"/>
              <a:t>Menu</a:t>
            </a:r>
            <a:r>
              <a:rPr lang="en-US" sz="1050" dirty="0" smtClean="0"/>
              <a:t> </a:t>
            </a:r>
            <a:r>
              <a:rPr lang="en-US" sz="1050" dirty="0" smtClean="0"/>
              <a:t>Buttons</a:t>
            </a:r>
          </a:p>
        </p:txBody>
      </p:sp>
      <p:sp>
        <p:nvSpPr>
          <p:cNvPr id="28" name="Line 5"/>
          <p:cNvSpPr>
            <a:spLocks noChangeShapeType="1"/>
          </p:cNvSpPr>
          <p:nvPr/>
        </p:nvSpPr>
        <p:spPr bwMode="auto">
          <a:xfrm flipH="1">
            <a:off x="6248401" y="2017715"/>
            <a:ext cx="1142998" cy="294948"/>
          </a:xfrm>
          <a:prstGeom prst="line">
            <a:avLst/>
          </a:prstGeom>
          <a:noFill/>
          <a:ln w="9525">
            <a:solidFill>
              <a:srgbClr val="FB1B03"/>
            </a:solidFill>
            <a:round/>
            <a:headEnd/>
            <a:tailEnd type="triangle" w="med" len="med"/>
          </a:ln>
        </p:spPr>
        <p:txBody>
          <a:bodyPr/>
          <a:lstStyle/>
          <a:p>
            <a:endParaRPr lang="en-US"/>
          </a:p>
        </p:txBody>
      </p:sp>
      <p:sp>
        <p:nvSpPr>
          <p:cNvPr id="29" name="Rectangle 28"/>
          <p:cNvSpPr/>
          <p:nvPr/>
        </p:nvSpPr>
        <p:spPr bwMode="auto">
          <a:xfrm rot="16200000">
            <a:off x="3258110" y="1684566"/>
            <a:ext cx="1274547" cy="2115240"/>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0" name="Rectangle 35"/>
          <p:cNvSpPr>
            <a:spLocks noChangeArrowheads="1"/>
          </p:cNvSpPr>
          <p:nvPr/>
        </p:nvSpPr>
        <p:spPr bwMode="auto">
          <a:xfrm>
            <a:off x="0" y="2104914"/>
            <a:ext cx="1295400" cy="415498"/>
          </a:xfrm>
          <a:prstGeom prst="rect">
            <a:avLst/>
          </a:prstGeom>
          <a:noFill/>
          <a:ln w="9525" algn="ctr">
            <a:noFill/>
            <a:miter lim="800000"/>
            <a:headEnd/>
            <a:tailEnd/>
          </a:ln>
        </p:spPr>
        <p:txBody>
          <a:bodyPr>
            <a:spAutoFit/>
          </a:bodyPr>
          <a:lstStyle/>
          <a:p>
            <a:pPr algn="r">
              <a:spcBef>
                <a:spcPct val="50000"/>
              </a:spcBef>
            </a:pPr>
            <a:r>
              <a:rPr lang="en-US" sz="1050" dirty="0" smtClean="0"/>
              <a:t>Standard Blu-Ray Controls</a:t>
            </a:r>
            <a:endParaRPr lang="en-US" sz="1050" dirty="0"/>
          </a:p>
        </p:txBody>
      </p:sp>
      <p:sp>
        <p:nvSpPr>
          <p:cNvPr id="31" name="Line 5"/>
          <p:cNvSpPr>
            <a:spLocks noChangeShapeType="1"/>
          </p:cNvSpPr>
          <p:nvPr/>
        </p:nvSpPr>
        <p:spPr bwMode="auto">
          <a:xfrm>
            <a:off x="1319466" y="2234230"/>
            <a:ext cx="1423734" cy="0"/>
          </a:xfrm>
          <a:prstGeom prst="line">
            <a:avLst/>
          </a:prstGeom>
          <a:noFill/>
          <a:ln w="9525">
            <a:solidFill>
              <a:srgbClr val="FB1B03"/>
            </a:solidFill>
            <a:round/>
            <a:headEnd/>
            <a:tailEnd type="triangle" w="med" len="med"/>
          </a:ln>
        </p:spPr>
        <p:txBody>
          <a:bodyPr/>
          <a:lstStyle/>
          <a:p>
            <a:endParaRPr lang="en-US"/>
          </a:p>
        </p:txBody>
      </p:sp>
      <p:sp>
        <p:nvSpPr>
          <p:cNvPr id="34" name="Rectangle 35"/>
          <p:cNvSpPr>
            <a:spLocks noChangeArrowheads="1"/>
          </p:cNvSpPr>
          <p:nvPr/>
        </p:nvSpPr>
        <p:spPr bwMode="auto">
          <a:xfrm>
            <a:off x="7391401" y="3401306"/>
            <a:ext cx="1644262" cy="253916"/>
          </a:xfrm>
          <a:prstGeom prst="rect">
            <a:avLst/>
          </a:prstGeom>
          <a:noFill/>
          <a:ln w="9525" algn="ctr">
            <a:noFill/>
            <a:miter lim="800000"/>
            <a:headEnd/>
            <a:tailEnd/>
          </a:ln>
        </p:spPr>
        <p:txBody>
          <a:bodyPr wrap="square">
            <a:spAutoFit/>
          </a:bodyPr>
          <a:lstStyle/>
          <a:p>
            <a:pPr algn="l">
              <a:spcBef>
                <a:spcPct val="50000"/>
              </a:spcBef>
            </a:pPr>
            <a:r>
              <a:rPr lang="en-US" sz="1050" dirty="0" smtClean="0"/>
              <a:t>VTC Source Button</a:t>
            </a:r>
            <a:endParaRPr lang="en-US" sz="1050" dirty="0"/>
          </a:p>
        </p:txBody>
      </p:sp>
      <p:sp>
        <p:nvSpPr>
          <p:cNvPr id="35" name="Line 5"/>
          <p:cNvSpPr>
            <a:spLocks noChangeShapeType="1"/>
          </p:cNvSpPr>
          <p:nvPr/>
        </p:nvSpPr>
        <p:spPr bwMode="auto">
          <a:xfrm flipH="1">
            <a:off x="6248401" y="3528264"/>
            <a:ext cx="1143000" cy="178968"/>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168212562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674744" y="2342070"/>
            <a:ext cx="2296174" cy="172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Power Down Page</a:t>
            </a:r>
          </a:p>
        </p:txBody>
      </p:sp>
      <p:sp>
        <p:nvSpPr>
          <p:cNvPr id="10245" name="Text Box 4"/>
          <p:cNvSpPr txBox="1">
            <a:spLocks noChangeArrowheads="1"/>
          </p:cNvSpPr>
          <p:nvPr/>
        </p:nvSpPr>
        <p:spPr bwMode="auto">
          <a:xfrm>
            <a:off x="1066800" y="5311775"/>
            <a:ext cx="7315200" cy="784225"/>
          </a:xfrm>
          <a:prstGeom prst="rect">
            <a:avLst/>
          </a:prstGeom>
          <a:noFill/>
          <a:ln w="9525">
            <a:noFill/>
            <a:miter lim="800000"/>
            <a:headEnd/>
            <a:tailEnd/>
          </a:ln>
        </p:spPr>
        <p:txBody>
          <a:bodyPr>
            <a:spAutoFit/>
          </a:bodyPr>
          <a:lstStyle/>
          <a:p>
            <a:pPr>
              <a:spcBef>
                <a:spcPct val="50000"/>
              </a:spcBef>
            </a:pPr>
            <a:r>
              <a:rPr lang="en-US" dirty="0"/>
              <a:t>From </a:t>
            </a:r>
            <a:r>
              <a:rPr lang="en-US" dirty="0" smtClean="0"/>
              <a:t>the Main Page </a:t>
            </a:r>
            <a:r>
              <a:rPr lang="en-US" dirty="0"/>
              <a:t>press </a:t>
            </a:r>
            <a:r>
              <a:rPr lang="en-US" dirty="0" smtClean="0"/>
              <a:t>the </a:t>
            </a:r>
            <a:r>
              <a:rPr lang="en-US" dirty="0" smtClean="0"/>
              <a:t>Power</a:t>
            </a:r>
            <a:r>
              <a:rPr lang="en-US" dirty="0" smtClean="0"/>
              <a:t> </a:t>
            </a:r>
            <a:r>
              <a:rPr lang="en-US" dirty="0" smtClean="0"/>
              <a:t>button</a:t>
            </a:r>
            <a:r>
              <a:rPr lang="en-US" dirty="0"/>
              <a:t>. </a:t>
            </a:r>
          </a:p>
          <a:p>
            <a:pPr>
              <a:spcBef>
                <a:spcPct val="50000"/>
              </a:spcBef>
            </a:pPr>
            <a:r>
              <a:rPr lang="en-US" dirty="0"/>
              <a:t>Then press the </a:t>
            </a:r>
            <a:r>
              <a:rPr lang="en-US" dirty="0" smtClean="0"/>
              <a:t>“Yes, </a:t>
            </a:r>
            <a:r>
              <a:rPr lang="en-US" dirty="0" smtClean="0"/>
              <a:t>Shut</a:t>
            </a:r>
            <a:r>
              <a:rPr lang="en-US" dirty="0" smtClean="0"/>
              <a:t> </a:t>
            </a:r>
            <a:r>
              <a:rPr lang="en-US" dirty="0" smtClean="0"/>
              <a:t>Down” button </a:t>
            </a:r>
            <a:r>
              <a:rPr lang="en-US" dirty="0"/>
              <a:t>to turn the system off</a:t>
            </a:r>
            <a:r>
              <a:rPr lang="en-US" dirty="0" smtClean="0"/>
              <a:t>.  </a:t>
            </a:r>
            <a:endParaRPr lang="en-US" dirty="0"/>
          </a:p>
        </p:txBody>
      </p:sp>
      <p:pic>
        <p:nvPicPr>
          <p:cNvPr id="10246" name="Picture 19" descr="TEst v116 copy"/>
          <p:cNvPicPr>
            <a:picLocks noChangeAspect="1" noChangeArrowheads="1"/>
          </p:cNvPicPr>
          <p:nvPr/>
        </p:nvPicPr>
        <p:blipFill>
          <a:blip r:embed="rId4" cstate="print"/>
          <a:srcRect/>
          <a:stretch>
            <a:fillRect/>
          </a:stretch>
        </p:blipFill>
        <p:spPr bwMode="auto">
          <a:xfrm>
            <a:off x="76200" y="47625"/>
            <a:ext cx="1676400" cy="333375"/>
          </a:xfrm>
          <a:prstGeom prst="rect">
            <a:avLst/>
          </a:prstGeom>
          <a:noFill/>
          <a:ln w="9525">
            <a:noFill/>
            <a:miter lim="800000"/>
            <a:headEnd/>
            <a:tailEnd/>
          </a:ln>
        </p:spPr>
      </p:pic>
      <p:sp>
        <p:nvSpPr>
          <p:cNvPr id="10248" name="Line 5"/>
          <p:cNvSpPr>
            <a:spLocks noChangeShapeType="1"/>
          </p:cNvSpPr>
          <p:nvPr/>
        </p:nvSpPr>
        <p:spPr bwMode="auto">
          <a:xfrm flipH="1" flipV="1">
            <a:off x="6553200" y="3505200"/>
            <a:ext cx="914400" cy="1981200"/>
          </a:xfrm>
          <a:prstGeom prst="line">
            <a:avLst/>
          </a:prstGeom>
          <a:noFill/>
          <a:ln w="9525">
            <a:solidFill>
              <a:srgbClr val="FB1B03"/>
            </a:solidFill>
            <a:round/>
            <a:headEnd/>
            <a:tailEnd type="triangle" w="med" len="med"/>
          </a:ln>
        </p:spPr>
        <p:txBody>
          <a:bodyPr/>
          <a:lstStyle/>
          <a:p>
            <a:endParaRPr lang="en-US"/>
          </a:p>
        </p:txBody>
      </p:sp>
      <p:pic>
        <p:nvPicPr>
          <p:cNvPr id="10" name="Picture 9"/>
          <p:cNvPicPr/>
          <p:nvPr/>
        </p:nvPicPr>
        <p:blipFill>
          <a:blip r:embed="rId5" cstate="print">
            <a:extLst>
              <a:ext uri="{28A0092B-C50C-407E-A947-70E740481C1C}">
                <a14:useLocalDpi xmlns:a14="http://schemas.microsoft.com/office/drawing/2010/main" val="0"/>
              </a:ext>
            </a:extLst>
          </a:blip>
          <a:stretch>
            <a:fillRect/>
          </a:stretch>
        </p:blipFill>
        <p:spPr>
          <a:xfrm>
            <a:off x="1269188" y="2342506"/>
            <a:ext cx="2300324" cy="1725243"/>
          </a:xfrm>
          <a:prstGeom prst="rect">
            <a:avLst/>
          </a:prstGeom>
        </p:spPr>
      </p:pic>
      <p:sp>
        <p:nvSpPr>
          <p:cNvPr id="10247" name="Line 5"/>
          <p:cNvSpPr>
            <a:spLocks noChangeShapeType="1"/>
          </p:cNvSpPr>
          <p:nvPr/>
        </p:nvSpPr>
        <p:spPr bwMode="auto">
          <a:xfrm flipH="1" flipV="1">
            <a:off x="1447800" y="4064200"/>
            <a:ext cx="971550" cy="1151515"/>
          </a:xfrm>
          <a:prstGeom prst="line">
            <a:avLst/>
          </a:prstGeom>
          <a:noFill/>
          <a:ln w="9525">
            <a:solidFill>
              <a:srgbClr val="FB1B03"/>
            </a:solidFill>
            <a:round/>
            <a:headEnd/>
            <a:tailEnd type="triangle" w="med" len="med"/>
          </a:ln>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1"/>
          <p:cNvSpPr txBox="1">
            <a:spLocks noChangeArrowheads="1"/>
          </p:cNvSpPr>
          <p:nvPr/>
        </p:nvSpPr>
        <p:spPr bwMode="auto">
          <a:xfrm>
            <a:off x="1447800" y="425450"/>
            <a:ext cx="5867400" cy="641350"/>
          </a:xfrm>
          <a:prstGeom prst="rect">
            <a:avLst/>
          </a:prstGeom>
          <a:noFill/>
          <a:ln w="9525">
            <a:noFill/>
            <a:miter lim="800000"/>
            <a:headEnd/>
            <a:tailEnd/>
          </a:ln>
        </p:spPr>
        <p:txBody>
          <a:bodyPr>
            <a:spAutoFit/>
          </a:bodyPr>
          <a:lstStyle/>
          <a:p>
            <a:pPr algn="l">
              <a:spcBef>
                <a:spcPct val="50000"/>
              </a:spcBef>
            </a:pPr>
            <a:r>
              <a:rPr lang="en-US" sz="3600" b="1"/>
              <a:t>Service Resource Guide</a:t>
            </a:r>
            <a:endParaRPr lang="en-US" sz="4000" b="1"/>
          </a:p>
        </p:txBody>
      </p:sp>
      <p:sp>
        <p:nvSpPr>
          <p:cNvPr id="12291" name="Text Box 12"/>
          <p:cNvSpPr txBox="1">
            <a:spLocks noChangeArrowheads="1"/>
          </p:cNvSpPr>
          <p:nvPr/>
        </p:nvSpPr>
        <p:spPr bwMode="auto">
          <a:xfrm>
            <a:off x="0" y="1219200"/>
            <a:ext cx="8001000" cy="2430463"/>
          </a:xfrm>
          <a:prstGeom prst="rect">
            <a:avLst/>
          </a:prstGeom>
          <a:noFill/>
          <a:ln w="9525">
            <a:noFill/>
            <a:miter lim="800000"/>
            <a:headEnd/>
            <a:tailEnd/>
          </a:ln>
        </p:spPr>
        <p:txBody>
          <a:bodyPr>
            <a:spAutoFit/>
          </a:bodyPr>
          <a:lstStyle/>
          <a:p>
            <a:pPr algn="l">
              <a:spcBef>
                <a:spcPct val="50000"/>
              </a:spcBef>
            </a:pPr>
            <a:r>
              <a:rPr lang="en-US" b="1" i="1" u="sng"/>
              <a:t>Monitor is on but no image</a:t>
            </a:r>
            <a:endParaRPr lang="en-US"/>
          </a:p>
          <a:p>
            <a:pPr lvl="1" algn="l">
              <a:spcBef>
                <a:spcPct val="50000"/>
              </a:spcBef>
              <a:buFontTx/>
              <a:buChar char="•"/>
            </a:pPr>
            <a:r>
              <a:rPr lang="en-US"/>
              <a:t>Are all cables properly connected</a:t>
            </a:r>
          </a:p>
          <a:p>
            <a:pPr lvl="1" algn="l">
              <a:spcBef>
                <a:spcPct val="50000"/>
              </a:spcBef>
              <a:buFontTx/>
              <a:buChar char="•"/>
            </a:pPr>
            <a:r>
              <a:rPr lang="en-US"/>
              <a:t>Is laptop output toggled on?</a:t>
            </a:r>
          </a:p>
          <a:p>
            <a:pPr lvl="1" algn="l">
              <a:spcBef>
                <a:spcPct val="50000"/>
              </a:spcBef>
              <a:buFontTx/>
              <a:buChar char="•"/>
            </a:pPr>
            <a:r>
              <a:rPr lang="en-US"/>
              <a:t>Is the device turned on?</a:t>
            </a:r>
          </a:p>
          <a:p>
            <a:pPr lvl="1" algn="l">
              <a:spcBef>
                <a:spcPct val="50000"/>
              </a:spcBef>
              <a:buFontTx/>
              <a:buChar char="•"/>
            </a:pPr>
            <a:r>
              <a:rPr lang="en-US"/>
              <a:t>Call our office for service (336) 714-0564</a:t>
            </a:r>
          </a:p>
          <a:p>
            <a:pPr lvl="1" algn="l">
              <a:spcBef>
                <a:spcPct val="50000"/>
              </a:spcBef>
              <a:buFontTx/>
              <a:buChar char="•"/>
            </a:pPr>
            <a:endParaRPr lang="en-US"/>
          </a:p>
        </p:txBody>
      </p:sp>
      <p:sp>
        <p:nvSpPr>
          <p:cNvPr id="12292" name="Text Box 13"/>
          <p:cNvSpPr txBox="1">
            <a:spLocks noChangeArrowheads="1"/>
          </p:cNvSpPr>
          <p:nvPr/>
        </p:nvSpPr>
        <p:spPr bwMode="auto">
          <a:xfrm>
            <a:off x="0" y="3733800"/>
            <a:ext cx="6477000" cy="2032000"/>
          </a:xfrm>
          <a:prstGeom prst="rect">
            <a:avLst/>
          </a:prstGeom>
          <a:noFill/>
          <a:ln w="9525">
            <a:noFill/>
            <a:miter lim="800000"/>
            <a:headEnd/>
            <a:tailEnd/>
          </a:ln>
        </p:spPr>
        <p:txBody>
          <a:bodyPr>
            <a:spAutoFit/>
          </a:bodyPr>
          <a:lstStyle/>
          <a:p>
            <a:pPr algn="l">
              <a:spcBef>
                <a:spcPct val="50000"/>
              </a:spcBef>
            </a:pPr>
            <a:r>
              <a:rPr lang="en-US" b="1" i="1" u="sng"/>
              <a:t>I see the image but hear no sound</a:t>
            </a:r>
          </a:p>
          <a:p>
            <a:pPr lvl="1" algn="l">
              <a:spcBef>
                <a:spcPct val="50000"/>
              </a:spcBef>
              <a:buFontTx/>
              <a:buChar char="•"/>
            </a:pPr>
            <a:r>
              <a:rPr lang="en-US"/>
              <a:t>Check the “mute” button</a:t>
            </a:r>
          </a:p>
          <a:p>
            <a:pPr lvl="1" algn="l">
              <a:spcBef>
                <a:spcPct val="50000"/>
              </a:spcBef>
              <a:buFontTx/>
              <a:buChar char="•"/>
            </a:pPr>
            <a:r>
              <a:rPr lang="en-US"/>
              <a:t>Select and press volume up then volume down</a:t>
            </a:r>
          </a:p>
          <a:p>
            <a:pPr lvl="1" algn="l">
              <a:spcBef>
                <a:spcPct val="50000"/>
              </a:spcBef>
              <a:buFontTx/>
              <a:buChar char="•"/>
            </a:pPr>
            <a:r>
              <a:rPr lang="en-US"/>
              <a:t>Has someone turned the amplifier off at the rack</a:t>
            </a:r>
          </a:p>
          <a:p>
            <a:pPr lvl="1" algn="l">
              <a:spcBef>
                <a:spcPct val="50000"/>
              </a:spcBef>
              <a:buFontTx/>
              <a:buChar char="•"/>
            </a:pPr>
            <a:r>
              <a:rPr lang="en-US"/>
              <a:t>Call our office for service (336) 714-0564</a:t>
            </a:r>
          </a:p>
        </p:txBody>
      </p:sp>
      <p:pic>
        <p:nvPicPr>
          <p:cNvPr id="12293"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447800" y="425450"/>
            <a:ext cx="5867400" cy="641350"/>
          </a:xfrm>
          <a:prstGeom prst="rect">
            <a:avLst/>
          </a:prstGeom>
          <a:noFill/>
          <a:ln w="9525">
            <a:noFill/>
            <a:miter lim="800000"/>
            <a:headEnd/>
            <a:tailEnd/>
          </a:ln>
        </p:spPr>
        <p:txBody>
          <a:bodyPr>
            <a:spAutoFit/>
          </a:bodyPr>
          <a:lstStyle/>
          <a:p>
            <a:pPr algn="l">
              <a:spcBef>
                <a:spcPct val="50000"/>
              </a:spcBef>
            </a:pPr>
            <a:r>
              <a:rPr lang="en-US" sz="3600" b="1"/>
              <a:t>Service Resource Guide</a:t>
            </a:r>
            <a:endParaRPr lang="en-US" sz="4000" b="1"/>
          </a:p>
        </p:txBody>
      </p:sp>
      <p:sp>
        <p:nvSpPr>
          <p:cNvPr id="13315" name="Text Box 3"/>
          <p:cNvSpPr txBox="1">
            <a:spLocks noChangeArrowheads="1"/>
          </p:cNvSpPr>
          <p:nvPr/>
        </p:nvSpPr>
        <p:spPr bwMode="auto">
          <a:xfrm>
            <a:off x="762000" y="1371600"/>
            <a:ext cx="6781800" cy="3140075"/>
          </a:xfrm>
          <a:prstGeom prst="rect">
            <a:avLst/>
          </a:prstGeom>
          <a:noFill/>
          <a:ln w="9525">
            <a:noFill/>
            <a:miter lim="800000"/>
            <a:headEnd/>
            <a:tailEnd/>
          </a:ln>
        </p:spPr>
        <p:txBody>
          <a:bodyPr>
            <a:spAutoFit/>
          </a:bodyPr>
          <a:lstStyle/>
          <a:p>
            <a:pPr algn="l">
              <a:spcBef>
                <a:spcPct val="50000"/>
              </a:spcBef>
            </a:pPr>
            <a:r>
              <a:rPr lang="en-US" b="1" i="1" u="sng"/>
              <a:t>Nothing works</a:t>
            </a:r>
          </a:p>
          <a:p>
            <a:pPr lvl="2" algn="l">
              <a:spcBef>
                <a:spcPct val="50000"/>
              </a:spcBef>
              <a:buFontTx/>
              <a:buChar char="•"/>
            </a:pPr>
            <a:r>
              <a:rPr lang="en-US"/>
              <a:t>Was system power turned on from the touch panel power page?</a:t>
            </a:r>
          </a:p>
          <a:p>
            <a:pPr lvl="2" algn="l">
              <a:spcBef>
                <a:spcPct val="50000"/>
              </a:spcBef>
              <a:buFontTx/>
              <a:buChar char="•"/>
            </a:pPr>
            <a:r>
              <a:rPr lang="en-US"/>
              <a:t>Was there a recent power failure or surge. Check the power at the rack. Insure the power cord is plugged in?</a:t>
            </a:r>
          </a:p>
          <a:p>
            <a:pPr lvl="2" algn="l">
              <a:spcBef>
                <a:spcPct val="50000"/>
              </a:spcBef>
              <a:buFontTx/>
              <a:buChar char="•"/>
            </a:pPr>
            <a:r>
              <a:rPr lang="en-US"/>
              <a:t>Turn the rack off (Unplug the rack, then re-plug). The system may need to be re-set wait 90 seconds then try the touch panel.</a:t>
            </a:r>
          </a:p>
          <a:p>
            <a:pPr lvl="2" algn="l">
              <a:spcBef>
                <a:spcPct val="50000"/>
              </a:spcBef>
              <a:buFontTx/>
              <a:buChar char="•"/>
            </a:pPr>
            <a:r>
              <a:rPr lang="en-US"/>
              <a:t>Call our office for service (336) 714-0564</a:t>
            </a:r>
          </a:p>
        </p:txBody>
      </p:sp>
      <p:pic>
        <p:nvPicPr>
          <p:cNvPr id="13316"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subTitle" idx="1"/>
          </p:nvPr>
        </p:nvSpPr>
        <p:spPr>
          <a:xfrm>
            <a:off x="2057400" y="2362200"/>
            <a:ext cx="4876800" cy="2971800"/>
          </a:xfrm>
        </p:spPr>
        <p:txBody>
          <a:bodyPr/>
          <a:lstStyle/>
          <a:p>
            <a:pPr eaLnBrk="1" hangingPunct="1">
              <a:defRPr/>
            </a:pPr>
            <a:r>
              <a:rPr lang="en-US" dirty="0" smtClean="0"/>
              <a:t>For Service, contact:</a:t>
            </a:r>
          </a:p>
          <a:p>
            <a:pPr eaLnBrk="1" hangingPunct="1">
              <a:defRPr/>
            </a:pPr>
            <a:r>
              <a:rPr lang="en-US" dirty="0" smtClean="0"/>
              <a:t>Tonya Allen at </a:t>
            </a:r>
          </a:p>
          <a:p>
            <a:pPr eaLnBrk="1" hangingPunct="1">
              <a:defRPr/>
            </a:pPr>
            <a:r>
              <a:rPr lang="en-US" dirty="0" smtClean="0"/>
              <a:t>(336) 714-0564 </a:t>
            </a:r>
            <a:r>
              <a:rPr lang="en-US" u="sng" dirty="0" smtClean="0"/>
              <a:t>tonyaa@strategicmail.net</a:t>
            </a:r>
            <a:endParaRPr lang="en-US" dirty="0" smtClean="0"/>
          </a:p>
        </p:txBody>
      </p:sp>
      <p:pic>
        <p:nvPicPr>
          <p:cNvPr id="14339" name="Picture 19" descr="TEst v116 copy"/>
          <p:cNvPicPr>
            <a:picLocks noChangeAspect="1" noChangeArrowheads="1"/>
          </p:cNvPicPr>
          <p:nvPr/>
        </p:nvPicPr>
        <p:blipFill>
          <a:blip r:embed="rId3" cstate="print"/>
          <a:srcRect/>
          <a:stretch>
            <a:fillRect/>
          </a:stretch>
        </p:blipFill>
        <p:spPr bwMode="auto">
          <a:xfrm>
            <a:off x="1828800" y="685800"/>
            <a:ext cx="5373688" cy="1066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ChangeArrowheads="1"/>
          </p:cNvSpPr>
          <p:nvPr/>
        </p:nvSpPr>
        <p:spPr bwMode="auto">
          <a:xfrm>
            <a:off x="1828800" y="2362200"/>
            <a:ext cx="5373688" cy="2743200"/>
          </a:xfrm>
          <a:prstGeom prst="rect">
            <a:avLst/>
          </a:prstGeom>
          <a:noFill/>
          <a:ln w="9525">
            <a:noFill/>
            <a:miter lim="800000"/>
            <a:headEnd/>
            <a:tailEnd/>
          </a:ln>
          <a:effectLst/>
        </p:spPr>
        <p:txBody>
          <a:bodyPr/>
          <a:lstStyle/>
          <a:p>
            <a:pPr>
              <a:spcBef>
                <a:spcPct val="20000"/>
              </a:spcBef>
              <a:buClr>
                <a:schemeClr val="hlink"/>
              </a:buClr>
              <a:buSzPct val="65000"/>
              <a:buFont typeface="Wingdings" pitchFamily="2" charset="2"/>
              <a:buNone/>
              <a:defRPr/>
            </a:pPr>
            <a:r>
              <a:rPr lang="en-US" sz="3200" dirty="0">
                <a:effectLst>
                  <a:outerShdw blurRad="38100" dist="38100" dir="2700000" algn="tl">
                    <a:srgbClr val="000000"/>
                  </a:outerShdw>
                </a:effectLst>
                <a:latin typeface="Tahoma" pitchFamily="34" charset="0"/>
              </a:rPr>
              <a:t>For Sales Contact:</a:t>
            </a:r>
          </a:p>
          <a:p>
            <a:pPr>
              <a:spcBef>
                <a:spcPct val="20000"/>
              </a:spcBef>
              <a:buClr>
                <a:schemeClr val="hlink"/>
              </a:buClr>
              <a:buSzPct val="65000"/>
              <a:buFont typeface="Wingdings" pitchFamily="2" charset="2"/>
              <a:buNone/>
              <a:defRPr/>
            </a:pPr>
            <a:r>
              <a:rPr lang="en-US" sz="3200" dirty="0">
                <a:effectLst>
                  <a:outerShdw blurRad="38100" dist="38100" dir="2700000" algn="tl">
                    <a:srgbClr val="000000"/>
                  </a:outerShdw>
                </a:effectLst>
                <a:latin typeface="Tahoma" pitchFamily="34" charset="0"/>
              </a:rPr>
              <a:t> </a:t>
            </a:r>
            <a:r>
              <a:rPr lang="en-US" sz="3200" dirty="0" smtClean="0">
                <a:effectLst>
                  <a:outerShdw blurRad="38100" dist="38100" dir="2700000" algn="tl">
                    <a:srgbClr val="000000"/>
                  </a:outerShdw>
                </a:effectLst>
                <a:latin typeface="Tahoma" pitchFamily="34" charset="0"/>
              </a:rPr>
              <a:t>Len Miller</a:t>
            </a:r>
            <a:r>
              <a:rPr lang="en-US" sz="3200" dirty="0" smtClean="0">
                <a:effectLst>
                  <a:outerShdw blurRad="38100" dist="38100" dir="2700000" algn="tl">
                    <a:srgbClr val="000000"/>
                  </a:outerShdw>
                </a:effectLst>
                <a:latin typeface="Tahoma" pitchFamily="34" charset="0"/>
              </a:rPr>
              <a:t> </a:t>
            </a:r>
            <a:r>
              <a:rPr lang="en-US" sz="3200" dirty="0" smtClean="0">
                <a:effectLst>
                  <a:outerShdw blurRad="38100" dist="38100" dir="2700000" algn="tl">
                    <a:srgbClr val="000000"/>
                  </a:outerShdw>
                </a:effectLst>
                <a:latin typeface="Tahoma" pitchFamily="34" charset="0"/>
              </a:rPr>
              <a:t>at </a:t>
            </a:r>
            <a:r>
              <a:rPr lang="en-US" sz="3200" dirty="0">
                <a:effectLst>
                  <a:outerShdw blurRad="38100" dist="38100" dir="2700000" algn="tl">
                    <a:srgbClr val="000000"/>
                  </a:outerShdw>
                </a:effectLst>
                <a:latin typeface="Tahoma" pitchFamily="34" charset="0"/>
              </a:rPr>
              <a:t/>
            </a:r>
            <a:br>
              <a:rPr lang="en-US" sz="3200" dirty="0">
                <a:effectLst>
                  <a:outerShdw blurRad="38100" dist="38100" dir="2700000" algn="tl">
                    <a:srgbClr val="000000"/>
                  </a:outerShdw>
                </a:effectLst>
                <a:latin typeface="Tahoma" pitchFamily="34" charset="0"/>
              </a:rPr>
            </a:br>
            <a:r>
              <a:rPr lang="en-US" sz="3200" dirty="0" smtClean="0">
                <a:effectLst>
                  <a:outerShdw blurRad="38100" dist="38100" dir="2700000" algn="tl">
                    <a:srgbClr val="000000"/>
                  </a:outerShdw>
                </a:effectLst>
                <a:latin typeface="Tahoma" pitchFamily="34" charset="0"/>
              </a:rPr>
              <a:t>(336) 714-0529</a:t>
            </a:r>
            <a:endParaRPr lang="en-US" sz="3200" dirty="0">
              <a:effectLst>
                <a:outerShdw blurRad="38100" dist="38100" dir="2700000" algn="tl">
                  <a:srgbClr val="000000"/>
                </a:outerShdw>
              </a:effectLst>
              <a:latin typeface="Tahoma" pitchFamily="34" charset="0"/>
            </a:endParaRPr>
          </a:p>
          <a:p>
            <a:pPr>
              <a:spcBef>
                <a:spcPct val="20000"/>
              </a:spcBef>
              <a:buClr>
                <a:schemeClr val="hlink"/>
              </a:buClr>
              <a:buSzPct val="65000"/>
              <a:buFont typeface="Wingdings" pitchFamily="2" charset="2"/>
              <a:buNone/>
              <a:defRPr/>
            </a:pPr>
            <a:r>
              <a:rPr lang="en-US" sz="2800" smtClean="0">
                <a:effectLst>
                  <a:outerShdw blurRad="38100" dist="38100" dir="2700000" algn="tl">
                    <a:srgbClr val="000000"/>
                  </a:outerShdw>
                </a:effectLst>
                <a:latin typeface="Tahoma" pitchFamily="34" charset="0"/>
                <a:hlinkClick r:id="rId3"/>
              </a:rPr>
              <a:t>LenM</a:t>
            </a:r>
            <a:r>
              <a:rPr lang="en-US" sz="2800" smtClean="0">
                <a:effectLst>
                  <a:outerShdw blurRad="38100" dist="38100" dir="2700000" algn="tl">
                    <a:srgbClr val="000000"/>
                  </a:outerShdw>
                </a:effectLst>
                <a:latin typeface="Tahoma" pitchFamily="34" charset="0"/>
                <a:hlinkClick r:id="rId3"/>
              </a:rPr>
              <a:t>@strategicmail.net</a:t>
            </a:r>
            <a:endParaRPr lang="en-US" sz="2800" dirty="0">
              <a:effectLst>
                <a:outerShdw blurRad="38100" dist="38100" dir="2700000" algn="tl">
                  <a:srgbClr val="000000"/>
                </a:outerShdw>
              </a:effectLst>
              <a:latin typeface="Tahoma" pitchFamily="34" charset="0"/>
            </a:endParaRPr>
          </a:p>
          <a:p>
            <a:pPr>
              <a:spcBef>
                <a:spcPct val="20000"/>
              </a:spcBef>
              <a:buClr>
                <a:schemeClr val="hlink"/>
              </a:buClr>
              <a:buSzPct val="65000"/>
              <a:buFont typeface="Wingdings" pitchFamily="2" charset="2"/>
              <a:buNone/>
              <a:defRPr/>
            </a:pPr>
            <a:endParaRPr lang="en-US" sz="3200" dirty="0">
              <a:effectLst>
                <a:outerShdw blurRad="38100" dist="38100" dir="2700000" algn="tl">
                  <a:srgbClr val="000000"/>
                </a:outerShdw>
              </a:effectLst>
              <a:latin typeface="Tahoma" pitchFamily="34" charset="0"/>
            </a:endParaRPr>
          </a:p>
        </p:txBody>
      </p:sp>
      <p:pic>
        <p:nvPicPr>
          <p:cNvPr id="15363" name="Picture 19" descr="TEst v116 copy"/>
          <p:cNvPicPr>
            <a:picLocks noChangeAspect="1" noChangeArrowheads="1"/>
          </p:cNvPicPr>
          <p:nvPr/>
        </p:nvPicPr>
        <p:blipFill>
          <a:blip r:embed="rId4" cstate="print"/>
          <a:srcRect/>
          <a:stretch>
            <a:fillRect/>
          </a:stretch>
        </p:blipFill>
        <p:spPr bwMode="auto">
          <a:xfrm>
            <a:off x="1828800" y="685800"/>
            <a:ext cx="5373688" cy="1066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2714626" y="1536383"/>
            <a:ext cx="3714748" cy="2786061"/>
          </a:xfrm>
          <a:prstGeom prst="rect">
            <a:avLst/>
          </a:prstGeom>
        </p:spPr>
      </p:pic>
      <p:sp>
        <p:nvSpPr>
          <p:cNvPr id="175106" name="Rectangle 2"/>
          <p:cNvSpPr>
            <a:spLocks noGrp="1" noChangeArrowheads="1"/>
          </p:cNvSpPr>
          <p:nvPr>
            <p:ph type="title"/>
          </p:nvPr>
        </p:nvSpPr>
        <p:spPr>
          <a:xfrm>
            <a:off x="457200" y="228600"/>
            <a:ext cx="8229600" cy="838200"/>
          </a:xfrm>
        </p:spPr>
        <p:txBody>
          <a:bodyPr/>
          <a:lstStyle/>
          <a:p>
            <a:pPr eaLnBrk="1" hangingPunct="1">
              <a:defRPr/>
            </a:pPr>
            <a:r>
              <a:rPr lang="en-US" dirty="0" smtClean="0"/>
              <a:t>Welcome Page</a:t>
            </a:r>
          </a:p>
        </p:txBody>
      </p:sp>
      <p:sp>
        <p:nvSpPr>
          <p:cNvPr id="3076" name="Text Box 7"/>
          <p:cNvSpPr txBox="1">
            <a:spLocks noChangeArrowheads="1"/>
          </p:cNvSpPr>
          <p:nvPr/>
        </p:nvSpPr>
        <p:spPr bwMode="auto">
          <a:xfrm>
            <a:off x="1143000" y="4876800"/>
            <a:ext cx="6858000" cy="1338828"/>
          </a:xfrm>
          <a:prstGeom prst="rect">
            <a:avLst/>
          </a:prstGeom>
          <a:noFill/>
          <a:ln w="9525">
            <a:noFill/>
            <a:miter lim="800000"/>
            <a:headEnd/>
            <a:tailEnd/>
          </a:ln>
        </p:spPr>
        <p:txBody>
          <a:bodyPr>
            <a:spAutoFit/>
          </a:bodyPr>
          <a:lstStyle/>
          <a:p>
            <a:pPr>
              <a:spcBef>
                <a:spcPct val="50000"/>
              </a:spcBef>
            </a:pPr>
            <a:r>
              <a:rPr lang="en-US" dirty="0"/>
              <a:t>When </a:t>
            </a:r>
            <a:r>
              <a:rPr lang="en-US" dirty="0" smtClean="0"/>
              <a:t>approaching the </a:t>
            </a:r>
            <a:r>
              <a:rPr lang="en-US" dirty="0"/>
              <a:t>control panel it may be blank.  Touch anywhere on the display section to bring up the start </a:t>
            </a:r>
            <a:r>
              <a:rPr lang="en-US" dirty="0" smtClean="0"/>
              <a:t>page</a:t>
            </a:r>
            <a:r>
              <a:rPr lang="en-US" dirty="0"/>
              <a:t>. </a:t>
            </a:r>
          </a:p>
          <a:p>
            <a:pPr>
              <a:spcBef>
                <a:spcPct val="50000"/>
              </a:spcBef>
            </a:pPr>
            <a:r>
              <a:rPr lang="en-US" dirty="0"/>
              <a:t>To use the </a:t>
            </a:r>
            <a:r>
              <a:rPr lang="en-US" dirty="0" smtClean="0"/>
              <a:t>Display System </a:t>
            </a:r>
            <a:r>
              <a:rPr lang="en-US" dirty="0"/>
              <a:t>press </a:t>
            </a:r>
            <a:r>
              <a:rPr lang="en-US" dirty="0" smtClean="0"/>
              <a:t>and hold Anywhere on the Page For Three Seconds and Enter in the Code “1919”</a:t>
            </a:r>
            <a:r>
              <a:rPr lang="en-US" dirty="0" smtClean="0"/>
              <a:t>. </a:t>
            </a:r>
            <a:endParaRPr lang="en-US" dirty="0"/>
          </a:p>
        </p:txBody>
      </p:sp>
      <p:sp>
        <p:nvSpPr>
          <p:cNvPr id="3077" name="Line 31"/>
          <p:cNvSpPr>
            <a:spLocks noChangeShapeType="1"/>
          </p:cNvSpPr>
          <p:nvPr/>
        </p:nvSpPr>
        <p:spPr bwMode="auto">
          <a:xfrm flipH="1" flipV="1">
            <a:off x="4495800" y="3366074"/>
            <a:ext cx="228600" cy="1510725"/>
          </a:xfrm>
          <a:prstGeom prst="line">
            <a:avLst/>
          </a:prstGeom>
          <a:noFill/>
          <a:ln w="9525">
            <a:solidFill>
              <a:srgbClr val="FB1B03"/>
            </a:solidFill>
            <a:round/>
            <a:headEnd/>
            <a:tailEnd type="triangle" w="med" len="med"/>
          </a:ln>
        </p:spPr>
        <p:txBody>
          <a:bodyPr/>
          <a:lstStyle/>
          <a:p>
            <a:endParaRPr lang="en-US"/>
          </a:p>
        </p:txBody>
      </p:sp>
      <p:pic>
        <p:nvPicPr>
          <p:cNvPr id="3078" name="Picture 19" descr="TEst v116 copy"/>
          <p:cNvPicPr>
            <a:picLocks noChangeAspect="1" noChangeArrowheads="1"/>
          </p:cNvPicPr>
          <p:nvPr/>
        </p:nvPicPr>
        <p:blipFill>
          <a:blip r:embed="rId4" cstate="print"/>
          <a:srcRect/>
          <a:stretch>
            <a:fillRect/>
          </a:stretch>
        </p:blipFill>
        <p:spPr bwMode="auto">
          <a:xfrm>
            <a:off x="76200" y="47625"/>
            <a:ext cx="1676400" cy="3333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Wait</a:t>
            </a:r>
            <a:r>
              <a:rPr lang="en-US" sz="4000" dirty="0" smtClean="0"/>
              <a:t> </a:t>
            </a:r>
            <a:r>
              <a:rPr lang="en-US" sz="4000" dirty="0" smtClean="0"/>
              <a:t>Page</a:t>
            </a:r>
          </a:p>
        </p:txBody>
      </p:sp>
      <p:sp>
        <p:nvSpPr>
          <p:cNvPr id="11268" name="Text Box 4"/>
          <p:cNvSpPr txBox="1">
            <a:spLocks noChangeArrowheads="1"/>
          </p:cNvSpPr>
          <p:nvPr/>
        </p:nvSpPr>
        <p:spPr bwMode="auto">
          <a:xfrm>
            <a:off x="685800" y="5234971"/>
            <a:ext cx="7696200" cy="923330"/>
          </a:xfrm>
          <a:prstGeom prst="rect">
            <a:avLst/>
          </a:prstGeom>
          <a:noFill/>
          <a:ln w="9525">
            <a:noFill/>
            <a:miter lim="800000"/>
            <a:headEnd/>
            <a:tailEnd/>
          </a:ln>
        </p:spPr>
        <p:txBody>
          <a:bodyPr wrap="square" anchor="ctr">
            <a:spAutoFit/>
          </a:bodyPr>
          <a:lstStyle/>
          <a:p>
            <a:pPr>
              <a:spcBef>
                <a:spcPct val="50000"/>
              </a:spcBef>
            </a:pPr>
            <a:r>
              <a:rPr lang="en-US" dirty="0" smtClean="0">
                <a:solidFill>
                  <a:srgbClr val="FFFFFF"/>
                </a:solidFill>
              </a:rPr>
              <a:t>After Starting the System, The </a:t>
            </a:r>
            <a:r>
              <a:rPr lang="en-US" dirty="0" smtClean="0">
                <a:solidFill>
                  <a:srgbClr val="FFFFFF"/>
                </a:solidFill>
              </a:rPr>
              <a:t>Wait Page will appear.  During this time the Screen will drop, the Projector lift will come down from the ceiling and the Projector will Power On.</a:t>
            </a:r>
            <a:endParaRPr lang="en-US" dirty="0">
              <a:solidFill>
                <a:srgbClr val="FFFFFF"/>
              </a:solidFill>
            </a:endParaRP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37762" y="1499178"/>
            <a:ext cx="3468474"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34788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Main Page</a:t>
            </a:r>
          </a:p>
        </p:txBody>
      </p:sp>
      <p:sp>
        <p:nvSpPr>
          <p:cNvPr id="11268" name="Text Box 4"/>
          <p:cNvSpPr txBox="1">
            <a:spLocks noChangeArrowheads="1"/>
          </p:cNvSpPr>
          <p:nvPr/>
        </p:nvSpPr>
        <p:spPr bwMode="auto">
          <a:xfrm>
            <a:off x="914400" y="5248870"/>
            <a:ext cx="7315200" cy="738664"/>
          </a:xfrm>
          <a:prstGeom prst="rect">
            <a:avLst/>
          </a:prstGeom>
          <a:noFill/>
          <a:ln w="9525">
            <a:noFill/>
            <a:miter lim="800000"/>
            <a:headEnd/>
            <a:tailEnd/>
          </a:ln>
        </p:spPr>
        <p:txBody>
          <a:bodyPr>
            <a:spAutoFit/>
          </a:bodyPr>
          <a:lstStyle/>
          <a:p>
            <a:pPr>
              <a:spcBef>
                <a:spcPct val="50000"/>
              </a:spcBef>
            </a:pPr>
            <a:r>
              <a:rPr lang="en-US" sz="1400" dirty="0" smtClean="0">
                <a:solidFill>
                  <a:srgbClr val="FFFFFF"/>
                </a:solidFill>
              </a:rPr>
              <a:t>After </a:t>
            </a:r>
            <a:r>
              <a:rPr lang="en-US" sz="1400" dirty="0" smtClean="0">
                <a:solidFill>
                  <a:srgbClr val="FFFFFF"/>
                </a:solidFill>
              </a:rPr>
              <a:t>the System Powers On, the Main Page Appears</a:t>
            </a:r>
            <a:r>
              <a:rPr lang="en-US" sz="1400" dirty="0" smtClean="0">
                <a:solidFill>
                  <a:srgbClr val="FFFFFF"/>
                </a:solidFill>
              </a:rPr>
              <a:t>. </a:t>
            </a:r>
            <a:r>
              <a:rPr lang="en-US" sz="1400" dirty="0" smtClean="0">
                <a:solidFill>
                  <a:srgbClr val="FFFFFF"/>
                </a:solidFill>
              </a:rPr>
              <a:t>Here you can select the Source you want to see on the Projector, access the Setup Page, Raise and Lower the Program Audio, Mute and Unmute the Microphones, and select the Aux Plate near the Cash Register.</a:t>
            </a:r>
            <a:endParaRPr lang="en-US" sz="1400" dirty="0">
              <a:solidFill>
                <a:srgbClr val="FFFFFF"/>
              </a:solidFill>
            </a:endParaRP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37762" y="1066800"/>
            <a:ext cx="3468474"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5"/>
          <p:cNvSpPr>
            <a:spLocks noChangeArrowheads="1"/>
          </p:cNvSpPr>
          <p:nvPr/>
        </p:nvSpPr>
        <p:spPr bwMode="auto">
          <a:xfrm>
            <a:off x="617876" y="2514600"/>
            <a:ext cx="1403181" cy="276999"/>
          </a:xfrm>
          <a:prstGeom prst="rect">
            <a:avLst/>
          </a:prstGeom>
          <a:noFill/>
          <a:ln w="9525" algn="ctr">
            <a:noFill/>
            <a:miter lim="800000"/>
            <a:headEnd/>
            <a:tailEnd/>
          </a:ln>
        </p:spPr>
        <p:txBody>
          <a:bodyPr wrap="square">
            <a:spAutoFit/>
          </a:bodyPr>
          <a:lstStyle/>
          <a:p>
            <a:pPr algn="r">
              <a:spcBef>
                <a:spcPct val="50000"/>
              </a:spcBef>
            </a:pPr>
            <a:r>
              <a:rPr lang="en-US" sz="1200" dirty="0" smtClean="0"/>
              <a:t> Sources</a:t>
            </a:r>
            <a:endParaRPr lang="en-US" sz="1200" dirty="0"/>
          </a:p>
        </p:txBody>
      </p:sp>
      <p:sp>
        <p:nvSpPr>
          <p:cNvPr id="7" name="Line 5"/>
          <p:cNvSpPr>
            <a:spLocks noChangeShapeType="1"/>
          </p:cNvSpPr>
          <p:nvPr/>
        </p:nvSpPr>
        <p:spPr bwMode="auto">
          <a:xfrm>
            <a:off x="2021057" y="2655468"/>
            <a:ext cx="816706" cy="136131"/>
          </a:xfrm>
          <a:prstGeom prst="line">
            <a:avLst/>
          </a:prstGeom>
          <a:noFill/>
          <a:ln w="9525">
            <a:solidFill>
              <a:srgbClr val="FB1B03"/>
            </a:solidFill>
            <a:round/>
            <a:headEnd/>
            <a:tailEnd type="triangle" w="med" len="med"/>
          </a:ln>
        </p:spPr>
        <p:txBody>
          <a:bodyPr/>
          <a:lstStyle/>
          <a:p>
            <a:pPr algn="r"/>
            <a:endParaRPr lang="en-US"/>
          </a:p>
        </p:txBody>
      </p:sp>
      <p:sp>
        <p:nvSpPr>
          <p:cNvPr id="8" name="Rectangle 7"/>
          <p:cNvSpPr/>
          <p:nvPr/>
        </p:nvSpPr>
        <p:spPr bwMode="auto">
          <a:xfrm rot="16200000">
            <a:off x="4250289" y="1178275"/>
            <a:ext cx="643423" cy="3468474"/>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Rectangle 30"/>
          <p:cNvSpPr>
            <a:spLocks noChangeArrowheads="1"/>
          </p:cNvSpPr>
          <p:nvPr/>
        </p:nvSpPr>
        <p:spPr bwMode="auto">
          <a:xfrm>
            <a:off x="5931289" y="3944779"/>
            <a:ext cx="1801251" cy="246221"/>
          </a:xfrm>
          <a:prstGeom prst="rect">
            <a:avLst/>
          </a:prstGeom>
          <a:noFill/>
          <a:ln w="9525" algn="ctr">
            <a:noFill/>
            <a:miter lim="800000"/>
            <a:headEnd/>
            <a:tailEnd/>
          </a:ln>
        </p:spPr>
        <p:txBody>
          <a:bodyPr wrap="square">
            <a:spAutoFit/>
          </a:bodyPr>
          <a:lstStyle/>
          <a:p>
            <a:pPr algn="l">
              <a:spcBef>
                <a:spcPct val="50000"/>
              </a:spcBef>
            </a:pPr>
            <a:r>
              <a:rPr lang="en-US" sz="1000" dirty="0" smtClean="0"/>
              <a:t>Mutes </a:t>
            </a:r>
            <a:r>
              <a:rPr lang="en-US" sz="1000" dirty="0" smtClean="0"/>
              <a:t>Microphone Audio</a:t>
            </a:r>
            <a:endParaRPr lang="en-US" sz="1000" dirty="0"/>
          </a:p>
        </p:txBody>
      </p:sp>
      <p:sp>
        <p:nvSpPr>
          <p:cNvPr id="19" name="Line 31"/>
          <p:cNvSpPr>
            <a:spLocks noChangeShapeType="1"/>
          </p:cNvSpPr>
          <p:nvPr/>
        </p:nvSpPr>
        <p:spPr bwMode="auto">
          <a:xfrm flipH="1" flipV="1">
            <a:off x="5593080" y="3613243"/>
            <a:ext cx="338209" cy="454645"/>
          </a:xfrm>
          <a:prstGeom prst="line">
            <a:avLst/>
          </a:prstGeom>
          <a:noFill/>
          <a:ln w="9525">
            <a:solidFill>
              <a:srgbClr val="FB1B03"/>
            </a:solidFill>
            <a:round/>
            <a:headEnd/>
            <a:tailEnd type="triangle" w="med" len="med"/>
          </a:ln>
        </p:spPr>
        <p:txBody>
          <a:bodyPr/>
          <a:lstStyle/>
          <a:p>
            <a:endParaRPr lang="en-US"/>
          </a:p>
        </p:txBody>
      </p:sp>
      <p:sp>
        <p:nvSpPr>
          <p:cNvPr id="20" name="Rectangle 35"/>
          <p:cNvSpPr>
            <a:spLocks noChangeArrowheads="1"/>
          </p:cNvSpPr>
          <p:nvPr/>
        </p:nvSpPr>
        <p:spPr bwMode="auto">
          <a:xfrm>
            <a:off x="228599" y="3276600"/>
            <a:ext cx="1644163" cy="461665"/>
          </a:xfrm>
          <a:prstGeom prst="rect">
            <a:avLst/>
          </a:prstGeom>
          <a:noFill/>
          <a:ln w="9525" algn="ctr">
            <a:noFill/>
            <a:miter lim="800000"/>
            <a:headEnd/>
            <a:tailEnd/>
          </a:ln>
        </p:spPr>
        <p:txBody>
          <a:bodyPr wrap="square">
            <a:spAutoFit/>
          </a:bodyPr>
          <a:lstStyle/>
          <a:p>
            <a:pPr algn="r">
              <a:spcBef>
                <a:spcPct val="50000"/>
              </a:spcBef>
            </a:pPr>
            <a:r>
              <a:rPr lang="en-US" sz="1200" dirty="0" smtClean="0"/>
              <a:t>Brings up the Confirmation Page</a:t>
            </a:r>
            <a:endParaRPr lang="en-US" sz="1200" dirty="0"/>
          </a:p>
        </p:txBody>
      </p:sp>
      <p:sp>
        <p:nvSpPr>
          <p:cNvPr id="17" name="Line 5"/>
          <p:cNvSpPr>
            <a:spLocks noChangeShapeType="1"/>
          </p:cNvSpPr>
          <p:nvPr/>
        </p:nvSpPr>
        <p:spPr bwMode="auto">
          <a:xfrm flipV="1">
            <a:off x="1828800" y="3429000"/>
            <a:ext cx="1219200" cy="56276"/>
          </a:xfrm>
          <a:prstGeom prst="line">
            <a:avLst/>
          </a:prstGeom>
          <a:noFill/>
          <a:ln w="9525">
            <a:solidFill>
              <a:srgbClr val="FB1B03"/>
            </a:solidFill>
            <a:round/>
            <a:headEnd/>
            <a:tailEnd type="triangle" w="med" len="med"/>
          </a:ln>
        </p:spPr>
        <p:txBody>
          <a:bodyPr/>
          <a:lstStyle/>
          <a:p>
            <a:pPr algn="r"/>
            <a:endParaRPr lang="en-US"/>
          </a:p>
        </p:txBody>
      </p:sp>
      <p:sp>
        <p:nvSpPr>
          <p:cNvPr id="18" name="Rectangle 35"/>
          <p:cNvSpPr>
            <a:spLocks noChangeArrowheads="1"/>
          </p:cNvSpPr>
          <p:nvPr/>
        </p:nvSpPr>
        <p:spPr bwMode="auto">
          <a:xfrm>
            <a:off x="499438" y="4154945"/>
            <a:ext cx="2025163" cy="276999"/>
          </a:xfrm>
          <a:prstGeom prst="rect">
            <a:avLst/>
          </a:prstGeom>
          <a:noFill/>
          <a:ln w="9525" algn="ctr">
            <a:noFill/>
            <a:miter lim="800000"/>
            <a:headEnd/>
            <a:tailEnd/>
          </a:ln>
        </p:spPr>
        <p:txBody>
          <a:bodyPr wrap="square">
            <a:spAutoFit/>
          </a:bodyPr>
          <a:lstStyle/>
          <a:p>
            <a:pPr algn="r">
              <a:spcBef>
                <a:spcPct val="50000"/>
              </a:spcBef>
            </a:pPr>
            <a:r>
              <a:rPr lang="en-US" sz="1200" dirty="0" smtClean="0"/>
              <a:t>Brings up the Setup Page</a:t>
            </a:r>
            <a:endParaRPr lang="en-US" sz="1200" dirty="0"/>
          </a:p>
        </p:txBody>
      </p:sp>
      <p:sp>
        <p:nvSpPr>
          <p:cNvPr id="22" name="Line 5"/>
          <p:cNvSpPr>
            <a:spLocks noChangeShapeType="1"/>
          </p:cNvSpPr>
          <p:nvPr/>
        </p:nvSpPr>
        <p:spPr bwMode="auto">
          <a:xfrm flipV="1">
            <a:off x="2480638" y="3507431"/>
            <a:ext cx="948362" cy="774343"/>
          </a:xfrm>
          <a:prstGeom prst="line">
            <a:avLst/>
          </a:prstGeom>
          <a:noFill/>
          <a:ln w="9525">
            <a:solidFill>
              <a:srgbClr val="FB1B03"/>
            </a:solidFill>
            <a:round/>
            <a:headEnd/>
            <a:tailEnd type="triangle" w="med" len="med"/>
          </a:ln>
        </p:spPr>
        <p:txBody>
          <a:bodyPr/>
          <a:lstStyle/>
          <a:p>
            <a:pPr algn="r"/>
            <a:endParaRPr lang="en-US"/>
          </a:p>
        </p:txBody>
      </p:sp>
      <p:sp>
        <p:nvSpPr>
          <p:cNvPr id="23" name="Rectangle 30"/>
          <p:cNvSpPr>
            <a:spLocks noChangeArrowheads="1"/>
          </p:cNvSpPr>
          <p:nvPr/>
        </p:nvSpPr>
        <p:spPr bwMode="auto">
          <a:xfrm>
            <a:off x="5593080" y="4338935"/>
            <a:ext cx="1521068" cy="246221"/>
          </a:xfrm>
          <a:prstGeom prst="rect">
            <a:avLst/>
          </a:prstGeom>
          <a:noFill/>
          <a:ln w="9525" algn="ctr">
            <a:noFill/>
            <a:miter lim="800000"/>
            <a:headEnd/>
            <a:tailEnd/>
          </a:ln>
        </p:spPr>
        <p:txBody>
          <a:bodyPr wrap="square">
            <a:spAutoFit/>
          </a:bodyPr>
          <a:lstStyle/>
          <a:p>
            <a:pPr algn="l">
              <a:spcBef>
                <a:spcPct val="50000"/>
              </a:spcBef>
            </a:pPr>
            <a:r>
              <a:rPr lang="en-US" sz="1000" dirty="0" smtClean="0"/>
              <a:t>Mutes Program Audio</a:t>
            </a:r>
            <a:endParaRPr lang="en-US" sz="1000" dirty="0"/>
          </a:p>
        </p:txBody>
      </p:sp>
      <p:sp>
        <p:nvSpPr>
          <p:cNvPr id="24" name="Line 31"/>
          <p:cNvSpPr>
            <a:spLocks noChangeShapeType="1"/>
          </p:cNvSpPr>
          <p:nvPr/>
        </p:nvSpPr>
        <p:spPr bwMode="auto">
          <a:xfrm flipH="1" flipV="1">
            <a:off x="5257800" y="3613246"/>
            <a:ext cx="335280" cy="818698"/>
          </a:xfrm>
          <a:prstGeom prst="line">
            <a:avLst/>
          </a:prstGeom>
          <a:noFill/>
          <a:ln w="9525">
            <a:solidFill>
              <a:srgbClr val="FB1B03"/>
            </a:solidFill>
            <a:round/>
            <a:headEnd/>
            <a:tailEnd type="triangle" w="med" len="med"/>
          </a:ln>
        </p:spPr>
        <p:txBody>
          <a:bodyPr/>
          <a:lstStyle/>
          <a:p>
            <a:endParaRPr lang="en-US"/>
          </a:p>
        </p:txBody>
      </p:sp>
      <p:sp>
        <p:nvSpPr>
          <p:cNvPr id="25" name="Rectangle 30"/>
          <p:cNvSpPr>
            <a:spLocks noChangeArrowheads="1"/>
          </p:cNvSpPr>
          <p:nvPr/>
        </p:nvSpPr>
        <p:spPr bwMode="auto">
          <a:xfrm>
            <a:off x="3124200" y="4343400"/>
            <a:ext cx="1521068" cy="461665"/>
          </a:xfrm>
          <a:prstGeom prst="rect">
            <a:avLst/>
          </a:prstGeom>
          <a:noFill/>
          <a:ln w="9525" algn="ctr">
            <a:noFill/>
            <a:miter lim="800000"/>
            <a:headEnd/>
            <a:tailEnd/>
          </a:ln>
        </p:spPr>
        <p:txBody>
          <a:bodyPr wrap="square">
            <a:spAutoFit/>
          </a:bodyPr>
          <a:lstStyle/>
          <a:p>
            <a:pPr algn="r">
              <a:spcBef>
                <a:spcPct val="50000"/>
              </a:spcBef>
            </a:pPr>
            <a:r>
              <a:rPr lang="en-US" sz="1200" dirty="0" smtClean="0"/>
              <a:t>Controls</a:t>
            </a:r>
            <a:r>
              <a:rPr lang="en-US" sz="1200" dirty="0" smtClean="0"/>
              <a:t> </a:t>
            </a:r>
            <a:r>
              <a:rPr lang="en-US" sz="1200" dirty="0" smtClean="0"/>
              <a:t>the Program Volume</a:t>
            </a:r>
            <a:endParaRPr lang="en-US" sz="1200" dirty="0"/>
          </a:p>
        </p:txBody>
      </p:sp>
      <p:sp>
        <p:nvSpPr>
          <p:cNvPr id="26" name="Line 31"/>
          <p:cNvSpPr>
            <a:spLocks noChangeShapeType="1"/>
          </p:cNvSpPr>
          <p:nvPr/>
        </p:nvSpPr>
        <p:spPr bwMode="auto">
          <a:xfrm flipH="1" flipV="1">
            <a:off x="4495800" y="3467100"/>
            <a:ext cx="149468" cy="1047563"/>
          </a:xfrm>
          <a:prstGeom prst="line">
            <a:avLst/>
          </a:prstGeom>
          <a:noFill/>
          <a:ln w="9525">
            <a:solidFill>
              <a:srgbClr val="FB1B03"/>
            </a:solidFill>
            <a:round/>
            <a:headEnd/>
            <a:tailEnd type="triangle" w="med" len="med"/>
          </a:ln>
        </p:spPr>
        <p:txBody>
          <a:bodyPr/>
          <a:lstStyle/>
          <a:p>
            <a:endParaRPr lang="en-US"/>
          </a:p>
        </p:txBody>
      </p:sp>
      <p:sp>
        <p:nvSpPr>
          <p:cNvPr id="40" name="Rectangle 30"/>
          <p:cNvSpPr>
            <a:spLocks noChangeArrowheads="1"/>
          </p:cNvSpPr>
          <p:nvPr/>
        </p:nvSpPr>
        <p:spPr bwMode="auto">
          <a:xfrm>
            <a:off x="6984314" y="3467100"/>
            <a:ext cx="1801251" cy="246221"/>
          </a:xfrm>
          <a:prstGeom prst="rect">
            <a:avLst/>
          </a:prstGeom>
          <a:noFill/>
          <a:ln w="9525" algn="ctr">
            <a:noFill/>
            <a:miter lim="800000"/>
            <a:headEnd/>
            <a:tailEnd/>
          </a:ln>
        </p:spPr>
        <p:txBody>
          <a:bodyPr wrap="square">
            <a:spAutoFit/>
          </a:bodyPr>
          <a:lstStyle/>
          <a:p>
            <a:pPr algn="l">
              <a:spcBef>
                <a:spcPct val="50000"/>
              </a:spcBef>
            </a:pPr>
            <a:r>
              <a:rPr lang="en-US" sz="1000" dirty="0" smtClean="0"/>
              <a:t>Mutes the Projector Video</a:t>
            </a:r>
            <a:endParaRPr lang="en-US" sz="1000" dirty="0"/>
          </a:p>
        </p:txBody>
      </p:sp>
      <p:sp>
        <p:nvSpPr>
          <p:cNvPr id="41" name="Line 31"/>
          <p:cNvSpPr>
            <a:spLocks noChangeShapeType="1"/>
          </p:cNvSpPr>
          <p:nvPr/>
        </p:nvSpPr>
        <p:spPr bwMode="auto">
          <a:xfrm flipH="1" flipV="1">
            <a:off x="6306236" y="3507430"/>
            <a:ext cx="678078" cy="82778"/>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377976193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Setup Page</a:t>
            </a: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37761" y="1911254"/>
            <a:ext cx="3468474"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5"/>
          <p:cNvSpPr>
            <a:spLocks noChangeArrowheads="1"/>
          </p:cNvSpPr>
          <p:nvPr/>
        </p:nvSpPr>
        <p:spPr bwMode="auto">
          <a:xfrm>
            <a:off x="533400" y="3098884"/>
            <a:ext cx="1600200" cy="415498"/>
          </a:xfrm>
          <a:prstGeom prst="rect">
            <a:avLst/>
          </a:prstGeom>
          <a:noFill/>
          <a:ln w="9525" algn="ctr">
            <a:noFill/>
            <a:miter lim="800000"/>
            <a:headEnd/>
            <a:tailEnd/>
          </a:ln>
        </p:spPr>
        <p:txBody>
          <a:bodyPr wrap="square">
            <a:spAutoFit/>
          </a:bodyPr>
          <a:lstStyle/>
          <a:p>
            <a:pPr algn="r">
              <a:spcBef>
                <a:spcPct val="50000"/>
              </a:spcBef>
            </a:pPr>
            <a:r>
              <a:rPr lang="en-US" sz="1050" dirty="0" smtClean="0"/>
              <a:t>Raises and Lowers the Projector Lift</a:t>
            </a:r>
            <a:endParaRPr lang="en-US" sz="1050" dirty="0"/>
          </a:p>
        </p:txBody>
      </p:sp>
      <p:sp>
        <p:nvSpPr>
          <p:cNvPr id="7" name="Line 5"/>
          <p:cNvSpPr>
            <a:spLocks noChangeShapeType="1"/>
          </p:cNvSpPr>
          <p:nvPr/>
        </p:nvSpPr>
        <p:spPr bwMode="auto">
          <a:xfrm flipV="1">
            <a:off x="2057400" y="2699322"/>
            <a:ext cx="1402084" cy="554176"/>
          </a:xfrm>
          <a:prstGeom prst="line">
            <a:avLst/>
          </a:prstGeom>
          <a:noFill/>
          <a:ln w="9525">
            <a:solidFill>
              <a:srgbClr val="FB1B03"/>
            </a:solidFill>
            <a:round/>
            <a:headEnd/>
            <a:tailEnd type="triangle" w="med" len="med"/>
          </a:ln>
        </p:spPr>
        <p:txBody>
          <a:bodyPr/>
          <a:lstStyle/>
          <a:p>
            <a:endParaRPr lang="en-US"/>
          </a:p>
        </p:txBody>
      </p:sp>
      <p:sp>
        <p:nvSpPr>
          <p:cNvPr id="24" name="Text Box 4"/>
          <p:cNvSpPr txBox="1">
            <a:spLocks noChangeArrowheads="1"/>
          </p:cNvSpPr>
          <p:nvPr/>
        </p:nvSpPr>
        <p:spPr bwMode="auto">
          <a:xfrm>
            <a:off x="304800" y="5410200"/>
            <a:ext cx="8458200" cy="1077218"/>
          </a:xfrm>
          <a:prstGeom prst="rect">
            <a:avLst/>
          </a:prstGeom>
          <a:noFill/>
          <a:ln w="9525">
            <a:noFill/>
            <a:miter lim="800000"/>
            <a:headEnd/>
            <a:tailEnd/>
          </a:ln>
        </p:spPr>
        <p:txBody>
          <a:bodyPr wrap="square">
            <a:spAutoFit/>
          </a:bodyPr>
          <a:lstStyle/>
          <a:p>
            <a:pPr>
              <a:spcBef>
                <a:spcPct val="50000"/>
              </a:spcBef>
            </a:pPr>
            <a:r>
              <a:rPr lang="en-US" sz="1600" dirty="0" smtClean="0">
                <a:solidFill>
                  <a:srgbClr val="FFFFFF"/>
                </a:solidFill>
              </a:rPr>
              <a:t>After Pressing the Setup Button, the Setup Page will appear.  Here you can control the </a:t>
            </a:r>
            <a:r>
              <a:rPr lang="en-US" sz="1600" dirty="0" smtClean="0">
                <a:solidFill>
                  <a:srgbClr val="FFFFFF"/>
                </a:solidFill>
              </a:rPr>
              <a:t>Projector</a:t>
            </a:r>
            <a:r>
              <a:rPr lang="en-US" sz="1600" dirty="0" smtClean="0">
                <a:solidFill>
                  <a:srgbClr val="FFFFFF"/>
                </a:solidFill>
              </a:rPr>
              <a:t> </a:t>
            </a:r>
            <a:r>
              <a:rPr lang="en-US" sz="1600" dirty="0" smtClean="0">
                <a:solidFill>
                  <a:srgbClr val="FFFFFF"/>
                </a:solidFill>
              </a:rPr>
              <a:t>Power, </a:t>
            </a:r>
            <a:r>
              <a:rPr lang="en-US" sz="1600" dirty="0" smtClean="0">
                <a:solidFill>
                  <a:srgbClr val="FFFFFF"/>
                </a:solidFill>
              </a:rPr>
              <a:t>The Projector Lift, and the Projectio</a:t>
            </a:r>
            <a:r>
              <a:rPr lang="en-US" sz="1600" dirty="0" smtClean="0">
                <a:solidFill>
                  <a:srgbClr val="FFFFFF"/>
                </a:solidFill>
              </a:rPr>
              <a:t>n Screen</a:t>
            </a:r>
            <a:r>
              <a:rPr lang="en-US" sz="1600" dirty="0" smtClean="0">
                <a:solidFill>
                  <a:srgbClr val="FFFFFF"/>
                </a:solidFill>
              </a:rPr>
              <a:t>, </a:t>
            </a:r>
            <a:r>
              <a:rPr lang="en-US" sz="1600" dirty="0" smtClean="0">
                <a:solidFill>
                  <a:srgbClr val="FFFFFF"/>
                </a:solidFill>
              </a:rPr>
              <a:t>and the Auto Shutdown Routine.  Here you can enable/disable the Auto Shutdown, Turn on and off the </a:t>
            </a:r>
            <a:r>
              <a:rPr lang="en-US" sz="1600" dirty="0" smtClean="0">
                <a:solidFill>
                  <a:srgbClr val="FFFFFF"/>
                </a:solidFill>
              </a:rPr>
              <a:t>Projector</a:t>
            </a:r>
            <a:r>
              <a:rPr lang="en-US" sz="1600" dirty="0" smtClean="0">
                <a:solidFill>
                  <a:srgbClr val="FFFFFF"/>
                </a:solidFill>
              </a:rPr>
              <a:t>, </a:t>
            </a:r>
            <a:r>
              <a:rPr lang="en-US" sz="1600" dirty="0" smtClean="0">
                <a:solidFill>
                  <a:srgbClr val="FFFFFF"/>
                </a:solidFill>
              </a:rPr>
              <a:t>and </a:t>
            </a:r>
            <a:r>
              <a:rPr lang="en-US" sz="1600" dirty="0" smtClean="0">
                <a:solidFill>
                  <a:srgbClr val="FFFFFF"/>
                </a:solidFill>
              </a:rPr>
              <a:t>Raise and Lower the Projection Screen and Lift.</a:t>
            </a:r>
            <a:endParaRPr lang="en-US" sz="1600" dirty="0">
              <a:solidFill>
                <a:srgbClr val="FFFFFF"/>
              </a:solidFill>
            </a:endParaRPr>
          </a:p>
        </p:txBody>
      </p:sp>
      <p:sp>
        <p:nvSpPr>
          <p:cNvPr id="14" name="Rectangle 35"/>
          <p:cNvSpPr>
            <a:spLocks noChangeArrowheads="1"/>
          </p:cNvSpPr>
          <p:nvPr/>
        </p:nvSpPr>
        <p:spPr bwMode="auto">
          <a:xfrm>
            <a:off x="762000" y="4188754"/>
            <a:ext cx="1295400" cy="415498"/>
          </a:xfrm>
          <a:prstGeom prst="rect">
            <a:avLst/>
          </a:prstGeom>
          <a:noFill/>
          <a:ln w="9525" algn="ctr">
            <a:noFill/>
            <a:miter lim="800000"/>
            <a:headEnd/>
            <a:tailEnd/>
          </a:ln>
        </p:spPr>
        <p:txBody>
          <a:bodyPr>
            <a:spAutoFit/>
          </a:bodyPr>
          <a:lstStyle/>
          <a:p>
            <a:pPr algn="r">
              <a:spcBef>
                <a:spcPct val="50000"/>
              </a:spcBef>
            </a:pPr>
            <a:r>
              <a:rPr lang="en-US" sz="1050" dirty="0" smtClean="0"/>
              <a:t>Press this to close the Setup Page</a:t>
            </a:r>
            <a:endParaRPr lang="en-US" sz="1050" dirty="0"/>
          </a:p>
        </p:txBody>
      </p:sp>
      <p:sp>
        <p:nvSpPr>
          <p:cNvPr id="15" name="Line 5"/>
          <p:cNvSpPr>
            <a:spLocks noChangeShapeType="1"/>
          </p:cNvSpPr>
          <p:nvPr/>
        </p:nvSpPr>
        <p:spPr bwMode="auto">
          <a:xfrm flipV="1">
            <a:off x="2057400" y="4343399"/>
            <a:ext cx="838200" cy="58510"/>
          </a:xfrm>
          <a:prstGeom prst="line">
            <a:avLst/>
          </a:prstGeom>
          <a:noFill/>
          <a:ln w="9525">
            <a:solidFill>
              <a:srgbClr val="FB1B03"/>
            </a:solidFill>
            <a:round/>
            <a:headEnd/>
            <a:tailEnd type="triangle" w="med" len="med"/>
          </a:ln>
        </p:spPr>
        <p:txBody>
          <a:bodyPr/>
          <a:lstStyle/>
          <a:p>
            <a:endParaRPr lang="en-US"/>
          </a:p>
        </p:txBody>
      </p:sp>
      <p:sp>
        <p:nvSpPr>
          <p:cNvPr id="19" name="Rectangle 35"/>
          <p:cNvSpPr>
            <a:spLocks noChangeArrowheads="1"/>
          </p:cNvSpPr>
          <p:nvPr/>
        </p:nvSpPr>
        <p:spPr bwMode="auto">
          <a:xfrm>
            <a:off x="152400" y="2175302"/>
            <a:ext cx="1943102" cy="415498"/>
          </a:xfrm>
          <a:prstGeom prst="rect">
            <a:avLst/>
          </a:prstGeom>
          <a:noFill/>
          <a:ln w="9525" algn="ctr">
            <a:noFill/>
            <a:miter lim="800000"/>
            <a:headEnd/>
            <a:tailEnd/>
          </a:ln>
        </p:spPr>
        <p:txBody>
          <a:bodyPr wrap="square">
            <a:spAutoFit/>
          </a:bodyPr>
          <a:lstStyle/>
          <a:p>
            <a:pPr algn="r">
              <a:spcBef>
                <a:spcPct val="50000"/>
              </a:spcBef>
            </a:pPr>
            <a:r>
              <a:rPr lang="en-US" sz="1050" dirty="0" smtClean="0"/>
              <a:t>Controls the Power to </a:t>
            </a:r>
            <a:r>
              <a:rPr lang="en-US" sz="1050" dirty="0" smtClean="0"/>
              <a:t>the Projector  </a:t>
            </a:r>
            <a:r>
              <a:rPr lang="en-US" sz="1050" dirty="0" smtClean="0"/>
              <a:t>in the Room</a:t>
            </a:r>
            <a:endParaRPr lang="en-US" sz="1050" dirty="0"/>
          </a:p>
        </p:txBody>
      </p:sp>
      <p:sp>
        <p:nvSpPr>
          <p:cNvPr id="20" name="Rectangle 19"/>
          <p:cNvSpPr/>
          <p:nvPr/>
        </p:nvSpPr>
        <p:spPr bwMode="auto">
          <a:xfrm rot="16200000">
            <a:off x="3842324" y="2177479"/>
            <a:ext cx="392553" cy="1066797"/>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1" name="Line 5"/>
          <p:cNvSpPr>
            <a:spLocks noChangeShapeType="1"/>
          </p:cNvSpPr>
          <p:nvPr/>
        </p:nvSpPr>
        <p:spPr bwMode="auto">
          <a:xfrm flipV="1">
            <a:off x="2095502" y="2286000"/>
            <a:ext cx="1363982" cy="91645"/>
          </a:xfrm>
          <a:prstGeom prst="line">
            <a:avLst/>
          </a:prstGeom>
          <a:noFill/>
          <a:ln w="9525">
            <a:solidFill>
              <a:srgbClr val="FB1B03"/>
            </a:solidFill>
            <a:round/>
            <a:headEnd/>
            <a:tailEnd type="triangle" w="med" len="med"/>
          </a:ln>
        </p:spPr>
        <p:txBody>
          <a:bodyPr/>
          <a:lstStyle/>
          <a:p>
            <a:endParaRPr lang="en-US"/>
          </a:p>
        </p:txBody>
      </p:sp>
      <p:sp>
        <p:nvSpPr>
          <p:cNvPr id="22" name="Rectangle 35"/>
          <p:cNvSpPr>
            <a:spLocks noChangeArrowheads="1"/>
          </p:cNvSpPr>
          <p:nvPr/>
        </p:nvSpPr>
        <p:spPr bwMode="auto">
          <a:xfrm>
            <a:off x="6972299" y="3581163"/>
            <a:ext cx="1943102" cy="415498"/>
          </a:xfrm>
          <a:prstGeom prst="rect">
            <a:avLst/>
          </a:prstGeom>
          <a:noFill/>
          <a:ln w="9525" algn="ctr">
            <a:noFill/>
            <a:miter lim="800000"/>
            <a:headEnd/>
            <a:tailEnd/>
          </a:ln>
        </p:spPr>
        <p:txBody>
          <a:bodyPr wrap="square">
            <a:spAutoFit/>
          </a:bodyPr>
          <a:lstStyle/>
          <a:p>
            <a:pPr algn="l">
              <a:spcBef>
                <a:spcPct val="50000"/>
              </a:spcBef>
            </a:pPr>
            <a:r>
              <a:rPr lang="en-US" sz="1050" dirty="0" smtClean="0"/>
              <a:t>Enables and Disables the Auto Shutdown Routine</a:t>
            </a:r>
            <a:endParaRPr lang="en-US" sz="1050" dirty="0"/>
          </a:p>
        </p:txBody>
      </p:sp>
      <p:sp>
        <p:nvSpPr>
          <p:cNvPr id="23" name="Rectangle 22"/>
          <p:cNvSpPr/>
          <p:nvPr/>
        </p:nvSpPr>
        <p:spPr bwMode="auto">
          <a:xfrm rot="16200000">
            <a:off x="3888540" y="1780716"/>
            <a:ext cx="300121" cy="106679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5" name="Line 5"/>
          <p:cNvSpPr>
            <a:spLocks noChangeShapeType="1"/>
          </p:cNvSpPr>
          <p:nvPr/>
        </p:nvSpPr>
        <p:spPr bwMode="auto">
          <a:xfrm flipH="1" flipV="1">
            <a:off x="5539740" y="3581400"/>
            <a:ext cx="1470660" cy="103756"/>
          </a:xfrm>
          <a:prstGeom prst="line">
            <a:avLst/>
          </a:prstGeom>
          <a:noFill/>
          <a:ln w="9525">
            <a:solidFill>
              <a:srgbClr val="FB1B03"/>
            </a:solidFill>
            <a:round/>
            <a:headEnd/>
            <a:tailEnd type="triangle" w="med" len="med"/>
          </a:ln>
        </p:spPr>
        <p:txBody>
          <a:bodyPr/>
          <a:lstStyle/>
          <a:p>
            <a:endParaRPr lang="en-US"/>
          </a:p>
        </p:txBody>
      </p:sp>
      <p:sp>
        <p:nvSpPr>
          <p:cNvPr id="16" name="Rectangle 35"/>
          <p:cNvSpPr>
            <a:spLocks noChangeArrowheads="1"/>
          </p:cNvSpPr>
          <p:nvPr/>
        </p:nvSpPr>
        <p:spPr bwMode="auto">
          <a:xfrm>
            <a:off x="7010400" y="2456556"/>
            <a:ext cx="1943102" cy="415498"/>
          </a:xfrm>
          <a:prstGeom prst="rect">
            <a:avLst/>
          </a:prstGeom>
          <a:noFill/>
          <a:ln w="9525" algn="ctr">
            <a:noFill/>
            <a:miter lim="800000"/>
            <a:headEnd/>
            <a:tailEnd/>
          </a:ln>
        </p:spPr>
        <p:txBody>
          <a:bodyPr wrap="square">
            <a:spAutoFit/>
          </a:bodyPr>
          <a:lstStyle/>
          <a:p>
            <a:pPr algn="l">
              <a:spcBef>
                <a:spcPct val="50000"/>
              </a:spcBef>
            </a:pPr>
            <a:r>
              <a:rPr lang="en-US" sz="1050" dirty="0" smtClean="0"/>
              <a:t>Raises and Lowers the  Projection Screen</a:t>
            </a:r>
            <a:endParaRPr lang="en-US" sz="1050" dirty="0"/>
          </a:p>
        </p:txBody>
      </p:sp>
      <p:sp>
        <p:nvSpPr>
          <p:cNvPr id="17" name="Line 5"/>
          <p:cNvSpPr>
            <a:spLocks noChangeShapeType="1"/>
          </p:cNvSpPr>
          <p:nvPr/>
        </p:nvSpPr>
        <p:spPr bwMode="auto">
          <a:xfrm flipH="1" flipV="1">
            <a:off x="6400799" y="2508671"/>
            <a:ext cx="647701" cy="51878"/>
          </a:xfrm>
          <a:prstGeom prst="line">
            <a:avLst/>
          </a:prstGeom>
          <a:noFill/>
          <a:ln w="9525">
            <a:solidFill>
              <a:srgbClr val="FB1B03"/>
            </a:solidFill>
            <a:round/>
            <a:headEnd/>
            <a:tailEnd type="triangle" w="med" len="med"/>
          </a:ln>
        </p:spPr>
        <p:txBody>
          <a:bodyPr/>
          <a:lstStyle/>
          <a:p>
            <a:endParaRPr lang="en-US"/>
          </a:p>
        </p:txBody>
      </p:sp>
      <p:sp>
        <p:nvSpPr>
          <p:cNvPr id="18" name="Rectangle 17"/>
          <p:cNvSpPr/>
          <p:nvPr/>
        </p:nvSpPr>
        <p:spPr bwMode="auto">
          <a:xfrm rot="16200000">
            <a:off x="5451944" y="2263097"/>
            <a:ext cx="731853" cy="556259"/>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06539178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HDMI</a:t>
            </a:r>
            <a:r>
              <a:rPr lang="en-US" sz="4000" dirty="0" smtClean="0"/>
              <a:t> </a:t>
            </a:r>
            <a:r>
              <a:rPr lang="en-US" sz="4000" dirty="0" smtClean="0"/>
              <a:t>Page</a:t>
            </a: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37761" y="1507190"/>
            <a:ext cx="3468474"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4"/>
          <p:cNvSpPr txBox="1">
            <a:spLocks noChangeArrowheads="1"/>
          </p:cNvSpPr>
          <p:nvPr/>
        </p:nvSpPr>
        <p:spPr bwMode="auto">
          <a:xfrm>
            <a:off x="533400" y="5248870"/>
            <a:ext cx="8077200" cy="646331"/>
          </a:xfrm>
          <a:prstGeom prst="rect">
            <a:avLst/>
          </a:prstGeom>
          <a:noFill/>
          <a:ln w="9525">
            <a:noFill/>
            <a:miter lim="800000"/>
            <a:headEnd/>
            <a:tailEnd/>
          </a:ln>
        </p:spPr>
        <p:txBody>
          <a:bodyPr wrap="square">
            <a:spAutoFit/>
          </a:bodyPr>
          <a:lstStyle/>
          <a:p>
            <a:pPr>
              <a:spcBef>
                <a:spcPct val="50000"/>
              </a:spcBef>
            </a:pPr>
            <a:r>
              <a:rPr lang="en-US" dirty="0" smtClean="0">
                <a:solidFill>
                  <a:srgbClr val="FFFFFF"/>
                </a:solidFill>
              </a:rPr>
              <a:t>After Pressing the </a:t>
            </a:r>
            <a:r>
              <a:rPr lang="en-US" dirty="0" smtClean="0">
                <a:solidFill>
                  <a:srgbClr val="FFFFFF"/>
                </a:solidFill>
              </a:rPr>
              <a:t>HDMI</a:t>
            </a:r>
            <a:r>
              <a:rPr lang="en-US" dirty="0" smtClean="0">
                <a:solidFill>
                  <a:srgbClr val="FFFFFF"/>
                </a:solidFill>
              </a:rPr>
              <a:t> </a:t>
            </a:r>
            <a:r>
              <a:rPr lang="en-US" dirty="0" smtClean="0">
                <a:solidFill>
                  <a:srgbClr val="FFFFFF"/>
                </a:solidFill>
              </a:rPr>
              <a:t>Button, the </a:t>
            </a:r>
            <a:r>
              <a:rPr lang="en-US" dirty="0" smtClean="0">
                <a:solidFill>
                  <a:srgbClr val="FFFFFF"/>
                </a:solidFill>
              </a:rPr>
              <a:t>HDMI</a:t>
            </a:r>
            <a:r>
              <a:rPr lang="en-US" dirty="0" smtClean="0">
                <a:solidFill>
                  <a:srgbClr val="FFFFFF"/>
                </a:solidFill>
              </a:rPr>
              <a:t> </a:t>
            </a:r>
            <a:r>
              <a:rPr lang="en-US" dirty="0" smtClean="0">
                <a:solidFill>
                  <a:srgbClr val="FFFFFF"/>
                </a:solidFill>
              </a:rPr>
              <a:t>Page will appear.  This will cause the </a:t>
            </a:r>
            <a:r>
              <a:rPr lang="en-US" dirty="0" smtClean="0">
                <a:solidFill>
                  <a:srgbClr val="FFFFFF"/>
                </a:solidFill>
              </a:rPr>
              <a:t>Wall Plate HDMI</a:t>
            </a:r>
            <a:r>
              <a:rPr lang="en-US" dirty="0" smtClean="0">
                <a:solidFill>
                  <a:srgbClr val="FFFFFF"/>
                </a:solidFill>
              </a:rPr>
              <a:t> </a:t>
            </a:r>
            <a:r>
              <a:rPr lang="en-US" dirty="0" smtClean="0">
                <a:solidFill>
                  <a:srgbClr val="FFFFFF"/>
                </a:solidFill>
              </a:rPr>
              <a:t>input to appear on </a:t>
            </a:r>
            <a:r>
              <a:rPr lang="en-US" dirty="0" smtClean="0">
                <a:solidFill>
                  <a:srgbClr val="FFFFFF"/>
                </a:solidFill>
              </a:rPr>
              <a:t>the Projection Screen.</a:t>
            </a:r>
            <a:endParaRPr lang="en-US" dirty="0">
              <a:solidFill>
                <a:srgbClr val="FFFFFF"/>
              </a:solidFill>
            </a:endParaRPr>
          </a:p>
        </p:txBody>
      </p:sp>
      <p:sp>
        <p:nvSpPr>
          <p:cNvPr id="11" name="Rectangle 35"/>
          <p:cNvSpPr>
            <a:spLocks noChangeArrowheads="1"/>
          </p:cNvSpPr>
          <p:nvPr/>
        </p:nvSpPr>
        <p:spPr bwMode="auto">
          <a:xfrm>
            <a:off x="0" y="3736776"/>
            <a:ext cx="1644262" cy="523220"/>
          </a:xfrm>
          <a:prstGeom prst="rect">
            <a:avLst/>
          </a:prstGeom>
          <a:noFill/>
          <a:ln w="9525" algn="ctr">
            <a:noFill/>
            <a:miter lim="800000"/>
            <a:headEnd/>
            <a:tailEnd/>
          </a:ln>
        </p:spPr>
        <p:txBody>
          <a:bodyPr wrap="square">
            <a:spAutoFit/>
          </a:bodyPr>
          <a:lstStyle/>
          <a:p>
            <a:pPr algn="r">
              <a:spcBef>
                <a:spcPct val="50000"/>
              </a:spcBef>
            </a:pPr>
            <a:r>
              <a:rPr lang="en-US" sz="1400" dirty="0" smtClean="0"/>
              <a:t>HDMI</a:t>
            </a:r>
            <a:r>
              <a:rPr lang="en-US" sz="1400" dirty="0" smtClean="0"/>
              <a:t> </a:t>
            </a:r>
            <a:r>
              <a:rPr lang="en-US" sz="1400" dirty="0" smtClean="0"/>
              <a:t>Input Source Button</a:t>
            </a:r>
            <a:endParaRPr lang="en-US" sz="1400" dirty="0"/>
          </a:p>
        </p:txBody>
      </p:sp>
      <p:sp>
        <p:nvSpPr>
          <p:cNvPr id="12" name="Line 5"/>
          <p:cNvSpPr>
            <a:spLocks noChangeShapeType="1"/>
          </p:cNvSpPr>
          <p:nvPr/>
        </p:nvSpPr>
        <p:spPr bwMode="auto">
          <a:xfrm flipV="1">
            <a:off x="1659502" y="3352800"/>
            <a:ext cx="1312297" cy="519870"/>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419555343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VGA</a:t>
            </a:r>
            <a:r>
              <a:rPr lang="en-US" sz="4000" dirty="0" smtClean="0"/>
              <a:t> </a:t>
            </a:r>
            <a:r>
              <a:rPr lang="en-US" sz="4000" dirty="0" smtClean="0"/>
              <a:t>Page</a:t>
            </a: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37760" y="1507190"/>
            <a:ext cx="3468474"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4"/>
          <p:cNvSpPr txBox="1">
            <a:spLocks noChangeArrowheads="1"/>
          </p:cNvSpPr>
          <p:nvPr/>
        </p:nvSpPr>
        <p:spPr bwMode="auto">
          <a:xfrm>
            <a:off x="533400" y="5248870"/>
            <a:ext cx="8077200" cy="646331"/>
          </a:xfrm>
          <a:prstGeom prst="rect">
            <a:avLst/>
          </a:prstGeom>
          <a:noFill/>
          <a:ln w="9525">
            <a:noFill/>
            <a:miter lim="800000"/>
            <a:headEnd/>
            <a:tailEnd/>
          </a:ln>
        </p:spPr>
        <p:txBody>
          <a:bodyPr wrap="square">
            <a:spAutoFit/>
          </a:bodyPr>
          <a:lstStyle/>
          <a:p>
            <a:pPr>
              <a:spcBef>
                <a:spcPct val="50000"/>
              </a:spcBef>
            </a:pPr>
            <a:r>
              <a:rPr lang="en-US" dirty="0" smtClean="0">
                <a:solidFill>
                  <a:srgbClr val="FFFFFF"/>
                </a:solidFill>
              </a:rPr>
              <a:t>After Pressing the </a:t>
            </a:r>
            <a:r>
              <a:rPr lang="en-US" dirty="0" smtClean="0">
                <a:solidFill>
                  <a:srgbClr val="FFFFFF"/>
                </a:solidFill>
              </a:rPr>
              <a:t>VGA</a:t>
            </a:r>
            <a:r>
              <a:rPr lang="en-US" dirty="0" smtClean="0">
                <a:solidFill>
                  <a:srgbClr val="FFFFFF"/>
                </a:solidFill>
              </a:rPr>
              <a:t> </a:t>
            </a:r>
            <a:r>
              <a:rPr lang="en-US" dirty="0" smtClean="0">
                <a:solidFill>
                  <a:srgbClr val="FFFFFF"/>
                </a:solidFill>
              </a:rPr>
              <a:t>Button, the </a:t>
            </a:r>
            <a:r>
              <a:rPr lang="en-US" dirty="0" smtClean="0">
                <a:solidFill>
                  <a:srgbClr val="FFFFFF"/>
                </a:solidFill>
              </a:rPr>
              <a:t>VGA</a:t>
            </a:r>
            <a:r>
              <a:rPr lang="en-US" dirty="0" smtClean="0">
                <a:solidFill>
                  <a:srgbClr val="FFFFFF"/>
                </a:solidFill>
              </a:rPr>
              <a:t> </a:t>
            </a:r>
            <a:r>
              <a:rPr lang="en-US" dirty="0" smtClean="0">
                <a:solidFill>
                  <a:srgbClr val="FFFFFF"/>
                </a:solidFill>
              </a:rPr>
              <a:t>Page will appear.  This will cause the </a:t>
            </a:r>
            <a:r>
              <a:rPr lang="en-US" dirty="0" smtClean="0">
                <a:solidFill>
                  <a:srgbClr val="FFFFFF"/>
                </a:solidFill>
              </a:rPr>
              <a:t>VGA Wall Plate</a:t>
            </a:r>
            <a:r>
              <a:rPr lang="en-US" dirty="0" smtClean="0">
                <a:solidFill>
                  <a:srgbClr val="FFFFFF"/>
                </a:solidFill>
              </a:rPr>
              <a:t> </a:t>
            </a:r>
            <a:r>
              <a:rPr lang="en-US" dirty="0" smtClean="0">
                <a:solidFill>
                  <a:srgbClr val="FFFFFF"/>
                </a:solidFill>
              </a:rPr>
              <a:t>input to appear on the </a:t>
            </a:r>
            <a:r>
              <a:rPr lang="en-US" dirty="0" smtClean="0">
                <a:solidFill>
                  <a:srgbClr val="FFFFFF"/>
                </a:solidFill>
              </a:rPr>
              <a:t>Projection</a:t>
            </a:r>
            <a:r>
              <a:rPr lang="en-US" dirty="0" smtClean="0">
                <a:solidFill>
                  <a:srgbClr val="FFFFFF"/>
                </a:solidFill>
              </a:rPr>
              <a:t> </a:t>
            </a:r>
            <a:r>
              <a:rPr lang="en-US" dirty="0" smtClean="0">
                <a:solidFill>
                  <a:srgbClr val="FFFFFF"/>
                </a:solidFill>
              </a:rPr>
              <a:t>Screen</a:t>
            </a:r>
            <a:r>
              <a:rPr lang="en-US" dirty="0" smtClean="0">
                <a:solidFill>
                  <a:srgbClr val="FFFFFF"/>
                </a:solidFill>
              </a:rPr>
              <a:t>.</a:t>
            </a:r>
            <a:endParaRPr lang="en-US" dirty="0">
              <a:solidFill>
                <a:srgbClr val="FFFFFF"/>
              </a:solidFill>
            </a:endParaRPr>
          </a:p>
        </p:txBody>
      </p:sp>
      <p:sp>
        <p:nvSpPr>
          <p:cNvPr id="11" name="Rectangle 35"/>
          <p:cNvSpPr>
            <a:spLocks noChangeArrowheads="1"/>
          </p:cNvSpPr>
          <p:nvPr/>
        </p:nvSpPr>
        <p:spPr bwMode="auto">
          <a:xfrm>
            <a:off x="381000" y="3736776"/>
            <a:ext cx="1263262" cy="461665"/>
          </a:xfrm>
          <a:prstGeom prst="rect">
            <a:avLst/>
          </a:prstGeom>
          <a:noFill/>
          <a:ln w="9525" algn="ctr">
            <a:noFill/>
            <a:miter lim="800000"/>
            <a:headEnd/>
            <a:tailEnd/>
          </a:ln>
        </p:spPr>
        <p:txBody>
          <a:bodyPr wrap="square">
            <a:spAutoFit/>
          </a:bodyPr>
          <a:lstStyle/>
          <a:p>
            <a:pPr algn="r">
              <a:spcBef>
                <a:spcPct val="50000"/>
              </a:spcBef>
            </a:pPr>
            <a:r>
              <a:rPr lang="en-US" sz="1200" dirty="0" smtClean="0"/>
              <a:t>VGA</a:t>
            </a:r>
            <a:r>
              <a:rPr lang="en-US" sz="1200" dirty="0" smtClean="0"/>
              <a:t> </a:t>
            </a:r>
            <a:r>
              <a:rPr lang="en-US" sz="1200" dirty="0" smtClean="0"/>
              <a:t>Input Source Button</a:t>
            </a:r>
            <a:endParaRPr lang="en-US" sz="1200" dirty="0"/>
          </a:p>
        </p:txBody>
      </p:sp>
      <p:sp>
        <p:nvSpPr>
          <p:cNvPr id="12" name="Line 5"/>
          <p:cNvSpPr>
            <a:spLocks noChangeShapeType="1"/>
          </p:cNvSpPr>
          <p:nvPr/>
        </p:nvSpPr>
        <p:spPr bwMode="auto">
          <a:xfrm flipV="1">
            <a:off x="1659502" y="3352799"/>
            <a:ext cx="2074298" cy="519869"/>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328394062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Air Media</a:t>
            </a:r>
            <a:r>
              <a:rPr lang="en-US" sz="4000" dirty="0" smtClean="0"/>
              <a:t> </a:t>
            </a:r>
            <a:r>
              <a:rPr lang="en-US" sz="4000" dirty="0" smtClean="0"/>
              <a:t>Page</a:t>
            </a: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37760" y="1507190"/>
            <a:ext cx="3468474"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4"/>
          <p:cNvSpPr txBox="1">
            <a:spLocks noChangeArrowheads="1"/>
          </p:cNvSpPr>
          <p:nvPr/>
        </p:nvSpPr>
        <p:spPr bwMode="auto">
          <a:xfrm>
            <a:off x="533400" y="5248870"/>
            <a:ext cx="8077200" cy="1200329"/>
          </a:xfrm>
          <a:prstGeom prst="rect">
            <a:avLst/>
          </a:prstGeom>
          <a:noFill/>
          <a:ln w="9525">
            <a:noFill/>
            <a:miter lim="800000"/>
            <a:headEnd/>
            <a:tailEnd/>
          </a:ln>
        </p:spPr>
        <p:txBody>
          <a:bodyPr wrap="square">
            <a:spAutoFit/>
          </a:bodyPr>
          <a:lstStyle/>
          <a:p>
            <a:pPr>
              <a:spcBef>
                <a:spcPct val="50000"/>
              </a:spcBef>
            </a:pPr>
            <a:r>
              <a:rPr lang="en-US" dirty="0" smtClean="0">
                <a:solidFill>
                  <a:srgbClr val="FFFFFF"/>
                </a:solidFill>
              </a:rPr>
              <a:t>After Pressing the </a:t>
            </a:r>
            <a:r>
              <a:rPr lang="en-US" dirty="0" smtClean="0">
                <a:solidFill>
                  <a:srgbClr val="FFFFFF"/>
                </a:solidFill>
              </a:rPr>
              <a:t>Air Media </a:t>
            </a:r>
            <a:r>
              <a:rPr lang="en-US" dirty="0" smtClean="0">
                <a:solidFill>
                  <a:srgbClr val="FFFFFF"/>
                </a:solidFill>
              </a:rPr>
              <a:t>Button, </a:t>
            </a:r>
            <a:r>
              <a:rPr lang="en-US" dirty="0" smtClean="0">
                <a:solidFill>
                  <a:srgbClr val="FFFFFF"/>
                </a:solidFill>
              </a:rPr>
              <a:t>the Air Media </a:t>
            </a:r>
            <a:r>
              <a:rPr lang="en-US" dirty="0" smtClean="0">
                <a:solidFill>
                  <a:srgbClr val="FFFFFF"/>
                </a:solidFill>
              </a:rPr>
              <a:t>Page will appear.  This will cause </a:t>
            </a:r>
            <a:r>
              <a:rPr lang="en-US" dirty="0" smtClean="0">
                <a:solidFill>
                  <a:srgbClr val="FFFFFF"/>
                </a:solidFill>
              </a:rPr>
              <a:t>the Air Media </a:t>
            </a:r>
            <a:r>
              <a:rPr lang="en-US" dirty="0" smtClean="0">
                <a:solidFill>
                  <a:srgbClr val="FFFFFF"/>
                </a:solidFill>
              </a:rPr>
              <a:t>input to appear on the </a:t>
            </a:r>
            <a:r>
              <a:rPr lang="en-US" dirty="0" smtClean="0">
                <a:solidFill>
                  <a:srgbClr val="FFFFFF"/>
                </a:solidFill>
              </a:rPr>
              <a:t>Projection</a:t>
            </a:r>
            <a:r>
              <a:rPr lang="en-US" dirty="0" smtClean="0">
                <a:solidFill>
                  <a:srgbClr val="FFFFFF"/>
                </a:solidFill>
              </a:rPr>
              <a:t> </a:t>
            </a:r>
            <a:r>
              <a:rPr lang="en-US" dirty="0" smtClean="0">
                <a:solidFill>
                  <a:srgbClr val="FFFFFF"/>
                </a:solidFill>
              </a:rPr>
              <a:t>Screen</a:t>
            </a:r>
            <a:r>
              <a:rPr lang="en-US" dirty="0" smtClean="0">
                <a:solidFill>
                  <a:srgbClr val="FFFFFF"/>
                </a:solidFill>
              </a:rPr>
              <a:t>.  Use the IP Address and Meeting Code to show your Laptop and/or IPAD on the Projection Screen</a:t>
            </a:r>
            <a:endParaRPr lang="en-US" dirty="0">
              <a:solidFill>
                <a:srgbClr val="FFFFFF"/>
              </a:solidFill>
            </a:endParaRPr>
          </a:p>
        </p:txBody>
      </p:sp>
      <p:sp>
        <p:nvSpPr>
          <p:cNvPr id="8" name="Rectangle 35"/>
          <p:cNvSpPr>
            <a:spLocks noChangeArrowheads="1"/>
          </p:cNvSpPr>
          <p:nvPr/>
        </p:nvSpPr>
        <p:spPr bwMode="auto">
          <a:xfrm>
            <a:off x="2667000" y="4270592"/>
            <a:ext cx="1644262" cy="523220"/>
          </a:xfrm>
          <a:prstGeom prst="rect">
            <a:avLst/>
          </a:prstGeom>
          <a:noFill/>
          <a:ln w="9525" algn="ctr">
            <a:noFill/>
            <a:miter lim="800000"/>
            <a:headEnd/>
            <a:tailEnd/>
          </a:ln>
        </p:spPr>
        <p:txBody>
          <a:bodyPr wrap="square">
            <a:spAutoFit/>
          </a:bodyPr>
          <a:lstStyle/>
          <a:p>
            <a:pPr algn="r">
              <a:spcBef>
                <a:spcPct val="50000"/>
              </a:spcBef>
            </a:pPr>
            <a:r>
              <a:rPr lang="en-US" sz="1400" dirty="0" smtClean="0"/>
              <a:t>Air Media </a:t>
            </a:r>
            <a:r>
              <a:rPr lang="en-US" sz="1400" dirty="0" smtClean="0"/>
              <a:t>Source Button</a:t>
            </a:r>
            <a:endParaRPr lang="en-US" sz="1400" dirty="0"/>
          </a:p>
        </p:txBody>
      </p:sp>
      <p:sp>
        <p:nvSpPr>
          <p:cNvPr id="9" name="Line 5"/>
          <p:cNvSpPr>
            <a:spLocks noChangeShapeType="1"/>
          </p:cNvSpPr>
          <p:nvPr/>
        </p:nvSpPr>
        <p:spPr bwMode="auto">
          <a:xfrm flipV="1">
            <a:off x="4311262" y="3429000"/>
            <a:ext cx="990600" cy="1066799"/>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243836038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Aux</a:t>
            </a:r>
            <a:r>
              <a:rPr lang="en-US" sz="4000" dirty="0" smtClean="0"/>
              <a:t> </a:t>
            </a:r>
            <a:r>
              <a:rPr lang="en-US" sz="4000" dirty="0" smtClean="0"/>
              <a:t>Input Page</a:t>
            </a: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37761" y="1507190"/>
            <a:ext cx="3468473" cy="260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4"/>
          <p:cNvSpPr txBox="1">
            <a:spLocks noChangeArrowheads="1"/>
          </p:cNvSpPr>
          <p:nvPr/>
        </p:nvSpPr>
        <p:spPr bwMode="auto">
          <a:xfrm>
            <a:off x="533400" y="5248870"/>
            <a:ext cx="8077200" cy="923330"/>
          </a:xfrm>
          <a:prstGeom prst="rect">
            <a:avLst/>
          </a:prstGeom>
          <a:noFill/>
          <a:ln w="9525">
            <a:noFill/>
            <a:miter lim="800000"/>
            <a:headEnd/>
            <a:tailEnd/>
          </a:ln>
        </p:spPr>
        <p:txBody>
          <a:bodyPr wrap="square">
            <a:spAutoFit/>
          </a:bodyPr>
          <a:lstStyle/>
          <a:p>
            <a:pPr>
              <a:spcBef>
                <a:spcPct val="50000"/>
              </a:spcBef>
            </a:pPr>
            <a:r>
              <a:rPr lang="en-US" dirty="0" smtClean="0">
                <a:solidFill>
                  <a:srgbClr val="FFFFFF"/>
                </a:solidFill>
              </a:rPr>
              <a:t>After Pressing the </a:t>
            </a:r>
            <a:r>
              <a:rPr lang="en-US" dirty="0" err="1" smtClean="0">
                <a:solidFill>
                  <a:srgbClr val="FFFFFF"/>
                </a:solidFill>
              </a:rPr>
              <a:t>Auxilliary</a:t>
            </a:r>
            <a:r>
              <a:rPr lang="en-US" dirty="0" smtClean="0">
                <a:solidFill>
                  <a:srgbClr val="FFFFFF"/>
                </a:solidFill>
              </a:rPr>
              <a:t> </a:t>
            </a:r>
            <a:r>
              <a:rPr lang="en-US" dirty="0" smtClean="0">
                <a:solidFill>
                  <a:srgbClr val="FFFFFF"/>
                </a:solidFill>
              </a:rPr>
              <a:t>Button, the </a:t>
            </a:r>
            <a:r>
              <a:rPr lang="en-US" dirty="0" err="1" smtClean="0">
                <a:solidFill>
                  <a:srgbClr val="FFFFFF"/>
                </a:solidFill>
              </a:rPr>
              <a:t>Auxillary</a:t>
            </a:r>
            <a:r>
              <a:rPr lang="en-US" dirty="0" smtClean="0">
                <a:solidFill>
                  <a:srgbClr val="FFFFFF"/>
                </a:solidFill>
              </a:rPr>
              <a:t> Input</a:t>
            </a:r>
            <a:r>
              <a:rPr lang="en-US" dirty="0" smtClean="0">
                <a:solidFill>
                  <a:srgbClr val="FFFFFF"/>
                </a:solidFill>
              </a:rPr>
              <a:t> </a:t>
            </a:r>
            <a:r>
              <a:rPr lang="en-US" dirty="0" smtClean="0">
                <a:solidFill>
                  <a:srgbClr val="FFFFFF"/>
                </a:solidFill>
              </a:rPr>
              <a:t>Page will </a:t>
            </a:r>
            <a:r>
              <a:rPr lang="en-US" dirty="0" smtClean="0">
                <a:solidFill>
                  <a:srgbClr val="FFFFFF"/>
                </a:solidFill>
              </a:rPr>
              <a:t>appear.  This will allow the Line Inputs at the Front of the Room to be heard.  </a:t>
            </a:r>
            <a:r>
              <a:rPr lang="en-US" dirty="0" smtClean="0">
                <a:solidFill>
                  <a:srgbClr val="FFFFFF"/>
                </a:solidFill>
              </a:rPr>
              <a:t>It </a:t>
            </a:r>
            <a:r>
              <a:rPr lang="en-US" dirty="0" smtClean="0">
                <a:solidFill>
                  <a:srgbClr val="FFFFFF"/>
                </a:solidFill>
              </a:rPr>
              <a:t>will not change what is currently on the Projection Screen.</a:t>
            </a:r>
            <a:endParaRPr lang="en-US" dirty="0">
              <a:solidFill>
                <a:srgbClr val="FFFFFF"/>
              </a:solidFill>
            </a:endParaRPr>
          </a:p>
        </p:txBody>
      </p:sp>
      <p:sp>
        <p:nvSpPr>
          <p:cNvPr id="11" name="Rectangle 35"/>
          <p:cNvSpPr>
            <a:spLocks noChangeArrowheads="1"/>
          </p:cNvSpPr>
          <p:nvPr/>
        </p:nvSpPr>
        <p:spPr bwMode="auto">
          <a:xfrm>
            <a:off x="1937138" y="4270592"/>
            <a:ext cx="1644262" cy="523220"/>
          </a:xfrm>
          <a:prstGeom prst="rect">
            <a:avLst/>
          </a:prstGeom>
          <a:noFill/>
          <a:ln w="9525" algn="ctr">
            <a:noFill/>
            <a:miter lim="800000"/>
            <a:headEnd/>
            <a:tailEnd/>
          </a:ln>
        </p:spPr>
        <p:txBody>
          <a:bodyPr wrap="square">
            <a:spAutoFit/>
          </a:bodyPr>
          <a:lstStyle/>
          <a:p>
            <a:pPr algn="r">
              <a:spcBef>
                <a:spcPct val="50000"/>
              </a:spcBef>
            </a:pPr>
            <a:r>
              <a:rPr lang="en-US" sz="1400" dirty="0" smtClean="0"/>
              <a:t>Aux</a:t>
            </a:r>
            <a:r>
              <a:rPr lang="en-US" sz="1400" dirty="0" smtClean="0"/>
              <a:t> </a:t>
            </a:r>
            <a:r>
              <a:rPr lang="en-US" sz="1400" dirty="0" smtClean="0"/>
              <a:t>Input Source Button</a:t>
            </a:r>
            <a:endParaRPr lang="en-US" sz="1400" dirty="0"/>
          </a:p>
        </p:txBody>
      </p:sp>
      <p:sp>
        <p:nvSpPr>
          <p:cNvPr id="12" name="Line 5"/>
          <p:cNvSpPr>
            <a:spLocks noChangeShapeType="1"/>
          </p:cNvSpPr>
          <p:nvPr/>
        </p:nvSpPr>
        <p:spPr bwMode="auto">
          <a:xfrm flipV="1">
            <a:off x="3581400" y="3429000"/>
            <a:ext cx="990600" cy="1066799"/>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13040683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xtured">
  <a:themeElements>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9368</TotalTime>
  <Words>697</Words>
  <Application>Microsoft Office PowerPoint</Application>
  <PresentationFormat>On-screen Show (4:3)</PresentationFormat>
  <Paragraphs>83</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Textured</vt:lpstr>
      <vt:lpstr>PowerPoint Presentation</vt:lpstr>
      <vt:lpstr>Welcome Page</vt:lpstr>
      <vt:lpstr>Wait Page</vt:lpstr>
      <vt:lpstr>Main Page</vt:lpstr>
      <vt:lpstr>Setup Page</vt:lpstr>
      <vt:lpstr>HDMI Page</vt:lpstr>
      <vt:lpstr>VGA Page</vt:lpstr>
      <vt:lpstr>Air Media Page</vt:lpstr>
      <vt:lpstr>Aux Input Page</vt:lpstr>
      <vt:lpstr>Blu-Ray Page</vt:lpstr>
      <vt:lpstr>Power Down Page</vt:lpstr>
      <vt:lpstr>PowerPoint Presentation</vt:lpstr>
      <vt:lpstr>PowerPoint Presentation</vt:lpstr>
      <vt:lpstr>PowerPoint Presentation</vt:lpstr>
      <vt:lpstr>PowerPoint Presentation</vt:lpstr>
    </vt:vector>
  </TitlesOfParts>
  <Company>TI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Joel Johnson</dc:creator>
  <cp:lastModifiedBy>Chris Ferris</cp:lastModifiedBy>
  <cp:revision>341</cp:revision>
  <cp:lastPrinted>2014-05-06T20:14:46Z</cp:lastPrinted>
  <dcterms:created xsi:type="dcterms:W3CDTF">2004-06-04T00:07:38Z</dcterms:created>
  <dcterms:modified xsi:type="dcterms:W3CDTF">2015-03-03T21:38:48Z</dcterms:modified>
</cp:coreProperties>
</file>