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5" r:id="rId12"/>
    <p:sldId id="266" r:id="rId13"/>
    <p:sldId id="267" r:id="rId14"/>
    <p:sldId id="283" r:id="rId15"/>
    <p:sldId id="268" r:id="rId16"/>
    <p:sldId id="279" r:id="rId17"/>
    <p:sldId id="284" r:id="rId18"/>
    <p:sldId id="285" r:id="rId19"/>
    <p:sldId id="280" r:id="rId20"/>
    <p:sldId id="281" r:id="rId21"/>
    <p:sldId id="286" r:id="rId22"/>
    <p:sldId id="287" r:id="rId23"/>
    <p:sldId id="288" r:id="rId24"/>
    <p:sldId id="290" r:id="rId25"/>
    <p:sldId id="289" r:id="rId26"/>
    <p:sldId id="272" r:id="rId27"/>
    <p:sldId id="273" r:id="rId28"/>
    <p:sldId id="278" r:id="rId29"/>
  </p:sldIdLst>
  <p:sldSz cx="18288000" cy="10287000"/>
  <p:notesSz cx="6858000" cy="9144000"/>
  <p:embeddedFontLst>
    <p:embeddedFont>
      <p:font typeface="Alatsi" panose="020B0604020202020204" charset="0"/>
      <p:regular r:id="rId30"/>
    </p:embeddedFont>
    <p:embeddedFont>
      <p:font typeface="Open Sans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3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84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343400" y="1257300"/>
            <a:ext cx="13715999" cy="4700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2"/>
              </a:lnSpc>
            </a:pPr>
            <a:r>
              <a:rPr lang="en-US" sz="7548" dirty="0">
                <a:solidFill>
                  <a:srgbClr val="000000"/>
                </a:solidFill>
                <a:latin typeface="Alatsi"/>
              </a:rPr>
              <a:t>Ketika </a:t>
            </a:r>
            <a:r>
              <a:rPr lang="en-US" sz="7548" dirty="0" err="1">
                <a:solidFill>
                  <a:srgbClr val="000000"/>
                </a:solidFill>
                <a:latin typeface="Alatsi"/>
              </a:rPr>
              <a:t>Keyakinan</a:t>
            </a:r>
            <a:r>
              <a:rPr lang="en-US" sz="7548" dirty="0">
                <a:solidFill>
                  <a:srgbClr val="000000"/>
                </a:solidFill>
                <a:latin typeface="Alatsi"/>
              </a:rPr>
              <a:t> Tidak Dapat </a:t>
            </a:r>
            <a:r>
              <a:rPr lang="en-US" sz="7548" dirty="0" err="1">
                <a:solidFill>
                  <a:srgbClr val="000000"/>
                </a:solidFill>
                <a:latin typeface="Alatsi"/>
              </a:rPr>
              <a:t>Diberikan</a:t>
            </a:r>
            <a:r>
              <a:rPr lang="en-US" sz="7548" dirty="0">
                <a:solidFill>
                  <a:srgbClr val="000000"/>
                </a:solidFill>
                <a:latin typeface="Alatsi"/>
              </a:rPr>
              <a:t> : </a:t>
            </a:r>
            <a:r>
              <a:rPr lang="en-US" sz="7548" dirty="0" err="1">
                <a:solidFill>
                  <a:srgbClr val="000000"/>
                </a:solidFill>
                <a:latin typeface="Alatsi"/>
              </a:rPr>
              <a:t>Analisis</a:t>
            </a:r>
            <a:r>
              <a:rPr lang="en-US" sz="7548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7548" dirty="0" err="1">
                <a:solidFill>
                  <a:srgbClr val="000000"/>
                </a:solidFill>
                <a:latin typeface="Alatsi"/>
              </a:rPr>
              <a:t>Pengunduran</a:t>
            </a:r>
            <a:r>
              <a:rPr lang="en-US" sz="7548" dirty="0">
                <a:solidFill>
                  <a:srgbClr val="000000"/>
                </a:solidFill>
                <a:latin typeface="Alatsi"/>
              </a:rPr>
              <a:t> Diri KAP Siswanto Pasca </a:t>
            </a:r>
            <a:r>
              <a:rPr lang="en-US" sz="7548" dirty="0" err="1">
                <a:solidFill>
                  <a:srgbClr val="000000"/>
                </a:solidFill>
                <a:latin typeface="Alatsi"/>
              </a:rPr>
              <a:t>Penemuan</a:t>
            </a:r>
            <a:r>
              <a:rPr lang="en-US" sz="7548" dirty="0">
                <a:solidFill>
                  <a:srgbClr val="000000"/>
                </a:solidFill>
                <a:latin typeface="Alatsi"/>
              </a:rPr>
              <a:t> Salah Saji Material pada Audit PT X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618867" y="7738540"/>
            <a:ext cx="8998456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M.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Muzahim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Robith A. (12030124210005)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9A066-23F7-74A4-2DD8-7FF82580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15A1728-8EAD-2E80-C0AA-B01B3356317F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C1F2A6C-9136-F06C-0F57-03DC5FE7DF6C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F870143-DC9E-9B42-E202-D513BA6DF98A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D8F5AFB-2072-23BE-85B1-8CCE9131BF70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KEGIATAN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83A4258D-F4D5-5AC6-95D8-B26820C61239}"/>
              </a:ext>
            </a:extLst>
          </p:cNvPr>
          <p:cNvGrpSpPr/>
          <p:nvPr/>
        </p:nvGrpSpPr>
        <p:grpSpPr>
          <a:xfrm>
            <a:off x="2553980" y="2317751"/>
            <a:ext cx="13600420" cy="5937077"/>
            <a:chOff x="0" y="-38100"/>
            <a:chExt cx="2908604" cy="489857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BA3DE79-EA12-F587-DA12-029FFCD95816}"/>
                </a:ext>
              </a:extLst>
            </p:cNvPr>
            <p:cNvSpPr/>
            <p:nvPr/>
          </p:nvSpPr>
          <p:spPr>
            <a:xfrm>
              <a:off x="416981" y="0"/>
              <a:ext cx="2491623" cy="451757"/>
            </a:xfrm>
            <a:custGeom>
              <a:avLst/>
              <a:gdLst/>
              <a:ahLst/>
              <a:cxnLst/>
              <a:rect l="l" t="t" r="r" b="b"/>
              <a:pathLst>
                <a:path w="2491623" h="451757">
                  <a:moveTo>
                    <a:pt x="41736" y="0"/>
                  </a:moveTo>
                  <a:lnTo>
                    <a:pt x="2449887" y="0"/>
                  </a:lnTo>
                  <a:cubicBezTo>
                    <a:pt x="2472937" y="0"/>
                    <a:pt x="2491623" y="18686"/>
                    <a:pt x="2491623" y="41736"/>
                  </a:cubicBezTo>
                  <a:lnTo>
                    <a:pt x="2491623" y="410021"/>
                  </a:lnTo>
                  <a:cubicBezTo>
                    <a:pt x="2491623" y="433071"/>
                    <a:pt x="2472937" y="451757"/>
                    <a:pt x="2449887" y="451757"/>
                  </a:cubicBezTo>
                  <a:lnTo>
                    <a:pt x="41736" y="451757"/>
                  </a:lnTo>
                  <a:cubicBezTo>
                    <a:pt x="18686" y="451757"/>
                    <a:pt x="0" y="433071"/>
                    <a:pt x="0" y="410021"/>
                  </a:cubicBezTo>
                  <a:lnTo>
                    <a:pt x="0" y="41736"/>
                  </a:lnTo>
                  <a:cubicBezTo>
                    <a:pt x="0" y="18686"/>
                    <a:pt x="18686" y="0"/>
                    <a:pt x="4173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6E81ACF5-F1FA-D3E2-63A4-44FEB21A60F7}"/>
                </a:ext>
              </a:extLst>
            </p:cNvPr>
            <p:cNvSpPr txBox="1"/>
            <p:nvPr/>
          </p:nvSpPr>
          <p:spPr>
            <a:xfrm>
              <a:off x="0" y="-38100"/>
              <a:ext cx="2491623" cy="48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1AC642A5-ABBD-0F25-D975-A4944801ADAD}"/>
              </a:ext>
            </a:extLst>
          </p:cNvPr>
          <p:cNvSpPr/>
          <p:nvPr/>
        </p:nvSpPr>
        <p:spPr>
          <a:xfrm flipH="1" flipV="1">
            <a:off x="1090488" y="6641842"/>
            <a:ext cx="764" cy="364505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C4D4C637-B8C1-0D24-F9A0-463CC2F17CAF}"/>
              </a:ext>
            </a:extLst>
          </p:cNvPr>
          <p:cNvSpPr/>
          <p:nvPr/>
        </p:nvSpPr>
        <p:spPr>
          <a:xfrm flipV="1">
            <a:off x="1061406" y="-104525"/>
            <a:ext cx="29083" cy="3749684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A5BCAD8-0721-586C-28CD-9696413D200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461DCC9F-B36E-8CD8-9751-CA5F9ACF4E38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532F2C6B-FD9C-0A3C-38D4-7E341EB72ADB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6A6ACB39-061D-0340-2724-FD828BECD97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B944628A-5507-A69F-B469-52ACAC3DCB2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55768555-5298-CC96-47CF-8C90FE953AF5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C2984352-D0D9-B7FC-DB45-C639B2CD29E7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4BF7BB08-5C43-8A65-2CF9-F65783D28695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Salah Saji ?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F424BB8-ADE7-10F3-3AAC-54C137E07427}"/>
              </a:ext>
            </a:extLst>
          </p:cNvPr>
          <p:cNvSpPr txBox="1"/>
          <p:nvPr/>
        </p:nvSpPr>
        <p:spPr>
          <a:xfrm>
            <a:off x="4921362" y="3206896"/>
            <a:ext cx="10937793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Ketidakakuratan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pengumpulan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pengolahan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A7DB0-99FE-E926-9BAB-33A2CB1D2C98}"/>
              </a:ext>
            </a:extLst>
          </p:cNvPr>
          <p:cNvSpPr txBox="1"/>
          <p:nvPr/>
        </p:nvSpPr>
        <p:spPr>
          <a:xfrm>
            <a:off x="4909639" y="3948213"/>
            <a:ext cx="9175151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Penghilangan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angka-angka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atau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pengungkapan</a:t>
            </a:r>
            <a:endParaRPr lang="en-US" sz="312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E94EFE-70F5-55BB-D4E6-F1B85E1B39B1}"/>
              </a:ext>
            </a:extLst>
          </p:cNvPr>
          <p:cNvSpPr txBox="1"/>
          <p:nvPr/>
        </p:nvSpPr>
        <p:spPr>
          <a:xfrm>
            <a:off x="4921362" y="4848026"/>
            <a:ext cx="9175151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Penafsiran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SAK yang salah</a:t>
            </a: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5F47F40E-AC27-8107-B0B5-49DE3E1F1FED}"/>
              </a:ext>
            </a:extLst>
          </p:cNvPr>
          <p:cNvSpPr/>
          <p:nvPr/>
        </p:nvSpPr>
        <p:spPr>
          <a:xfrm>
            <a:off x="2630780" y="5094864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76C9CF5A-4DF8-8D7C-8E7D-19DA14AA5891}"/>
              </a:ext>
            </a:extLst>
          </p:cNvPr>
          <p:cNvSpPr/>
          <p:nvPr/>
        </p:nvSpPr>
        <p:spPr>
          <a:xfrm>
            <a:off x="2630780" y="3296919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791EE544-3C12-68BA-88DB-000D012F825A}"/>
              </a:ext>
            </a:extLst>
          </p:cNvPr>
          <p:cNvSpPr/>
          <p:nvPr/>
        </p:nvSpPr>
        <p:spPr>
          <a:xfrm>
            <a:off x="2606261" y="4176553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A203D-9941-A678-DB19-B202918F92DE}"/>
              </a:ext>
            </a:extLst>
          </p:cNvPr>
          <p:cNvSpPr txBox="1"/>
          <p:nvPr/>
        </p:nvSpPr>
        <p:spPr>
          <a:xfrm>
            <a:off x="4876800" y="5600700"/>
            <a:ext cx="10857219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Pertimbangan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tentang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estimasi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akuntansi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masuk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akal</a:t>
            </a:r>
            <a:endParaRPr lang="en-US" sz="312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9319D-FE3F-13B4-3770-3526434E7510}"/>
              </a:ext>
            </a:extLst>
          </p:cNvPr>
          <p:cNvSpPr txBox="1"/>
          <p:nvPr/>
        </p:nvSpPr>
        <p:spPr>
          <a:xfrm>
            <a:off x="4839981" y="7025298"/>
            <a:ext cx="10857219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Klasifikasi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agregasi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atau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disagregasi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tepat</a:t>
            </a:r>
            <a:endParaRPr lang="en-US" sz="312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ED193A32-BE11-1D53-7FD6-A0617A471216}"/>
              </a:ext>
            </a:extLst>
          </p:cNvPr>
          <p:cNvSpPr/>
          <p:nvPr/>
        </p:nvSpPr>
        <p:spPr>
          <a:xfrm>
            <a:off x="2630780" y="6010244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8B3AEFC7-363F-D523-6414-5ECD29BAF353}"/>
              </a:ext>
            </a:extLst>
          </p:cNvPr>
          <p:cNvSpPr/>
          <p:nvPr/>
        </p:nvSpPr>
        <p:spPr>
          <a:xfrm>
            <a:off x="2630780" y="7200900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4623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 KEGIATAN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553980" y="4580743"/>
            <a:ext cx="11162019" cy="4525157"/>
            <a:chOff x="0" y="-38100"/>
            <a:chExt cx="2908604" cy="489857"/>
          </a:xfrm>
        </p:grpSpPr>
        <p:sp>
          <p:nvSpPr>
            <p:cNvPr id="10" name="Freeform 10"/>
            <p:cNvSpPr/>
            <p:nvPr/>
          </p:nvSpPr>
          <p:spPr>
            <a:xfrm>
              <a:off x="416981" y="0"/>
              <a:ext cx="2491623" cy="451757"/>
            </a:xfrm>
            <a:custGeom>
              <a:avLst/>
              <a:gdLst/>
              <a:ahLst/>
              <a:cxnLst/>
              <a:rect l="l" t="t" r="r" b="b"/>
              <a:pathLst>
                <a:path w="2491623" h="451757">
                  <a:moveTo>
                    <a:pt x="41736" y="0"/>
                  </a:moveTo>
                  <a:lnTo>
                    <a:pt x="2449887" y="0"/>
                  </a:lnTo>
                  <a:cubicBezTo>
                    <a:pt x="2472937" y="0"/>
                    <a:pt x="2491623" y="18686"/>
                    <a:pt x="2491623" y="41736"/>
                  </a:cubicBezTo>
                  <a:lnTo>
                    <a:pt x="2491623" y="410021"/>
                  </a:lnTo>
                  <a:cubicBezTo>
                    <a:pt x="2491623" y="433071"/>
                    <a:pt x="2472937" y="451757"/>
                    <a:pt x="2449887" y="451757"/>
                  </a:cubicBezTo>
                  <a:lnTo>
                    <a:pt x="41736" y="451757"/>
                  </a:lnTo>
                  <a:cubicBezTo>
                    <a:pt x="18686" y="451757"/>
                    <a:pt x="0" y="433071"/>
                    <a:pt x="0" y="410021"/>
                  </a:cubicBezTo>
                  <a:lnTo>
                    <a:pt x="0" y="41736"/>
                  </a:lnTo>
                  <a:cubicBezTo>
                    <a:pt x="0" y="18686"/>
                    <a:pt x="18686" y="0"/>
                    <a:pt x="4173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491623" cy="48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H="1" flipV="1">
            <a:off x="1053027" y="6546764"/>
            <a:ext cx="38226" cy="374013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 flipV="1">
            <a:off x="1090489" y="-104526"/>
            <a:ext cx="763" cy="36478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5" name="Group 1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835961" y="5441349"/>
            <a:ext cx="3252853" cy="2489911"/>
          </a:xfrm>
          <a:custGeom>
            <a:avLst/>
            <a:gdLst/>
            <a:ahLst/>
            <a:cxnLst/>
            <a:rect l="l" t="t" r="r" b="b"/>
            <a:pathLst>
              <a:path w="3252853" h="2489911">
                <a:moveTo>
                  <a:pt x="0" y="0"/>
                </a:moveTo>
                <a:lnTo>
                  <a:pt x="3252853" y="0"/>
                </a:lnTo>
                <a:lnTo>
                  <a:pt x="3252853" y="2489912"/>
                </a:lnTo>
                <a:lnTo>
                  <a:pt x="0" y="2489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 450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49476" y="2833085"/>
            <a:ext cx="10828323" cy="576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60"/>
              </a:lnSpc>
              <a:spcBef>
                <a:spcPct val="0"/>
              </a:spcBef>
            </a:pPr>
            <a:r>
              <a:rPr lang="en-US" sz="3500" u="none" strike="noStrike" dirty="0">
                <a:solidFill>
                  <a:srgbClr val="000000"/>
                </a:solidFill>
                <a:latin typeface="Alatsi Bold"/>
              </a:rPr>
              <a:t>1) </a:t>
            </a:r>
            <a:r>
              <a:rPr lang="en-US" sz="3500" u="none" strike="noStrike" dirty="0" err="1">
                <a:solidFill>
                  <a:srgbClr val="000000"/>
                </a:solidFill>
                <a:latin typeface="Alatsi Bold"/>
              </a:rPr>
              <a:t>Pengumpulan</a:t>
            </a:r>
            <a:r>
              <a:rPr lang="en-US" sz="3500" u="none" strike="noStrike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500" u="none" strike="noStrike" dirty="0" err="1">
                <a:solidFill>
                  <a:srgbClr val="000000"/>
                </a:solidFill>
                <a:latin typeface="Alatsi Bold"/>
              </a:rPr>
              <a:t>Kesalahan</a:t>
            </a:r>
            <a:r>
              <a:rPr lang="en-US" sz="3500" u="none" strike="noStrike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500" u="none" strike="noStrike" dirty="0" err="1">
                <a:solidFill>
                  <a:srgbClr val="000000"/>
                </a:solidFill>
                <a:latin typeface="Alatsi Bold"/>
              </a:rPr>
              <a:t>Penyajian</a:t>
            </a:r>
            <a:r>
              <a:rPr lang="en-US" sz="3500" u="none" strike="noStrike" dirty="0">
                <a:solidFill>
                  <a:srgbClr val="000000"/>
                </a:solidFill>
                <a:latin typeface="Alatsi Bold"/>
              </a:rPr>
              <a:t> yan</a:t>
            </a:r>
            <a:r>
              <a:rPr lang="en-US" sz="3500" dirty="0">
                <a:solidFill>
                  <a:srgbClr val="000000"/>
                </a:solidFill>
                <a:latin typeface="Alatsi Bold"/>
              </a:rPr>
              <a:t>g </a:t>
            </a:r>
            <a:r>
              <a:rPr lang="en-US" sz="3500" dirty="0" err="1">
                <a:solidFill>
                  <a:srgbClr val="000000"/>
                </a:solidFill>
                <a:latin typeface="Alatsi Bold"/>
              </a:rPr>
              <a:t>Diidentifikasi</a:t>
            </a:r>
            <a:endParaRPr lang="en-US" sz="3500" u="none" strike="noStrike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33397" y="4026887"/>
            <a:ext cx="10828323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Alatsi Bold"/>
              </a:rPr>
              <a:t>2) </a:t>
            </a:r>
            <a:r>
              <a:rPr lang="en-US" sz="3500" dirty="0" err="1">
                <a:solidFill>
                  <a:srgbClr val="000000"/>
                </a:solidFill>
                <a:latin typeface="Alatsi Bold"/>
              </a:rPr>
              <a:t>Pertimbangan</a:t>
            </a:r>
            <a:r>
              <a:rPr lang="en-US" sz="35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500" dirty="0">
                <a:solidFill>
                  <a:srgbClr val="000000"/>
                </a:solidFill>
                <a:latin typeface="Alatsi Bold"/>
              </a:rPr>
              <a:t> Salah Saji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41600" y="4969375"/>
            <a:ext cx="9175151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Apakah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tersebut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berdampak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pada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akun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lainnya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24847-853A-926E-0A09-DF7F8393FCDD}"/>
              </a:ext>
            </a:extLst>
          </p:cNvPr>
          <p:cNvSpPr txBox="1"/>
          <p:nvPr/>
        </p:nvSpPr>
        <p:spPr>
          <a:xfrm>
            <a:off x="4331847" y="6546764"/>
            <a:ext cx="9175151" cy="528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>
                <a:solidFill>
                  <a:srgbClr val="000000"/>
                </a:solidFill>
                <a:latin typeface="Alatsi Bold"/>
              </a:rPr>
              <a:t>Total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keseluruhan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mendekati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materialitas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0D0E67-BCA8-165D-794E-AA04F4453AF5}"/>
              </a:ext>
            </a:extLst>
          </p:cNvPr>
          <p:cNvSpPr txBox="1"/>
          <p:nvPr/>
        </p:nvSpPr>
        <p:spPr>
          <a:xfrm>
            <a:off x="4267200" y="7708557"/>
            <a:ext cx="9175151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>
                <a:solidFill>
                  <a:srgbClr val="000000"/>
                </a:solidFill>
                <a:latin typeface="Alatsi Bold"/>
              </a:rPr>
              <a:t>Jika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dikoreksi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apakah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masih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tersisa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?</a:t>
            </a:r>
          </a:p>
        </p:txBody>
      </p:sp>
      <p:sp>
        <p:nvSpPr>
          <p:cNvPr id="29" name="Freeform 15"/>
          <p:cNvSpPr/>
          <p:nvPr/>
        </p:nvSpPr>
        <p:spPr>
          <a:xfrm>
            <a:off x="2576953" y="7906588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7F881960-ED43-E2B8-F455-02EC48E423B5}"/>
              </a:ext>
            </a:extLst>
          </p:cNvPr>
          <p:cNvSpPr/>
          <p:nvPr/>
        </p:nvSpPr>
        <p:spPr>
          <a:xfrm>
            <a:off x="2504608" y="5151343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15">
            <a:extLst>
              <a:ext uri="{FF2B5EF4-FFF2-40B4-BE49-F238E27FC236}">
                <a16:creationId xmlns:a16="http://schemas.microsoft.com/office/drawing/2014/main" id="{EBC809FA-E774-21A8-6160-48DE616FA6A0}"/>
              </a:ext>
            </a:extLst>
          </p:cNvPr>
          <p:cNvSpPr/>
          <p:nvPr/>
        </p:nvSpPr>
        <p:spPr>
          <a:xfrm>
            <a:off x="2462595" y="6648566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 KEGIATAN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1925" y="6747129"/>
            <a:ext cx="9327" cy="3539768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081926" y="-104526"/>
            <a:ext cx="8563" cy="3638513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 450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800" y="2604871"/>
            <a:ext cx="13524219" cy="576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Alatsi Bold"/>
              </a:rPr>
              <a:t>3)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Komunikasi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Tepat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Waktu dan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Koreksi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kesalahan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penyajian</a:t>
            </a:r>
            <a:endParaRPr lang="en-US" sz="34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9BC0124E-0A25-0A55-3455-6FDA0EF6CF92}"/>
              </a:ext>
            </a:extLst>
          </p:cNvPr>
          <p:cNvSpPr txBox="1"/>
          <p:nvPr/>
        </p:nvSpPr>
        <p:spPr>
          <a:xfrm>
            <a:off x="2209800" y="5372100"/>
            <a:ext cx="10190139" cy="576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Alatsi Bold"/>
              </a:rPr>
              <a:t>4)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Evaluasi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Dampak</a:t>
            </a:r>
            <a:r>
              <a:rPr lang="en-US" sz="3400" dirty="0">
                <a:solidFill>
                  <a:srgbClr val="000000"/>
                </a:solidFill>
                <a:latin typeface="Alatsi Bold"/>
              </a:rPr>
              <a:t> Salah Saji yang Tidak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Dikoreksi</a:t>
            </a:r>
            <a:endParaRPr lang="en-US" sz="3400" dirty="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22" name="Group 9">
            <a:extLst>
              <a:ext uri="{FF2B5EF4-FFF2-40B4-BE49-F238E27FC236}">
                <a16:creationId xmlns:a16="http://schemas.microsoft.com/office/drawing/2014/main" id="{0D3362D6-4853-69AB-15FA-D7DA1D5B99CC}"/>
              </a:ext>
            </a:extLst>
          </p:cNvPr>
          <p:cNvGrpSpPr/>
          <p:nvPr/>
        </p:nvGrpSpPr>
        <p:grpSpPr>
          <a:xfrm>
            <a:off x="2733209" y="5807654"/>
            <a:ext cx="11162019" cy="3202346"/>
            <a:chOff x="0" y="-38100"/>
            <a:chExt cx="2908604" cy="48985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130204B-F118-A177-D456-3B3F0F0C2CFD}"/>
                </a:ext>
              </a:extLst>
            </p:cNvPr>
            <p:cNvSpPr/>
            <p:nvPr/>
          </p:nvSpPr>
          <p:spPr>
            <a:xfrm>
              <a:off x="416981" y="0"/>
              <a:ext cx="2491623" cy="451757"/>
            </a:xfrm>
            <a:custGeom>
              <a:avLst/>
              <a:gdLst/>
              <a:ahLst/>
              <a:cxnLst/>
              <a:rect l="l" t="t" r="r" b="b"/>
              <a:pathLst>
                <a:path w="2491623" h="451757">
                  <a:moveTo>
                    <a:pt x="41736" y="0"/>
                  </a:moveTo>
                  <a:lnTo>
                    <a:pt x="2449887" y="0"/>
                  </a:lnTo>
                  <a:cubicBezTo>
                    <a:pt x="2472937" y="0"/>
                    <a:pt x="2491623" y="18686"/>
                    <a:pt x="2491623" y="41736"/>
                  </a:cubicBezTo>
                  <a:lnTo>
                    <a:pt x="2491623" y="410021"/>
                  </a:lnTo>
                  <a:cubicBezTo>
                    <a:pt x="2491623" y="433071"/>
                    <a:pt x="2472937" y="451757"/>
                    <a:pt x="2449887" y="451757"/>
                  </a:cubicBezTo>
                  <a:lnTo>
                    <a:pt x="41736" y="451757"/>
                  </a:lnTo>
                  <a:cubicBezTo>
                    <a:pt x="18686" y="451757"/>
                    <a:pt x="0" y="433071"/>
                    <a:pt x="0" y="410021"/>
                  </a:cubicBezTo>
                  <a:lnTo>
                    <a:pt x="0" y="41736"/>
                  </a:lnTo>
                  <a:cubicBezTo>
                    <a:pt x="0" y="18686"/>
                    <a:pt x="18686" y="0"/>
                    <a:pt x="4173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id="{71841DD3-0DD9-4FAD-2124-D9F03711918F}"/>
                </a:ext>
              </a:extLst>
            </p:cNvPr>
            <p:cNvSpPr txBox="1"/>
            <p:nvPr/>
          </p:nvSpPr>
          <p:spPr>
            <a:xfrm>
              <a:off x="0" y="-38100"/>
              <a:ext cx="2491623" cy="48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6">
            <a:extLst>
              <a:ext uri="{FF2B5EF4-FFF2-40B4-BE49-F238E27FC236}">
                <a16:creationId xmlns:a16="http://schemas.microsoft.com/office/drawing/2014/main" id="{4F325562-E38D-9665-CFC9-ABBFA832E987}"/>
              </a:ext>
            </a:extLst>
          </p:cNvPr>
          <p:cNvSpPr txBox="1"/>
          <p:nvPr/>
        </p:nvSpPr>
        <p:spPr>
          <a:xfrm>
            <a:off x="4670201" y="6216921"/>
            <a:ext cx="9175151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Menentukan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apakah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material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baik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secara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individual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maupun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agregat</a:t>
            </a:r>
            <a:endParaRPr lang="en-US" sz="312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E05FFF-9D1B-946D-375A-4A9D64F4E1E8}"/>
              </a:ext>
            </a:extLst>
          </p:cNvPr>
          <p:cNvSpPr txBox="1"/>
          <p:nvPr/>
        </p:nvSpPr>
        <p:spPr>
          <a:xfrm>
            <a:off x="4559058" y="7656879"/>
            <a:ext cx="9175151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Komunikasi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terhadap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TCWG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dikoreksinya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dampaknya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terhadap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opini</a:t>
            </a:r>
            <a:endParaRPr lang="en-US" sz="312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52BD327C-F369-04B0-8BC8-296207DA89DC}"/>
              </a:ext>
            </a:extLst>
          </p:cNvPr>
          <p:cNvSpPr/>
          <p:nvPr/>
        </p:nvSpPr>
        <p:spPr>
          <a:xfrm>
            <a:off x="2733209" y="6398889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120946AD-2A8F-3B32-5F07-4E4411884B63}"/>
              </a:ext>
            </a:extLst>
          </p:cNvPr>
          <p:cNvSpPr/>
          <p:nvPr/>
        </p:nvSpPr>
        <p:spPr>
          <a:xfrm>
            <a:off x="2691196" y="7896112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7" name="Group 9">
            <a:extLst>
              <a:ext uri="{FF2B5EF4-FFF2-40B4-BE49-F238E27FC236}">
                <a16:creationId xmlns:a16="http://schemas.microsoft.com/office/drawing/2014/main" id="{87B90964-0843-20FF-1C79-AC9528975AD6}"/>
              </a:ext>
            </a:extLst>
          </p:cNvPr>
          <p:cNvGrpSpPr/>
          <p:nvPr/>
        </p:nvGrpSpPr>
        <p:grpSpPr>
          <a:xfrm>
            <a:off x="2590800" y="3391820"/>
            <a:ext cx="11162019" cy="1827880"/>
            <a:chOff x="0" y="-38100"/>
            <a:chExt cx="2908604" cy="489857"/>
          </a:xfrm>
        </p:grpSpPr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85D64AA1-0043-EEEC-9DB3-63CD1A38F15F}"/>
                </a:ext>
              </a:extLst>
            </p:cNvPr>
            <p:cNvSpPr/>
            <p:nvPr/>
          </p:nvSpPr>
          <p:spPr>
            <a:xfrm>
              <a:off x="416981" y="0"/>
              <a:ext cx="2491623" cy="451757"/>
            </a:xfrm>
            <a:custGeom>
              <a:avLst/>
              <a:gdLst/>
              <a:ahLst/>
              <a:cxnLst/>
              <a:rect l="l" t="t" r="r" b="b"/>
              <a:pathLst>
                <a:path w="2491623" h="451757">
                  <a:moveTo>
                    <a:pt x="41736" y="0"/>
                  </a:moveTo>
                  <a:lnTo>
                    <a:pt x="2449887" y="0"/>
                  </a:lnTo>
                  <a:cubicBezTo>
                    <a:pt x="2472937" y="0"/>
                    <a:pt x="2491623" y="18686"/>
                    <a:pt x="2491623" y="41736"/>
                  </a:cubicBezTo>
                  <a:lnTo>
                    <a:pt x="2491623" y="410021"/>
                  </a:lnTo>
                  <a:cubicBezTo>
                    <a:pt x="2491623" y="433071"/>
                    <a:pt x="2472937" y="451757"/>
                    <a:pt x="2449887" y="451757"/>
                  </a:cubicBezTo>
                  <a:lnTo>
                    <a:pt x="41736" y="451757"/>
                  </a:lnTo>
                  <a:cubicBezTo>
                    <a:pt x="18686" y="451757"/>
                    <a:pt x="0" y="433071"/>
                    <a:pt x="0" y="410021"/>
                  </a:cubicBezTo>
                  <a:lnTo>
                    <a:pt x="0" y="41736"/>
                  </a:lnTo>
                  <a:cubicBezTo>
                    <a:pt x="0" y="18686"/>
                    <a:pt x="18686" y="0"/>
                    <a:pt x="4173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1630D9B3-61F5-A5B4-F6E0-987CC96A9D4F}"/>
                </a:ext>
              </a:extLst>
            </p:cNvPr>
            <p:cNvSpPr txBox="1"/>
            <p:nvPr/>
          </p:nvSpPr>
          <p:spPr>
            <a:xfrm>
              <a:off x="0" y="-38100"/>
              <a:ext cx="2491623" cy="48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TextBox 26">
            <a:extLst>
              <a:ext uri="{FF2B5EF4-FFF2-40B4-BE49-F238E27FC236}">
                <a16:creationId xmlns:a16="http://schemas.microsoft.com/office/drawing/2014/main" id="{F3514711-4A02-5094-A1A0-39BFFDE3CEAB}"/>
              </a:ext>
            </a:extLst>
          </p:cNvPr>
          <p:cNvSpPr txBox="1"/>
          <p:nvPr/>
        </p:nvSpPr>
        <p:spPr>
          <a:xfrm>
            <a:off x="4527792" y="3801087"/>
            <a:ext cx="9175151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harus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mengkoreksi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21" dirty="0" err="1">
                <a:solidFill>
                  <a:srgbClr val="000000"/>
                </a:solidFill>
                <a:latin typeface="Alatsi Bold"/>
              </a:rPr>
              <a:t>tersebut</a:t>
            </a:r>
            <a:r>
              <a:rPr lang="en-US" sz="3121" dirty="0">
                <a:solidFill>
                  <a:srgbClr val="000000"/>
                </a:solidFill>
                <a:latin typeface="Alatsi Bold"/>
              </a:rPr>
              <a:t> </a:t>
            </a:r>
          </a:p>
        </p:txBody>
      </p:sp>
      <p:sp>
        <p:nvSpPr>
          <p:cNvPr id="42" name="Freeform 15">
            <a:extLst>
              <a:ext uri="{FF2B5EF4-FFF2-40B4-BE49-F238E27FC236}">
                <a16:creationId xmlns:a16="http://schemas.microsoft.com/office/drawing/2014/main" id="{AE9AA1EE-EC5E-53EE-48CE-4B5EAF0AC768}"/>
              </a:ext>
            </a:extLst>
          </p:cNvPr>
          <p:cNvSpPr/>
          <p:nvPr/>
        </p:nvSpPr>
        <p:spPr>
          <a:xfrm>
            <a:off x="2590800" y="3983055"/>
            <a:ext cx="1272108" cy="348240"/>
          </a:xfrm>
          <a:custGeom>
            <a:avLst/>
            <a:gdLst/>
            <a:ahLst/>
            <a:cxnLst/>
            <a:rect l="l" t="t" r="r" b="b"/>
            <a:pathLst>
              <a:path w="1272108" h="348240">
                <a:moveTo>
                  <a:pt x="0" y="0"/>
                </a:moveTo>
                <a:lnTo>
                  <a:pt x="1272108" y="0"/>
                </a:lnTo>
                <a:lnTo>
                  <a:pt x="1272108" y="348239"/>
                </a:lnTo>
                <a:lnTo>
                  <a:pt x="0" y="348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007DA313-F509-7719-E84E-B87C910FAEE9}"/>
              </a:ext>
            </a:extLst>
          </p:cNvPr>
          <p:cNvSpPr txBox="1"/>
          <p:nvPr/>
        </p:nvSpPr>
        <p:spPr>
          <a:xfrm>
            <a:off x="2276639" y="9231630"/>
            <a:ext cx="10190139" cy="576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dirty="0">
                <a:solidFill>
                  <a:srgbClr val="000000"/>
                </a:solidFill>
                <a:latin typeface="Alatsi Bold"/>
              </a:rPr>
              <a:t>5) </a:t>
            </a:r>
            <a:r>
              <a:rPr lang="en-US" sz="3400" dirty="0" err="1">
                <a:solidFill>
                  <a:srgbClr val="000000"/>
                </a:solidFill>
                <a:latin typeface="Alatsi Bold"/>
              </a:rPr>
              <a:t>Dokumentasi</a:t>
            </a:r>
            <a:endParaRPr lang="en-US" sz="3400" dirty="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KEGIATAN</a:t>
            </a:r>
          </a:p>
        </p:txBody>
      </p:sp>
      <p:sp>
        <p:nvSpPr>
          <p:cNvPr id="6" name="AutoShape 6"/>
          <p:cNvSpPr/>
          <p:nvPr/>
        </p:nvSpPr>
        <p:spPr>
          <a:xfrm flipH="1" flipV="1">
            <a:off x="1081925" y="6667500"/>
            <a:ext cx="9327" cy="3619397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081926" y="-104526"/>
            <a:ext cx="8563" cy="34954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 705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B9FE6037-4E02-BC1E-0036-B1C48EA76C07}"/>
              </a:ext>
            </a:extLst>
          </p:cNvPr>
          <p:cNvSpPr txBox="1"/>
          <p:nvPr/>
        </p:nvSpPr>
        <p:spPr>
          <a:xfrm>
            <a:off x="1820004" y="2531453"/>
            <a:ext cx="15172595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Kondisi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mengharuskan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Dilakukannya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Modifikasi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:</a:t>
            </a:r>
            <a:endParaRPr lang="en-US" sz="4000" dirty="0">
              <a:solidFill>
                <a:srgbClr val="000000"/>
              </a:solidFill>
              <a:latin typeface="Alatsi"/>
            </a:endParaRP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706AF62B-FFD3-6389-F908-21D076B6CE40}"/>
              </a:ext>
            </a:extLst>
          </p:cNvPr>
          <p:cNvSpPr txBox="1"/>
          <p:nvPr/>
        </p:nvSpPr>
        <p:spPr>
          <a:xfrm>
            <a:off x="2390621" y="4021832"/>
            <a:ext cx="14974446" cy="1391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- Ketika,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berdasarkan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bukti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diperoleh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, LK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secara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keseluruhan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bebas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saji</a:t>
            </a:r>
            <a:endParaRPr lang="en-US" sz="4000" dirty="0">
              <a:solidFill>
                <a:srgbClr val="000000"/>
              </a:solidFill>
              <a:latin typeface="Alatsi"/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7EA2D4CF-3155-12DA-0F77-3EF889459727}"/>
              </a:ext>
            </a:extLst>
          </p:cNvPr>
          <p:cNvSpPr txBox="1"/>
          <p:nvPr/>
        </p:nvSpPr>
        <p:spPr>
          <a:xfrm>
            <a:off x="2209800" y="5893726"/>
            <a:ext cx="14974446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- Auditor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dapat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memperoleh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bukti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cukup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tepat</a:t>
            </a:r>
            <a:endParaRPr lang="en-US" sz="4000" dirty="0">
              <a:solidFill>
                <a:srgbClr val="000000"/>
              </a:solidFill>
              <a:latin typeface="Alats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8BE57-5A8C-FF9A-8491-81D6CA466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401ECEE-768E-5DED-C90D-BC31D4CC9410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17636E0-8E66-B22C-3326-83E18A00B07A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C86BEDB-6BD2-53EB-9A95-05D1957C520C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435A067-C251-F078-2B45-C472B4DA77C5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KEGIATAN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DDC10F5-49B3-0BE4-BCDA-B3C84B7725BC}"/>
              </a:ext>
            </a:extLst>
          </p:cNvPr>
          <p:cNvSpPr/>
          <p:nvPr/>
        </p:nvSpPr>
        <p:spPr>
          <a:xfrm flipH="1" flipV="1">
            <a:off x="1090488" y="6972299"/>
            <a:ext cx="763" cy="3314597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21AB2-CB80-AF17-3A4F-DB16A4EA7659}"/>
              </a:ext>
            </a:extLst>
          </p:cNvPr>
          <p:cNvSpPr/>
          <p:nvPr/>
        </p:nvSpPr>
        <p:spPr>
          <a:xfrm flipH="1" flipV="1">
            <a:off x="1090489" y="-104526"/>
            <a:ext cx="763" cy="36478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838F534-9B38-3182-1D27-694EE34BB51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9548D508-C66B-ECA3-6925-E804FFAA1FC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883278AB-2393-3840-02E1-B528BAA2D82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05956B2E-ED4E-1491-F868-4837A3D0649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C88DA07-D052-2D8D-DA81-3EBB58A38703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DE9F5B99-3B9B-C313-07DD-4287ADBA595E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CA2EB18-0DE2-EA0A-F4FA-395A9ECA9D8F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86A840-507B-03E6-90AA-0BA3E51C5EF4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 705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E0015B7-D482-8E41-2658-6DF367A0F823}"/>
              </a:ext>
            </a:extLst>
          </p:cNvPr>
          <p:cNvSpPr txBox="1"/>
          <p:nvPr/>
        </p:nvSpPr>
        <p:spPr>
          <a:xfrm>
            <a:off x="1507274" y="4085647"/>
            <a:ext cx="15172595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Tipe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Modifikasi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:</a:t>
            </a:r>
            <a:endParaRPr lang="en-US" sz="4000" dirty="0">
              <a:solidFill>
                <a:srgbClr val="000000"/>
              </a:solidFill>
              <a:latin typeface="Alatsi"/>
            </a:endParaRP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B706C98D-2281-B9FF-2F22-4A51E62D0F85}"/>
              </a:ext>
            </a:extLst>
          </p:cNvPr>
          <p:cNvSpPr txBox="1"/>
          <p:nvPr/>
        </p:nvSpPr>
        <p:spPr>
          <a:xfrm>
            <a:off x="1507274" y="5015449"/>
            <a:ext cx="14974446" cy="2109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l">
              <a:lnSpc>
                <a:spcPts val="56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Wajar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Pengecualian</a:t>
            </a:r>
            <a:endParaRPr lang="en-US" sz="4000" dirty="0">
              <a:solidFill>
                <a:srgbClr val="000000"/>
              </a:solidFill>
              <a:latin typeface="Alatsi Bold"/>
            </a:endParaRPr>
          </a:p>
          <a:p>
            <a:pPr marL="742950" indent="-742950" algn="l">
              <a:lnSpc>
                <a:spcPts val="56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Tidak Wajar</a:t>
            </a:r>
          </a:p>
          <a:p>
            <a:pPr marL="742950" indent="-742950" algn="l">
              <a:lnSpc>
                <a:spcPts val="56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Alatsi Bold"/>
              </a:rPr>
              <a:t>Tidak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Menyatakan</a:t>
            </a:r>
            <a:r>
              <a:rPr lang="en-US" sz="40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Alatsi Bold"/>
              </a:rPr>
              <a:t>Pendapat</a:t>
            </a:r>
            <a:endParaRPr lang="en-US" sz="4000" dirty="0">
              <a:solidFill>
                <a:srgbClr val="000000"/>
              </a:solidFill>
              <a:latin typeface="Alats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4725B76-5828-2E0F-D51A-63BA8867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516" y="2830832"/>
            <a:ext cx="9368622" cy="668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14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06613" y="2376311"/>
            <a:ext cx="16158454" cy="2473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Ketidakmampuan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memperoleh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bukti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cukup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tepat</a:t>
            </a:r>
            <a:endParaRPr lang="en-US" sz="3491" u="sng" dirty="0">
              <a:solidFill>
                <a:srgbClr val="000000"/>
              </a:solidFill>
              <a:latin typeface="Alatsi Bold"/>
            </a:endParaRP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Di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luar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pengendalian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entitas</a:t>
            </a:r>
            <a:endParaRPr lang="en-US" sz="3491" dirty="0">
              <a:solidFill>
                <a:srgbClr val="000000"/>
              </a:solidFill>
              <a:latin typeface="Alatsi Bold"/>
            </a:endParaRP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Kondisi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berkaitan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sifat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atau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saat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dari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audit</a:t>
            </a: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Pembatasan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dari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manajemen</a:t>
            </a:r>
            <a:endParaRPr lang="en-US" sz="349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SA 705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36BA585A-884E-5DE0-0D0D-B4DD8BC45A7C}"/>
              </a:ext>
            </a:extLst>
          </p:cNvPr>
          <p:cNvSpPr txBox="1"/>
          <p:nvPr/>
        </p:nvSpPr>
        <p:spPr>
          <a:xfrm>
            <a:off x="1064772" y="5404117"/>
            <a:ext cx="16158454" cy="3102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Apa yang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dapat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u="sng" dirty="0" err="1">
                <a:solidFill>
                  <a:srgbClr val="000000"/>
                </a:solidFill>
                <a:latin typeface="Alatsi Bold"/>
              </a:rPr>
              <a:t>dilakukan</a:t>
            </a:r>
            <a:r>
              <a:rPr lang="en-US" sz="3491" u="sng" dirty="0">
                <a:solidFill>
                  <a:srgbClr val="000000"/>
                </a:solidFill>
                <a:latin typeface="Alatsi Bold"/>
              </a:rPr>
              <a:t> ?</a:t>
            </a: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Menyelesaikn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audit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sejauh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mungkin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</a:t>
            </a: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Tidak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menyatakan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pendapat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</a:t>
            </a: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Menjelaskan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pembatasan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ruang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lingkup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laporan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 </a:t>
            </a:r>
          </a:p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Menarik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diri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(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jika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diperbolehkan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UU)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777303" y="935285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15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96BAC-DA46-0D78-4809-B7E8FA6B0F0A}"/>
              </a:ext>
            </a:extLst>
          </p:cNvPr>
          <p:cNvSpPr txBox="1"/>
          <p:nvPr/>
        </p:nvSpPr>
        <p:spPr>
          <a:xfrm>
            <a:off x="1206613" y="2376311"/>
            <a:ext cx="16158454" cy="588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1)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Pengumpulan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Salah Saji yang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Diidentifikasi</a:t>
            </a:r>
            <a:endParaRPr lang="en-US" sz="349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87B2DEE4-8E19-7ED3-71AE-D6DD0B69D809}"/>
              </a:ext>
            </a:extLst>
          </p:cNvPr>
          <p:cNvSpPr txBox="1"/>
          <p:nvPr/>
        </p:nvSpPr>
        <p:spPr>
          <a:xfrm>
            <a:off x="1813398" y="3340412"/>
            <a:ext cx="4206402" cy="3102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4887"/>
              </a:lnSpc>
              <a:buAutoNum type="arabicPeriod"/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Tidak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evaluasi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kerugian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nilai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pada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piutang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analisa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umur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piutang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455A05-7342-A2BA-BEB9-F02014C9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314700"/>
            <a:ext cx="11739734" cy="63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2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C776B-B032-D1A6-51F2-F1B0EC1C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483203A-33AA-247A-DD92-D3C756357A10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65F0F2B-7FC2-9178-EBC9-F69D4E314DB8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44F7279D-7C94-0390-DAAD-8C750B2BCACF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40B6C7A-1B15-816D-FAC0-A965AAC0097C}"/>
              </a:ext>
            </a:extLst>
          </p:cNvPr>
          <p:cNvSpPr txBox="1"/>
          <p:nvPr/>
        </p:nvSpPr>
        <p:spPr>
          <a:xfrm>
            <a:off x="1777303" y="935285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1F3CF8B-B495-AC81-1729-FD9B5A7ABDD8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9CD5E97-CE85-196D-CD5F-A1D4E2BF486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90BBF503-6268-8E6E-E26F-5971CEA31F0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8FEE4956-8F49-7835-3E95-E7ADD5CE0E3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705CCACE-DC8B-7E8A-B3B6-5AE772482EDB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16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74349C2D-FBAC-BA58-9980-58F91B17B924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7D126A5A-C518-99DC-B625-5323B3E5B09F}"/>
              </a:ext>
            </a:extLst>
          </p:cNvPr>
          <p:cNvSpPr txBox="1"/>
          <p:nvPr/>
        </p:nvSpPr>
        <p:spPr>
          <a:xfrm>
            <a:off x="762000" y="2761546"/>
            <a:ext cx="13502802" cy="588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2.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Persediaan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Proses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Fiktif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sebesar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23,7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Milyar</a:t>
            </a:r>
            <a:endParaRPr lang="en-US" sz="3491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1541FE-FC06-0517-C72A-26AA061FA460}"/>
              </a:ext>
            </a:extLst>
          </p:cNvPr>
          <p:cNvSpPr txBox="1"/>
          <p:nvPr/>
        </p:nvSpPr>
        <p:spPr>
          <a:xfrm>
            <a:off x="778041" y="3489985"/>
            <a:ext cx="16643725" cy="1217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3. Uang Muka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Pembelian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(import) yang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seharusnya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lagi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diakui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LK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kondisi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aset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rusak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diperkirakan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bisa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dikuasai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di masa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depan</a:t>
            </a:r>
            <a:endParaRPr lang="en-US" sz="3491" dirty="0">
              <a:solidFill>
                <a:srgbClr val="000000"/>
              </a:solidFill>
              <a:latin typeface="Alatsi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2C57C6-1DB6-0E8C-B442-5403B0112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23" y="5013673"/>
            <a:ext cx="15220245" cy="39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03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439E3-C93D-431F-3853-052C51FC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55F4F28F-72C8-4E4F-AB56-2996BD77C91D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0D2A83-4CCA-DDF6-88F5-F06B5414134F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E56D999-B1E5-525A-7C8B-E402656D2A74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524343E-B063-4594-B5FE-FAF14FF4EDF2}"/>
              </a:ext>
            </a:extLst>
          </p:cNvPr>
          <p:cNvSpPr txBox="1"/>
          <p:nvPr/>
        </p:nvSpPr>
        <p:spPr>
          <a:xfrm>
            <a:off x="1777303" y="935285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BF5256A-BF29-2C75-83D9-44F62E2DCB8A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AB756EE3-10ED-CEB4-8382-CB80FCDDA2C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1A5BB92-2DDD-72E8-2553-617E9931C1C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CCD84F31-F791-5526-F9AC-C5CD1785A75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7231BDD-65A2-4810-30BD-B4B042B838CD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17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6FB0F233-75F5-0195-110B-0E7993298A94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2">
            <a:extLst>
              <a:ext uri="{FF2B5EF4-FFF2-40B4-BE49-F238E27FC236}">
                <a16:creationId xmlns:a16="http://schemas.microsoft.com/office/drawing/2014/main" id="{8809DDE8-B3D6-3B73-4B1D-F3306D2A7927}"/>
              </a:ext>
            </a:extLst>
          </p:cNvPr>
          <p:cNvSpPr txBox="1"/>
          <p:nvPr/>
        </p:nvSpPr>
        <p:spPr>
          <a:xfrm>
            <a:off x="762000" y="2761546"/>
            <a:ext cx="17221200" cy="24739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7"/>
              </a:lnSpc>
            </a:pPr>
            <a:r>
              <a:rPr lang="en-US" sz="3491" dirty="0">
                <a:solidFill>
                  <a:srgbClr val="000000"/>
                </a:solidFill>
                <a:latin typeface="Alatsi Bold"/>
              </a:rPr>
              <a:t>4. Salah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pada UM PPN (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selisih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antara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saldo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pada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neraca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dan PPN yang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dilaporkan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sebesar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kurleb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3,3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miliar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)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akibat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dobel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entry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jurnal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saat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restitusi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disetujui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kantor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pajak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. Entry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jurnal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yg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kedua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PPN M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dieliminasi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lawan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akun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beban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dibayar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dimuka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diamortisasi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 per </a:t>
            </a:r>
            <a:r>
              <a:rPr lang="en-US" sz="3491" dirty="0" err="1">
                <a:solidFill>
                  <a:srgbClr val="000000"/>
                </a:solidFill>
                <a:latin typeface="Alatsi Bold"/>
              </a:rPr>
              <a:t>bulan</a:t>
            </a:r>
            <a:r>
              <a:rPr lang="en-US" sz="3491" dirty="0">
                <a:solidFill>
                  <a:srgbClr val="000000"/>
                </a:solidFill>
                <a:latin typeface="Alatsi Bold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A2F8B2-87C9-5492-8CFF-E25442C08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17" y="5591727"/>
            <a:ext cx="16325566" cy="40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2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620250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620250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18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6DE77-E982-5377-3E32-22AAA40C8DD5}"/>
              </a:ext>
            </a:extLst>
          </p:cNvPr>
          <p:cNvSpPr txBox="1"/>
          <p:nvPr/>
        </p:nvSpPr>
        <p:spPr>
          <a:xfrm>
            <a:off x="1086168" y="2538802"/>
            <a:ext cx="15261760" cy="66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5.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Evaluasi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penurunan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nilai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terhadap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investasi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pada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entitas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asosiasi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CEE6C-342D-4321-B350-071814CE4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242" y="3359879"/>
            <a:ext cx="16265825" cy="46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21596" y="3356797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 Bold"/>
              </a:rPr>
              <a:t>Latar </a:t>
            </a: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Belakang</a:t>
            </a:r>
            <a:endParaRPr lang="en-US" sz="36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21596" y="4460132"/>
            <a:ext cx="486869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Profil</a:t>
            </a:r>
            <a:r>
              <a:rPr lang="en-US" sz="3699" dirty="0">
                <a:solidFill>
                  <a:srgbClr val="000000"/>
                </a:solidFill>
                <a:latin typeface="Alatsi Bold"/>
              </a:rPr>
              <a:t> Perusahaan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21596" y="5563467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Struktur</a:t>
            </a:r>
            <a:r>
              <a:rPr lang="en-US" sz="36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Organisasi</a:t>
            </a:r>
            <a:endParaRPr lang="en-US" sz="36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21596" y="6669637"/>
            <a:ext cx="522240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 Bold"/>
              </a:rPr>
              <a:t>Jasa yang disediakan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3999" y="3356797"/>
            <a:ext cx="5752936" cy="62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Kegiatan</a:t>
            </a:r>
            <a:endParaRPr lang="en-US" sz="36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4000" y="4460132"/>
            <a:ext cx="6585810" cy="62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 Bold"/>
              </a:rPr>
              <a:t>Hasil </a:t>
            </a: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Analisis</a:t>
            </a:r>
            <a:r>
              <a:rPr lang="en-US" sz="3699" dirty="0">
                <a:solidFill>
                  <a:srgbClr val="000000"/>
                </a:solidFill>
                <a:latin typeface="Alatsi Bold"/>
              </a:rPr>
              <a:t> dan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5563467"/>
            <a:ext cx="6890610" cy="62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 Bold"/>
              </a:rPr>
              <a:t>Kesimpulan dan </a:t>
            </a:r>
            <a:r>
              <a:rPr lang="en-US" sz="3699" dirty="0" err="1">
                <a:solidFill>
                  <a:srgbClr val="000000"/>
                </a:solidFill>
                <a:latin typeface="Alatsi Bold"/>
              </a:rPr>
              <a:t>Rekomendasi</a:t>
            </a:r>
            <a:endParaRPr lang="en-US" sz="36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5" name="Group 1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19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0DA02-3A1E-AE02-CC51-3DBE062BB284}"/>
              </a:ext>
            </a:extLst>
          </p:cNvPr>
          <p:cNvSpPr txBox="1"/>
          <p:nvPr/>
        </p:nvSpPr>
        <p:spPr>
          <a:xfrm>
            <a:off x="838200" y="2600964"/>
            <a:ext cx="15261760" cy="124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6. Belum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perhitungan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kewajiban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imbalan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kerja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UU Cipta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Kerja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SAK ETAP BAB 23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B6F53-B2D7-1739-72F9-FDA35F0C6E67}"/>
              </a:ext>
            </a:extLst>
          </p:cNvPr>
          <p:cNvSpPr txBox="1"/>
          <p:nvPr/>
        </p:nvSpPr>
        <p:spPr>
          <a:xfrm>
            <a:off x="838200" y="4008376"/>
            <a:ext cx="16847864" cy="1824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7.  Surat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pernyataan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terkait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langkah-langkahnya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menjamin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going concern Perusahaan (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penurunan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ekuitas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tahun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sebelumnya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jurnal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koreksi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mungkin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timbul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temuan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sebelumnya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C9488-1B05-3ABA-191A-12BE32A55B54}"/>
              </a:ext>
            </a:extLst>
          </p:cNvPr>
          <p:cNvSpPr txBox="1"/>
          <p:nvPr/>
        </p:nvSpPr>
        <p:spPr>
          <a:xfrm>
            <a:off x="720068" y="6046381"/>
            <a:ext cx="16847864" cy="2401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8.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Temuan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lainnya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signifikan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sperti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UM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PPh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23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belum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dikreditkan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perhitungan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pajak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koreksi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bank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pendapatan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bunga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akibat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rekonsil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hasil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konfirmasi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bank,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pengakaun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pendaptan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/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beban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selisih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kurs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pada pos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moneter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,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penyesuaian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penyusutan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22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A07BD-7DF1-9029-379A-3F2E3934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131A8C0-B24C-DE62-0FD3-49B44A7B1920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6D9C990-E305-CEA0-330E-E673F0CC98A9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0A193340-7F0E-2316-40CD-DC20D446A5EA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2D41751-F53A-6533-53EF-DE7BA02CC7FD}"/>
              </a:ext>
            </a:extLst>
          </p:cNvPr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03BE1BB-ED76-773B-4E90-B445F9DD191F}"/>
              </a:ext>
            </a:extLst>
          </p:cNvPr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879F7047-DF34-1270-E003-7E4047E95F6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BA7C938B-9F13-40C6-8364-04841E8E6D5D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B59FCB09-B3B9-8345-65F8-3AC2AEFFDEB6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96C4FFA-A780-AE4C-8AC5-CE2516449511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20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08D3696F-00D7-C8D3-4BBB-DD47542F30CB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473B2-B173-1157-5130-6E9990C9E12C}"/>
              </a:ext>
            </a:extLst>
          </p:cNvPr>
          <p:cNvSpPr txBox="1"/>
          <p:nvPr/>
        </p:nvSpPr>
        <p:spPr>
          <a:xfrm>
            <a:off x="720068" y="2187396"/>
            <a:ext cx="17157824" cy="124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Pertimbangan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temuan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no 1-7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adalah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signifikan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dikomunikasikan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(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Lewat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Email)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31C94-8D0A-4E1E-4AF6-E21935DD8986}"/>
              </a:ext>
            </a:extLst>
          </p:cNvPr>
          <p:cNvSpPr txBox="1"/>
          <p:nvPr/>
        </p:nvSpPr>
        <p:spPr>
          <a:xfrm>
            <a:off x="735308" y="4826016"/>
            <a:ext cx="17552692" cy="471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memperoleh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jawaban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TCWG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sebagai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berikut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:</a:t>
            </a:r>
            <a:br>
              <a:rPr lang="en-US" sz="3752" dirty="0">
                <a:solidFill>
                  <a:srgbClr val="000000"/>
                </a:solidFill>
                <a:latin typeface="Alatsi Bold"/>
              </a:rPr>
            </a:br>
            <a:r>
              <a:rPr lang="en-US" sz="3752" dirty="0">
                <a:solidFill>
                  <a:srgbClr val="000000"/>
                </a:solidFill>
                <a:latin typeface="Alatsi Bold"/>
              </a:rPr>
              <a:t>-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PT X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menyampaikan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penurunan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nilai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piutang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setuju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dijurnal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surat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kesepakatan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pelunasan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di 2023.</a:t>
            </a:r>
          </a:p>
          <a:p>
            <a:pPr marL="571500" indent="-571500">
              <a:buFontTx/>
              <a:buChar char="-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Persediaan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WIP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setuju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dikoreksi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menyediakan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data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WIP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tersebut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pPr marL="571500" indent="-571500">
              <a:buFontTx/>
              <a:buChar char="-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Imbalan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kerja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dihitung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KKB dan SK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Direksi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pPr marL="571500" indent="-571500">
              <a:buFontTx/>
              <a:buChar char="-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Lainnya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setuju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dikoreksi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pPr marL="571500" indent="-571500">
              <a:buFontTx/>
              <a:buChar char="-"/>
            </a:pPr>
            <a:endParaRPr lang="en-US" sz="3752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57BF533-B02A-5218-D5B9-7833625794F8}"/>
              </a:ext>
            </a:extLst>
          </p:cNvPr>
          <p:cNvSpPr/>
          <p:nvPr/>
        </p:nvSpPr>
        <p:spPr>
          <a:xfrm>
            <a:off x="7772400" y="3434532"/>
            <a:ext cx="685800" cy="12471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53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0DC50-CD14-A6CA-7669-17585E34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039FB46B-478B-A43D-EFBB-19FA5DC1BE96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C9219C9-B541-2B8B-78FE-553E1598033D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65F1996-42EC-1FB5-D4EE-DE661EAEB017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79C6724-D8ED-A68B-DA75-35A4578581A1}"/>
              </a:ext>
            </a:extLst>
          </p:cNvPr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5D689C6-0951-46F8-CC5D-38514863C32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36B80890-995D-6EA1-7756-715CBDA4FF1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22551AF6-E493-315E-50DA-6ECE7953DCF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3C2F237-097D-A773-3558-BD379F9122B9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21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29636F0A-8AB5-DEE8-57ED-8B3FF6361E09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B0061-2E6E-8BA2-DB9B-D4A45DFBECC6}"/>
              </a:ext>
            </a:extLst>
          </p:cNvPr>
          <p:cNvSpPr txBox="1"/>
          <p:nvPr/>
        </p:nvSpPr>
        <p:spPr>
          <a:xfrm>
            <a:off x="8776306" y="4390815"/>
            <a:ext cx="8578912" cy="669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Gambaran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Jawaban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PT X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F95D7-8D57-D218-EE57-B5F3FF18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60" y="307575"/>
            <a:ext cx="8018418" cy="946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2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C7454-CF74-4CDD-3842-6D91615A7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8F7CD78-7A92-563E-5E8D-72C5038C7953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018AD1D-7E87-D63D-1927-C290E10A2491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818E749-628A-FC6B-203F-170E9FF3FC3F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954F6EC-560D-3857-90F6-02E1B548A069}"/>
              </a:ext>
            </a:extLst>
          </p:cNvPr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ANALISIS DAN OUTPUT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93D8EFF-F4FB-BC95-11A7-21325646AF75}"/>
              </a:ext>
            </a:extLst>
          </p:cNvPr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A032DBF1-300A-AD1A-5ABA-5E2D979522A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3CE52181-9B0C-1162-DEAE-810E4EB5719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A8C5A2AE-273A-2A15-E5ED-D76E42FA68D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785A4985-AAA9-A51F-B2BF-79EA3386ED98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22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9E262A82-87AB-CCDB-D5F4-D7879C3AD873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39469C-03B3-B3F8-E412-BF02775B518E}"/>
              </a:ext>
            </a:extLst>
          </p:cNvPr>
          <p:cNvSpPr txBox="1"/>
          <p:nvPr/>
        </p:nvSpPr>
        <p:spPr>
          <a:xfrm>
            <a:off x="720068" y="2187396"/>
            <a:ext cx="17157824" cy="413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mengevaluasi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kembali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jawaban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PT X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melakukan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pengujian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tambahan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.</a:t>
            </a:r>
          </a:p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Dari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dokumen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tambahan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hanya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diperoleh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rincian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persediaan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file excel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saja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(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tdk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diberikan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akses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dokumen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primer),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surat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pernyataan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piutang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baru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dibuat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saat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itu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juga,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diberi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akses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melakukan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perhitungan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imbalan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kerja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dftar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gaji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;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sehingga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disimpulkan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 err="1">
                <a:solidFill>
                  <a:srgbClr val="000000"/>
                </a:solidFill>
                <a:latin typeface="Alatsi Bold"/>
              </a:rPr>
              <a:t>dilakukan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 restatement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terlebih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dahulu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jika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maka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adalah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disclaimer.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E1E24F-C0CA-3500-F10D-DEBD6F7DE40C}"/>
              </a:ext>
            </a:extLst>
          </p:cNvPr>
          <p:cNvSpPr txBox="1"/>
          <p:nvPr/>
        </p:nvSpPr>
        <p:spPr>
          <a:xfrm>
            <a:off x="720068" y="6626055"/>
            <a:ext cx="16154400" cy="124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Hasil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evaluasi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disampaikan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lewat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email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kemudian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dijadwalkan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pertemuan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(exit meeting)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TCWG PT X)</a:t>
            </a:r>
          </a:p>
        </p:txBody>
      </p:sp>
    </p:spTree>
    <p:extLst>
      <p:ext uri="{BB962C8B-B14F-4D97-AF65-F5344CB8AC3E}">
        <p14:creationId xmlns:p14="http://schemas.microsoft.com/office/powerpoint/2010/main" val="928425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40B0C-4762-44BB-DB7D-22D2DDEAA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437901F6-2F82-276A-E023-D62E854C1456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B013FC2-0DF7-2D2C-5953-63906BBA236D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AD2E569-78A1-84D2-5156-3A45C343567C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9FEB64C-FC9E-403A-A16D-D46A46746B0E}"/>
              </a:ext>
            </a:extLst>
          </p:cNvPr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Exit Meeting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D6B6F51-DA4B-ECA8-9010-1B1C598A590A}"/>
              </a:ext>
            </a:extLst>
          </p:cNvPr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D284698-A737-E444-F6C6-AF2BCFBA117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19A61562-6DB3-F722-A10E-01F7382DC4DE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EC7E756E-2D5C-9AEE-3994-2900F328ED1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3317405-89DE-8D02-2559-5A69908C2302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23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FE88260D-DAC0-9FD3-C64C-1FFBE0D90F18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AAB8B-E970-C507-CB45-41FA1AAD07DD}"/>
              </a:ext>
            </a:extLst>
          </p:cNvPr>
          <p:cNvSpPr txBox="1"/>
          <p:nvPr/>
        </p:nvSpPr>
        <p:spPr>
          <a:xfrm>
            <a:off x="685800" y="2170674"/>
            <a:ext cx="16154400" cy="528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Dalam Exit Meeting, TCWG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bersikeras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 err="1">
                <a:solidFill>
                  <a:srgbClr val="000000"/>
                </a:solidFill>
                <a:latin typeface="Alatsi Bold"/>
              </a:rPr>
              <a:t>mau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dilakukan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restatement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koreksi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pengaruhnya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pinjaman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bank (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kolektibilitas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).</a:t>
            </a:r>
          </a:p>
          <a:p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TCWG juga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mendesak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menerbitkan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clean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alasan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bahwa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tambahan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bukti-bukti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pendukung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disampaikan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KAP. </a:t>
            </a:r>
          </a:p>
          <a:p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TCWG juga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berkenan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jika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melakukan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pengujian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tambahan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memverifikasi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tambahan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bukti-bukti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pendukung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tersebut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karena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menurut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TCWG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dianggap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cukup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. (di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sini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terjadi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pembatasan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ruang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lingkup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5409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A5BCD-CF6A-F9D8-B0CF-3AB8E311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EFDDFB6E-0E94-8DEA-3825-D190ACAB3668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9B50D88-45AC-1EBA-E730-CE5F2918A4B1}"/>
              </a:ext>
            </a:extLst>
          </p:cNvPr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B43DA57-DF09-9A90-13DA-6BDF3CCB04CE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ABECC55-BE9B-FAF7-FCF7-9E285A15DA12}"/>
              </a:ext>
            </a:extLst>
          </p:cNvPr>
          <p:cNvSpPr txBox="1"/>
          <p:nvPr/>
        </p:nvSpPr>
        <p:spPr>
          <a:xfrm>
            <a:off x="1940072" y="426113"/>
            <a:ext cx="1440785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Exit Meeting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2AD0584-527F-C15B-51F0-FC4DD9545C6A}"/>
              </a:ext>
            </a:extLst>
          </p:cNvPr>
          <p:cNvGrpSpPr/>
          <p:nvPr/>
        </p:nvGrpSpPr>
        <p:grpSpPr>
          <a:xfrm>
            <a:off x="15792606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5B6EB730-F10B-8A10-23CE-018CBC94A8A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C1D8DCB1-4987-078C-50F6-6D873894968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87B1F07E-CCB5-59B6-486E-BA134DFCCBB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4ADBC4CF-D994-F474-2F0E-106B6E04BCE9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24</a:t>
              </a: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64C85BD4-6960-9EEB-379B-79A7FCD8A588}"/>
              </a:ext>
            </a:extLst>
          </p:cNvPr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E8B8A-6ADE-68D8-AB82-C5204DC082C0}"/>
              </a:ext>
            </a:extLst>
          </p:cNvPr>
          <p:cNvSpPr txBox="1"/>
          <p:nvPr/>
        </p:nvSpPr>
        <p:spPr>
          <a:xfrm>
            <a:off x="762000" y="3208267"/>
            <a:ext cx="17145000" cy="413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Karena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pembahasan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ditemukan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mufakat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sehingga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auditor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mampu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memperoleh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bukti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cukup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tepat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menyimpulkan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ditambah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pertimbangan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usaha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mengganggu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independesi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adanya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pembatasan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ruang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lingkup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audit oleh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serta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tidak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berkenan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disclaimer,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maka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:</a:t>
            </a:r>
          </a:p>
          <a:p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r>
              <a:rPr lang="en-US" sz="3752" dirty="0">
                <a:solidFill>
                  <a:srgbClr val="000000"/>
                </a:solidFill>
                <a:latin typeface="Alatsi Bold"/>
              </a:rPr>
              <a:t>“KAP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memutuskan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 err="1">
                <a:solidFill>
                  <a:srgbClr val="000000"/>
                </a:solidFill>
                <a:latin typeface="Alatsi Bold"/>
              </a:rPr>
              <a:t>menarik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b="1" dirty="0" err="1">
                <a:solidFill>
                  <a:srgbClr val="000000"/>
                </a:solidFill>
                <a:latin typeface="Alatsi Bold"/>
              </a:rPr>
              <a:t>diri</a:t>
            </a:r>
            <a:r>
              <a:rPr lang="en-US" sz="3752" b="1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dari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perikatan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berjalan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48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25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KESIMPULAN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8275" y="2505847"/>
            <a:ext cx="10929912" cy="5832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3007" lvl="1" indent="-386504" algn="l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KAP Siswanto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mengevaluasi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salah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saji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standar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audit yang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berlaku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. (SA 450)</a:t>
            </a:r>
          </a:p>
          <a:p>
            <a:pPr marL="773007" lvl="1" indent="-386504" algn="l">
              <a:lnSpc>
                <a:spcPct val="150000"/>
              </a:lnSpc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KAP Siswanto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perumusan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(draft)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juga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SA 705. </a:t>
            </a:r>
          </a:p>
          <a:p>
            <a:pPr marL="773007" lvl="1" indent="-386504" algn="l">
              <a:lnSpc>
                <a:spcPct val="150000"/>
              </a:lnSpc>
              <a:buAutoNum type="arabicPeriod"/>
            </a:pP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Penarikan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diri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juga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sudah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Standar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Audit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dikarenakan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adanya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usaha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manajemen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dalam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mengganggu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independensi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pembatasan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ruang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lingkup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audit</a:t>
            </a:r>
          </a:p>
        </p:txBody>
      </p:sp>
      <p:sp>
        <p:nvSpPr>
          <p:cNvPr id="14" name="Freeform 14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4299" y="3072329"/>
            <a:ext cx="14228502" cy="63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3"/>
              </a:lnSpc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Diharapkan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KAP Siswanto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untuk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terus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:</a:t>
            </a:r>
          </a:p>
        </p:txBody>
      </p:sp>
      <p:sp>
        <p:nvSpPr>
          <p:cNvPr id="3" name="Freeform 3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REKOMENDASI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 Bold"/>
              </a:rPr>
              <a:t>REKOMENDASI</a:t>
            </a:r>
          </a:p>
        </p:txBody>
      </p:sp>
      <p:sp>
        <p:nvSpPr>
          <p:cNvPr id="9" name="AutoShape 9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2" name="Group 12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26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9F05171E-9A0A-3EB1-30AD-6166149D6108}"/>
              </a:ext>
            </a:extLst>
          </p:cNvPr>
          <p:cNvSpPr txBox="1"/>
          <p:nvPr/>
        </p:nvSpPr>
        <p:spPr>
          <a:xfrm>
            <a:off x="1630653" y="4205819"/>
            <a:ext cx="14228502" cy="4714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l">
              <a:lnSpc>
                <a:spcPts val="5253"/>
              </a:lnSpc>
              <a:buFont typeface="Arial" panose="020B0604020202020204" pitchFamily="34" charset="0"/>
              <a:buChar char="•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Melakukan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perbaikan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memperkuat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SPI dan SPM</a:t>
            </a:r>
          </a:p>
          <a:p>
            <a:pPr marL="742950" indent="-742950" algn="l">
              <a:lnSpc>
                <a:spcPts val="5253"/>
              </a:lnSpc>
              <a:buFont typeface="Arial" panose="020B0604020202020204" pitchFamily="34" charset="0"/>
              <a:buChar char="•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Mengembangkan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budaya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profesionalisme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etika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lebih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mendalam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pPr marL="742950" indent="-742950" algn="l">
              <a:lnSpc>
                <a:spcPts val="5253"/>
              </a:lnSpc>
              <a:buFont typeface="Arial" panose="020B0604020202020204" pitchFamily="34" charset="0"/>
              <a:buChar char="•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Fokus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pada value (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peningkatan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nilai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kualitas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audit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jasa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lainnnya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)</a:t>
            </a:r>
          </a:p>
          <a:p>
            <a:pPr marL="742950" indent="-742950" algn="l">
              <a:lnSpc>
                <a:spcPts val="5253"/>
              </a:lnSpc>
              <a:buFont typeface="Arial" panose="020B0604020202020204" pitchFamily="34" charset="0"/>
              <a:buChar char="•"/>
            </a:pP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Membangun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reputasi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dan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kepercayaan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yang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lebih</a:t>
            </a:r>
            <a:r>
              <a:rPr lang="en-US" sz="3752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752" dirty="0" err="1">
                <a:solidFill>
                  <a:srgbClr val="000000"/>
                </a:solidFill>
                <a:latin typeface="Alatsi Bold"/>
              </a:rPr>
              <a:t>kuat</a:t>
            </a:r>
            <a:endParaRPr lang="en-US" sz="3752" dirty="0">
              <a:solidFill>
                <a:srgbClr val="000000"/>
              </a:solidFill>
              <a:latin typeface="Alatsi Bold"/>
            </a:endParaRPr>
          </a:p>
          <a:p>
            <a:pPr marL="742950" indent="-742950" algn="l">
              <a:lnSpc>
                <a:spcPts val="5253"/>
              </a:lnSpc>
              <a:buFont typeface="Arial" panose="020B0604020202020204" pitchFamily="34" charset="0"/>
              <a:buChar char="•"/>
            </a:pPr>
            <a:endParaRPr lang="en-US" sz="3752" dirty="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 err="1">
                <a:solidFill>
                  <a:srgbClr val="000000"/>
                </a:solidFill>
                <a:latin typeface="Alatsi Bold"/>
              </a:rPr>
              <a:t>Terima</a:t>
            </a:r>
            <a:r>
              <a:rPr lang="en-US" sz="14695">
                <a:solidFill>
                  <a:srgbClr val="000000"/>
                </a:solidFill>
                <a:latin typeface="Alatsi Bold"/>
              </a:rPr>
              <a:t> Kasih</a:t>
            </a:r>
            <a:endParaRPr lang="en-US" sz="14695" dirty="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LATAR BELAKANG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39313" y="3070231"/>
            <a:ext cx="16348686" cy="5286353"/>
            <a:chOff x="0" y="-63120"/>
            <a:chExt cx="21798249" cy="704846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9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 Bold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9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 dirty="0">
                  <a:solidFill>
                    <a:srgbClr val="000000"/>
                  </a:solidFill>
                  <a:latin typeface="Alatsi Bold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79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 Bold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1568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2"/>
                </a:lnSpc>
              </a:pPr>
              <a:r>
                <a:rPr lang="id-ID" sz="3600" dirty="0">
                  <a:latin typeface="Alatsi" panose="020B0604020202020204" charset="0"/>
                </a:rPr>
                <a:t>Profesi auditor independen memegang peranan krusial dalam menjaga kepercayaan publik terhadap integritas laporan keuangan entitas</a:t>
              </a:r>
              <a:r>
                <a:rPr lang="en-US" sz="3600" dirty="0">
                  <a:latin typeface="Alatsi" panose="020B0604020202020204" charset="0"/>
                </a:rPr>
                <a:t>.</a:t>
              </a:r>
              <a:endParaRPr lang="en-US" sz="3387" dirty="0">
                <a:solidFill>
                  <a:srgbClr val="000000"/>
                </a:solidFill>
                <a:latin typeface="Alatsi" panose="020B0604020202020204" charset="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28632" y="2275705"/>
              <a:ext cx="18976923" cy="2371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42"/>
                </a:lnSpc>
              </a:pPr>
              <a:r>
                <a:rPr lang="id-ID" sz="3600" dirty="0">
                  <a:latin typeface="Alatsi" panose="020B0604020202020204" charset="0"/>
                </a:rPr>
                <a:t>Evaluasi salah saji material </a:t>
              </a:r>
              <a:r>
                <a:rPr lang="en-US" sz="3600" dirty="0">
                  <a:latin typeface="Alatsi" panose="020B0604020202020204" charset="0"/>
                </a:rPr>
                <a:t>dan </a:t>
              </a:r>
              <a:r>
                <a:rPr lang="en-US" sz="3600" dirty="0" err="1">
                  <a:latin typeface="Alatsi" panose="020B0604020202020204" charset="0"/>
                </a:rPr>
                <a:t>pertimbangan</a:t>
              </a:r>
              <a:r>
                <a:rPr lang="id-ID" sz="3600" dirty="0">
                  <a:latin typeface="Alatsi" panose="020B0604020202020204" charset="0"/>
                </a:rPr>
                <a:t> </a:t>
              </a:r>
              <a:r>
                <a:rPr lang="en-US" sz="3600" dirty="0">
                  <a:latin typeface="Alatsi" panose="020B0604020202020204" charset="0"/>
                </a:rPr>
                <a:t>auditor </a:t>
              </a:r>
              <a:r>
                <a:rPr lang="en-US" sz="3600" dirty="0" err="1">
                  <a:latin typeface="Alatsi" panose="020B0604020202020204" charset="0"/>
                </a:rPr>
                <a:t>terhadap</a:t>
              </a:r>
              <a:r>
                <a:rPr lang="en-US" sz="3600" dirty="0">
                  <a:latin typeface="Alatsi" panose="020B0604020202020204" charset="0"/>
                </a:rPr>
                <a:t> </a:t>
              </a:r>
              <a:r>
                <a:rPr lang="id-ID" sz="3600" dirty="0">
                  <a:latin typeface="Alatsi" panose="020B0604020202020204" charset="0"/>
                </a:rPr>
                <a:t>dampak kumulatif dan </a:t>
              </a:r>
              <a:r>
                <a:rPr lang="id-ID" sz="3600" dirty="0" err="1">
                  <a:latin typeface="Alatsi" panose="020B0604020202020204" charset="0"/>
                </a:rPr>
                <a:t>pervasif</a:t>
              </a:r>
              <a:r>
                <a:rPr lang="id-ID" sz="3600" dirty="0">
                  <a:latin typeface="Alatsi" panose="020B0604020202020204" charset="0"/>
                </a:rPr>
                <a:t> dari temuan terhadap laporan keuangan secara keseluruhan</a:t>
              </a:r>
              <a:r>
                <a:rPr lang="en-US" sz="3387" dirty="0">
                  <a:solidFill>
                    <a:srgbClr val="000000"/>
                  </a:solidFill>
                  <a:latin typeface="Alatsi" panose="020B0604020202020204" charset="0"/>
                </a:rPr>
                <a:t>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17398"/>
              <a:ext cx="20086552" cy="15679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742"/>
                </a:lnSpc>
              </a:pP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Situasi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dan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kondisi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tertentu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yang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menyebabkan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auditor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untuk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menerapkan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</a:t>
              </a:r>
              <a:r>
                <a:rPr lang="en-US" sz="3600" dirty="0" err="1">
                  <a:solidFill>
                    <a:srgbClr val="000000"/>
                  </a:solidFill>
                  <a:latin typeface="Alatsi Bold"/>
                </a:rPr>
                <a:t>Standar</a:t>
              </a:r>
              <a:r>
                <a:rPr lang="en-US" sz="3600" dirty="0">
                  <a:solidFill>
                    <a:srgbClr val="000000"/>
                  </a:solidFill>
                  <a:latin typeface="Alatsi Bold"/>
                </a:rPr>
                <a:t> Audit 705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25476" y="4853304"/>
            <a:ext cx="688210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atsi Bold"/>
              </a:rPr>
              <a:t>Latar Belakang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PROFIL PERUSAHAAN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9495" y="5758594"/>
            <a:ext cx="16393067" cy="2827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572"/>
              </a:lnSpc>
            </a:pPr>
            <a:r>
              <a:rPr lang="en-US" sz="3980" dirty="0">
                <a:solidFill>
                  <a:srgbClr val="000000"/>
                </a:solidFill>
                <a:latin typeface="Alatsi Bold"/>
              </a:rPr>
              <a:t>Kantor </a:t>
            </a:r>
            <a:r>
              <a:rPr lang="en-US" sz="3980" dirty="0" err="1">
                <a:solidFill>
                  <a:srgbClr val="000000"/>
                </a:solidFill>
                <a:latin typeface="Alatsi Bold"/>
              </a:rPr>
              <a:t>Akuntan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 Publik Siswanto </a:t>
            </a:r>
            <a:r>
              <a:rPr lang="en-US" sz="3980" dirty="0" err="1">
                <a:solidFill>
                  <a:srgbClr val="000000"/>
                </a:solidFill>
                <a:latin typeface="Alatsi Bold"/>
              </a:rPr>
              <a:t>didirikan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 oleh Siswanto, </a:t>
            </a:r>
            <a:r>
              <a:rPr lang="en-US" sz="3980" dirty="0" err="1">
                <a:solidFill>
                  <a:srgbClr val="000000"/>
                </a:solidFill>
                <a:latin typeface="Alatsi Bold"/>
              </a:rPr>
              <a:t>pemegang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980" i="1" dirty="0">
                <a:solidFill>
                  <a:srgbClr val="000000"/>
                </a:solidFill>
                <a:latin typeface="Alatsi Bold"/>
              </a:rPr>
              <a:t>Certified Public Accountant 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(CPA), </a:t>
            </a:r>
            <a:r>
              <a:rPr lang="en-US" sz="3980" i="1" dirty="0">
                <a:solidFill>
                  <a:srgbClr val="000000"/>
                </a:solidFill>
                <a:latin typeface="Alatsi Bold"/>
              </a:rPr>
              <a:t>Chartered Accountant 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(CA), </a:t>
            </a:r>
            <a:r>
              <a:rPr lang="en-US" sz="3980" i="1" dirty="0">
                <a:solidFill>
                  <a:srgbClr val="000000"/>
                </a:solidFill>
                <a:latin typeface="Alatsi Bold"/>
              </a:rPr>
              <a:t>Asean Chartered Professional </a:t>
            </a:r>
            <a:r>
              <a:rPr lang="en-US" sz="3980" i="1" dirty="0" err="1">
                <a:solidFill>
                  <a:srgbClr val="000000"/>
                </a:solidFill>
                <a:latin typeface="Alatsi Bold"/>
              </a:rPr>
              <a:t>Accountan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 (CPA ASEAN),  </a:t>
            </a:r>
            <a:r>
              <a:rPr lang="en-US" sz="3980" i="1" dirty="0">
                <a:solidFill>
                  <a:srgbClr val="000000"/>
                </a:solidFill>
                <a:latin typeface="Alatsi Bold"/>
              </a:rPr>
              <a:t>Certified Financial Investigator 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(CFI), dan </a:t>
            </a:r>
            <a:r>
              <a:rPr lang="en-US" sz="3980" i="1" dirty="0">
                <a:solidFill>
                  <a:srgbClr val="000000"/>
                </a:solidFill>
                <a:latin typeface="Alatsi Bold"/>
              </a:rPr>
              <a:t>Certified Liquidator Indonesia </a:t>
            </a:r>
            <a:r>
              <a:rPr lang="en-US" sz="3980" dirty="0">
                <a:solidFill>
                  <a:srgbClr val="000000"/>
                </a:solidFill>
                <a:latin typeface="Alatsi Bold"/>
              </a:rPr>
              <a:t>(CLI)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000000-0008-0000-0E00-000002000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41" y="2534168"/>
            <a:ext cx="6195769" cy="24396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5958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KAP Siswanto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mendapatkan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izin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berdasarkan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Keputusan Menteri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No. 68/KM.1/2022</a:t>
            </a:r>
          </a:p>
          <a:p>
            <a:pPr marL="902546" lvl="1" indent="-451273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terdaftar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di BPK (Badan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Pemeriksa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 No. 341/STT/X/2018</a:t>
            </a:r>
          </a:p>
          <a:p>
            <a:pPr marL="902546" lvl="1" indent="-451273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terdaftar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di OJK (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Otoritas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Jasa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 No. STTD.KAP-033/PM.223/2019</a:t>
            </a:r>
          </a:p>
          <a:p>
            <a:pPr marL="902546" lvl="1" indent="-451273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Tergabung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sebagai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anggota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Organisasi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Audit Indonesia (OAI) </a:t>
            </a:r>
            <a:r>
              <a:rPr lang="en-US" sz="3200" i="1" dirty="0">
                <a:solidFill>
                  <a:srgbClr val="000000"/>
                </a:solidFill>
                <a:latin typeface="Alatsi Bold"/>
              </a:rPr>
              <a:t>Global Audit Network 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(GANet.)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berdasarkan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STT PPPK No. 220/MK.1/PPPK/2023</a:t>
            </a:r>
          </a:p>
          <a:p>
            <a:pPr marL="902546" lvl="1" indent="-451273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Siswanto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mendapatkan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izin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sebagai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Akuntan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Publik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sesuai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Keputusan Menteri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dengan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No. 1209/KM.1/2017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679116" y="937997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PROFIL PERUSAHAAN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650766" y="165368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STRUKTUR ORGANISASI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574B3-9E56-1519-6A9E-4497F892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2082803"/>
            <a:ext cx="8377273" cy="7005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774962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JASA YANG DISEDIAKAN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8326" y="2521212"/>
            <a:ext cx="12899161" cy="6098745"/>
            <a:chOff x="0" y="0"/>
            <a:chExt cx="3397310" cy="16062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97310" cy="1606254"/>
            </a:xfrm>
            <a:custGeom>
              <a:avLst/>
              <a:gdLst/>
              <a:ahLst/>
              <a:cxnLst/>
              <a:rect l="l" t="t" r="r" b="b"/>
              <a:pathLst>
                <a:path w="3397310" h="1606254">
                  <a:moveTo>
                    <a:pt x="30610" y="0"/>
                  </a:moveTo>
                  <a:lnTo>
                    <a:pt x="3366700" y="0"/>
                  </a:lnTo>
                  <a:cubicBezTo>
                    <a:pt x="3383606" y="0"/>
                    <a:pt x="3397310" y="13704"/>
                    <a:pt x="3397310" y="30610"/>
                  </a:cubicBezTo>
                  <a:lnTo>
                    <a:pt x="3397310" y="1575644"/>
                  </a:lnTo>
                  <a:cubicBezTo>
                    <a:pt x="3397310" y="1592549"/>
                    <a:pt x="3383606" y="1606254"/>
                    <a:pt x="3366700" y="1606254"/>
                  </a:cubicBezTo>
                  <a:lnTo>
                    <a:pt x="30610" y="1606254"/>
                  </a:lnTo>
                  <a:cubicBezTo>
                    <a:pt x="13704" y="1606254"/>
                    <a:pt x="0" y="1592549"/>
                    <a:pt x="0" y="1575644"/>
                  </a:cubicBezTo>
                  <a:lnTo>
                    <a:pt x="0" y="30610"/>
                  </a:lnTo>
                  <a:cubicBezTo>
                    <a:pt x="0" y="13704"/>
                    <a:pt x="13704" y="0"/>
                    <a:pt x="3061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97310" cy="1644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3250" y="3688540"/>
            <a:ext cx="13667393" cy="310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Alatsi Bold"/>
              </a:rPr>
              <a:t>General Audit (Audit Umum </a:t>
            </a:r>
            <a:r>
              <a:rPr lang="en-US" sz="3499" dirty="0" err="1">
                <a:solidFill>
                  <a:srgbClr val="000000"/>
                </a:solidFill>
                <a:latin typeface="Alatsi Bold"/>
              </a:rPr>
              <a:t>atas</a:t>
            </a:r>
            <a:r>
              <a:rPr lang="en-US" sz="34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latsi Bold"/>
              </a:rPr>
              <a:t>Laporan</a:t>
            </a:r>
            <a:r>
              <a:rPr lang="en-US" sz="3499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499" dirty="0">
                <a:solidFill>
                  <a:srgbClr val="000000"/>
                </a:solidFill>
                <a:latin typeface="Alatsi Bold"/>
              </a:rPr>
              <a:t>) </a:t>
            </a:r>
          </a:p>
          <a:p>
            <a:pPr marL="755647" lvl="1" indent="-377824" algn="l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Alatsi"/>
              </a:rPr>
              <a:t>Forensic Audit (Audit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Forensik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)/Investigation Audit (Audit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Investigasi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)</a:t>
            </a:r>
          </a:p>
          <a:p>
            <a:pPr marL="755647" lvl="1" indent="-377824" algn="l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Alatsi"/>
              </a:rPr>
              <a:t> Compliance Audit (Audit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Kepatuhan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)</a:t>
            </a:r>
          </a:p>
          <a:p>
            <a:pPr marL="755647" lvl="1" indent="-377824" algn="l">
              <a:lnSpc>
                <a:spcPts val="4899"/>
              </a:lnSpc>
              <a:buAutoNum type="arabicPeriod"/>
            </a:pPr>
            <a:r>
              <a:rPr lang="en-US" sz="3499" dirty="0">
                <a:solidFill>
                  <a:srgbClr val="000000"/>
                </a:solidFill>
                <a:latin typeface="Alatsi"/>
              </a:rPr>
              <a:t>Review of Financial Statement (Review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atas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Laporan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Alatsi"/>
              </a:rPr>
              <a:t>Keuangan</a:t>
            </a:r>
            <a:r>
              <a:rPr lang="en-US" sz="3499" dirty="0">
                <a:solidFill>
                  <a:srgbClr val="000000"/>
                </a:solidFill>
                <a:latin typeface="Alatsi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23357" y="2635246"/>
            <a:ext cx="3878232" cy="79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9"/>
              </a:lnSpc>
            </a:pPr>
            <a:r>
              <a:rPr lang="en-US" sz="4699" dirty="0">
                <a:solidFill>
                  <a:srgbClr val="000000"/>
                </a:solidFill>
                <a:latin typeface="Alatsi Bold"/>
              </a:rPr>
              <a:t>Jasa </a:t>
            </a:r>
            <a:r>
              <a:rPr lang="en-US" sz="4699" dirty="0" err="1">
                <a:solidFill>
                  <a:srgbClr val="000000"/>
                </a:solidFill>
                <a:latin typeface="Alatsi Bold"/>
              </a:rPr>
              <a:t>Asurans</a:t>
            </a:r>
            <a:endParaRPr lang="en-US" sz="46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3429219" y="2521212"/>
            <a:ext cx="4859872" cy="4859853"/>
            <a:chOff x="0" y="0"/>
            <a:chExt cx="6350025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774962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 Bold"/>
              </a:rPr>
              <a:t>JASA YANG DISEDIAKAN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8326" y="2521212"/>
            <a:ext cx="8625674" cy="6357232"/>
            <a:chOff x="0" y="0"/>
            <a:chExt cx="2271782" cy="1674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71782" cy="1674333"/>
            </a:xfrm>
            <a:custGeom>
              <a:avLst/>
              <a:gdLst/>
              <a:ahLst/>
              <a:cxnLst/>
              <a:rect l="l" t="t" r="r" b="b"/>
              <a:pathLst>
                <a:path w="2271782" h="1674333">
                  <a:moveTo>
                    <a:pt x="45775" y="0"/>
                  </a:moveTo>
                  <a:lnTo>
                    <a:pt x="2226008" y="0"/>
                  </a:lnTo>
                  <a:cubicBezTo>
                    <a:pt x="2251288" y="0"/>
                    <a:pt x="2271782" y="20494"/>
                    <a:pt x="2271782" y="45775"/>
                  </a:cubicBezTo>
                  <a:lnTo>
                    <a:pt x="2271782" y="1628558"/>
                  </a:lnTo>
                  <a:cubicBezTo>
                    <a:pt x="2271782" y="1640698"/>
                    <a:pt x="2266959" y="1652341"/>
                    <a:pt x="2258375" y="1660926"/>
                  </a:cubicBezTo>
                  <a:cubicBezTo>
                    <a:pt x="2249791" y="1669510"/>
                    <a:pt x="2238148" y="1674333"/>
                    <a:pt x="2226008" y="1674333"/>
                  </a:cubicBezTo>
                  <a:lnTo>
                    <a:pt x="45775" y="1674333"/>
                  </a:lnTo>
                  <a:cubicBezTo>
                    <a:pt x="33635" y="1674333"/>
                    <a:pt x="21992" y="1669510"/>
                    <a:pt x="13407" y="1660926"/>
                  </a:cubicBezTo>
                  <a:cubicBezTo>
                    <a:pt x="4823" y="1652341"/>
                    <a:pt x="0" y="1640698"/>
                    <a:pt x="0" y="1628558"/>
                  </a:cubicBezTo>
                  <a:lnTo>
                    <a:pt x="0" y="45775"/>
                  </a:lnTo>
                  <a:cubicBezTo>
                    <a:pt x="0" y="33635"/>
                    <a:pt x="4823" y="21992"/>
                    <a:pt x="13407" y="13407"/>
                  </a:cubicBezTo>
                  <a:cubicBezTo>
                    <a:pt x="21992" y="4823"/>
                    <a:pt x="33635" y="0"/>
                    <a:pt x="45775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271782" cy="1712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78671" y="3505537"/>
            <a:ext cx="8465329" cy="5077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5819" lvl="1" indent="-457200" algn="l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Compilation of Financial Statement (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Kompilasi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Laporan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Keuangan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</a:t>
            </a:r>
          </a:p>
          <a:p>
            <a:pPr marL="845819" lvl="1" indent="-457200" algn="l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Accounting Information System Service (Jasa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Sistem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Informasi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Akuntansi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</a:t>
            </a:r>
          </a:p>
          <a:p>
            <a:pPr marL="845819" lvl="1" indent="-4572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"/>
              </a:rPr>
              <a:t>Audit of Agree Upon Procedure (Audit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atas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Prosedur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yang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Disepakati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) </a:t>
            </a:r>
          </a:p>
          <a:p>
            <a:pPr marL="845819" lvl="1" indent="-457200" algn="l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Bookeeping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Service (Jasa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Pembukuan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 </a:t>
            </a:r>
          </a:p>
          <a:p>
            <a:pPr marL="845819" lvl="1" indent="-457200" algn="l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Tax Preparation Service (Jasa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Perpajakan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2219" y="2595731"/>
            <a:ext cx="45244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Alatsi Bold"/>
              </a:rPr>
              <a:t>Jasa Non-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Asurans</a:t>
            </a:r>
            <a:endParaRPr lang="en-US" sz="3999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34597" y="2521212"/>
            <a:ext cx="7362681" cy="6357232"/>
            <a:chOff x="0" y="0"/>
            <a:chExt cx="1939142" cy="1674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39142" cy="1674333"/>
            </a:xfrm>
            <a:custGeom>
              <a:avLst/>
              <a:gdLst/>
              <a:ahLst/>
              <a:cxnLst/>
              <a:rect l="l" t="t" r="r" b="b"/>
              <a:pathLst>
                <a:path w="1939142" h="167433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620706"/>
                  </a:lnTo>
                  <a:cubicBezTo>
                    <a:pt x="1939142" y="1634929"/>
                    <a:pt x="1933492" y="1648569"/>
                    <a:pt x="1923435" y="1658626"/>
                  </a:cubicBezTo>
                  <a:cubicBezTo>
                    <a:pt x="1913378" y="1668683"/>
                    <a:pt x="1899738" y="1674333"/>
                    <a:pt x="1885515" y="1674333"/>
                  </a:cubicBezTo>
                  <a:lnTo>
                    <a:pt x="53627" y="1674333"/>
                  </a:lnTo>
                  <a:cubicBezTo>
                    <a:pt x="24010" y="1674333"/>
                    <a:pt x="0" y="1650323"/>
                    <a:pt x="0" y="162070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39142" cy="1712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730907" y="3505537"/>
            <a:ext cx="7166371" cy="497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Fisibility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 Study (Studi </a:t>
            </a:r>
            <a:r>
              <a:rPr lang="en-US" sz="3200" dirty="0" err="1">
                <a:solidFill>
                  <a:srgbClr val="000000"/>
                </a:solidFill>
                <a:latin typeface="Alatsi Bold"/>
              </a:rPr>
              <a:t>Kelayakan</a:t>
            </a:r>
            <a:r>
              <a:rPr lang="en-US" sz="3200" dirty="0">
                <a:solidFill>
                  <a:srgbClr val="000000"/>
                </a:solidFill>
                <a:latin typeface="Alatsi Bold"/>
              </a:rPr>
              <a:t>) </a:t>
            </a: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"/>
              </a:rPr>
              <a:t> Business Plan (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Perencanaan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Bisnis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) </a:t>
            </a: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"/>
              </a:rPr>
              <a:t> Standard Operational Procedure (SOP) </a:t>
            </a: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Perhitungan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Unit Cost </a:t>
            </a: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"/>
              </a:rPr>
              <a:t>Pelaporan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KPPK</a:t>
            </a: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"/>
              </a:rPr>
              <a:t>Konsultasi</a:t>
            </a:r>
            <a:r>
              <a:rPr lang="en-US" sz="3200" dirty="0">
                <a:solidFill>
                  <a:srgbClr val="000000"/>
                </a:solidFill>
                <a:latin typeface="Alatsi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latsi"/>
              </a:rPr>
              <a:t>Manajemen</a:t>
            </a:r>
            <a:endParaRPr lang="en-US" sz="3200" dirty="0">
              <a:solidFill>
                <a:srgbClr val="000000"/>
              </a:solidFill>
              <a:latin typeface="Alatsi"/>
            </a:endParaRPr>
          </a:p>
          <a:p>
            <a:pPr marL="835728" lvl="1" indent="-457200" algn="l">
              <a:lnSpc>
                <a:spcPts val="490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latsi"/>
              </a:rPr>
              <a:t>Likuidasi</a:t>
            </a:r>
            <a:endParaRPr lang="en-US" sz="3200" dirty="0">
              <a:solidFill>
                <a:srgbClr val="000000"/>
              </a:solidFill>
              <a:latin typeface="Alats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155262" y="2567156"/>
            <a:ext cx="4944493" cy="67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Alatsi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5" name="Group 1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62659178-4AF8-92B0-7BD4-7501562BD1D4}"/>
              </a:ext>
            </a:extLst>
          </p:cNvPr>
          <p:cNvSpPr txBox="1"/>
          <p:nvPr/>
        </p:nvSpPr>
        <p:spPr>
          <a:xfrm>
            <a:off x="11051866" y="2705565"/>
            <a:ext cx="4524451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Alatsi Bold"/>
              </a:rPr>
              <a:t>Jasa Non-</a:t>
            </a:r>
            <a:r>
              <a:rPr lang="en-US" sz="3999" dirty="0" err="1">
                <a:solidFill>
                  <a:srgbClr val="000000"/>
                </a:solidFill>
                <a:latin typeface="Alatsi Bold"/>
              </a:rPr>
              <a:t>Asurans</a:t>
            </a:r>
            <a:endParaRPr lang="en-US" sz="3999" dirty="0">
              <a:solidFill>
                <a:srgbClr val="000000"/>
              </a:solidFill>
              <a:latin typeface="Alatsi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 Bold"/>
              </a:rPr>
              <a:t>KEGIATAN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52254" y="6864230"/>
            <a:ext cx="14912813" cy="2555995"/>
            <a:chOff x="-10797814" y="-192881"/>
            <a:chExt cx="19883749" cy="4430257"/>
          </a:xfrm>
        </p:grpSpPr>
        <p:grpSp>
          <p:nvGrpSpPr>
            <p:cNvPr id="4" name="Group 4"/>
            <p:cNvGrpSpPr/>
            <p:nvPr/>
          </p:nvGrpSpPr>
          <p:grpSpPr>
            <a:xfrm>
              <a:off x="-10797814" y="-192881"/>
              <a:ext cx="19883749" cy="4430257"/>
              <a:chOff x="-2132901" y="-38100"/>
              <a:chExt cx="3927653" cy="87511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-2132901" y="7034"/>
                <a:ext cx="3927653" cy="829979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829979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770618"/>
                    </a:lnTo>
                    <a:cubicBezTo>
                      <a:pt x="1751844" y="803402"/>
                      <a:pt x="1725268" y="829979"/>
                      <a:pt x="1692484" y="829979"/>
                    </a:cubicBezTo>
                    <a:lnTo>
                      <a:pt x="59360" y="829979"/>
                    </a:lnTo>
                    <a:cubicBezTo>
                      <a:pt x="26577" y="829979"/>
                      <a:pt x="0" y="803402"/>
                      <a:pt x="0" y="770618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8680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-10140971" y="659255"/>
              <a:ext cx="15127005" cy="72045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73"/>
                </a:lnSpc>
              </a:pPr>
              <a:r>
                <a:rPr lang="en-US" sz="3195" dirty="0" err="1">
                  <a:solidFill>
                    <a:srgbClr val="000000"/>
                  </a:solidFill>
                  <a:latin typeface="Alatsi Bold"/>
                </a:rPr>
                <a:t>Evaluasi</a:t>
              </a:r>
              <a:r>
                <a:rPr lang="en-US" sz="3195" dirty="0">
                  <a:solidFill>
                    <a:srgbClr val="000000"/>
                  </a:solidFill>
                  <a:latin typeface="Alatsi Bold"/>
                </a:rPr>
                <a:t> salah </a:t>
              </a:r>
              <a:r>
                <a:rPr lang="en-US" sz="3195" dirty="0" err="1">
                  <a:solidFill>
                    <a:srgbClr val="000000"/>
                  </a:solidFill>
                  <a:latin typeface="Alatsi Bold"/>
                </a:rPr>
                <a:t>saji</a:t>
              </a:r>
              <a:r>
                <a:rPr lang="en-US" sz="3195" dirty="0">
                  <a:solidFill>
                    <a:srgbClr val="000000"/>
                  </a:solidFill>
                  <a:latin typeface="Alatsi Bold"/>
                </a:rPr>
                <a:t> yang </a:t>
              </a:r>
              <a:r>
                <a:rPr lang="en-US" sz="3195" dirty="0" err="1">
                  <a:solidFill>
                    <a:srgbClr val="000000"/>
                  </a:solidFill>
                  <a:latin typeface="Alatsi Bold"/>
                </a:rPr>
                <a:t>ditemukan</a:t>
              </a:r>
              <a:r>
                <a:rPr lang="en-US" sz="3195" dirty="0">
                  <a:solidFill>
                    <a:srgbClr val="000000"/>
                  </a:solidFill>
                  <a:latin typeface="Alatsi Bold"/>
                </a:rPr>
                <a:t> (SA 450)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817551" y="6049076"/>
            <a:ext cx="4182217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 Bold"/>
              </a:rPr>
              <a:t>Langkah Auditor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14912814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id-ID" sz="3600" dirty="0">
                <a:latin typeface="Alatsi" panose="020B0604020202020204" charset="0"/>
              </a:rPr>
              <a:t>Prinsip dasar audit menuntut auditor untuk menyatakan opini atas kewajaran penyajian laporan keuangan, memberikan keyakinan memadai</a:t>
            </a:r>
            <a:r>
              <a:rPr lang="en-US" sz="3600" dirty="0">
                <a:latin typeface="Alatsi" panose="020B0604020202020204" charset="0"/>
              </a:rPr>
              <a:t> </a:t>
            </a:r>
            <a:r>
              <a:rPr lang="id-ID" sz="3600" dirty="0">
                <a:latin typeface="Alatsi" panose="020B0604020202020204" charset="0"/>
              </a:rPr>
              <a:t>kepada para pemangku kepentingan. Namun, dalam perjalanan penugasan audit, tidak jarang auditor dihadapkan pada situasi yang menguji integritas dan profesionalisme mereka, terutama ketika menemukan </a:t>
            </a:r>
            <a:r>
              <a:rPr lang="id-ID" sz="3600" b="1" dirty="0">
                <a:latin typeface="Alatsi" panose="020B0604020202020204" charset="0"/>
              </a:rPr>
              <a:t>salah saji</a:t>
            </a:r>
            <a:r>
              <a:rPr lang="en-US" sz="3600" b="1" dirty="0">
                <a:latin typeface="Alatsi" panose="020B0604020202020204" charset="0"/>
              </a:rPr>
              <a:t>.</a:t>
            </a:r>
            <a:endParaRPr lang="en-US" sz="3600" dirty="0">
              <a:solidFill>
                <a:srgbClr val="000000"/>
              </a:solidFill>
              <a:latin typeface="Alatsi" panose="020B06040202020202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 Bold"/>
              </a:rPr>
              <a:t> KEGIATAN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1085086" y="-104526"/>
            <a:ext cx="5404" cy="341922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H="1" flipV="1">
            <a:off x="1085085" y="6709412"/>
            <a:ext cx="6167" cy="3577485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4" name="Group 1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5FD5B101-00ED-D3B0-E6A7-42DA9DD86952}"/>
              </a:ext>
            </a:extLst>
          </p:cNvPr>
          <p:cNvSpPr txBox="1"/>
          <p:nvPr/>
        </p:nvSpPr>
        <p:spPr>
          <a:xfrm>
            <a:off x="2921440" y="8247828"/>
            <a:ext cx="11345255" cy="540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73"/>
              </a:lnSpc>
            </a:pPr>
            <a:r>
              <a:rPr lang="en-US" sz="3195" dirty="0" err="1">
                <a:solidFill>
                  <a:srgbClr val="000000"/>
                </a:solidFill>
                <a:latin typeface="Alatsi Bold"/>
              </a:rPr>
              <a:t>Modifikasi</a:t>
            </a:r>
            <a:r>
              <a:rPr lang="en-US" sz="3195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95" dirty="0" err="1">
                <a:solidFill>
                  <a:srgbClr val="000000"/>
                </a:solidFill>
                <a:latin typeface="Alatsi Bold"/>
              </a:rPr>
              <a:t>terhadap</a:t>
            </a:r>
            <a:r>
              <a:rPr lang="en-US" sz="3195" dirty="0">
                <a:solidFill>
                  <a:srgbClr val="000000"/>
                </a:solidFill>
                <a:latin typeface="Alatsi Bold"/>
              </a:rPr>
              <a:t> </a:t>
            </a:r>
            <a:r>
              <a:rPr lang="en-US" sz="3195" dirty="0" err="1">
                <a:solidFill>
                  <a:srgbClr val="000000"/>
                </a:solidFill>
                <a:latin typeface="Alatsi Bold"/>
              </a:rPr>
              <a:t>opini</a:t>
            </a:r>
            <a:r>
              <a:rPr lang="en-US" sz="3195" dirty="0">
                <a:solidFill>
                  <a:srgbClr val="000000"/>
                </a:solidFill>
                <a:latin typeface="Alatsi Bold"/>
              </a:rPr>
              <a:t> (SA 705)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1985</TotalTime>
  <Words>1344</Words>
  <Application>Microsoft Office PowerPoint</Application>
  <PresentationFormat>Custom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Alatsi</vt:lpstr>
      <vt:lpstr>Calibri</vt:lpstr>
      <vt:lpstr>Open Sans Bold</vt:lpstr>
      <vt:lpstr>Alatsi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Prosedur Audit atas Akun Kas dan Setara Kas pada RSUD X di KAP Wahyu Setyaningsih</dc:title>
  <cp:lastModifiedBy>Authon Robith</cp:lastModifiedBy>
  <cp:revision>16</cp:revision>
  <dcterms:created xsi:type="dcterms:W3CDTF">2006-08-16T00:00:00Z</dcterms:created>
  <dcterms:modified xsi:type="dcterms:W3CDTF">2025-06-14T05:54:19Z</dcterms:modified>
  <dc:identifier>DAF9hV2AWZg</dc:identifier>
</cp:coreProperties>
</file>