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83" r:id="rId14"/>
    <p:sldId id="271" r:id="rId15"/>
    <p:sldId id="287" r:id="rId16"/>
    <p:sldId id="289" r:id="rId17"/>
    <p:sldId id="290" r:id="rId18"/>
    <p:sldId id="291" r:id="rId19"/>
    <p:sldId id="293" r:id="rId20"/>
    <p:sldId id="292" r:id="rId21"/>
    <p:sldId id="272" r:id="rId22"/>
    <p:sldId id="273" r:id="rId23"/>
    <p:sldId id="269" r:id="rId24"/>
    <p:sldId id="294" r:id="rId25"/>
    <p:sldId id="295" r:id="rId26"/>
    <p:sldId id="268" r:id="rId27"/>
    <p:sldId id="270" r:id="rId28"/>
    <p:sldId id="274" r:id="rId29"/>
    <p:sldId id="284" r:id="rId30"/>
    <p:sldId id="288" r:id="rId31"/>
    <p:sldId id="285" r:id="rId32"/>
    <p:sldId id="275" r:id="rId33"/>
    <p:sldId id="281" r:id="rId34"/>
    <p:sldId id="276" r:id="rId35"/>
    <p:sldId id="298" r:id="rId36"/>
    <p:sldId id="297" r:id="rId37"/>
    <p:sldId id="277" r:id="rId38"/>
    <p:sldId id="300" r:id="rId39"/>
    <p:sldId id="299" r:id="rId40"/>
    <p:sldId id="278" r:id="rId41"/>
    <p:sldId id="301" r:id="rId42"/>
    <p:sldId id="296" r:id="rId43"/>
    <p:sldId id="282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E5AB3-F330-432A-BD17-A85789315BB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989EF-D99D-49E3-89C3-00FFD00A4D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77613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4C775-E235-4C5B-8E64-42E8481FCA15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8DD0A-85CB-413B-985C-FFF443CB0D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0126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871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52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686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91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988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78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83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15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448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63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9CA0-147B-4823-B40E-5EE4E4476909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90" y="6058981"/>
            <a:ext cx="874219" cy="6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4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angular-td3qcg?file=src%2Fapp%2Fhero-parent.component.ts" TargetMode="External"/><Relationship Id="rId2" Type="http://schemas.openxmlformats.org/officeDocument/2006/relationships/hyperlink" Target="https://angular.io/guide/component-intera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ng-unict-1" TargetMode="External"/><Relationship Id="rId2" Type="http://schemas.openxmlformats.org/officeDocument/2006/relationships/hyperlink" Target="https://angular.io/guide/component-interactio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template-synta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glossary#pipe" TargetMode="External"/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glossary#template-express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it.ly/ng-unict-2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gular.io/guide/event-bind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it.ly/ng-unict-3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iperwolf" TargetMode="External"/><Relationship Id="rId2" Type="http://schemas.openxmlformats.org/officeDocument/2006/relationships/hyperlink" Target="https://www.linkedin.com/in/fabriziofallico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hyperlink" Target="https://twitter.com/sniper_wol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two-way-bind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built-in-directiv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omponent-interac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it.ly/ng-unict-4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xjs.dev/guide/overview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javascript-everyday/javascript-theory-promise-vs-observable-d3087bc1239a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/generate" TargetMode="External"/><Relationship Id="rId2" Type="http://schemas.openxmlformats.org/officeDocument/2006/relationships/hyperlink" Target="https://angular.io/c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routing-overview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orms-overview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ng-intr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wline.co/ng-book/2/" TargetMode="External"/><Relationship Id="rId3" Type="http://schemas.openxmlformats.org/officeDocument/2006/relationships/hyperlink" Target="https://angular.io/tutorial" TargetMode="External"/><Relationship Id="rId7" Type="http://schemas.openxmlformats.org/officeDocument/2006/relationships/hyperlink" Target="https://egghead.io/q/angular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ontendmasters.com/courses/" TargetMode="External"/><Relationship Id="rId5" Type="http://schemas.openxmlformats.org/officeDocument/2006/relationships/hyperlink" Target="https://material.angular.io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angular.io/guide/styleguide" TargetMode="External"/><Relationship Id="rId9" Type="http://schemas.openxmlformats.org/officeDocument/2006/relationships/hyperlink" Target="https://github.com/PatrickJS/awesome-angular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en-US/docs/Web/Progressive_web_apps/Introduction#what_makes_an_app_a_pw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en-US/docs/Web/Progressive_web_apps/Introduction#browser_suppor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manifest/" TargetMode="External"/><Relationship Id="rId2" Type="http://schemas.openxmlformats.org/officeDocument/2006/relationships/hyperlink" Target="https://developer.mozilla.org/en-US/docs/Web/Manif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angular.io/guide/what-is-angular#what-is-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ervice-worker-intro#service-workers-in-angula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ervice-worker-intro#service-workers-in-angula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ng-intro-pw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Progressive_web_apps/Introduction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eb.dev/progressive-web-ap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ontendmasters.com/courses/service-workers/" TargetMode="External"/><Relationship Id="rId5" Type="http://schemas.openxmlformats.org/officeDocument/2006/relationships/hyperlink" Target="https://angular.io/guide/service-worker-intro" TargetMode="External"/><Relationship Id="rId4" Type="http://schemas.openxmlformats.org/officeDocument/2006/relationships/hyperlink" Target="https://developer.mozilla.org/en-US/docs/Web/API/Service_Worker_API/Using_Service_Work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understanding-angular-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understanding-angular-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omponent-over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decorators" TargetMode="External"/><Relationship Id="rId2" Type="http://schemas.openxmlformats.org/officeDocument/2006/relationships/hyperlink" Target="https://www.typescriptlang.org/docs/handbook/decorator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 smtClean="0"/>
              <a:t>Advanced Web Programming</a:t>
            </a:r>
            <a:endParaRPr lang="it-I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Angular and Progressive Web App</a:t>
            </a:r>
            <a:endParaRPr lang="it-IT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31/05/2022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</a:t>
            </a:fld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5" y="2128698"/>
            <a:ext cx="1439311" cy="1439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21" y="2281020"/>
            <a:ext cx="1117659" cy="12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Components</a:t>
            </a:r>
            <a:r>
              <a:rPr lang="en-GB" dirty="0"/>
              <a:t> </a:t>
            </a:r>
            <a:r>
              <a:rPr lang="en-GB" dirty="0" smtClean="0"/>
              <a:t>– Lifecycle hooks</a:t>
            </a:r>
            <a:r>
              <a:rPr lang="en-GB" sz="2400" dirty="0" smtClean="0"/>
              <a:t>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instance </a:t>
            </a:r>
            <a:r>
              <a:rPr lang="en-US" b="1" dirty="0"/>
              <a:t>has a lifecycle </a:t>
            </a:r>
            <a:r>
              <a:rPr lang="en-US" dirty="0"/>
              <a:t>that starts when Angular instantiates the component class and renders the component view along with its child </a:t>
            </a:r>
            <a:r>
              <a:rPr lang="en-US" dirty="0" smtClean="0"/>
              <a:t>views.</a:t>
            </a:r>
          </a:p>
          <a:p>
            <a:r>
              <a:rPr lang="en-US" dirty="0" smtClean="0"/>
              <a:t>The </a:t>
            </a:r>
            <a:r>
              <a:rPr lang="en-US" dirty="0"/>
              <a:t>lifecycle continues with </a:t>
            </a:r>
            <a:r>
              <a:rPr lang="en-US" i="1" dirty="0"/>
              <a:t>change detection</a:t>
            </a:r>
            <a:r>
              <a:rPr lang="en-US" dirty="0"/>
              <a:t>, as Angular checks to see when data-bound properties change, and updates both the view and the component instance as </a:t>
            </a:r>
            <a:r>
              <a:rPr lang="en-US" dirty="0" smtClean="0"/>
              <a:t>needed.</a:t>
            </a:r>
          </a:p>
          <a:p>
            <a:r>
              <a:rPr lang="en-US" dirty="0" smtClean="0"/>
              <a:t>The </a:t>
            </a:r>
            <a:r>
              <a:rPr lang="en-US" dirty="0"/>
              <a:t>lifecycle ends when Angular destroys the component instance and removes its rendered template from the DOM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1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Components</a:t>
            </a:r>
            <a:r>
              <a:rPr lang="en-GB" dirty="0"/>
              <a:t> </a:t>
            </a:r>
            <a:r>
              <a:rPr lang="en-GB" dirty="0" smtClean="0"/>
              <a:t>– Lifecycle hooks</a:t>
            </a:r>
            <a:r>
              <a:rPr lang="en-GB" sz="2000" dirty="0" smtClean="0"/>
              <a:t> 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2028624"/>
              </p:ext>
            </p:extLst>
          </p:nvPr>
        </p:nvGraphicFramePr>
        <p:xfrm>
          <a:off x="350520" y="1560783"/>
          <a:ext cx="5438501" cy="442153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772886">
                  <a:extLst>
                    <a:ext uri="{9D8B030D-6E8A-4147-A177-3AD203B41FA5}">
                      <a16:colId xmlns:a16="http://schemas.microsoft.com/office/drawing/2014/main" val="144699581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3331968823"/>
                    </a:ext>
                  </a:extLst>
                </a:gridCol>
                <a:gridCol w="2732312">
                  <a:extLst>
                    <a:ext uri="{9D8B030D-6E8A-4147-A177-3AD203B41FA5}">
                      <a16:colId xmlns:a16="http://schemas.microsoft.com/office/drawing/2014/main" val="4192161529"/>
                    </a:ext>
                  </a:extLst>
                </a:gridCol>
              </a:tblGrid>
              <a:tr h="377663">
                <a:tc>
                  <a:txBody>
                    <a:bodyPr/>
                    <a:lstStyle/>
                    <a:p>
                      <a:pPr algn="l"/>
                      <a:r>
                        <a:rPr lang="en-GB" sz="1400" b="1" cap="all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Order</a:t>
                      </a:r>
                      <a:endParaRPr lang="it-IT" sz="1400" b="1" cap="all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12658" marR="112658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cap="all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Hook name</a:t>
                      </a:r>
                      <a:endParaRPr lang="it-IT" sz="1400" b="1" kern="1200" cap="all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658" marR="112658" marT="41050" marB="41050" anchor="ctr"/>
                </a:tc>
                <a:tc>
                  <a:txBody>
                    <a:bodyPr/>
                    <a:lstStyle/>
                    <a:p>
                      <a:r>
                        <a:rPr lang="it-IT" sz="1400" b="1" kern="1200" cap="all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it-IT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5063" marR="45063" marT="24630" marB="24630" anchor="ctr"/>
                </a:tc>
                <a:extLst>
                  <a:ext uri="{0D108BD9-81ED-4DB2-BD59-A6C34878D82A}">
                    <a16:rowId xmlns:a16="http://schemas.microsoft.com/office/drawing/2014/main" val="1406858229"/>
                  </a:ext>
                </a:extLst>
              </a:tr>
              <a:tr h="607545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dirty="0">
                          <a:effectLst/>
                        </a:rPr>
                        <a:t>1</a:t>
                      </a:r>
                      <a:endParaRPr lang="it-IT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 dirty="0" err="1">
                          <a:effectLst/>
                          <a:latin typeface="JetBrains Mono" pitchFamily="2" charset="0"/>
                        </a:rPr>
                        <a:t>ngOnChanges</a:t>
                      </a:r>
                      <a:endParaRPr lang="it-IT" sz="1100" b="0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When an </a:t>
                      </a:r>
                      <a:r>
                        <a:rPr lang="en-US" sz="1200" i="1" u="none" strike="noStrike" dirty="0">
                          <a:effectLst/>
                        </a:rPr>
                        <a:t>input</a:t>
                      </a:r>
                      <a:r>
                        <a:rPr lang="en-US" sz="1200" dirty="0">
                          <a:effectLst/>
                        </a:rPr>
                        <a:t> or </a:t>
                      </a:r>
                      <a:r>
                        <a:rPr lang="en-US" sz="1200" i="1" u="none" strike="noStrike" dirty="0">
                          <a:effectLst/>
                        </a:rPr>
                        <a:t>output</a:t>
                      </a:r>
                      <a:r>
                        <a:rPr lang="en-US" sz="1200" dirty="0">
                          <a:effectLst/>
                        </a:rPr>
                        <a:t> binding value changes.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extLst>
                  <a:ext uri="{0D108BD9-81ED-4DB2-BD59-A6C34878D82A}">
                    <a16:rowId xmlns:a16="http://schemas.microsoft.com/office/drawing/2014/main" val="217980868"/>
                  </a:ext>
                </a:extLst>
              </a:tr>
              <a:tr h="45976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dirty="0">
                          <a:effectLst/>
                        </a:rPr>
                        <a:t>2</a:t>
                      </a:r>
                      <a:endParaRPr lang="it-IT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 dirty="0" err="1">
                          <a:effectLst/>
                          <a:latin typeface="JetBrains Mono" pitchFamily="2" charset="0"/>
                        </a:rPr>
                        <a:t>ngOnInit</a:t>
                      </a:r>
                      <a:endParaRPr lang="it-IT" sz="1100" b="0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After</a:t>
                      </a:r>
                      <a:r>
                        <a:rPr lang="it-IT" sz="1200" dirty="0">
                          <a:effectLst/>
                        </a:rPr>
                        <a:t> the first </a:t>
                      </a:r>
                      <a:r>
                        <a:rPr lang="it-IT" sz="1200" i="1" dirty="0" err="1">
                          <a:effectLst/>
                        </a:rPr>
                        <a:t>ngOnChanges</a:t>
                      </a:r>
                      <a:r>
                        <a:rPr lang="it-IT" sz="1200" dirty="0">
                          <a:effectLst/>
                        </a:rPr>
                        <a:t>.</a:t>
                      </a:r>
                      <a:endParaRPr lang="it-IT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extLst>
                  <a:ext uri="{0D108BD9-81ED-4DB2-BD59-A6C34878D82A}">
                    <a16:rowId xmlns:a16="http://schemas.microsoft.com/office/drawing/2014/main" val="3791297728"/>
                  </a:ext>
                </a:extLst>
              </a:tr>
              <a:tr h="45976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dirty="0">
                          <a:effectLst/>
                        </a:rPr>
                        <a:t>3</a:t>
                      </a:r>
                      <a:endParaRPr lang="it-IT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 dirty="0" err="1">
                          <a:effectLst/>
                          <a:latin typeface="JetBrains Mono" pitchFamily="2" charset="0"/>
                        </a:rPr>
                        <a:t>ngDoCheck</a:t>
                      </a:r>
                      <a:endParaRPr lang="it-IT" sz="1100" b="0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Developer's custom </a:t>
                      </a:r>
                      <a:r>
                        <a:rPr lang="it-IT" sz="1200" i="1" dirty="0" err="1">
                          <a:effectLst/>
                        </a:rPr>
                        <a:t>change</a:t>
                      </a:r>
                      <a:r>
                        <a:rPr lang="it-IT" sz="1200" i="1" dirty="0">
                          <a:effectLst/>
                        </a:rPr>
                        <a:t> </a:t>
                      </a:r>
                      <a:r>
                        <a:rPr lang="it-IT" sz="1200" i="1" dirty="0" err="1" smtClean="0">
                          <a:effectLst/>
                        </a:rPr>
                        <a:t>detection</a:t>
                      </a:r>
                      <a:r>
                        <a:rPr lang="it-IT" sz="1200" dirty="0">
                          <a:effectLst/>
                        </a:rPr>
                        <a:t>.</a:t>
                      </a:r>
                      <a:endParaRPr lang="it-IT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extLst>
                  <a:ext uri="{0D108BD9-81ED-4DB2-BD59-A6C34878D82A}">
                    <a16:rowId xmlns:a16="http://schemas.microsoft.com/office/drawing/2014/main" val="1142880459"/>
                  </a:ext>
                </a:extLst>
              </a:tr>
              <a:tr h="45976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dirty="0">
                          <a:effectLst/>
                        </a:rPr>
                        <a:t>4</a:t>
                      </a:r>
                      <a:endParaRPr lang="it-IT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 dirty="0" err="1">
                          <a:effectLst/>
                          <a:latin typeface="JetBrains Mono" pitchFamily="2" charset="0"/>
                        </a:rPr>
                        <a:t>ngAfterContentInit</a:t>
                      </a:r>
                      <a:endParaRPr lang="it-IT" sz="1100" b="0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After</a:t>
                      </a:r>
                      <a:r>
                        <a:rPr lang="it-IT" sz="1200" dirty="0">
                          <a:effectLst/>
                        </a:rPr>
                        <a:t> component </a:t>
                      </a:r>
                      <a:r>
                        <a:rPr lang="it-IT" sz="1200" dirty="0" err="1">
                          <a:effectLst/>
                        </a:rPr>
                        <a:t>content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initialized</a:t>
                      </a:r>
                      <a:r>
                        <a:rPr lang="it-IT" sz="1200" dirty="0">
                          <a:effectLst/>
                        </a:rPr>
                        <a:t>.</a:t>
                      </a:r>
                      <a:endParaRPr lang="it-IT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extLst>
                  <a:ext uri="{0D108BD9-81ED-4DB2-BD59-A6C34878D82A}">
                    <a16:rowId xmlns:a16="http://schemas.microsoft.com/office/drawing/2014/main" val="3179102287"/>
                  </a:ext>
                </a:extLst>
              </a:tr>
              <a:tr h="45976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dirty="0">
                          <a:effectLst/>
                        </a:rPr>
                        <a:t>5</a:t>
                      </a:r>
                      <a:endParaRPr lang="it-IT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 dirty="0" err="1">
                          <a:effectLst/>
                          <a:latin typeface="JetBrains Mono" pitchFamily="2" charset="0"/>
                        </a:rPr>
                        <a:t>ngAfterContentChecked</a:t>
                      </a:r>
                      <a:endParaRPr lang="it-IT" sz="1100" b="0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After every check of component content.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extLst>
                  <a:ext uri="{0D108BD9-81ED-4DB2-BD59-A6C34878D82A}">
                    <a16:rowId xmlns:a16="http://schemas.microsoft.com/office/drawing/2014/main" val="1030823671"/>
                  </a:ext>
                </a:extLst>
              </a:tr>
              <a:tr h="607545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dirty="0">
                          <a:effectLst/>
                        </a:rPr>
                        <a:t>6</a:t>
                      </a:r>
                      <a:endParaRPr lang="it-IT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 dirty="0" err="1">
                          <a:effectLst/>
                          <a:latin typeface="JetBrains Mono" pitchFamily="2" charset="0"/>
                        </a:rPr>
                        <a:t>ngAfterViewInit</a:t>
                      </a:r>
                      <a:endParaRPr lang="it-IT" sz="1100" b="0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After the views of a component are initialized.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extLst>
                  <a:ext uri="{0D108BD9-81ED-4DB2-BD59-A6C34878D82A}">
                    <a16:rowId xmlns:a16="http://schemas.microsoft.com/office/drawing/2014/main" val="2563580381"/>
                  </a:ext>
                </a:extLst>
              </a:tr>
              <a:tr h="45976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dirty="0">
                          <a:effectLst/>
                        </a:rPr>
                        <a:t>7</a:t>
                      </a:r>
                      <a:endParaRPr lang="it-IT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 dirty="0" err="1">
                          <a:effectLst/>
                          <a:latin typeface="JetBrains Mono" pitchFamily="2" charset="0"/>
                        </a:rPr>
                        <a:t>ngAfterViewChecked</a:t>
                      </a:r>
                      <a:endParaRPr lang="it-IT" sz="1100" b="0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After every check of the views of a component.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extLst>
                  <a:ext uri="{0D108BD9-81ED-4DB2-BD59-A6C34878D82A}">
                    <a16:rowId xmlns:a16="http://schemas.microsoft.com/office/drawing/2014/main" val="523747630"/>
                  </a:ext>
                </a:extLst>
              </a:tr>
              <a:tr h="45976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dirty="0">
                          <a:effectLst/>
                        </a:rPr>
                        <a:t>8</a:t>
                      </a:r>
                      <a:endParaRPr lang="it-IT" sz="16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 dirty="0" err="1">
                          <a:effectLst/>
                          <a:latin typeface="JetBrains Mono" pitchFamily="2" charset="0"/>
                        </a:rPr>
                        <a:t>ngOnDestroy</a:t>
                      </a:r>
                      <a:endParaRPr lang="it-IT" sz="1100" b="0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75106" marR="75106" marT="82101" marB="821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Just before the directive is destroyed.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5106" marR="75106" marT="82101" marB="82101" anchor="ctr"/>
                </a:tc>
                <a:extLst>
                  <a:ext uri="{0D108BD9-81ED-4DB2-BD59-A6C34878D82A}">
                    <a16:rowId xmlns:a16="http://schemas.microsoft.com/office/drawing/2014/main" val="423295923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89022" y="1560782"/>
            <a:ext cx="6052457" cy="435233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dirty="0" err="1" smtClean="0"/>
              <a:t>Key</a:t>
            </a:r>
            <a:r>
              <a:rPr lang="it-IT" sz="2000" dirty="0" smtClean="0"/>
              <a:t> </a:t>
            </a:r>
            <a:r>
              <a:rPr lang="it-IT" sz="2000" dirty="0" err="1"/>
              <a:t>d</a:t>
            </a:r>
            <a:r>
              <a:rPr lang="it-IT" sz="2000" dirty="0" err="1" smtClean="0"/>
              <a:t>ifference</a:t>
            </a:r>
            <a:r>
              <a:rPr lang="it-IT" sz="2000" dirty="0" smtClean="0"/>
              <a:t> </a:t>
            </a:r>
            <a:r>
              <a:rPr lang="it-IT" sz="2000" dirty="0" err="1" smtClean="0"/>
              <a:t>between</a:t>
            </a:r>
            <a:r>
              <a:rPr lang="it-IT" sz="2000" dirty="0" smtClean="0"/>
              <a:t> </a:t>
            </a:r>
            <a:r>
              <a:rPr lang="it-IT" sz="1400" b="1" dirty="0" err="1" smtClean="0">
                <a:latin typeface="JetBrains Mono" pitchFamily="2" charset="0"/>
              </a:rPr>
              <a:t>AfterContent</a:t>
            </a:r>
            <a:r>
              <a:rPr lang="it-IT" sz="1400" b="1" dirty="0" smtClean="0">
                <a:latin typeface="JetBrains Mono" pitchFamily="2" charset="0"/>
              </a:rPr>
              <a:t>*</a:t>
            </a:r>
            <a:r>
              <a:rPr lang="it-IT" sz="2000" dirty="0" smtClean="0"/>
              <a:t> and </a:t>
            </a:r>
            <a:r>
              <a:rPr lang="it-IT" sz="1400" b="1" dirty="0" err="1">
                <a:latin typeface="JetBrains Mono" pitchFamily="2" charset="0"/>
              </a:rPr>
              <a:t>A</a:t>
            </a:r>
            <a:r>
              <a:rPr lang="it-IT" sz="1400" b="1" dirty="0" err="1" smtClean="0">
                <a:latin typeface="JetBrains Mono" pitchFamily="2" charset="0"/>
              </a:rPr>
              <a:t>fterView</a:t>
            </a:r>
            <a:r>
              <a:rPr lang="it-IT" sz="1400" b="1" dirty="0" smtClean="0">
                <a:latin typeface="JetBrains Mono" pitchFamily="2" charset="0"/>
              </a:rPr>
              <a:t>*</a:t>
            </a:r>
            <a:r>
              <a:rPr lang="it-IT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The </a:t>
            </a:r>
            <a:r>
              <a:rPr lang="en-US" sz="1200" i="1" dirty="0" err="1">
                <a:latin typeface="JetBrains Mono" pitchFamily="2" charset="0"/>
              </a:rPr>
              <a:t>AfterView</a:t>
            </a:r>
            <a:r>
              <a:rPr lang="en-US" sz="1600" dirty="0"/>
              <a:t> hooks concern </a:t>
            </a:r>
            <a:r>
              <a:rPr lang="en-US" sz="1200" dirty="0" err="1">
                <a:latin typeface="JetBrains Mono" pitchFamily="2" charset="0"/>
              </a:rPr>
              <a:t>ViewChildren</a:t>
            </a:r>
            <a:r>
              <a:rPr lang="en-US" sz="1600" dirty="0"/>
              <a:t>, the child components whose element tags appear within the component's template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The </a:t>
            </a:r>
            <a:r>
              <a:rPr lang="en-US" sz="1200" i="1" dirty="0" err="1" smtClean="0">
                <a:latin typeface="JetBrains Mono" pitchFamily="2" charset="0"/>
              </a:rPr>
              <a:t>AfterContent</a:t>
            </a:r>
            <a:r>
              <a:rPr lang="en-US" sz="1600" dirty="0" smtClean="0"/>
              <a:t> hooks concern </a:t>
            </a:r>
            <a:r>
              <a:rPr lang="en-US" sz="1200" dirty="0" err="1" smtClean="0">
                <a:latin typeface="JetBrains Mono" pitchFamily="2" charset="0"/>
              </a:rPr>
              <a:t>ContentChildren</a:t>
            </a:r>
            <a:r>
              <a:rPr lang="en-US" sz="1600" dirty="0" smtClean="0"/>
              <a:t>, the child components that Angular </a:t>
            </a:r>
            <a:r>
              <a:rPr lang="en-US" sz="1600" b="1" dirty="0" smtClean="0"/>
              <a:t>projected</a:t>
            </a:r>
            <a:r>
              <a:rPr lang="en-US" sz="1600" dirty="0" smtClean="0"/>
              <a:t> into the component</a:t>
            </a:r>
          </a:p>
          <a:p>
            <a:pPr lvl="1"/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000" b="1" dirty="0"/>
              <a:t>Content projection</a:t>
            </a:r>
            <a:r>
              <a:rPr lang="en-US" sz="2000" dirty="0"/>
              <a:t> is a way to import HTML content from outside the component and insert that content into the component's template in a designated spot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9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Components</a:t>
            </a:r>
            <a:r>
              <a:rPr lang="en-GB" dirty="0"/>
              <a:t> </a:t>
            </a:r>
            <a:r>
              <a:rPr lang="en-GB" dirty="0" smtClean="0"/>
              <a:t>– Interaction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Angular team suggest the following patterns to manage interaction between components (</a:t>
            </a:r>
            <a:r>
              <a:rPr lang="en-US" dirty="0" smtClean="0">
                <a:hlinkClick r:id="rId3"/>
              </a:rPr>
              <a:t>demo</a:t>
            </a:r>
            <a:r>
              <a:rPr lang="en-US" dirty="0" smtClean="0"/>
              <a:t>):</a:t>
            </a:r>
          </a:p>
          <a:p>
            <a:r>
              <a:rPr lang="en-US" dirty="0" smtClean="0"/>
              <a:t>Pass </a:t>
            </a:r>
            <a:r>
              <a:rPr lang="en-US" dirty="0"/>
              <a:t>data from parent to child with </a:t>
            </a:r>
            <a:r>
              <a:rPr lang="en-US" b="1" dirty="0"/>
              <a:t>input </a:t>
            </a:r>
            <a:r>
              <a:rPr lang="en-US" b="1" dirty="0" smtClean="0"/>
              <a:t>binding</a:t>
            </a:r>
            <a:r>
              <a:rPr lang="en-US" sz="2400" dirty="0" smtClean="0"/>
              <a:t> (via @Input Decorator)</a:t>
            </a:r>
            <a:endParaRPr lang="en-US" dirty="0" smtClean="0"/>
          </a:p>
          <a:p>
            <a:r>
              <a:rPr lang="en-US" dirty="0" smtClean="0"/>
              <a:t>Intercept </a:t>
            </a:r>
            <a:r>
              <a:rPr lang="en-US" dirty="0"/>
              <a:t>input property changes with a </a:t>
            </a:r>
            <a:r>
              <a:rPr lang="en-US" b="1" dirty="0" smtClean="0"/>
              <a:t>setter</a:t>
            </a:r>
            <a:r>
              <a:rPr lang="en-US" sz="2400" b="1" dirty="0" smtClean="0"/>
              <a:t> </a:t>
            </a:r>
            <a:r>
              <a:rPr lang="en-US" sz="2400" dirty="0"/>
              <a:t>(via @Input Decorator</a:t>
            </a:r>
            <a:r>
              <a:rPr lang="en-US" sz="2400" dirty="0" smtClean="0"/>
              <a:t>)</a:t>
            </a:r>
            <a:endParaRPr lang="en-US" b="1" dirty="0"/>
          </a:p>
          <a:p>
            <a:r>
              <a:rPr lang="en-US" dirty="0"/>
              <a:t>Intercept input property changes with </a:t>
            </a:r>
            <a:r>
              <a:rPr lang="en-US" sz="2000" dirty="0" err="1">
                <a:latin typeface="JetBrains Mono" pitchFamily="2" charset="0"/>
              </a:rPr>
              <a:t>ngOnChanges</a:t>
            </a:r>
            <a:r>
              <a:rPr lang="en-US" sz="2000" dirty="0" smtClean="0">
                <a:latin typeface="JetBrains Mono" pitchFamily="2" charset="0"/>
              </a:rPr>
              <a:t>()</a:t>
            </a:r>
            <a:endParaRPr lang="en-US" dirty="0" smtClean="0"/>
          </a:p>
          <a:p>
            <a:r>
              <a:rPr lang="en-US" dirty="0" smtClean="0"/>
              <a:t>Parent </a:t>
            </a:r>
            <a:r>
              <a:rPr lang="en-US" b="1" dirty="0" smtClean="0"/>
              <a:t>listens</a:t>
            </a:r>
            <a:r>
              <a:rPr lang="en-US" dirty="0" smtClean="0"/>
              <a:t> for child </a:t>
            </a:r>
            <a:r>
              <a:rPr lang="en-US" b="1" dirty="0" smtClean="0"/>
              <a:t>event</a:t>
            </a:r>
            <a:r>
              <a:rPr lang="en-US" sz="2000" b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via </a:t>
            </a:r>
            <a:r>
              <a:rPr lang="en-US" sz="2400" dirty="0" smtClean="0"/>
              <a:t>@Output </a:t>
            </a:r>
            <a:r>
              <a:rPr lang="en-US" sz="2400" dirty="0"/>
              <a:t>Decorator</a:t>
            </a:r>
            <a:r>
              <a:rPr lang="en-US" sz="2400" dirty="0" smtClean="0"/>
              <a:t>)</a:t>
            </a:r>
            <a:endParaRPr lang="en-US" sz="3200" b="1" dirty="0" smtClean="0"/>
          </a:p>
          <a:p>
            <a:r>
              <a:rPr lang="en-US" dirty="0" smtClean="0"/>
              <a:t>Parent </a:t>
            </a:r>
            <a:r>
              <a:rPr lang="en-US" dirty="0"/>
              <a:t>interacts with child using </a:t>
            </a:r>
            <a:r>
              <a:rPr lang="en-US" i="1" dirty="0" smtClean="0"/>
              <a:t>local variable</a:t>
            </a:r>
            <a:r>
              <a:rPr lang="en-US" dirty="0" smtClean="0"/>
              <a:t> or </a:t>
            </a:r>
            <a:r>
              <a:rPr lang="en-US" sz="2000" dirty="0" err="1" smtClean="0">
                <a:latin typeface="JetBrains Mono" pitchFamily="2" charset="0"/>
              </a:rPr>
              <a:t>ViewChild</a:t>
            </a:r>
            <a:r>
              <a:rPr lang="en-US" sz="2000" dirty="0" smtClean="0">
                <a:latin typeface="JetBrains Mono" pitchFamily="2" charset="0"/>
              </a:rPr>
              <a:t>()</a:t>
            </a:r>
            <a:endParaRPr lang="en-US" dirty="0" smtClean="0"/>
          </a:p>
          <a:p>
            <a:r>
              <a:rPr lang="en-US" dirty="0"/>
              <a:t>Parent and children communicate </a:t>
            </a:r>
            <a:r>
              <a:rPr lang="en-US" b="1" dirty="0"/>
              <a:t>using a </a:t>
            </a:r>
            <a:r>
              <a:rPr lang="en-US" b="1" dirty="0" smtClean="0"/>
              <a:t>service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9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Components</a:t>
            </a:r>
            <a:r>
              <a:rPr lang="en-GB" dirty="0"/>
              <a:t> </a:t>
            </a:r>
            <a:r>
              <a:rPr lang="en-GB" dirty="0" smtClean="0"/>
              <a:t>– Interaction Example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3"/>
              </a:rPr>
              <a:t>https://bit.ly/ng-unict-1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13</a:t>
            </a:fld>
            <a:endParaRPr lang="it-IT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00" y="1690688"/>
            <a:ext cx="4352400" cy="4352400"/>
          </a:xfrm>
        </p:spPr>
      </p:pic>
    </p:spTree>
    <p:extLst>
      <p:ext uri="{BB962C8B-B14F-4D97-AF65-F5344CB8AC3E}">
        <p14:creationId xmlns:p14="http://schemas.microsoft.com/office/powerpoint/2010/main" val="1510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Templates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template</a:t>
            </a:r>
            <a:r>
              <a:rPr lang="en-US" dirty="0"/>
              <a:t> is a chunk of </a:t>
            </a:r>
            <a:r>
              <a:rPr lang="en-US" dirty="0" smtClean="0"/>
              <a:t>HTML.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Text </a:t>
            </a:r>
            <a:r>
              <a:rPr lang="en-US" dirty="0"/>
              <a:t>interpolation lets you incorporate dynamic string values into your HTML templates</a:t>
            </a:r>
            <a:r>
              <a:rPr lang="en-US" dirty="0" smtClean="0"/>
              <a:t>. By </a:t>
            </a:r>
            <a:r>
              <a:rPr lang="en-US" dirty="0"/>
              <a:t>default, interpolation uses the double curly brace (</a:t>
            </a:r>
            <a:r>
              <a:rPr lang="en-US" sz="2000" dirty="0">
                <a:latin typeface="JetBrains Mono" pitchFamily="2" charset="0"/>
              </a:rPr>
              <a:t>{{</a:t>
            </a:r>
            <a:r>
              <a:rPr lang="en-US" dirty="0"/>
              <a:t> and </a:t>
            </a:r>
            <a:r>
              <a:rPr lang="en-US" sz="2000" dirty="0">
                <a:latin typeface="JetBrains Mono" pitchFamily="2" charset="0"/>
              </a:rPr>
              <a:t>}}</a:t>
            </a:r>
            <a:r>
              <a:rPr lang="en-US" dirty="0"/>
              <a:t>) characters as </a:t>
            </a:r>
            <a:r>
              <a:rPr lang="en-US" dirty="0" smtClean="0"/>
              <a:t>delimiters:</a:t>
            </a:r>
          </a:p>
          <a:p>
            <a:endParaRPr lang="it-IT" dirty="0"/>
          </a:p>
          <a:p>
            <a:pPr>
              <a:lnSpc>
                <a:spcPct val="100000"/>
              </a:lnSpc>
            </a:pPr>
            <a:r>
              <a:rPr lang="en-US" dirty="0"/>
              <a:t>Template statements are methods or properties that you can use in your HTML to respond to user events. With template statements, your application can engage </a:t>
            </a:r>
            <a:r>
              <a:rPr lang="en-US" dirty="0" smtClean="0"/>
              <a:t>users: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14</a:t>
            </a:fld>
            <a:endParaRPr lang="it-IT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8954" y="5622967"/>
            <a:ext cx="7154092" cy="30777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&lt;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button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E9720"/>
                </a:solidFill>
                <a:effectLst/>
                <a:latin typeface="JetBrains Mono" pitchFamily="2" charset="0"/>
              </a:rPr>
              <a:t>type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="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button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"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(click)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="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deleteHero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&gt;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Delete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hero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&lt;/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button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&gt;</a:t>
            </a:r>
            <a:endParaRPr kumimoji="0" lang="it-IT" altLang="it-I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4622" y="3724296"/>
            <a:ext cx="3045823" cy="30777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currentCustomer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'Maria'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954486" y="3724296"/>
            <a:ext cx="5399314" cy="30777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&lt;h3&gt;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Current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customer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{{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currentCustomer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}}&lt;/h3&gt;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 smtClean="0"/>
              <a:t>Templates</a:t>
            </a:r>
            <a:r>
              <a:rPr lang="en-GB" dirty="0" smtClean="0"/>
              <a:t> – Pipes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 </a:t>
            </a:r>
            <a:r>
              <a:rPr lang="en-US" dirty="0">
                <a:hlinkClick r:id="rId3" tooltip="Definition of a pipe"/>
              </a:rPr>
              <a:t>pipes</a:t>
            </a:r>
            <a:r>
              <a:rPr lang="en-US" dirty="0"/>
              <a:t> to transform strings, currency amounts, dates, and other data for </a:t>
            </a:r>
            <a:r>
              <a:rPr lang="en-US" dirty="0" smtClean="0"/>
              <a:t>display.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Pipes </a:t>
            </a:r>
            <a:r>
              <a:rPr lang="en-US" dirty="0"/>
              <a:t>are simple functions to use in </a:t>
            </a:r>
            <a:r>
              <a:rPr lang="en-US" dirty="0">
                <a:hlinkClick r:id="rId4" tooltip="Definition of template expression"/>
              </a:rPr>
              <a:t>template expressions</a:t>
            </a:r>
            <a:r>
              <a:rPr lang="en-US" dirty="0"/>
              <a:t> to accept an input value and return a transformed </a:t>
            </a:r>
            <a:r>
              <a:rPr lang="en-US" dirty="0" smtClean="0"/>
              <a:t>value.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Pipes </a:t>
            </a:r>
            <a:r>
              <a:rPr lang="en-US" dirty="0"/>
              <a:t>are useful because you can use them throughout your application, while only declaring each pipe once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Pipes are usually </a:t>
            </a:r>
            <a:r>
              <a:rPr lang="en-US" b="1" dirty="0" smtClean="0"/>
              <a:t>pure functions </a:t>
            </a:r>
            <a:r>
              <a:rPr lang="en-US" dirty="0"/>
              <a:t>and Angular executes </a:t>
            </a:r>
            <a:r>
              <a:rPr lang="en-US" dirty="0" smtClean="0"/>
              <a:t>them only </a:t>
            </a:r>
            <a:r>
              <a:rPr lang="en-US" dirty="0"/>
              <a:t>when it detects a </a:t>
            </a:r>
            <a:r>
              <a:rPr lang="en-US" b="1" dirty="0"/>
              <a:t>pure change </a:t>
            </a:r>
            <a:r>
              <a:rPr lang="en-US" dirty="0"/>
              <a:t>to the input </a:t>
            </a:r>
            <a:r>
              <a:rPr lang="en-US" dirty="0" smtClean="0"/>
              <a:t>value.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pure change is either a change to a </a:t>
            </a:r>
            <a:r>
              <a:rPr lang="en-US" i="1" dirty="0"/>
              <a:t>primitive</a:t>
            </a:r>
            <a:r>
              <a:rPr lang="en-US" dirty="0"/>
              <a:t> input value (such as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Number</a:t>
            </a:r>
            <a:r>
              <a:rPr lang="en-US" dirty="0"/>
              <a:t>, </a:t>
            </a:r>
            <a:r>
              <a:rPr lang="en-US" i="1" dirty="0"/>
              <a:t>Boolean</a:t>
            </a:r>
            <a:r>
              <a:rPr lang="en-US" dirty="0"/>
              <a:t>, or </a:t>
            </a:r>
            <a:r>
              <a:rPr lang="en-US" i="1" dirty="0"/>
              <a:t>Symbol</a:t>
            </a:r>
            <a:r>
              <a:rPr lang="en-US" dirty="0" smtClean="0"/>
              <a:t>) </a:t>
            </a:r>
            <a:r>
              <a:rPr lang="en-US" dirty="0"/>
              <a:t>or a changed </a:t>
            </a:r>
            <a:r>
              <a:rPr lang="en-US" i="1" dirty="0"/>
              <a:t>object reference </a:t>
            </a:r>
            <a:r>
              <a:rPr lang="en-US" dirty="0"/>
              <a:t>(such as </a:t>
            </a:r>
            <a:r>
              <a:rPr lang="en-US" i="1" dirty="0"/>
              <a:t>Date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, </a:t>
            </a:r>
            <a:r>
              <a:rPr lang="en-US" i="1" dirty="0"/>
              <a:t>Function</a:t>
            </a:r>
            <a:r>
              <a:rPr lang="en-US" dirty="0"/>
              <a:t>, or </a:t>
            </a:r>
            <a:r>
              <a:rPr lang="en-US" i="1" dirty="0"/>
              <a:t>Object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 smtClean="0"/>
              <a:t>Templates </a:t>
            </a:r>
            <a:r>
              <a:rPr lang="en-GB" dirty="0" smtClean="0"/>
              <a:t>– Pipes example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bit.ly/ng-unict-2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16</a:t>
            </a:fld>
            <a:endParaRPr lang="it-IT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00" y="1690688"/>
            <a:ext cx="4352400" cy="4352400"/>
          </a:xfrm>
        </p:spPr>
      </p:pic>
    </p:spTree>
    <p:extLst>
      <p:ext uri="{BB962C8B-B14F-4D97-AF65-F5344CB8AC3E}">
        <p14:creationId xmlns:p14="http://schemas.microsoft.com/office/powerpoint/2010/main" val="12778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 smtClean="0"/>
              <a:t>Templates</a:t>
            </a:r>
            <a:r>
              <a:rPr lang="en-GB" dirty="0" smtClean="0"/>
              <a:t> – Property binding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Property binding moves a </a:t>
            </a:r>
            <a:r>
              <a:rPr lang="en-US" dirty="0" smtClean="0"/>
              <a:t>value </a:t>
            </a:r>
            <a:r>
              <a:rPr lang="en-US" dirty="0"/>
              <a:t>in one direction</a:t>
            </a:r>
            <a:r>
              <a:rPr lang="en-US" dirty="0" smtClean="0"/>
              <a:t>, </a:t>
            </a:r>
            <a:r>
              <a:rPr lang="en-US" b="1" dirty="0" smtClean="0"/>
              <a:t>from a component's property into a target element property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To bind to an element's property, enclose it in square bracket (</a:t>
            </a:r>
            <a:r>
              <a:rPr lang="en-US" sz="1800" dirty="0">
                <a:latin typeface="JetBrains Mono" pitchFamily="2" charset="0"/>
              </a:rPr>
              <a:t>[]</a:t>
            </a:r>
            <a:r>
              <a:rPr lang="en-US" dirty="0"/>
              <a:t>) characters, which identifies the property as a target property. A target property is the DOM property to which you want to assign a </a:t>
            </a:r>
            <a:r>
              <a:rPr lang="en-US" dirty="0" smtClean="0"/>
              <a:t>value.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example, the target property in the following code is the image element's </a:t>
            </a:r>
            <a:r>
              <a:rPr lang="en-US" sz="1800" dirty="0" err="1">
                <a:latin typeface="JetBrains Mono" pitchFamily="2" charset="0"/>
              </a:rPr>
              <a:t>src</a:t>
            </a:r>
            <a:r>
              <a:rPr lang="en-US" dirty="0"/>
              <a:t> </a:t>
            </a:r>
            <a:r>
              <a:rPr lang="en-US" dirty="0" smtClean="0"/>
              <a:t>property: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17</a:t>
            </a:fld>
            <a:endParaRPr lang="it-I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3278" y="5275164"/>
            <a:ext cx="7005444" cy="461665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&lt;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img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E9720"/>
                </a:solidFill>
                <a:effectLst/>
                <a:latin typeface="JetBrains Mono" pitchFamily="2" charset="0"/>
              </a:rPr>
              <a:t>alt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="item"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[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src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]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="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itemImageUrl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"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&gt;</a:t>
            </a:r>
            <a:endParaRPr kumimoji="0" lang="it-IT" altLang="it-IT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 smtClean="0"/>
              <a:t>Templates</a:t>
            </a:r>
            <a:r>
              <a:rPr lang="en-GB" dirty="0" smtClean="0"/>
              <a:t> – Event binding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binding lets you listen for and respond to user actions such as keystrokes, mouse </a:t>
            </a:r>
            <a:r>
              <a:rPr lang="en-US" dirty="0" smtClean="0"/>
              <a:t>movements and clicks.</a:t>
            </a:r>
            <a:endParaRPr lang="en-US" dirty="0"/>
          </a:p>
          <a:p>
            <a:r>
              <a:rPr lang="en-US" dirty="0"/>
              <a:t>In the following example, the target event name is </a:t>
            </a:r>
            <a:r>
              <a:rPr lang="en-US" sz="2000" dirty="0">
                <a:latin typeface="JetBrains Mono" pitchFamily="2" charset="0"/>
              </a:rPr>
              <a:t>click</a:t>
            </a:r>
            <a:r>
              <a:rPr lang="en-US" dirty="0"/>
              <a:t> and the template statement is </a:t>
            </a:r>
            <a:r>
              <a:rPr lang="en-US" sz="2000" dirty="0" err="1">
                <a:latin typeface="JetBrains Mono" pitchFamily="2" charset="0"/>
              </a:rPr>
              <a:t>onSave</a:t>
            </a:r>
            <a:r>
              <a:rPr lang="en-US" sz="2000" dirty="0" smtClean="0">
                <a:latin typeface="JetBrains Mono" pitchFamily="2" charset="0"/>
              </a:rPr>
              <a:t>()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emit a custom event from a component, you can use Angular </a:t>
            </a:r>
            <a:r>
              <a:rPr lang="en-US" sz="2000" dirty="0" err="1" smtClean="0">
                <a:latin typeface="JetBrains Mono" pitchFamily="2" charset="0"/>
              </a:rPr>
              <a:t>EventEmitter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18</a:t>
            </a:fld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905" y="3544579"/>
            <a:ext cx="470600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 smtClean="0"/>
              <a:t>Templates </a:t>
            </a:r>
            <a:r>
              <a:rPr lang="en-GB" dirty="0" smtClean="0"/>
              <a:t>– Event binding example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bit.ly/ng-unict-</a:t>
            </a:r>
            <a:r>
              <a:rPr lang="en-US" sz="3600" dirty="0">
                <a:hlinkClick r:id="rId2"/>
              </a:rPr>
              <a:t>3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19</a:t>
            </a:fld>
            <a:endParaRPr lang="it-IT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00" y="1690688"/>
            <a:ext cx="4352400" cy="4352400"/>
          </a:xfrm>
        </p:spPr>
      </p:pic>
    </p:spTree>
    <p:extLst>
      <p:ext uri="{BB962C8B-B14F-4D97-AF65-F5344CB8AC3E}">
        <p14:creationId xmlns:p14="http://schemas.microsoft.com/office/powerpoint/2010/main" val="31436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 am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2608" lvl="1" indent="0">
              <a:buNone/>
            </a:pPr>
            <a:endParaRPr lang="en-GB" sz="900" dirty="0" smtClean="0"/>
          </a:p>
          <a:p>
            <a:pPr marL="292608" lvl="1" indent="0">
              <a:buNone/>
            </a:pPr>
            <a:r>
              <a:rPr lang="en-GB" dirty="0" smtClean="0"/>
              <a:t>Some place where </a:t>
            </a:r>
            <a:r>
              <a:rPr lang="en-GB" dirty="0"/>
              <a:t>y</a:t>
            </a:r>
            <a:r>
              <a:rPr lang="en-GB" dirty="0" smtClean="0"/>
              <a:t>ou can find me:</a:t>
            </a:r>
          </a:p>
          <a:p>
            <a:pPr marL="292608" lvl="1" indent="0">
              <a:buNone/>
            </a:pPr>
            <a:endParaRPr lang="en-GB" sz="900" dirty="0" smtClean="0">
              <a:hlinkClick r:id="rId2"/>
            </a:endParaRPr>
          </a:p>
          <a:p>
            <a:pPr marL="578358" lvl="1" indent="-285750"/>
            <a:r>
              <a:rPr lang="en-GB" dirty="0" smtClean="0">
                <a:hlinkClick r:id="rId2"/>
              </a:rPr>
              <a:t>LinkedIn</a:t>
            </a:r>
            <a:endParaRPr lang="en-GB" dirty="0" smtClean="0"/>
          </a:p>
          <a:p>
            <a:pPr marL="578358" lvl="1" indent="-285750"/>
            <a:r>
              <a:rPr lang="en-GB" dirty="0" smtClean="0">
                <a:hlinkClick r:id="rId3"/>
              </a:rPr>
              <a:t>GitHub</a:t>
            </a:r>
            <a:endParaRPr lang="en-GB" dirty="0" smtClean="0"/>
          </a:p>
          <a:p>
            <a:pPr marL="578358" lvl="1" indent="-285750"/>
            <a:r>
              <a:rPr lang="en-GB" dirty="0" smtClean="0">
                <a:hlinkClick r:id="rId4"/>
              </a:rPr>
              <a:t>Twitter</a:t>
            </a: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Fabrizio Fallico, MSc</a:t>
            </a:r>
          </a:p>
          <a:p>
            <a:pPr marL="0" indent="0" algn="ctr">
              <a:buNone/>
            </a:pPr>
            <a:r>
              <a:rPr lang="en-GB" sz="2400" dirty="0" smtClean="0"/>
              <a:t>Software Engineer @ </a:t>
            </a:r>
            <a:r>
              <a:rPr lang="en-GB" sz="2400" dirty="0" err="1" smtClean="0"/>
              <a:t>RBTech</a:t>
            </a:r>
            <a:endParaRPr lang="it-I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</a:t>
            </a:fld>
            <a:endParaRPr lang="it-IT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86" y="2098145"/>
            <a:ext cx="1820228" cy="1820228"/>
          </a:xfrm>
          <a:prstGeom prst="ellipse">
            <a:avLst/>
          </a:prstGeom>
          <a:ln w="3175">
            <a:solidFill>
              <a:schemeClr val="bg2"/>
            </a:solidFill>
            <a:prstDash val="lgDash"/>
          </a:ln>
          <a:effectLst/>
        </p:spPr>
      </p:pic>
    </p:spTree>
    <p:extLst>
      <p:ext uri="{BB962C8B-B14F-4D97-AF65-F5344CB8AC3E}">
        <p14:creationId xmlns:p14="http://schemas.microsoft.com/office/powerpoint/2010/main" val="16907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 smtClean="0"/>
              <a:t>Templates</a:t>
            </a:r>
            <a:r>
              <a:rPr lang="en-GB" dirty="0" smtClean="0"/>
              <a:t> – Two-way binding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two-way binding to listen for events and update values simultaneously between parent and child components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Two-way binding combines property binding with event </a:t>
            </a:r>
            <a:r>
              <a:rPr lang="en-US" dirty="0" smtClean="0"/>
              <a:t>binding using </a:t>
            </a:r>
            <a:r>
              <a:rPr lang="en-US" dirty="0"/>
              <a:t>a </a:t>
            </a:r>
            <a:r>
              <a:rPr lang="en-US" dirty="0" smtClean="0"/>
              <a:t>combination </a:t>
            </a:r>
            <a:r>
              <a:rPr lang="en-US" dirty="0"/>
              <a:t>of square brackets and parentheses, </a:t>
            </a:r>
            <a:r>
              <a:rPr lang="en-US" sz="2000" dirty="0">
                <a:latin typeface="JetBrains Mono" pitchFamily="2" charset="0"/>
              </a:rPr>
              <a:t>[()]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20</a:t>
            </a:fld>
            <a:endParaRPr lang="it-I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853" y="4262441"/>
            <a:ext cx="3217547" cy="92333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&lt;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app-sizer</a:t>
            </a:r>
            <a:endParaRPr lang="it-IT" altLang="it-IT" dirty="0">
              <a:solidFill>
                <a:srgbClr val="F92772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[(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size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)]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="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fontSizePx</a:t>
            </a:r>
            <a:r>
              <a:rPr lang="it-IT" altLang="it-IT" dirty="0">
                <a:solidFill>
                  <a:srgbClr val="E6DA74"/>
                </a:solidFill>
                <a:latin typeface="JetBrains Mono" pitchFamily="2" charset="0"/>
              </a:rPr>
              <a:t>"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rgbClr val="E6DA74"/>
              </a:solidFill>
              <a:effectLst/>
              <a:latin typeface="JetBrains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&gt;&lt;/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app-sizer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&gt;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99135" y="3591640"/>
            <a:ext cx="7629012" cy="258532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export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class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SizerComponent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{</a:t>
            </a:r>
            <a:b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@Input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() 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size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!: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number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@Output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()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sizeChange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= new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EventEmitter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&lt;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number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&gt;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()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/>
            </a:r>
            <a:b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A7E22E"/>
                </a:solidFill>
                <a:effectLst/>
                <a:latin typeface="JetBrains Mono" pitchFamily="2" charset="0"/>
              </a:rPr>
              <a:t>resize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E9720"/>
                </a:solidFill>
                <a:effectLst/>
                <a:latin typeface="JetBrains Mono" pitchFamily="2" charset="0"/>
              </a:rPr>
              <a:t>delta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number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) {</a:t>
            </a:r>
            <a:b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       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this.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size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= 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E9720"/>
                </a:solidFill>
                <a:effectLst/>
                <a:latin typeface="JetBrains Mono" pitchFamily="2" charset="0"/>
              </a:rPr>
              <a:t>delta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     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this.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sizeChange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.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emit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this.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size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)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</a:t>
            </a:r>
            <a:b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Directives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Directives are classes that add additional behavior to elements in your Angular </a:t>
            </a:r>
            <a:r>
              <a:rPr lang="en-US" dirty="0" smtClean="0"/>
              <a:t>applications. There are three types of directives: </a:t>
            </a:r>
            <a:r>
              <a:rPr lang="en-US" i="1" dirty="0" smtClean="0"/>
              <a:t>Components</a:t>
            </a:r>
            <a:r>
              <a:rPr lang="en-US" dirty="0" smtClean="0"/>
              <a:t>, </a:t>
            </a:r>
            <a:r>
              <a:rPr lang="en-US" i="1" dirty="0" smtClean="0"/>
              <a:t>Attribute directives</a:t>
            </a:r>
            <a:r>
              <a:rPr lang="en-US" dirty="0" smtClean="0"/>
              <a:t> and </a:t>
            </a:r>
            <a:r>
              <a:rPr lang="en-US" i="1" dirty="0" smtClean="0"/>
              <a:t>Structural directives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Attribute directives </a:t>
            </a:r>
            <a:r>
              <a:rPr lang="en-US" dirty="0"/>
              <a:t>listen to and modify the behavior of other HTML elements, attributes, properties, and </a:t>
            </a:r>
            <a:r>
              <a:rPr lang="en-US" dirty="0" smtClean="0"/>
              <a:t>components.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Some built-in are </a:t>
            </a:r>
            <a:r>
              <a:rPr lang="en-US" sz="1900" dirty="0" err="1" smtClean="0">
                <a:latin typeface="JetBrains Mono" pitchFamily="2" charset="0"/>
              </a:rPr>
              <a:t>NgClass</a:t>
            </a:r>
            <a:r>
              <a:rPr lang="en-US" dirty="0" smtClean="0"/>
              <a:t>, </a:t>
            </a:r>
            <a:r>
              <a:rPr lang="en-US" sz="1900" dirty="0" err="1" smtClean="0">
                <a:latin typeface="JetBrains Mono" pitchFamily="2" charset="0"/>
              </a:rPr>
              <a:t>NgStyle</a:t>
            </a:r>
            <a:r>
              <a:rPr lang="en-US" dirty="0" smtClean="0"/>
              <a:t>, </a:t>
            </a:r>
            <a:r>
              <a:rPr lang="en-US" sz="1900" dirty="0" err="1" smtClean="0">
                <a:latin typeface="JetBrains Mono" pitchFamily="2" charset="0"/>
              </a:rPr>
              <a:t>NgModel</a:t>
            </a:r>
            <a:endParaRPr lang="en-US" dirty="0">
              <a:latin typeface="JetBrains Mono" pitchFamily="2" charset="0"/>
            </a:endParaRPr>
          </a:p>
          <a:p>
            <a:pPr>
              <a:lnSpc>
                <a:spcPct val="120000"/>
              </a:lnSpc>
            </a:pPr>
            <a:r>
              <a:rPr lang="en-US" b="1" dirty="0"/>
              <a:t>Structural directives </a:t>
            </a:r>
            <a:r>
              <a:rPr lang="en-US" dirty="0"/>
              <a:t>are responsible for HTML layout. They shape or reshape the DOM's </a:t>
            </a:r>
            <a:r>
              <a:rPr lang="en-US" dirty="0" smtClean="0"/>
              <a:t>structure by </a:t>
            </a:r>
            <a:r>
              <a:rPr lang="en-US" dirty="0"/>
              <a:t>adding, removing, and manipulating the host elements to which they are </a:t>
            </a:r>
            <a:r>
              <a:rPr lang="en-US" dirty="0" smtClean="0"/>
              <a:t>attached. </a:t>
            </a:r>
            <a:r>
              <a:rPr lang="en-US" dirty="0"/>
              <a:t> You may apply only one </a:t>
            </a:r>
            <a:r>
              <a:rPr lang="en-US" i="1" dirty="0"/>
              <a:t>structural</a:t>
            </a:r>
            <a:r>
              <a:rPr lang="en-US" dirty="0"/>
              <a:t> directive to an element.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Some </a:t>
            </a:r>
            <a:r>
              <a:rPr lang="en-US" dirty="0"/>
              <a:t>built-in are </a:t>
            </a:r>
            <a:r>
              <a:rPr lang="en-US" sz="1900" dirty="0" err="1" smtClean="0">
                <a:latin typeface="JetBrains Mono" pitchFamily="2" charset="0"/>
              </a:rPr>
              <a:t>NgIf</a:t>
            </a:r>
            <a:r>
              <a:rPr lang="en-US" dirty="0" smtClean="0"/>
              <a:t>, </a:t>
            </a:r>
            <a:r>
              <a:rPr lang="en-US" sz="1900" dirty="0" err="1" smtClean="0">
                <a:latin typeface="JetBrains Mono" pitchFamily="2" charset="0"/>
              </a:rPr>
              <a:t>NgFor</a:t>
            </a:r>
            <a:r>
              <a:rPr lang="en-US" dirty="0" smtClean="0"/>
              <a:t>, </a:t>
            </a:r>
            <a:r>
              <a:rPr lang="en-US" sz="1900" dirty="0" err="1" smtClean="0">
                <a:latin typeface="JetBrains Mono" pitchFamily="2" charset="0"/>
              </a:rPr>
              <a:t>NgSwitch</a:t>
            </a:r>
            <a:endParaRPr lang="it-IT" dirty="0">
              <a:latin typeface="JetBrains Mono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Dependency Injection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Dependencies are services or objects that a class needs to perform its function. Dependency injection, or </a:t>
            </a:r>
            <a:r>
              <a:rPr lang="en-US" b="1" dirty="0"/>
              <a:t>DI</a:t>
            </a:r>
            <a:r>
              <a:rPr lang="en-US" dirty="0"/>
              <a:t>, is a design pattern in which a class requests dependencies from external sources rather than creating them.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Angular's</a:t>
            </a:r>
            <a:r>
              <a:rPr lang="en-US" dirty="0"/>
              <a:t> DI framework provides dependencies to a class upon instantiation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7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Dependency Injection</a:t>
            </a:r>
            <a:r>
              <a:rPr lang="en-GB" dirty="0" smtClean="0"/>
              <a:t> – Services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Services are a great way to share </a:t>
            </a:r>
            <a:r>
              <a:rPr lang="en-US" dirty="0" smtClean="0"/>
              <a:t>information/logic </a:t>
            </a:r>
            <a:r>
              <a:rPr lang="en-US" dirty="0"/>
              <a:t>among classes that </a:t>
            </a:r>
            <a:r>
              <a:rPr lang="en-US" i="1" dirty="0"/>
              <a:t>don't know each </a:t>
            </a:r>
            <a:r>
              <a:rPr lang="en-US" i="1" dirty="0" smtClean="0"/>
              <a:t>other.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000" dirty="0">
                <a:latin typeface="JetBrains Mono" pitchFamily="2" charset="0"/>
              </a:rPr>
              <a:t>@Injectable()</a:t>
            </a:r>
            <a:r>
              <a:rPr lang="en-US" dirty="0"/>
              <a:t> decorator accepts a metadata object for the service, the same way the </a:t>
            </a:r>
            <a:r>
              <a:rPr lang="en-US" sz="2000" dirty="0">
                <a:latin typeface="JetBrains Mono" pitchFamily="2" charset="0"/>
              </a:rPr>
              <a:t>@Component() </a:t>
            </a:r>
            <a:r>
              <a:rPr lang="en-US" dirty="0"/>
              <a:t>decorator did for your component classes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23</a:t>
            </a:fld>
            <a:endParaRPr lang="it-IT"/>
          </a:p>
        </p:txBody>
      </p:sp>
      <p:sp>
        <p:nvSpPr>
          <p:cNvPr id="14" name="Rectangle 6"/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046916"/>
            <a:ext cx="5492209" cy="3908762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import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Injectable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from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'@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angular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/core'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@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Injectable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declares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that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this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service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 //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should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be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created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 // by the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root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application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injector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.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providedIn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root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,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})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export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class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HeroService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7E22E"/>
                </a:solidFill>
                <a:effectLst/>
                <a:latin typeface="JetBrains Mono" pitchFamily="2" charset="0"/>
              </a:rPr>
              <a:t>getHeroes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/* call to a BE service */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Dependency Injection</a:t>
            </a:r>
            <a:r>
              <a:rPr lang="en-GB" dirty="0" smtClean="0"/>
              <a:t> – Modules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NgModules</a:t>
            </a:r>
            <a:r>
              <a:rPr lang="en-US" dirty="0"/>
              <a:t> configure the injector and the compiler and help organize related things together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 </a:t>
            </a:r>
            <a:r>
              <a:rPr lang="en-US" dirty="0" err="1"/>
              <a:t>NgModule</a:t>
            </a:r>
            <a:r>
              <a:rPr lang="en-US" dirty="0"/>
              <a:t> is a class marked by the </a:t>
            </a:r>
            <a:r>
              <a:rPr lang="en-US" sz="2000" dirty="0">
                <a:solidFill>
                  <a:prstClr val="black"/>
                </a:solidFill>
                <a:latin typeface="JetBrains Mono" pitchFamily="2" charset="0"/>
              </a:rPr>
              <a:t>@</a:t>
            </a:r>
            <a:r>
              <a:rPr lang="en-US" sz="2000" dirty="0" err="1">
                <a:solidFill>
                  <a:prstClr val="black"/>
                </a:solidFill>
                <a:latin typeface="JetBrains Mono" pitchFamily="2" charset="0"/>
              </a:rPr>
              <a:t>NgModule</a:t>
            </a:r>
            <a:r>
              <a:rPr lang="en-US" sz="2000" dirty="0">
                <a:solidFill>
                  <a:prstClr val="black"/>
                </a:solidFill>
                <a:latin typeface="JetBrains Mono" pitchFamily="2" charset="0"/>
              </a:rPr>
              <a:t> </a:t>
            </a:r>
            <a:r>
              <a:rPr lang="en-US" dirty="0" smtClean="0"/>
              <a:t>decorator. It takes </a:t>
            </a:r>
            <a:r>
              <a:rPr lang="en-US" dirty="0"/>
              <a:t>a metadata object </a:t>
            </a:r>
            <a:r>
              <a:rPr lang="en-US" dirty="0" smtClean="0"/>
              <a:t>that </a:t>
            </a:r>
            <a:r>
              <a:rPr lang="en-US" b="1" dirty="0" smtClean="0"/>
              <a:t>describes how </a:t>
            </a:r>
            <a:r>
              <a:rPr lang="en-US" b="1" dirty="0"/>
              <a:t>to compile a component's template and how to create an injector at </a:t>
            </a:r>
            <a:r>
              <a:rPr lang="en-US" b="1" dirty="0" smtClean="0"/>
              <a:t>runtime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identifies the module's own components, directives, and pipes, making some of them public, through the exports property, so that external components can use them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6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Dependency Injection</a:t>
            </a:r>
            <a:r>
              <a:rPr lang="en-GB" dirty="0"/>
              <a:t> </a:t>
            </a:r>
            <a:r>
              <a:rPr lang="en-GB" dirty="0" smtClean="0"/>
              <a:t>– Example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bit.ly/ng-unict-</a:t>
            </a:r>
            <a:r>
              <a:rPr lang="en-US" sz="3600" dirty="0">
                <a:hlinkClick r:id="rId2"/>
              </a:rPr>
              <a:t>4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25</a:t>
            </a:fld>
            <a:endParaRPr lang="it-I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00" y="1690688"/>
            <a:ext cx="4352400" cy="4352400"/>
          </a:xfrm>
        </p:spPr>
      </p:pic>
    </p:spTree>
    <p:extLst>
      <p:ext uri="{BB962C8B-B14F-4D97-AF65-F5344CB8AC3E}">
        <p14:creationId xmlns:p14="http://schemas.microsoft.com/office/powerpoint/2010/main" val="28839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Extra – </a:t>
            </a:r>
            <a:r>
              <a:rPr lang="en-GB" dirty="0" err="1" smtClean="0"/>
              <a:t>RxJS</a:t>
            </a:r>
            <a:r>
              <a:rPr lang="en-GB" dirty="0" smtClean="0"/>
              <a:t> Overview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 err="1" smtClean="0"/>
              <a:t>RxJS</a:t>
            </a:r>
            <a:r>
              <a:rPr lang="en-US" sz="2000" dirty="0" smtClean="0"/>
              <a:t> </a:t>
            </a:r>
            <a:r>
              <a:rPr lang="en-US" sz="2000" dirty="0"/>
              <a:t>is a library for </a:t>
            </a:r>
            <a:r>
              <a:rPr lang="en-US" sz="2000" dirty="0" smtClean="0"/>
              <a:t>composing </a:t>
            </a:r>
            <a:r>
              <a:rPr lang="en-US" sz="2000" dirty="0"/>
              <a:t>asynchronous and event-based programs by using observable sequences</a:t>
            </a:r>
            <a:r>
              <a:rPr lang="en-US" sz="2000" dirty="0" smtClean="0"/>
              <a:t>. </a:t>
            </a:r>
            <a:r>
              <a:rPr lang="en-US" sz="1800" dirty="0" smtClean="0"/>
              <a:t>Think </a:t>
            </a:r>
            <a:r>
              <a:rPr lang="en-US" sz="1800" dirty="0"/>
              <a:t>of </a:t>
            </a:r>
            <a:r>
              <a:rPr lang="en-US" sz="1800" dirty="0" err="1"/>
              <a:t>RxJS</a:t>
            </a:r>
            <a:r>
              <a:rPr lang="en-US" sz="1800" dirty="0"/>
              <a:t> as </a:t>
            </a:r>
            <a:r>
              <a:rPr lang="en-US" sz="1800" b="1" i="1" dirty="0" err="1"/>
              <a:t>Lodash</a:t>
            </a:r>
            <a:r>
              <a:rPr lang="en-US" sz="1800" b="1" i="1" dirty="0"/>
              <a:t> for events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The essential concepts in </a:t>
            </a:r>
            <a:r>
              <a:rPr lang="en-US" sz="1800" dirty="0" err="1"/>
              <a:t>RxJS</a:t>
            </a:r>
            <a:r>
              <a:rPr lang="en-US" sz="1800" dirty="0"/>
              <a:t> which solve </a:t>
            </a:r>
            <a:r>
              <a:rPr lang="en-US" sz="1800" dirty="0" err="1"/>
              <a:t>async</a:t>
            </a:r>
            <a:r>
              <a:rPr lang="en-US" sz="1800" dirty="0"/>
              <a:t> event management are</a:t>
            </a:r>
            <a:r>
              <a:rPr lang="en-US" sz="1800" dirty="0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26</a:t>
            </a:fld>
            <a:endParaRPr lang="it-IT"/>
          </a:p>
        </p:txBody>
      </p:sp>
      <p:pic>
        <p:nvPicPr>
          <p:cNvPr id="3075" name="Picture 3" descr="https://rxjs.dev/generated/images/marketing/home/Rx_Logo-512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918" y="365806"/>
            <a:ext cx="1324882" cy="132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55788"/>
              </p:ext>
            </p:extLst>
          </p:nvPr>
        </p:nvGraphicFramePr>
        <p:xfrm>
          <a:off x="348343" y="3228530"/>
          <a:ext cx="11495314" cy="2948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3668">
                  <a:extLst>
                    <a:ext uri="{9D8B030D-6E8A-4147-A177-3AD203B41FA5}">
                      <a16:colId xmlns:a16="http://schemas.microsoft.com/office/drawing/2014/main" val="2881157882"/>
                    </a:ext>
                  </a:extLst>
                </a:gridCol>
                <a:gridCol w="9901646">
                  <a:extLst>
                    <a:ext uri="{9D8B030D-6E8A-4147-A177-3AD203B41FA5}">
                      <a16:colId xmlns:a16="http://schemas.microsoft.com/office/drawing/2014/main" val="888143411"/>
                    </a:ext>
                  </a:extLst>
                </a:gridCol>
              </a:tblGrid>
              <a:tr h="52706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Observable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represents the idea of an </a:t>
                      </a:r>
                      <a:r>
                        <a:rPr lang="en-US" sz="1800" dirty="0" err="1" smtClean="0"/>
                        <a:t>invokable</a:t>
                      </a:r>
                      <a:r>
                        <a:rPr lang="en-US" sz="1800" dirty="0" smtClean="0"/>
                        <a:t> collection of future values or events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94993"/>
                  </a:ext>
                </a:extLst>
              </a:tr>
              <a:tr h="52706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Observer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 a collection of callbacks that knows how to listen to values delivered by the Observable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46001"/>
                  </a:ext>
                </a:extLst>
              </a:tr>
              <a:tr h="52706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Subscription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represents the execution of an Observable, useful for cancelling the execution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5924"/>
                  </a:ext>
                </a:extLst>
              </a:tr>
              <a:tr h="75294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Operators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are </a:t>
                      </a:r>
                      <a:r>
                        <a:rPr lang="en-US" sz="1800" b="1" i="1" dirty="0" smtClean="0"/>
                        <a:t>pure functions </a:t>
                      </a:r>
                      <a:r>
                        <a:rPr lang="en-US" sz="1800" dirty="0" smtClean="0"/>
                        <a:t>that enable a functional programming style of dealing with collections with operations like map, filter, </a:t>
                      </a:r>
                      <a:r>
                        <a:rPr lang="en-US" sz="1800" dirty="0" err="1" smtClean="0"/>
                        <a:t>concat</a:t>
                      </a:r>
                      <a:r>
                        <a:rPr lang="en-US" sz="1800" dirty="0" smtClean="0"/>
                        <a:t>, reduce, </a:t>
                      </a:r>
                      <a:r>
                        <a:rPr lang="en-US" sz="1800" dirty="0" err="1" smtClean="0"/>
                        <a:t>etc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37715"/>
                  </a:ext>
                </a:extLst>
              </a:tr>
              <a:tr h="61429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Subject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 equivalent to an </a:t>
                      </a:r>
                      <a:r>
                        <a:rPr lang="en-US" sz="1800" dirty="0" err="1" smtClean="0"/>
                        <a:t>EventEmitter</a:t>
                      </a:r>
                      <a:r>
                        <a:rPr lang="en-US" sz="1800" dirty="0" smtClean="0"/>
                        <a:t>, and the only way of multicasting a value or event to multiple Observers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5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4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Extra – </a:t>
            </a:r>
            <a:r>
              <a:rPr lang="en-GB" dirty="0" smtClean="0"/>
              <a:t>Promise vs Observable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via</a:t>
            </a:r>
            <a:r>
              <a:rPr lang="en-GB" sz="2000" dirty="0" smtClean="0"/>
              <a:t>)</a:t>
            </a:r>
            <a:endParaRPr lang="it-IT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it-IT" dirty="0" err="1"/>
              <a:t>Eager</a:t>
            </a:r>
            <a:r>
              <a:rPr lang="it-IT" dirty="0"/>
              <a:t> vs </a:t>
            </a:r>
            <a:r>
              <a:rPr lang="it-IT" dirty="0" err="1" smtClean="0"/>
              <a:t>Lazy</a:t>
            </a:r>
            <a:endParaRPr lang="it-IT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Promises</a:t>
            </a:r>
            <a:r>
              <a:rPr lang="en-US" dirty="0"/>
              <a:t> </a:t>
            </a:r>
            <a:r>
              <a:rPr lang="en-US" dirty="0" smtClean="0"/>
              <a:t>are </a:t>
            </a:r>
            <a:r>
              <a:rPr lang="en-US" b="1" dirty="0" smtClean="0"/>
              <a:t>eager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Observables</a:t>
            </a:r>
            <a:r>
              <a:rPr lang="en-US" i="1" dirty="0"/>
              <a:t> </a:t>
            </a:r>
            <a:r>
              <a:rPr lang="en-US" dirty="0" smtClean="0"/>
              <a:t>are</a:t>
            </a:r>
            <a:r>
              <a:rPr lang="en-US" dirty="0"/>
              <a:t> </a:t>
            </a:r>
            <a:r>
              <a:rPr lang="en-US" b="1" dirty="0" smtClean="0"/>
              <a:t>lazy,</a:t>
            </a:r>
            <a:r>
              <a:rPr lang="en-US" dirty="0"/>
              <a:t> </a:t>
            </a:r>
            <a:r>
              <a:rPr lang="en-US" dirty="0" smtClean="0"/>
              <a:t>since the</a:t>
            </a:r>
            <a:r>
              <a:rPr lang="en-US" dirty="0"/>
              <a:t> </a:t>
            </a:r>
            <a:r>
              <a:rPr lang="en-US" b="1" dirty="0"/>
              <a:t>producer function </a:t>
            </a:r>
            <a:r>
              <a:rPr lang="en-US" b="1" dirty="0" smtClean="0"/>
              <a:t>does not get called until </a:t>
            </a:r>
            <a:r>
              <a:rPr lang="en-US" b="1" dirty="0"/>
              <a:t>you subscribe</a:t>
            </a:r>
            <a:r>
              <a:rPr lang="en-US" dirty="0"/>
              <a:t> to the </a:t>
            </a:r>
            <a:r>
              <a:rPr lang="en-US" dirty="0" smtClean="0"/>
              <a:t>stream.</a:t>
            </a:r>
            <a:r>
              <a:rPr lang="en-US" dirty="0"/>
              <a:t/>
            </a:r>
            <a:br>
              <a:rPr lang="en-US" dirty="0"/>
            </a:br>
            <a:endParaRPr lang="it-IT" b="1" dirty="0" smtClean="0"/>
          </a:p>
          <a:p>
            <a:pPr>
              <a:lnSpc>
                <a:spcPct val="120000"/>
              </a:lnSpc>
            </a:pPr>
            <a:r>
              <a:rPr lang="it-IT" dirty="0" smtClean="0"/>
              <a:t>Single </a:t>
            </a:r>
            <a:r>
              <a:rPr lang="it-IT" dirty="0"/>
              <a:t>vs Multiple </a:t>
            </a:r>
            <a:r>
              <a:rPr lang="it-IT" dirty="0" err="1" smtClean="0"/>
              <a:t>values</a:t>
            </a:r>
            <a:endParaRPr lang="it-IT" dirty="0"/>
          </a:p>
          <a:p>
            <a:pPr lvl="1">
              <a:lnSpc>
                <a:spcPct val="120000"/>
              </a:lnSpc>
            </a:pPr>
            <a:r>
              <a:rPr lang="en-US" dirty="0"/>
              <a:t>The </a:t>
            </a:r>
            <a:r>
              <a:rPr lang="en-US" b="1" dirty="0"/>
              <a:t>Promise</a:t>
            </a:r>
            <a:r>
              <a:rPr lang="en-US" i="1" dirty="0"/>
              <a:t> </a:t>
            </a:r>
            <a:r>
              <a:rPr lang="en-US" dirty="0"/>
              <a:t>object </a:t>
            </a:r>
            <a:r>
              <a:rPr lang="en-US" dirty="0" smtClean="0"/>
              <a:t>only deliver a</a:t>
            </a:r>
            <a:r>
              <a:rPr lang="en-US" dirty="0"/>
              <a:t> </a:t>
            </a:r>
            <a:r>
              <a:rPr lang="en-US" b="1" dirty="0"/>
              <a:t>single </a:t>
            </a:r>
            <a:r>
              <a:rPr lang="en-US" b="1" dirty="0" smtClean="0"/>
              <a:t>value.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In contrast, the </a:t>
            </a:r>
            <a:r>
              <a:rPr lang="en-US" b="1" dirty="0" smtClean="0"/>
              <a:t>Observable</a:t>
            </a:r>
            <a:r>
              <a:rPr lang="en-US" dirty="0"/>
              <a:t> instance may emit </a:t>
            </a:r>
            <a:r>
              <a:rPr lang="en-US" b="1" dirty="0"/>
              <a:t>multiple </a:t>
            </a:r>
            <a:r>
              <a:rPr lang="en-US" b="1" dirty="0" smtClean="0"/>
              <a:t>values</a:t>
            </a:r>
            <a:r>
              <a:rPr lang="en-US" dirty="0" smtClean="0"/>
              <a:t> (it depends on the Observable itself)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it-IT" dirty="0" err="1"/>
              <a:t>Async</a:t>
            </a:r>
            <a:r>
              <a:rPr lang="it-IT" dirty="0"/>
              <a:t> vs </a:t>
            </a:r>
            <a:r>
              <a:rPr lang="it-IT" dirty="0" err="1"/>
              <a:t>Sync</a:t>
            </a:r>
            <a:endParaRPr lang="it-IT" dirty="0"/>
          </a:p>
          <a:p>
            <a:pPr lvl="1">
              <a:lnSpc>
                <a:spcPct val="120000"/>
              </a:lnSpc>
            </a:pPr>
            <a:r>
              <a:rPr lang="it-IT" dirty="0"/>
              <a:t>Promise</a:t>
            </a:r>
            <a:r>
              <a:rPr lang="it-IT" b="1" i="1" dirty="0"/>
              <a:t> 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always</a:t>
            </a:r>
            <a:r>
              <a:rPr lang="it-IT" b="1" dirty="0"/>
              <a:t> </a:t>
            </a:r>
            <a:r>
              <a:rPr lang="it-IT" dirty="0" err="1"/>
              <a:t>asynchronous</a:t>
            </a:r>
            <a:endParaRPr lang="it-IT" dirty="0"/>
          </a:p>
          <a:p>
            <a:pPr lvl="1">
              <a:lnSpc>
                <a:spcPct val="120000"/>
              </a:lnSpc>
            </a:pP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b="1" dirty="0" err="1"/>
              <a:t>could</a:t>
            </a:r>
            <a:r>
              <a:rPr lang="it-IT" b="1" dirty="0"/>
              <a:t> be </a:t>
            </a:r>
            <a:r>
              <a:rPr lang="it-IT" dirty="0" err="1" smtClean="0"/>
              <a:t>asynchronous</a:t>
            </a:r>
            <a:endParaRPr lang="it-IT" dirty="0"/>
          </a:p>
          <a:p>
            <a:pPr marL="457200" lvl="1" indent="0">
              <a:lnSpc>
                <a:spcPct val="120000"/>
              </a:lnSpc>
              <a:buNone/>
            </a:pPr>
            <a:endParaRPr lang="it-IT" dirty="0"/>
          </a:p>
          <a:p>
            <a:pPr>
              <a:lnSpc>
                <a:spcPct val="120000"/>
              </a:lnSpc>
            </a:pPr>
            <a:r>
              <a:rPr lang="it-IT" dirty="0" err="1"/>
              <a:t>Operators</a:t>
            </a:r>
            <a:endParaRPr lang="it-IT" dirty="0"/>
          </a:p>
          <a:p>
            <a:pPr>
              <a:lnSpc>
                <a:spcPct val="120000"/>
              </a:lnSpc>
            </a:pPr>
            <a:r>
              <a:rPr lang="en-US" dirty="0"/>
              <a:t>Observable subscriptions are cancellable</a:t>
            </a:r>
            <a:endParaRPr lang="it-IT" dirty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6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b="1" dirty="0"/>
              <a:t>Architectural overview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28</a:t>
            </a:fld>
            <a:endParaRPr lang="it-IT"/>
          </a:p>
        </p:txBody>
      </p:sp>
      <p:pic>
        <p:nvPicPr>
          <p:cNvPr id="6146" name="Picture 2" descr="overview2.png (700×356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99" y="1825625"/>
            <a:ext cx="85560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 smtClean="0"/>
              <a:t>Angular CLI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Angular CLI is a command-line interface tool that you use to initialize, develop, scaffold, and maintain Angular applications directly from a command shell.</a:t>
            </a:r>
          </a:p>
          <a:p>
            <a:r>
              <a:rPr lang="en-US" dirty="0"/>
              <a:t>Install the CLI using the </a:t>
            </a:r>
            <a:r>
              <a:rPr lang="en-US" sz="2000" dirty="0" err="1">
                <a:latin typeface="JetBrains Mono" pitchFamily="2" charset="0"/>
              </a:rPr>
              <a:t>npm</a:t>
            </a:r>
            <a:r>
              <a:rPr lang="en-US" dirty="0"/>
              <a:t> package manager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Invoke the tool on the command line through the </a:t>
            </a:r>
            <a:r>
              <a:rPr lang="en-US" sz="2000" dirty="0">
                <a:latin typeface="JetBrains Mono" pitchFamily="2" charset="0"/>
              </a:rPr>
              <a:t>ng</a:t>
            </a:r>
            <a:r>
              <a:rPr lang="en-US" dirty="0"/>
              <a:t> executable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Enter the following to list commands or </a:t>
            </a:r>
          </a:p>
          <a:p>
            <a:pPr marL="457200" lvl="1" indent="0">
              <a:buNone/>
            </a:pPr>
            <a:r>
              <a:rPr lang="en-US" dirty="0" smtClean="0"/>
              <a:t>options for </a:t>
            </a:r>
            <a:r>
              <a:rPr lang="en-US" dirty="0"/>
              <a:t>a given </a:t>
            </a:r>
            <a:r>
              <a:rPr lang="en-US" dirty="0" smtClean="0"/>
              <a:t>command </a:t>
            </a:r>
            <a:r>
              <a:rPr lang="en-US" dirty="0"/>
              <a:t>(such as </a:t>
            </a:r>
            <a:r>
              <a:rPr lang="en-US" dirty="0">
                <a:hlinkClick r:id="rId3"/>
              </a:rPr>
              <a:t>generate</a:t>
            </a:r>
            <a:r>
              <a:rPr lang="en-US" dirty="0"/>
              <a:t>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with </a:t>
            </a:r>
            <a:r>
              <a:rPr lang="en-US" dirty="0"/>
              <a:t>a short description.</a:t>
            </a:r>
            <a:br>
              <a:rPr lang="en-US" dirty="0"/>
            </a:b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29</a:t>
            </a:fld>
            <a:endParaRPr lang="it-IT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26175" y="3631961"/>
            <a:ext cx="4339650" cy="40011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C57633"/>
                </a:solidFill>
                <a:effectLst/>
                <a:latin typeface="JetBrains Mono" pitchFamily="2" charset="0"/>
              </a:rPr>
              <a:t>npm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C57633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install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 -g @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angular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/cli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488239" y="4750574"/>
            <a:ext cx="2954655" cy="70788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C57633"/>
                </a:solidFill>
                <a:effectLst/>
                <a:latin typeface="JetBrains Mono" pitchFamily="2" charset="0"/>
              </a:rPr>
              <a:t>ng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C57633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help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</a:b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C57633"/>
                </a:solidFill>
                <a:effectLst/>
                <a:latin typeface="JetBrains Mono" pitchFamily="2" charset="0"/>
              </a:rPr>
              <a:t>ng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C57633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generate --help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</a:t>
            </a:r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What is Angular?</a:t>
            </a:r>
          </a:p>
          <a:p>
            <a:r>
              <a:rPr lang="en-GB" sz="2400" dirty="0" smtClean="0"/>
              <a:t>Angular, Pros and Cons</a:t>
            </a:r>
          </a:p>
          <a:p>
            <a:r>
              <a:rPr lang="en-GB" sz="2400" dirty="0" smtClean="0"/>
              <a:t>Understanding Angular</a:t>
            </a:r>
          </a:p>
          <a:p>
            <a:pPr lvl="1"/>
            <a:r>
              <a:rPr lang="en-GB" sz="2000" dirty="0" smtClean="0"/>
              <a:t>Components</a:t>
            </a:r>
          </a:p>
          <a:p>
            <a:pPr lvl="1"/>
            <a:r>
              <a:rPr lang="en-GB" sz="2000" dirty="0" smtClean="0"/>
              <a:t>Templates</a:t>
            </a:r>
          </a:p>
          <a:p>
            <a:pPr lvl="1"/>
            <a:r>
              <a:rPr lang="en-GB" sz="2000" dirty="0" smtClean="0"/>
              <a:t>Directives</a:t>
            </a:r>
          </a:p>
          <a:p>
            <a:pPr lvl="1"/>
            <a:r>
              <a:rPr lang="en-GB" sz="2000" dirty="0" smtClean="0"/>
              <a:t>Dependency Injection</a:t>
            </a:r>
          </a:p>
          <a:p>
            <a:pPr lvl="1"/>
            <a:r>
              <a:rPr lang="en-GB" sz="2000" dirty="0" smtClean="0"/>
              <a:t>Architectural overview</a:t>
            </a:r>
          </a:p>
          <a:p>
            <a:pPr lvl="1"/>
            <a:r>
              <a:rPr lang="en-GB" sz="2000" dirty="0" smtClean="0"/>
              <a:t>CLI &amp; Routing &amp; Forms basics</a:t>
            </a:r>
          </a:p>
          <a:p>
            <a:r>
              <a:rPr lang="en-GB" sz="2400" dirty="0" smtClean="0"/>
              <a:t>Demo</a:t>
            </a:r>
          </a:p>
          <a:p>
            <a:r>
              <a:rPr lang="en-GB" sz="2400" dirty="0" smtClean="0"/>
              <a:t>Useful links</a:t>
            </a:r>
            <a:endParaRPr lang="it-IT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 smtClean="0"/>
              <a:t>What </a:t>
            </a:r>
            <a:r>
              <a:rPr lang="en-GB" sz="2400" dirty="0"/>
              <a:t>is a Progressive Web App</a:t>
            </a:r>
            <a:r>
              <a:rPr lang="en-GB" sz="2400" dirty="0" smtClean="0"/>
              <a:t>?</a:t>
            </a:r>
          </a:p>
          <a:p>
            <a:r>
              <a:rPr lang="en-GB" sz="2400" dirty="0" smtClean="0"/>
              <a:t>Service Worker Overview</a:t>
            </a:r>
            <a:endParaRPr lang="en-GB" sz="2400" dirty="0"/>
          </a:p>
          <a:p>
            <a:r>
              <a:rPr lang="en-GB" sz="2400" dirty="0"/>
              <a:t>Angular and PWA</a:t>
            </a:r>
          </a:p>
          <a:p>
            <a:r>
              <a:rPr lang="en-GB" sz="2400" dirty="0" smtClean="0"/>
              <a:t>Demo</a:t>
            </a:r>
          </a:p>
          <a:p>
            <a:r>
              <a:rPr lang="en-GB" sz="2400" dirty="0" smtClean="0"/>
              <a:t>Useful links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Routing basics</a:t>
            </a:r>
            <a:r>
              <a:rPr lang="en-GB" dirty="0" smtClean="0"/>
              <a:t>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single-page app, you change what the user sees by showing or hiding portions of the display that correspond to particular components, rather than going out to the server to get a new page. As users perform application tasks, they need to move between the different views that you have defined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handle the navigation from one view to the next, you use the Angular Router. The Router enables navigation by interpreting a browser URL as an instruction to change the view</a:t>
            </a:r>
            <a:r>
              <a:rPr lang="en-US" dirty="0" smtClean="0"/>
              <a:t>.</a:t>
            </a:r>
            <a:endParaRPr lang="en-US" dirty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8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Form basics</a:t>
            </a:r>
            <a:r>
              <a:rPr lang="en-GB" dirty="0" smtClean="0"/>
              <a:t>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provides two different approaches to handling user input through forms: </a:t>
            </a:r>
            <a:r>
              <a:rPr lang="en-US" b="1" dirty="0"/>
              <a:t>reactive</a:t>
            </a:r>
            <a:r>
              <a:rPr lang="en-US" dirty="0"/>
              <a:t> and </a:t>
            </a:r>
            <a:r>
              <a:rPr lang="en-US" b="1" dirty="0"/>
              <a:t>template-driven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dirty="0"/>
              <a:t>capture user input events from the view, validate the user input, create a form model and data model to </a:t>
            </a:r>
            <a:r>
              <a:rPr lang="en-US" dirty="0" smtClean="0"/>
              <a:t>update </a:t>
            </a:r>
            <a:r>
              <a:rPr lang="en-US" dirty="0"/>
              <a:t>and provide a way to track changes</a:t>
            </a:r>
            <a:r>
              <a:rPr lang="en-US" dirty="0" smtClean="0"/>
              <a:t>.</a:t>
            </a:r>
            <a:endParaRPr lang="it-IT" dirty="0"/>
          </a:p>
          <a:p>
            <a:r>
              <a:rPr lang="en-US" b="1" dirty="0" smtClean="0"/>
              <a:t>Reactive forms </a:t>
            </a:r>
            <a:r>
              <a:rPr lang="en-US" dirty="0" smtClean="0"/>
              <a:t>provide direct</a:t>
            </a:r>
            <a:r>
              <a:rPr lang="en-US" dirty="0"/>
              <a:t>, explicit access to the underlying forms object model. Compared to template-driven forms, they are more </a:t>
            </a:r>
            <a:r>
              <a:rPr lang="en-US" dirty="0" smtClean="0"/>
              <a:t>robust.</a:t>
            </a:r>
          </a:p>
          <a:p>
            <a:r>
              <a:rPr lang="en-US" b="1" dirty="0"/>
              <a:t>Template-driven </a:t>
            </a:r>
            <a:r>
              <a:rPr lang="en-US" dirty="0" smtClean="0"/>
              <a:t>forms rely </a:t>
            </a:r>
            <a:r>
              <a:rPr lang="en-US" dirty="0"/>
              <a:t>on directives in the template to create and manipulate the underlying object </a:t>
            </a:r>
            <a:r>
              <a:rPr lang="en-US" dirty="0" smtClean="0"/>
              <a:t>model.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8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b="1" dirty="0" smtClean="0"/>
              <a:t>Demo - </a:t>
            </a:r>
            <a:r>
              <a:rPr lang="en-GB" b="1" dirty="0" err="1" smtClean="0"/>
              <a:t>Todo</a:t>
            </a:r>
            <a:r>
              <a:rPr lang="en-GB" b="1" dirty="0" smtClean="0"/>
              <a:t> list app</a:t>
            </a:r>
            <a:endParaRPr lang="it-IT" sz="2400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6600" dirty="0">
                <a:hlinkClick r:id="rId2"/>
              </a:rPr>
              <a:t>https://bit.ly/ng-intro</a:t>
            </a:r>
            <a:endParaRPr lang="it-IT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32</a:t>
            </a:fld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67" y="365125"/>
            <a:ext cx="1439311" cy="143931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00" y="1690688"/>
            <a:ext cx="4352400" cy="4352400"/>
          </a:xfrm>
        </p:spPr>
      </p:pic>
    </p:spTree>
    <p:extLst>
      <p:ext uri="{BB962C8B-B14F-4D97-AF65-F5344CB8AC3E}">
        <p14:creationId xmlns:p14="http://schemas.microsoft.com/office/powerpoint/2010/main" val="13841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 Useful links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>
                <a:hlinkClick r:id="rId2"/>
              </a:rPr>
              <a:t>Angular</a:t>
            </a:r>
            <a:r>
              <a:rPr lang="it-IT" dirty="0" smtClean="0">
                <a:hlinkClick r:id="rId2"/>
              </a:rPr>
              <a:t> </a:t>
            </a:r>
            <a:r>
              <a:rPr lang="it-IT" dirty="0" err="1" smtClean="0">
                <a:hlinkClick r:id="rId2"/>
              </a:rPr>
              <a:t>Docs</a:t>
            </a:r>
            <a:r>
              <a:rPr lang="it-IT" dirty="0" smtClean="0"/>
              <a:t> (</a:t>
            </a:r>
            <a:r>
              <a:rPr lang="it-IT" dirty="0" smtClean="0">
                <a:hlinkClick r:id="rId3"/>
              </a:rPr>
              <a:t>tour of the </a:t>
            </a:r>
            <a:r>
              <a:rPr lang="it-IT" dirty="0" err="1" smtClean="0">
                <a:hlinkClick r:id="rId3"/>
              </a:rPr>
              <a:t>heroes</a:t>
            </a:r>
            <a:r>
              <a:rPr lang="it-IT" dirty="0" smtClean="0"/>
              <a:t>, </a:t>
            </a:r>
            <a:r>
              <a:rPr lang="it-IT" dirty="0" err="1" smtClean="0">
                <a:hlinkClick r:id="rId4"/>
              </a:rPr>
              <a:t>Angular</a:t>
            </a:r>
            <a:r>
              <a:rPr lang="it-IT" dirty="0" smtClean="0">
                <a:hlinkClick r:id="rId4"/>
              </a:rPr>
              <a:t> </a:t>
            </a:r>
            <a:r>
              <a:rPr lang="it-IT" dirty="0" err="1" smtClean="0">
                <a:hlinkClick r:id="rId4"/>
              </a:rPr>
              <a:t>coding</a:t>
            </a:r>
            <a:r>
              <a:rPr lang="it-IT" dirty="0" smtClean="0">
                <a:hlinkClick r:id="rId4"/>
              </a:rPr>
              <a:t> style guide</a:t>
            </a:r>
            <a:r>
              <a:rPr lang="it-IT" dirty="0" smtClean="0"/>
              <a:t>)</a:t>
            </a:r>
          </a:p>
          <a:p>
            <a:r>
              <a:rPr lang="it-IT" dirty="0" err="1" smtClean="0">
                <a:hlinkClick r:id="rId5"/>
              </a:rPr>
              <a:t>Angular</a:t>
            </a:r>
            <a:r>
              <a:rPr lang="it-IT" dirty="0" smtClean="0">
                <a:hlinkClick r:id="rId5"/>
              </a:rPr>
              <a:t> </a:t>
            </a:r>
            <a:r>
              <a:rPr lang="it-IT" dirty="0" err="1" smtClean="0">
                <a:hlinkClick r:id="rId5"/>
              </a:rPr>
              <a:t>Material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Learning Platform</a:t>
            </a:r>
          </a:p>
          <a:p>
            <a:pPr lvl="1">
              <a:lnSpc>
                <a:spcPct val="120000"/>
              </a:lnSpc>
            </a:pPr>
            <a:r>
              <a:rPr lang="it-IT" dirty="0" err="1">
                <a:hlinkClick r:id="rId6"/>
              </a:rPr>
              <a:t>FrontendMasters</a:t>
            </a:r>
            <a:endParaRPr lang="it-IT" dirty="0"/>
          </a:p>
          <a:p>
            <a:pPr lvl="1">
              <a:lnSpc>
                <a:spcPct val="120000"/>
              </a:lnSpc>
            </a:pPr>
            <a:r>
              <a:rPr lang="it-IT" dirty="0" err="1" smtClean="0">
                <a:hlinkClick r:id="rId7"/>
              </a:rPr>
              <a:t>egghead.io</a:t>
            </a:r>
            <a:endParaRPr lang="it-IT" dirty="0" smtClean="0">
              <a:hlinkClick r:id="rId6"/>
            </a:endParaRPr>
          </a:p>
          <a:p>
            <a:endParaRPr lang="en-GB" dirty="0" smtClean="0"/>
          </a:p>
          <a:p>
            <a:r>
              <a:rPr lang="en-GB" dirty="0" smtClean="0"/>
              <a:t>Books</a:t>
            </a:r>
            <a:endParaRPr lang="en-GB" dirty="0"/>
          </a:p>
          <a:p>
            <a:pPr lvl="1"/>
            <a:r>
              <a:rPr lang="it-IT" dirty="0" err="1" smtClean="0">
                <a:hlinkClick r:id="rId8"/>
              </a:rPr>
              <a:t>ng</a:t>
            </a:r>
            <a:r>
              <a:rPr lang="it-IT" dirty="0" smtClean="0">
                <a:hlinkClick r:id="rId8"/>
              </a:rPr>
              <a:t>-book</a:t>
            </a:r>
            <a:endParaRPr lang="it-IT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it-IT" dirty="0" err="1" smtClean="0">
                <a:hlinkClick r:id="rId9"/>
              </a:rPr>
              <a:t>awesome-angular</a:t>
            </a:r>
            <a:r>
              <a:rPr lang="it-IT" dirty="0" smtClean="0"/>
              <a:t>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repo</a:t>
            </a:r>
            <a:endParaRPr lang="it-IT" dirty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33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67" y="365125"/>
            <a:ext cx="1439311" cy="14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Progressive Web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Progressive Web Apps is an umbrella term (used initially by Google, around 2015) to indicate web app that uses service workers, manifests and other web-platform features to give the users an experience “on par” with native apps.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The core is/was behind the “</a:t>
            </a:r>
            <a:r>
              <a:rPr lang="en-GB" i="1" dirty="0" smtClean="0"/>
              <a:t>progressive</a:t>
            </a:r>
            <a:r>
              <a:rPr lang="en-GB" dirty="0" smtClean="0"/>
              <a:t>” term: achieves a simpler but still usable experience for older browsers or limited devices users, while, at the same time, progresses the user experience up for the others using Feature detection (and </a:t>
            </a:r>
            <a:r>
              <a:rPr lang="en-GB" dirty="0" err="1" smtClean="0"/>
              <a:t>polyfills</a:t>
            </a:r>
            <a:r>
              <a:rPr lang="en-GB" dirty="0" smtClean="0"/>
              <a:t> if needed) and/or Graceful degradation approaches.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141" y="365125"/>
            <a:ext cx="1117659" cy="12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app a PWA</a:t>
            </a:r>
            <a:r>
              <a:rPr lang="en-US" dirty="0" smtClean="0"/>
              <a:t>?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prstClr val="black"/>
                </a:solidFill>
                <a:hlinkClick r:id="rId2"/>
              </a:rPr>
              <a:t>from the docs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PWAs are not created with a single </a:t>
            </a:r>
            <a:r>
              <a:rPr lang="en-US" dirty="0" smtClean="0"/>
              <a:t>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An app could be considered a PWA when it meets certain </a:t>
            </a:r>
            <a:r>
              <a:rPr lang="en-US" dirty="0" smtClean="0"/>
              <a:t>requirements </a:t>
            </a:r>
            <a:r>
              <a:rPr lang="en-US" dirty="0"/>
              <a:t>or implements a set of given </a:t>
            </a:r>
            <a:r>
              <a:rPr lang="en-US" dirty="0" smtClean="0"/>
              <a:t>features, like:</a:t>
            </a:r>
          </a:p>
          <a:p>
            <a:pPr lvl="1"/>
            <a:r>
              <a:rPr lang="en-US" dirty="0" smtClean="0"/>
              <a:t>Installable</a:t>
            </a:r>
            <a:r>
              <a:rPr lang="en-US" dirty="0"/>
              <a:t>, so it can be available on the device's home screen or app </a:t>
            </a:r>
            <a:r>
              <a:rPr lang="en-US" dirty="0" smtClean="0"/>
              <a:t>launcher</a:t>
            </a:r>
          </a:p>
          <a:p>
            <a:pPr lvl="1"/>
            <a:r>
              <a:rPr lang="en-US" dirty="0" smtClean="0"/>
              <a:t>Linkable</a:t>
            </a:r>
            <a:r>
              <a:rPr lang="en-US" dirty="0"/>
              <a:t>, so you can share it by sending a </a:t>
            </a:r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independent, so it works offline or with a poor network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Progressively enhanced, so it's still usable on a basic level on older browsers, but fully-functional on the latest ones.</a:t>
            </a:r>
          </a:p>
          <a:p>
            <a:pPr lvl="1"/>
            <a:r>
              <a:rPr lang="en-US" dirty="0"/>
              <a:t>Re-engaging with users through the use of system notifications and push messages, leading to more engaged users and better conversion rates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35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141" y="365125"/>
            <a:ext cx="1117659" cy="12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PWA Browser support</a:t>
            </a:r>
            <a:r>
              <a:rPr lang="en-US" sz="2000" dirty="0" smtClean="0"/>
              <a:t> (</a:t>
            </a:r>
            <a:r>
              <a:rPr lang="en-US" sz="2000" dirty="0" smtClean="0">
                <a:hlinkClick r:id="rId2"/>
              </a:rPr>
              <a:t>from the docs</a:t>
            </a:r>
            <a:r>
              <a:rPr lang="en-US" sz="2000" dirty="0" smtClean="0"/>
              <a:t>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key ingredient required for PWAs is </a:t>
            </a:r>
            <a:r>
              <a:rPr lang="en-US" b="1" dirty="0"/>
              <a:t>service worker</a:t>
            </a:r>
            <a:r>
              <a:rPr lang="en-US" dirty="0"/>
              <a:t> support. Thankfully service workers are now supported on all major browsers on desktop and mobile.</a:t>
            </a:r>
          </a:p>
          <a:p>
            <a:r>
              <a:rPr lang="en-US" dirty="0"/>
              <a:t>Other features such as Web App Manifest, Push Notifications, and Add to Home Screen functionality have wide support </a:t>
            </a:r>
            <a:r>
              <a:rPr lang="en-US" dirty="0" smtClean="0"/>
              <a:t>too.</a:t>
            </a:r>
          </a:p>
          <a:p>
            <a:r>
              <a:rPr lang="en-US" dirty="0" smtClean="0"/>
              <a:t>Currently</a:t>
            </a:r>
            <a:r>
              <a:rPr lang="en-US" dirty="0"/>
              <a:t>, Safari has limited support for Web App Manifest and Add to Home Screen and no support for web push notifications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36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141" y="365125"/>
            <a:ext cx="1117659" cy="12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Worker Overview 1/2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its simplest, a service worker is a script that runs in the web browser and manages caching for an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Service </a:t>
            </a:r>
            <a:r>
              <a:rPr lang="en-US" dirty="0"/>
              <a:t>workers function as a network proxy. They intercept all outgoing HTTP requests made by the application and can choose how to respond to </a:t>
            </a:r>
            <a:r>
              <a:rPr lang="en-US" dirty="0" smtClean="0"/>
              <a:t>them.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they can query a local cache and deliver a cached response if one is available. </a:t>
            </a:r>
            <a:r>
              <a:rPr lang="en-US" dirty="0" err="1"/>
              <a:t>Proxying</a:t>
            </a:r>
            <a:r>
              <a:rPr lang="en-US" dirty="0"/>
              <a:t> isn't limited to requests made through programmatic APIs, such as fetch; it also includes resources referenced in HTML and even the initial request to </a:t>
            </a:r>
            <a:r>
              <a:rPr lang="en-US" dirty="0" smtClean="0"/>
              <a:t>index.html.</a:t>
            </a:r>
          </a:p>
          <a:p>
            <a:r>
              <a:rPr lang="en-US" dirty="0" smtClean="0"/>
              <a:t>Service </a:t>
            </a:r>
            <a:r>
              <a:rPr lang="en-US" dirty="0"/>
              <a:t>worker-based caching is thus completely programmable and doesn't rely on server-specified caching </a:t>
            </a:r>
            <a:r>
              <a:rPr lang="en-US" dirty="0" smtClean="0"/>
              <a:t>headers.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Worker </a:t>
            </a:r>
            <a:r>
              <a:rPr lang="en-GB" dirty="0"/>
              <a:t>Overview </a:t>
            </a:r>
            <a:r>
              <a:rPr lang="en-GB" dirty="0" smtClean="0"/>
              <a:t>2/2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the other scripts that make up an application, such as the Angular application bundle, the service worker is preserved after the user closes the tab: the next time that browser loads the application, the service worker loads first, and can intercept every request for resources to load the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If </a:t>
            </a:r>
            <a:r>
              <a:rPr lang="en-US" dirty="0"/>
              <a:t>the service worker is designed to do so, it can completely satisfy the loading of the application, without the need for the network. Even across a fast reliable network, round-trip delays can introduce significant latency when loading the application.</a:t>
            </a:r>
          </a:p>
          <a:p>
            <a:r>
              <a:rPr lang="en-US" dirty="0"/>
              <a:t>Using a service worker to reduce dependency on the network can significantly improve the user experience.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app manifest</a:t>
            </a:r>
            <a:r>
              <a:rPr lang="en-GB" sz="2000" dirty="0" smtClean="0"/>
              <a:t> 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application manifest, as defined in the </a:t>
            </a:r>
            <a:r>
              <a:rPr lang="en-US" dirty="0">
                <a:hlinkClick r:id="rId3"/>
              </a:rPr>
              <a:t>Web Application Manifest </a:t>
            </a:r>
            <a:r>
              <a:rPr lang="en-US" dirty="0" smtClean="0">
                <a:hlinkClick r:id="rId3"/>
              </a:rPr>
              <a:t>W3C specification</a:t>
            </a:r>
            <a:r>
              <a:rPr lang="en-US" dirty="0"/>
              <a:t>, provides information about a web application in a JSON text file, necessary for the web app to be downloaded and be presented to the user similarly to a native app (e.g., be installed on the </a:t>
            </a:r>
            <a:r>
              <a:rPr lang="en-US" dirty="0" err="1"/>
              <a:t>homescreen</a:t>
            </a:r>
            <a:r>
              <a:rPr lang="en-US" dirty="0"/>
              <a:t> of a device, providing users with quicker access and a richer experience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include web app </a:t>
            </a:r>
            <a:r>
              <a:rPr lang="en-US" dirty="0"/>
              <a:t>name, author, icon(s), version, description, and list of all the necessary resources (among other things).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1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Angular</a:t>
            </a:r>
            <a:r>
              <a:rPr lang="en-GB" dirty="0" smtClean="0"/>
              <a:t>?</a:t>
            </a:r>
            <a:r>
              <a:rPr lang="en-GB" sz="2400" dirty="0" smtClean="0"/>
              <a:t> (</a:t>
            </a:r>
            <a:r>
              <a:rPr lang="en-GB" sz="2400" dirty="0" smtClean="0">
                <a:hlinkClick r:id="rId2"/>
              </a:rPr>
              <a:t>from the docs</a:t>
            </a:r>
            <a:r>
              <a:rPr lang="en-GB" sz="2400" dirty="0" smtClean="0"/>
              <a:t>)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Angular is a development platform, built on </a:t>
            </a:r>
            <a:r>
              <a:rPr lang="en-US" sz="3200" dirty="0" err="1">
                <a:hlinkClick r:id="rId3"/>
              </a:rPr>
              <a:t>TypeScript</a:t>
            </a:r>
            <a:r>
              <a:rPr lang="en-US" sz="3200" dirty="0"/>
              <a:t>. As a platform, Angular includes: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</a:t>
            </a:r>
            <a:r>
              <a:rPr lang="en-US" sz="2800" b="1" dirty="0"/>
              <a:t>component-based framework </a:t>
            </a:r>
            <a:r>
              <a:rPr lang="en-US" sz="2800" dirty="0"/>
              <a:t>for building scalable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collection of well-integrated libraries that cover a wide variety of features, including routing, forms management, client-server communication, and more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suite of developer tools to help you develop, build, test, and update your code</a:t>
            </a:r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67" y="365125"/>
            <a:ext cx="1439311" cy="14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and </a:t>
            </a:r>
            <a:r>
              <a:rPr lang="en-GB" dirty="0" smtClean="0"/>
              <a:t>PWA</a:t>
            </a:r>
            <a:r>
              <a:rPr lang="en-GB" sz="2000" dirty="0" smtClean="0"/>
              <a:t> 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ships with a service worker </a:t>
            </a:r>
            <a:r>
              <a:rPr lang="en-US" dirty="0" smtClean="0"/>
              <a:t>implementation that do not require to write code </a:t>
            </a:r>
            <a:r>
              <a:rPr lang="en-US" dirty="0"/>
              <a:t>against </a:t>
            </a:r>
            <a:r>
              <a:rPr lang="en-US" dirty="0" smtClean="0"/>
              <a:t>Service Worker low-level </a:t>
            </a:r>
            <a:r>
              <a:rPr lang="en-US" dirty="0" smtClean="0"/>
              <a:t>APIs.</a:t>
            </a:r>
          </a:p>
          <a:p>
            <a:r>
              <a:rPr lang="en-US" dirty="0" smtClean="0"/>
              <a:t>Key features are: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application is cached as one </a:t>
            </a:r>
            <a:r>
              <a:rPr lang="en-US" dirty="0" smtClean="0"/>
              <a:t>unit </a:t>
            </a:r>
            <a:r>
              <a:rPr lang="en-US" dirty="0"/>
              <a:t>and all files update together.</a:t>
            </a:r>
          </a:p>
          <a:p>
            <a:pPr lvl="1"/>
            <a:r>
              <a:rPr lang="en-US" dirty="0"/>
              <a:t>A running application continues to run with the same version of all files. It does not suddenly start receiving cached files from a newer version, which are likely incompatible.</a:t>
            </a:r>
          </a:p>
          <a:p>
            <a:pPr lvl="1"/>
            <a:r>
              <a:rPr lang="en-US" dirty="0"/>
              <a:t>When users refresh the application, they see the latest fully cached version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2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and </a:t>
            </a:r>
            <a:r>
              <a:rPr lang="en-GB" dirty="0" smtClean="0"/>
              <a:t>PWA</a:t>
            </a:r>
            <a:r>
              <a:rPr lang="en-GB" sz="2000" dirty="0" smtClean="0"/>
              <a:t> 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Updates </a:t>
            </a:r>
            <a:r>
              <a:rPr lang="en-US" dirty="0"/>
              <a:t>happen in the background, relatively quickly after changes are published. </a:t>
            </a:r>
          </a:p>
          <a:p>
            <a:pPr lvl="1"/>
            <a:r>
              <a:rPr lang="en-US" dirty="0"/>
              <a:t>The service worker conserves bandwidth when possible (resources are only downloaded if they've changed).</a:t>
            </a:r>
          </a:p>
          <a:p>
            <a:r>
              <a:rPr lang="en-US" dirty="0" smtClean="0"/>
              <a:t>To </a:t>
            </a:r>
            <a:r>
              <a:rPr lang="en-US" dirty="0"/>
              <a:t>support these behaviors, the Angular service worker loads a manifest file from the </a:t>
            </a:r>
            <a:r>
              <a:rPr lang="en-US" dirty="0" smtClean="0"/>
              <a:t>server.</a:t>
            </a:r>
          </a:p>
          <a:p>
            <a:r>
              <a:rPr lang="en-US" dirty="0" smtClean="0"/>
              <a:t>The file, </a:t>
            </a:r>
            <a:r>
              <a:rPr lang="en-US" dirty="0"/>
              <a:t>called </a:t>
            </a:r>
            <a:r>
              <a:rPr lang="en-US" sz="2000" dirty="0" err="1" smtClean="0">
                <a:latin typeface="JetBrains Mono" pitchFamily="2" charset="0"/>
              </a:rPr>
              <a:t>ngsw.json</a:t>
            </a:r>
            <a:r>
              <a:rPr lang="en-US" dirty="0" smtClean="0"/>
              <a:t>, describes </a:t>
            </a:r>
            <a:r>
              <a:rPr lang="en-US" dirty="0"/>
              <a:t>the resources to cache and includes hashes of every file's contents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0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b="1" dirty="0" smtClean="0"/>
              <a:t>Demo - </a:t>
            </a:r>
            <a:r>
              <a:rPr lang="en-GB" b="1" dirty="0" err="1" smtClean="0"/>
              <a:t>Todo</a:t>
            </a:r>
            <a:r>
              <a:rPr lang="en-GB" b="1" dirty="0" smtClean="0"/>
              <a:t> list PWA app</a:t>
            </a:r>
            <a:endParaRPr lang="it-IT" sz="2400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6600" dirty="0">
                <a:hlinkClick r:id="rId2"/>
              </a:rPr>
              <a:t>https://</a:t>
            </a:r>
            <a:r>
              <a:rPr lang="it-IT" sz="6600" dirty="0" smtClean="0">
                <a:hlinkClick r:id="rId2"/>
              </a:rPr>
              <a:t>bit.ly/ng-intro-pwa</a:t>
            </a:r>
            <a:endParaRPr lang="it-IT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42</a:t>
            </a:fld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051" y="443504"/>
            <a:ext cx="1117659" cy="12017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8" y="1690688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PWA Useful links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t-IT" dirty="0" smtClean="0">
                <a:hlinkClick r:id="rId2"/>
              </a:rPr>
              <a:t>PWA @ </a:t>
            </a:r>
            <a:r>
              <a:rPr lang="it-IT" dirty="0" err="1" smtClean="0">
                <a:hlinkClick r:id="rId2"/>
              </a:rPr>
              <a:t>web.dev</a:t>
            </a:r>
            <a:endParaRPr lang="it-IT" dirty="0" smtClean="0"/>
          </a:p>
          <a:p>
            <a:pPr>
              <a:lnSpc>
                <a:spcPct val="100000"/>
              </a:lnSpc>
            </a:pPr>
            <a:r>
              <a:rPr lang="en-GB" dirty="0" smtClean="0">
                <a:hlinkClick r:id="rId3"/>
              </a:rPr>
              <a:t>PWA on MDN</a:t>
            </a:r>
            <a:endParaRPr lang="it-IT" dirty="0" smtClean="0"/>
          </a:p>
          <a:p>
            <a:pPr>
              <a:lnSpc>
                <a:spcPct val="100000"/>
              </a:lnSpc>
            </a:pPr>
            <a:r>
              <a:rPr lang="it-IT" dirty="0" smtClean="0"/>
              <a:t>Service </a:t>
            </a:r>
            <a:r>
              <a:rPr lang="it-IT" dirty="0" err="1" smtClean="0"/>
              <a:t>Worker</a:t>
            </a:r>
            <a:r>
              <a:rPr lang="it-IT" dirty="0" smtClean="0"/>
              <a:t> on MDN (</a:t>
            </a:r>
            <a:r>
              <a:rPr lang="it-IT" dirty="0" smtClean="0">
                <a:hlinkClick r:id="rId4"/>
              </a:rPr>
              <a:t>Using Service </a:t>
            </a:r>
            <a:r>
              <a:rPr lang="it-IT" dirty="0" err="1" smtClean="0">
                <a:hlinkClick r:id="rId4"/>
              </a:rPr>
              <a:t>Workers</a:t>
            </a:r>
            <a:r>
              <a:rPr lang="it-IT" dirty="0" smtClean="0"/>
              <a:t> and </a:t>
            </a:r>
            <a:r>
              <a:rPr lang="it-IT" dirty="0">
                <a:hlinkClick r:id="rId4"/>
              </a:rPr>
              <a:t>Service </a:t>
            </a:r>
            <a:r>
              <a:rPr lang="it-IT" dirty="0" err="1">
                <a:hlinkClick r:id="rId4"/>
              </a:rPr>
              <a:t>Worker</a:t>
            </a:r>
            <a:r>
              <a:rPr lang="it-IT" dirty="0">
                <a:hlinkClick r:id="rId4"/>
              </a:rPr>
              <a:t> API</a:t>
            </a:r>
            <a:r>
              <a:rPr lang="it-IT" dirty="0"/>
              <a:t>)</a:t>
            </a:r>
            <a:endParaRPr lang="it-IT" dirty="0" smtClean="0"/>
          </a:p>
          <a:p>
            <a:pPr>
              <a:lnSpc>
                <a:spcPct val="100000"/>
              </a:lnSpc>
            </a:pPr>
            <a:r>
              <a:rPr lang="it-IT" dirty="0" err="1" smtClean="0">
                <a:hlinkClick r:id="rId5"/>
              </a:rPr>
              <a:t>Angular</a:t>
            </a:r>
            <a:r>
              <a:rPr lang="it-IT" dirty="0" smtClean="0">
                <a:hlinkClick r:id="rId5"/>
              </a:rPr>
              <a:t> and PWA</a:t>
            </a:r>
            <a:r>
              <a:rPr lang="it-IT" dirty="0" smtClean="0"/>
              <a:t> </a:t>
            </a:r>
            <a:r>
              <a:rPr lang="it-IT" dirty="0" err="1" smtClean="0"/>
              <a:t>docs</a:t>
            </a:r>
            <a:endParaRPr lang="it-IT" dirty="0" smtClean="0"/>
          </a:p>
          <a:p>
            <a:pPr>
              <a:lnSpc>
                <a:spcPct val="100000"/>
              </a:lnSpc>
            </a:pPr>
            <a:r>
              <a:rPr lang="it-IT" dirty="0" err="1">
                <a:hlinkClick r:id="rId6"/>
              </a:rPr>
              <a:t>Exploring</a:t>
            </a:r>
            <a:r>
              <a:rPr lang="it-IT" dirty="0">
                <a:hlinkClick r:id="rId6"/>
              </a:rPr>
              <a:t> Service </a:t>
            </a:r>
            <a:r>
              <a:rPr lang="it-IT" dirty="0" err="1" smtClean="0">
                <a:hlinkClick r:id="rId6"/>
              </a:rPr>
              <a:t>Workers</a:t>
            </a:r>
            <a:r>
              <a:rPr lang="it-IT" dirty="0"/>
              <a:t> </a:t>
            </a:r>
            <a:r>
              <a:rPr lang="it-IT" dirty="0" err="1" smtClean="0"/>
              <a:t>course</a:t>
            </a:r>
            <a:r>
              <a:rPr lang="it-IT" dirty="0" smtClean="0"/>
              <a:t> on </a:t>
            </a:r>
            <a:r>
              <a:rPr lang="it-IT" dirty="0" err="1" smtClean="0"/>
              <a:t>FrontendMasters</a:t>
            </a:r>
            <a:endParaRPr lang="it-I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43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141" y="365125"/>
            <a:ext cx="1117659" cy="12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Angular, Pros and </a:t>
            </a:r>
            <a:r>
              <a:rPr lang="en-GB" dirty="0" smtClean="0"/>
              <a:t>Cons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dirty="0" smtClean="0"/>
              <a:t>Pros</a:t>
            </a:r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GB" dirty="0" smtClean="0"/>
              <a:t>A full-featured web framework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It speeds up development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Open source, backed by a giant company (</a:t>
            </a:r>
            <a:r>
              <a:rPr lang="en-GB" i="1" dirty="0" smtClean="0"/>
              <a:t>Google</a:t>
            </a:r>
            <a:r>
              <a:rPr lang="en-GB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(</a:t>
            </a:r>
            <a:r>
              <a:rPr lang="en-GB" dirty="0" smtClean="0"/>
              <a:t>Usually) Simple to update, regularly-scheduled updates and LTS (long-term support) releases</a:t>
            </a:r>
            <a:endParaRPr lang="it-I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200" dirty="0" smtClean="0"/>
              <a:t>Cons</a:t>
            </a:r>
            <a:endParaRPr lang="it-I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GB" dirty="0" smtClean="0"/>
              <a:t>Steep learning curve</a:t>
            </a:r>
            <a:r>
              <a:rPr lang="en-GB" sz="1600" dirty="0"/>
              <a:t> (</a:t>
            </a:r>
            <a:r>
              <a:rPr lang="en-GB" sz="1600" dirty="0" err="1"/>
              <a:t>TypeScript</a:t>
            </a:r>
            <a:r>
              <a:rPr lang="en-GB" sz="1600" dirty="0"/>
              <a:t>, </a:t>
            </a:r>
            <a:r>
              <a:rPr lang="en-GB" sz="1600" dirty="0" err="1"/>
              <a:t>RxJS</a:t>
            </a:r>
            <a:r>
              <a:rPr lang="en-GB" sz="16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t takes many choices for you</a:t>
            </a:r>
            <a:r>
              <a:rPr lang="en-US" sz="1600" dirty="0" smtClean="0"/>
              <a:t> (like any framework)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GB" dirty="0"/>
              <a:t>N</a:t>
            </a:r>
            <a:r>
              <a:rPr lang="en-GB" dirty="0" smtClean="0"/>
              <a:t>ot a standard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7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Angular</a:t>
            </a:r>
            <a:r>
              <a:rPr lang="en-GB" sz="2400" dirty="0" smtClean="0"/>
              <a:t> </a:t>
            </a:r>
            <a:r>
              <a:rPr lang="en-GB" sz="2400" dirty="0"/>
              <a:t>(</a:t>
            </a:r>
            <a:r>
              <a:rPr lang="en-GB" sz="2400" dirty="0">
                <a:hlinkClick r:id="rId2"/>
              </a:rPr>
              <a:t>from the docs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To understand the capabilities of the Angular framework, you need to learn about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Templates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Directives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Dependency injection</a:t>
            </a:r>
          </a:p>
          <a:p>
            <a:pPr lvl="1"/>
            <a:endParaRPr lang="it-IT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9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Components</a:t>
            </a:r>
            <a:r>
              <a:rPr lang="en-GB" dirty="0" smtClean="0"/>
              <a:t> </a:t>
            </a:r>
            <a:r>
              <a:rPr lang="en-GB" sz="2000" dirty="0" smtClean="0"/>
              <a:t>(</a:t>
            </a:r>
            <a:r>
              <a:rPr lang="en-GB" sz="2000" dirty="0" smtClean="0">
                <a:hlinkClick r:id="rId2"/>
              </a:rPr>
              <a:t>from the docs</a:t>
            </a:r>
            <a:r>
              <a:rPr lang="en-GB" sz="2000" dirty="0" smtClean="0"/>
              <a:t>)</a:t>
            </a:r>
            <a:endParaRPr lang="it-IT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Components </a:t>
            </a:r>
            <a:r>
              <a:rPr lang="en-US" dirty="0"/>
              <a:t>are the main building block for Angular </a:t>
            </a:r>
            <a:r>
              <a:rPr lang="en-US" dirty="0" smtClean="0"/>
              <a:t>applications.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Each component consists of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 smtClean="0"/>
              <a:t>HTML </a:t>
            </a:r>
            <a:r>
              <a:rPr lang="en-US" dirty="0"/>
              <a:t>template that declares what renders on the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 err="1"/>
              <a:t>TypeScript</a:t>
            </a:r>
            <a:r>
              <a:rPr lang="en-US" dirty="0"/>
              <a:t> class that defines behavior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CSS selector that defines how the component is used in a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Optionally, CSS styles applied to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7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b="1" dirty="0" smtClean="0"/>
              <a:t>Components</a:t>
            </a:r>
            <a:r>
              <a:rPr lang="en-GB" dirty="0" smtClean="0"/>
              <a:t> – Basics </a:t>
            </a:r>
            <a:r>
              <a:rPr lang="en-GB" sz="2400" dirty="0" smtClean="0"/>
              <a:t>(</a:t>
            </a:r>
            <a:r>
              <a:rPr lang="en-GB" sz="2400" dirty="0" smtClean="0">
                <a:hlinkClick r:id="rId2"/>
              </a:rPr>
              <a:t>from the docs</a:t>
            </a:r>
            <a:r>
              <a:rPr lang="en-GB" sz="2400" dirty="0" smtClean="0"/>
              <a:t>)</a:t>
            </a:r>
            <a:endParaRPr lang="it-I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8</a:t>
            </a:fld>
            <a:endParaRPr lang="it-IT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9555" y="1469172"/>
            <a:ext cx="10552889" cy="4524315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import 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{ 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Component 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 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from 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'@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angular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/core'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/>
            </a:r>
            <a:b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@Component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({</a:t>
            </a:r>
            <a:b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  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selector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'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app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-component-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overview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'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,</a:t>
            </a:r>
            <a:b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template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'&lt;h1&gt;Hello World!&lt;/h1&gt;'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,</a:t>
            </a:r>
            <a:b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styles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[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'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h1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 { font-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weight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normal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; }'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]</a:t>
            </a:r>
            <a:b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})</a:t>
            </a:r>
            <a:b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export 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class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32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ComponentOverviewComponent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{</a:t>
            </a:r>
            <a:b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3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</a:t>
            </a:r>
            <a:endParaRPr kumimoji="0" lang="it-IT" altLang="it-IT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Extra –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Decorators</a:t>
            </a:r>
            <a:r>
              <a:rPr lang="it-IT" sz="2400" dirty="0" smtClean="0"/>
              <a:t> </a:t>
            </a:r>
            <a:r>
              <a:rPr lang="it-IT" sz="2000" dirty="0" smtClean="0"/>
              <a:t>(</a:t>
            </a:r>
            <a:r>
              <a:rPr lang="it-IT" sz="2000" dirty="0" smtClean="0">
                <a:hlinkClick r:id="rId2"/>
              </a:rPr>
              <a:t>from the </a:t>
            </a:r>
            <a:r>
              <a:rPr lang="it-IT" sz="2000" dirty="0" err="1" smtClean="0">
                <a:hlinkClick r:id="rId2"/>
              </a:rPr>
              <a:t>docs</a:t>
            </a:r>
            <a:r>
              <a:rPr lang="it-IT" sz="2000" dirty="0" smtClean="0"/>
              <a:t>)</a:t>
            </a:r>
            <a:endParaRPr lang="it-IT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Decorators are a </a:t>
            </a:r>
            <a:r>
              <a:rPr lang="en-US" dirty="0">
                <a:hlinkClick r:id="rId3"/>
              </a:rPr>
              <a:t>stage 2 proposal</a:t>
            </a:r>
            <a:r>
              <a:rPr lang="en-US" dirty="0"/>
              <a:t> for JavaScript and are available as an experimental feature of </a:t>
            </a:r>
            <a:r>
              <a:rPr lang="en-US" dirty="0" err="1"/>
              <a:t>TypeScript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Decorator</a:t>
            </a:r>
            <a:r>
              <a:rPr lang="en-US" dirty="0" smtClean="0"/>
              <a:t> is a special kind of declaration that can be attached to a </a:t>
            </a:r>
            <a:r>
              <a:rPr lang="en-US" i="1" dirty="0" smtClean="0"/>
              <a:t>class declaration</a:t>
            </a:r>
            <a:r>
              <a:rPr lang="en-US" dirty="0" smtClean="0"/>
              <a:t>, </a:t>
            </a:r>
            <a:r>
              <a:rPr lang="en-US" i="1" dirty="0" smtClean="0"/>
              <a:t>method</a:t>
            </a:r>
            <a:r>
              <a:rPr lang="en-US" dirty="0" smtClean="0"/>
              <a:t>, </a:t>
            </a:r>
            <a:r>
              <a:rPr lang="en-US" i="1" dirty="0" err="1" smtClean="0"/>
              <a:t>accessor</a:t>
            </a:r>
            <a:r>
              <a:rPr lang="en-US" dirty="0" smtClean="0"/>
              <a:t>, </a:t>
            </a:r>
            <a:r>
              <a:rPr lang="en-US" i="1" dirty="0" smtClean="0"/>
              <a:t>property</a:t>
            </a:r>
            <a:r>
              <a:rPr lang="en-US" dirty="0" smtClean="0"/>
              <a:t> or </a:t>
            </a:r>
            <a:r>
              <a:rPr lang="en-US" i="1" dirty="0" smtClean="0"/>
              <a:t>parameter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Angular, Decorators’ </a:t>
            </a:r>
            <a:r>
              <a:rPr lang="en-US" dirty="0"/>
              <a:t>main responsibility is to provide metadata to the </a:t>
            </a:r>
            <a:r>
              <a:rPr lang="en-US" dirty="0" smtClean="0"/>
              <a:t>compiler.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31/05/2022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9CA0-147B-4823-B40E-5EE4E4476909}" type="slidenum">
              <a:rPr lang="it-IT" smtClean="0"/>
              <a:t>9</a:t>
            </a:fld>
            <a:endParaRPr lang="it-IT"/>
          </a:p>
        </p:txBody>
      </p:sp>
      <p:pic>
        <p:nvPicPr>
          <p:cNvPr id="8" name="Picture 2" descr="https://upload.wikimedia.org/wikipedia/commons/thumb/4/4c/Typescript_logo_2020.svg/1024px-Typescript_logo_2020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936" y="365125"/>
            <a:ext cx="983864" cy="9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016138"/>
            <a:ext cx="5698996" cy="3970318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@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>sealed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  <a:t/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class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BugReport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type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A74"/>
                </a:solidFill>
                <a:effectLst/>
                <a:latin typeface="JetBrains Mono" pitchFamily="2" charset="0"/>
              </a:rPr>
              <a:t>"report"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title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string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/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constructor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E9720"/>
                </a:solidFill>
                <a:effectLst/>
                <a:latin typeface="JetBrains Mono" pitchFamily="2" charset="0"/>
              </a:rPr>
              <a:t>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string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this.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title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E9720"/>
                </a:solidFill>
                <a:effectLst/>
                <a:latin typeface="JetBrains Mono" pitchFamily="2" charset="0"/>
              </a:rPr>
              <a:t>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/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7E22E"/>
                </a:solidFill>
                <a:effectLst/>
                <a:latin typeface="JetBrains Mono" pitchFamily="2" charset="0"/>
              </a:rPr>
              <a:t>sealed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E9720"/>
                </a:solidFill>
                <a:effectLst/>
                <a:latin typeface="JetBrains Mono" pitchFamily="2" charset="0"/>
              </a:rPr>
              <a:t>constructor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6F6F6"/>
                </a:solidFill>
                <a:effectLst/>
                <a:latin typeface="JetBrains Mono" pitchFamily="2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Object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7E22E"/>
                </a:solidFill>
                <a:effectLst/>
                <a:latin typeface="JetBrains Mono" pitchFamily="2" charset="0"/>
              </a:rPr>
              <a:t>seal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E9720"/>
                </a:solidFill>
                <a:effectLst/>
                <a:latin typeface="JetBrains Mono" pitchFamily="2" charset="0"/>
              </a:rPr>
              <a:t>constructor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Object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7E22E"/>
                </a:solidFill>
                <a:effectLst/>
                <a:latin typeface="JetBrains Mono" pitchFamily="2" charset="0"/>
              </a:rPr>
              <a:t>seal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(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E9720"/>
                </a:solidFill>
                <a:effectLst/>
                <a:latin typeface="JetBrains Mono" pitchFamily="2" charset="0"/>
              </a:rPr>
              <a:t>constructor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6D9EE"/>
                </a:solidFill>
                <a:effectLst/>
                <a:latin typeface="JetBrains Mono" pitchFamily="2" charset="0"/>
              </a:rPr>
              <a:t>prototype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772"/>
                </a:solidFill>
                <a:effectLst/>
                <a:latin typeface="JetBrains Mono" pitchFamily="2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JetBrains Mono" pitchFamily="2" charset="0"/>
              </a:rPr>
              <a:t>}</a:t>
            </a:r>
            <a:endParaRPr kumimoji="0" lang="it-IT" altLang="it-IT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6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2801</TotalTime>
  <Words>3241</Words>
  <Application>Microsoft Office PowerPoint</Application>
  <PresentationFormat>Widescreen</PresentationFormat>
  <Paragraphs>363</Paragraphs>
  <Slides>43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JetBrains Mono</vt:lpstr>
      <vt:lpstr>Office Theme</vt:lpstr>
      <vt:lpstr>Advanced Web Programming</vt:lpstr>
      <vt:lpstr>Who I am</vt:lpstr>
      <vt:lpstr>Roadmap</vt:lpstr>
      <vt:lpstr>What is Angular? (from the docs)</vt:lpstr>
      <vt:lpstr>Angular, Pros and Cons</vt:lpstr>
      <vt:lpstr>Understanding Angular (from the docs)</vt:lpstr>
      <vt:lpstr>Components (from the docs)</vt:lpstr>
      <vt:lpstr> Components – Basics (from the docs)</vt:lpstr>
      <vt:lpstr>Extra – TypeScript Decorators (from the docs)</vt:lpstr>
      <vt:lpstr> Components – Lifecycle hooks (from the docs)</vt:lpstr>
      <vt:lpstr> Components – Lifecycle hooks (from the docs)</vt:lpstr>
      <vt:lpstr> Components – Interaction (from the docs)</vt:lpstr>
      <vt:lpstr> Components – Interaction Example (from the docs)</vt:lpstr>
      <vt:lpstr>Templates (from the docs)</vt:lpstr>
      <vt:lpstr> Templates – Pipes (from the docs)</vt:lpstr>
      <vt:lpstr> Templates – Pipes example</vt:lpstr>
      <vt:lpstr> Templates – Property binding (from the docs)</vt:lpstr>
      <vt:lpstr> Templates – Event binding (from the docs)</vt:lpstr>
      <vt:lpstr> Templates – Event binding example</vt:lpstr>
      <vt:lpstr> Templates – Two-way binding (from the docs)</vt:lpstr>
      <vt:lpstr>Directives (from the docs)</vt:lpstr>
      <vt:lpstr>Dependency Injection (from the docs)</vt:lpstr>
      <vt:lpstr> Dependency Injection – Services (from the docs)</vt:lpstr>
      <vt:lpstr> Dependency Injection – Modules (from the docs)</vt:lpstr>
      <vt:lpstr> Dependency Injection – Example</vt:lpstr>
      <vt:lpstr>Extra – RxJS Overview (from the docs)</vt:lpstr>
      <vt:lpstr>Extra – Promise vs Observable (via)</vt:lpstr>
      <vt:lpstr> Architectural overview (from the docs)</vt:lpstr>
      <vt:lpstr> Angular CLI (from the docs)</vt:lpstr>
      <vt:lpstr>Routing basics (from the docs)</vt:lpstr>
      <vt:lpstr>Form basics (from the docs)</vt:lpstr>
      <vt:lpstr> Demo - Todo list app</vt:lpstr>
      <vt:lpstr>Angular Useful links</vt:lpstr>
      <vt:lpstr>What is a Progressive Web App?</vt:lpstr>
      <vt:lpstr>What makes an app a PWA? (from the docs)</vt:lpstr>
      <vt:lpstr>PWA Browser support (from the docs)</vt:lpstr>
      <vt:lpstr>Service Worker Overview 1/2</vt:lpstr>
      <vt:lpstr>Service Worker Overview 2/2</vt:lpstr>
      <vt:lpstr>Web app manifest (from the docs)</vt:lpstr>
      <vt:lpstr>Angular and PWA (from the docs)</vt:lpstr>
      <vt:lpstr>Angular and PWA (from the docs)</vt:lpstr>
      <vt:lpstr> Demo - Todo list PWA app</vt:lpstr>
      <vt:lpstr>PWA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Avanzato</dc:title>
  <dc:creator>Fallico Fabrizio</dc:creator>
  <cp:lastModifiedBy>Fallico Fabrizio</cp:lastModifiedBy>
  <cp:revision>180</cp:revision>
  <dcterms:created xsi:type="dcterms:W3CDTF">2022-05-22T15:42:22Z</dcterms:created>
  <dcterms:modified xsi:type="dcterms:W3CDTF">2022-05-31T07:07:54Z</dcterms:modified>
</cp:coreProperties>
</file>