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74" r:id="rId6"/>
    <p:sldId id="273" r:id="rId7"/>
    <p:sldId id="260" r:id="rId8"/>
    <p:sldId id="261" r:id="rId9"/>
    <p:sldId id="262" r:id="rId10"/>
    <p:sldId id="272" r:id="rId11"/>
    <p:sldId id="263" r:id="rId12"/>
    <p:sldId id="264" r:id="rId13"/>
    <p:sldId id="271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3A4-0F8C-4349-97C8-34FD2E3950F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3D9-242E-41CF-AD2E-9EB2E8A6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2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3A4-0F8C-4349-97C8-34FD2E3950F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3D9-242E-41CF-AD2E-9EB2E8A6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3A4-0F8C-4349-97C8-34FD2E3950F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3D9-242E-41CF-AD2E-9EB2E8A6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3A4-0F8C-4349-97C8-34FD2E3950F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3D9-242E-41CF-AD2E-9EB2E8A6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7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3A4-0F8C-4349-97C8-34FD2E3950F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3D9-242E-41CF-AD2E-9EB2E8A6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6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3A4-0F8C-4349-97C8-34FD2E3950F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3D9-242E-41CF-AD2E-9EB2E8A6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3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3A4-0F8C-4349-97C8-34FD2E3950F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3D9-242E-41CF-AD2E-9EB2E8A6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9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3A4-0F8C-4349-97C8-34FD2E3950F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3D9-242E-41CF-AD2E-9EB2E8A6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0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3A4-0F8C-4349-97C8-34FD2E3950F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3D9-242E-41CF-AD2E-9EB2E8A6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3A4-0F8C-4349-97C8-34FD2E3950F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3D9-242E-41CF-AD2E-9EB2E8A6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9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3A4-0F8C-4349-97C8-34FD2E3950F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3D9-242E-41CF-AD2E-9EB2E8A6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B93A4-0F8C-4349-97C8-34FD2E3950F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EE3D9-242E-41CF-AD2E-9EB2E8A6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5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30C5-FB23-4B32-BFD7-5E93A29B1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331" y="958789"/>
            <a:ext cx="6926802" cy="365502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ECE 659 Project (Spring 2021):</a:t>
            </a:r>
            <a:br>
              <a:rPr lang="en-US" sz="3600" b="1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600" b="1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Improving Network Efficiency for Competitive Data Fusion in Wireless Sensor Networks using Genetic Machine Learning Algorithm</a:t>
            </a:r>
            <a:endParaRPr lang="en-US" sz="3600" b="1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AB2D2-200B-462E-8389-B82EA1C7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331" y="476473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Rahul Balamurugan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EDBEAD-7EF3-454A-B610-AD3A3321AD31}"/>
              </a:ext>
            </a:extLst>
          </p:cNvPr>
          <p:cNvCxnSpPr/>
          <p:nvPr/>
        </p:nvCxnSpPr>
        <p:spPr>
          <a:xfrm>
            <a:off x="1526959" y="4649323"/>
            <a:ext cx="6507332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7187570-5573-45BA-A5D7-AF19AC8A8F1E}"/>
              </a:ext>
            </a:extLst>
          </p:cNvPr>
          <p:cNvSpPr/>
          <p:nvPr/>
        </p:nvSpPr>
        <p:spPr>
          <a:xfrm>
            <a:off x="9729927" y="3098309"/>
            <a:ext cx="948431" cy="1009478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CBAC793-0E88-4B77-AF27-540ECC8FCDE1}"/>
              </a:ext>
            </a:extLst>
          </p:cNvPr>
          <p:cNvCxnSpPr>
            <a:cxnSpLocks/>
            <a:endCxn id="86" idx="4"/>
          </p:cNvCxnSpPr>
          <p:nvPr/>
        </p:nvCxnSpPr>
        <p:spPr>
          <a:xfrm flipH="1" flipV="1">
            <a:off x="9797838" y="1898947"/>
            <a:ext cx="286998" cy="119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4D8F64A-97F5-4EDF-9FF3-F987692FE44C}"/>
              </a:ext>
            </a:extLst>
          </p:cNvPr>
          <p:cNvCxnSpPr>
            <a:cxnSpLocks/>
            <a:stCxn id="90" idx="1"/>
          </p:cNvCxnSpPr>
          <p:nvPr/>
        </p:nvCxnSpPr>
        <p:spPr>
          <a:xfrm flipH="1" flipV="1">
            <a:off x="10265546" y="4106692"/>
            <a:ext cx="35073" cy="1481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ECD2F9-78CC-4018-BFD7-0F09AB1E37F6}"/>
              </a:ext>
            </a:extLst>
          </p:cNvPr>
          <p:cNvCxnSpPr>
            <a:cxnSpLocks/>
          </p:cNvCxnSpPr>
          <p:nvPr/>
        </p:nvCxnSpPr>
        <p:spPr>
          <a:xfrm flipH="1" flipV="1">
            <a:off x="10567388" y="3901762"/>
            <a:ext cx="733886" cy="71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E5EB79A-3BB1-4159-A9B8-EA75F08E7E7A}"/>
              </a:ext>
            </a:extLst>
          </p:cNvPr>
          <p:cNvCxnSpPr>
            <a:cxnSpLocks/>
          </p:cNvCxnSpPr>
          <p:nvPr/>
        </p:nvCxnSpPr>
        <p:spPr>
          <a:xfrm flipH="1">
            <a:off x="9371122" y="3959073"/>
            <a:ext cx="520083" cy="52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9588829-986C-480B-A443-A803ABCEE2CA}"/>
              </a:ext>
            </a:extLst>
          </p:cNvPr>
          <p:cNvCxnSpPr>
            <a:cxnSpLocks/>
            <a:stCxn id="45" idx="2"/>
            <a:endCxn id="87" idx="6"/>
          </p:cNvCxnSpPr>
          <p:nvPr/>
        </p:nvCxnSpPr>
        <p:spPr>
          <a:xfrm flipH="1">
            <a:off x="8661637" y="3603048"/>
            <a:ext cx="1068290" cy="8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03249B9-6C9B-46E2-A3C0-B4D29154F93A}"/>
              </a:ext>
            </a:extLst>
          </p:cNvPr>
          <p:cNvCxnSpPr>
            <a:cxnSpLocks/>
            <a:stCxn id="45" idx="1"/>
            <a:endCxn id="89" idx="5"/>
          </p:cNvCxnSpPr>
          <p:nvPr/>
        </p:nvCxnSpPr>
        <p:spPr>
          <a:xfrm flipH="1" flipV="1">
            <a:off x="9572857" y="3011544"/>
            <a:ext cx="295965" cy="23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4F01181-0EEA-4FE4-9CFD-EB579933DE6A}"/>
              </a:ext>
            </a:extLst>
          </p:cNvPr>
          <p:cNvCxnSpPr>
            <a:cxnSpLocks/>
          </p:cNvCxnSpPr>
          <p:nvPr/>
        </p:nvCxnSpPr>
        <p:spPr>
          <a:xfrm flipH="1">
            <a:off x="10411291" y="2423604"/>
            <a:ext cx="371378" cy="720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143022D-FAB6-4B43-AF69-0791E3525C66}"/>
              </a:ext>
            </a:extLst>
          </p:cNvPr>
          <p:cNvCxnSpPr>
            <a:cxnSpLocks/>
          </p:cNvCxnSpPr>
          <p:nvPr/>
        </p:nvCxnSpPr>
        <p:spPr>
          <a:xfrm flipH="1">
            <a:off x="10660602" y="3429000"/>
            <a:ext cx="708733" cy="9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172B2E6-E528-443A-8348-5CFBDE5595B6}"/>
              </a:ext>
            </a:extLst>
          </p:cNvPr>
          <p:cNvSpPr/>
          <p:nvPr/>
        </p:nvSpPr>
        <p:spPr>
          <a:xfrm rot="21061144">
            <a:off x="11260584" y="4591539"/>
            <a:ext cx="276687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76D8F80-DD57-4CAB-8F10-6AD065BCF2E1}"/>
              </a:ext>
            </a:extLst>
          </p:cNvPr>
          <p:cNvSpPr/>
          <p:nvPr/>
        </p:nvSpPr>
        <p:spPr>
          <a:xfrm>
            <a:off x="10742723" y="2166958"/>
            <a:ext cx="276687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763BD05-3641-4CDB-B7C4-635E07450A9B}"/>
              </a:ext>
            </a:extLst>
          </p:cNvPr>
          <p:cNvSpPr/>
          <p:nvPr/>
        </p:nvSpPr>
        <p:spPr>
          <a:xfrm rot="20626692">
            <a:off x="9621177" y="1630088"/>
            <a:ext cx="276687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CE39E69-E275-475E-A371-4FF6545E2084}"/>
              </a:ext>
            </a:extLst>
          </p:cNvPr>
          <p:cNvSpPr/>
          <p:nvPr/>
        </p:nvSpPr>
        <p:spPr>
          <a:xfrm rot="21196393">
            <a:off x="8385902" y="3565770"/>
            <a:ext cx="276687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AC7267A-DA79-4E75-869E-D68DDC28CA04}"/>
              </a:ext>
            </a:extLst>
          </p:cNvPr>
          <p:cNvSpPr/>
          <p:nvPr/>
        </p:nvSpPr>
        <p:spPr>
          <a:xfrm>
            <a:off x="9129941" y="4420675"/>
            <a:ext cx="276687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E884CC9-84F8-42CC-AE71-7D2FBCE9EC6F}"/>
              </a:ext>
            </a:extLst>
          </p:cNvPr>
          <p:cNvSpPr/>
          <p:nvPr/>
        </p:nvSpPr>
        <p:spPr>
          <a:xfrm>
            <a:off x="9336690" y="2777397"/>
            <a:ext cx="276687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3A26FB6-8A51-49B0-97AD-8D03B0184A81}"/>
              </a:ext>
            </a:extLst>
          </p:cNvPr>
          <p:cNvSpPr/>
          <p:nvPr/>
        </p:nvSpPr>
        <p:spPr>
          <a:xfrm rot="2446002">
            <a:off x="10173034" y="5588481"/>
            <a:ext cx="276687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CF56794-7C81-4799-A7CB-E2CE4C60461A}"/>
              </a:ext>
            </a:extLst>
          </p:cNvPr>
          <p:cNvSpPr/>
          <p:nvPr/>
        </p:nvSpPr>
        <p:spPr>
          <a:xfrm>
            <a:off x="11381170" y="3268462"/>
            <a:ext cx="276687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3AEEBBF-DBC4-48E0-8CAA-DFD352E582BC}"/>
              </a:ext>
            </a:extLst>
          </p:cNvPr>
          <p:cNvSpPr/>
          <p:nvPr/>
        </p:nvSpPr>
        <p:spPr>
          <a:xfrm rot="19367755">
            <a:off x="10785686" y="1578643"/>
            <a:ext cx="276687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DAAFC68-1D2D-40F2-886F-A2F1DB30E5EA}"/>
              </a:ext>
            </a:extLst>
          </p:cNvPr>
          <p:cNvSpPr/>
          <p:nvPr/>
        </p:nvSpPr>
        <p:spPr>
          <a:xfrm>
            <a:off x="11497041" y="2135104"/>
            <a:ext cx="276687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066A5EB-BEF6-4B43-A357-0835F866EDE4}"/>
              </a:ext>
            </a:extLst>
          </p:cNvPr>
          <p:cNvSpPr/>
          <p:nvPr/>
        </p:nvSpPr>
        <p:spPr>
          <a:xfrm rot="1018058">
            <a:off x="10522259" y="547190"/>
            <a:ext cx="276687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CF6F12E-CD28-4CF8-85A3-1F0D4E0FB1AB}"/>
              </a:ext>
            </a:extLst>
          </p:cNvPr>
          <p:cNvSpPr/>
          <p:nvPr/>
        </p:nvSpPr>
        <p:spPr>
          <a:xfrm rot="20267884">
            <a:off x="9926715" y="966117"/>
            <a:ext cx="276687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BC7C00A-695D-4A47-90F8-B45E68DAEF55}"/>
              </a:ext>
            </a:extLst>
          </p:cNvPr>
          <p:cNvSpPr/>
          <p:nvPr/>
        </p:nvSpPr>
        <p:spPr>
          <a:xfrm>
            <a:off x="7571603" y="2660399"/>
            <a:ext cx="276687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5F2D4EF-0BC6-49BE-A135-E6F1A2FAEAAD}"/>
              </a:ext>
            </a:extLst>
          </p:cNvPr>
          <p:cNvSpPr/>
          <p:nvPr/>
        </p:nvSpPr>
        <p:spPr>
          <a:xfrm rot="266540">
            <a:off x="7830106" y="4207905"/>
            <a:ext cx="276687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E3344BE-5C60-482B-8B4D-051B3B759133}"/>
              </a:ext>
            </a:extLst>
          </p:cNvPr>
          <p:cNvSpPr/>
          <p:nvPr/>
        </p:nvSpPr>
        <p:spPr>
          <a:xfrm rot="18471757">
            <a:off x="9492820" y="6444147"/>
            <a:ext cx="276687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B7FFDD9-8B65-49A5-8C33-BE1535040CDC}"/>
              </a:ext>
            </a:extLst>
          </p:cNvPr>
          <p:cNvSpPr/>
          <p:nvPr/>
        </p:nvSpPr>
        <p:spPr>
          <a:xfrm rot="21246371">
            <a:off x="11330685" y="5234236"/>
            <a:ext cx="276687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3221E7C-76D6-4BF5-AEF1-0E5986C03F2A}"/>
              </a:ext>
            </a:extLst>
          </p:cNvPr>
          <p:cNvSpPr/>
          <p:nvPr/>
        </p:nvSpPr>
        <p:spPr>
          <a:xfrm>
            <a:off x="9377210" y="473937"/>
            <a:ext cx="276687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548A21E-9EAA-4230-B9FD-92889847B0D5}"/>
              </a:ext>
            </a:extLst>
          </p:cNvPr>
          <p:cNvSpPr/>
          <p:nvPr/>
        </p:nvSpPr>
        <p:spPr>
          <a:xfrm rot="906475">
            <a:off x="8623652" y="1248413"/>
            <a:ext cx="276687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F5E3C68-3D55-4811-AF72-F12CA3324DD7}"/>
              </a:ext>
            </a:extLst>
          </p:cNvPr>
          <p:cNvCxnSpPr>
            <a:cxnSpLocks/>
            <a:stCxn id="87" idx="3"/>
            <a:endCxn id="99" idx="7"/>
          </p:cNvCxnSpPr>
          <p:nvPr/>
        </p:nvCxnSpPr>
        <p:spPr>
          <a:xfrm flipH="1">
            <a:off x="8073491" y="3810708"/>
            <a:ext cx="364965" cy="445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18A2546-D142-4EA6-937A-B3053D3AA25A}"/>
              </a:ext>
            </a:extLst>
          </p:cNvPr>
          <p:cNvCxnSpPr>
            <a:cxnSpLocks/>
            <a:stCxn id="87" idx="1"/>
            <a:endCxn id="98" idx="5"/>
          </p:cNvCxnSpPr>
          <p:nvPr/>
        </p:nvCxnSpPr>
        <p:spPr>
          <a:xfrm flipH="1" flipV="1">
            <a:off x="7807770" y="2894546"/>
            <a:ext cx="607965" cy="72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FCFB294-8519-4CCC-9276-D669C359D890}"/>
              </a:ext>
            </a:extLst>
          </p:cNvPr>
          <p:cNvCxnSpPr>
            <a:cxnSpLocks/>
            <a:stCxn id="95" idx="1"/>
            <a:endCxn id="102" idx="5"/>
          </p:cNvCxnSpPr>
          <p:nvPr/>
        </p:nvCxnSpPr>
        <p:spPr>
          <a:xfrm flipH="1" flipV="1">
            <a:off x="9613377" y="708084"/>
            <a:ext cx="324462" cy="342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BCC22F4-A1BD-4C95-B387-9B6FE1C25C66}"/>
              </a:ext>
            </a:extLst>
          </p:cNvPr>
          <p:cNvCxnSpPr>
            <a:cxnSpLocks/>
            <a:stCxn id="94" idx="3"/>
            <a:endCxn id="95" idx="6"/>
          </p:cNvCxnSpPr>
          <p:nvPr/>
        </p:nvCxnSpPr>
        <p:spPr>
          <a:xfrm flipH="1">
            <a:off x="10193145" y="748567"/>
            <a:ext cx="345588" cy="30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6E5AE71-3B2A-499A-8D8E-7A41F7BE95E4}"/>
              </a:ext>
            </a:extLst>
          </p:cNvPr>
          <p:cNvCxnSpPr>
            <a:cxnSpLocks/>
            <a:stCxn id="95" idx="3"/>
            <a:endCxn id="86" idx="7"/>
          </p:cNvCxnSpPr>
          <p:nvPr/>
        </p:nvCxnSpPr>
        <p:spPr>
          <a:xfrm flipH="1">
            <a:off x="9826355" y="1230038"/>
            <a:ext cx="184782" cy="416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937C13E-FF81-4ED8-ADA0-59F13F2BA279}"/>
              </a:ext>
            </a:extLst>
          </p:cNvPr>
          <p:cNvCxnSpPr>
            <a:cxnSpLocks/>
            <a:stCxn id="103" idx="6"/>
            <a:endCxn id="86" idx="1"/>
          </p:cNvCxnSpPr>
          <p:nvPr/>
        </p:nvCxnSpPr>
        <p:spPr>
          <a:xfrm>
            <a:off x="8895557" y="1421631"/>
            <a:ext cx="742941" cy="27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96A0578-F84B-462E-A7FB-00A45FD8B60D}"/>
              </a:ext>
            </a:extLst>
          </p:cNvPr>
          <p:cNvCxnSpPr>
            <a:cxnSpLocks/>
            <a:stCxn id="101" idx="0"/>
            <a:endCxn id="84" idx="4"/>
          </p:cNvCxnSpPr>
          <p:nvPr/>
        </p:nvCxnSpPr>
        <p:spPr>
          <a:xfrm flipH="1" flipV="1">
            <a:off x="11420339" y="4864177"/>
            <a:ext cx="34606" cy="370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C70F983-4AEB-4BBD-8712-946A4A663EFB}"/>
              </a:ext>
            </a:extLst>
          </p:cNvPr>
          <p:cNvCxnSpPr>
            <a:cxnSpLocks/>
            <a:stCxn id="90" idx="4"/>
            <a:endCxn id="100" idx="6"/>
          </p:cNvCxnSpPr>
          <p:nvPr/>
        </p:nvCxnSpPr>
        <p:spPr>
          <a:xfrm flipH="1">
            <a:off x="9716075" y="5829523"/>
            <a:ext cx="505740" cy="642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B10690E7-7158-4C12-A9ED-EE6122B9178C}"/>
              </a:ext>
            </a:extLst>
          </p:cNvPr>
          <p:cNvSpPr/>
          <p:nvPr/>
        </p:nvSpPr>
        <p:spPr>
          <a:xfrm rot="688158">
            <a:off x="6981203" y="4025252"/>
            <a:ext cx="276687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C62962D-A533-4259-A6E3-EAE3CF966593}"/>
              </a:ext>
            </a:extLst>
          </p:cNvPr>
          <p:cNvSpPr/>
          <p:nvPr/>
        </p:nvSpPr>
        <p:spPr>
          <a:xfrm rot="308743">
            <a:off x="7738656" y="4975398"/>
            <a:ext cx="276687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3644E4B-D2DB-4228-AF23-38F406EDFD16}"/>
              </a:ext>
            </a:extLst>
          </p:cNvPr>
          <p:cNvCxnSpPr>
            <a:cxnSpLocks/>
            <a:stCxn id="99" idx="2"/>
            <a:endCxn id="147" idx="6"/>
          </p:cNvCxnSpPr>
          <p:nvPr/>
        </p:nvCxnSpPr>
        <p:spPr>
          <a:xfrm flipH="1" flipV="1">
            <a:off x="7255127" y="4189921"/>
            <a:ext cx="575395" cy="144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9FCE049-0F24-478E-9A24-05B0C97ED57F}"/>
              </a:ext>
            </a:extLst>
          </p:cNvPr>
          <p:cNvCxnSpPr>
            <a:cxnSpLocks/>
            <a:stCxn id="99" idx="4"/>
            <a:endCxn id="148" idx="0"/>
          </p:cNvCxnSpPr>
          <p:nvPr/>
        </p:nvCxnSpPr>
        <p:spPr>
          <a:xfrm flipH="1">
            <a:off x="7889302" y="4481813"/>
            <a:ext cx="68524" cy="494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ABBA215-5E14-49FF-AD6C-B45641C4B5E7}"/>
              </a:ext>
            </a:extLst>
          </p:cNvPr>
          <p:cNvCxnSpPr>
            <a:cxnSpLocks/>
            <a:stCxn id="92" idx="3"/>
            <a:endCxn id="85" idx="0"/>
          </p:cNvCxnSpPr>
          <p:nvPr/>
        </p:nvCxnSpPr>
        <p:spPr>
          <a:xfrm flipH="1">
            <a:off x="10881067" y="1852201"/>
            <a:ext cx="23691" cy="31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D5F3C61-1527-48A5-B5AB-84DEAE563B9C}"/>
              </a:ext>
            </a:extLst>
          </p:cNvPr>
          <p:cNvCxnSpPr>
            <a:cxnSpLocks/>
            <a:stCxn id="93" idx="2"/>
            <a:endCxn id="85" idx="6"/>
          </p:cNvCxnSpPr>
          <p:nvPr/>
        </p:nvCxnSpPr>
        <p:spPr>
          <a:xfrm flipH="1">
            <a:off x="11019410" y="2272264"/>
            <a:ext cx="477631" cy="3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9" name="Graphic 198" descr="DNA outline">
            <a:extLst>
              <a:ext uri="{FF2B5EF4-FFF2-40B4-BE49-F238E27FC236}">
                <a16:creationId xmlns:a16="http://schemas.microsoft.com/office/drawing/2014/main" id="{97DFDFE7-FFE5-4AAC-AC88-0E0FE1401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5702" y="3256223"/>
            <a:ext cx="714542" cy="714542"/>
          </a:xfrm>
          <a:prstGeom prst="rect">
            <a:avLst/>
          </a:prstGeom>
        </p:spPr>
      </p:pic>
      <p:sp>
        <p:nvSpPr>
          <p:cNvPr id="211" name="Oval 210">
            <a:extLst>
              <a:ext uri="{FF2B5EF4-FFF2-40B4-BE49-F238E27FC236}">
                <a16:creationId xmlns:a16="http://schemas.microsoft.com/office/drawing/2014/main" id="{2A7C7E8F-B063-4C90-977E-07177C57DEDF}"/>
              </a:ext>
            </a:extLst>
          </p:cNvPr>
          <p:cNvSpPr/>
          <p:nvPr/>
        </p:nvSpPr>
        <p:spPr>
          <a:xfrm>
            <a:off x="11700154" y="4563153"/>
            <a:ext cx="276687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984F99B8-1221-484E-9C9C-D9C15AF5F886}"/>
              </a:ext>
            </a:extLst>
          </p:cNvPr>
          <p:cNvCxnSpPr>
            <a:cxnSpLocks/>
            <a:stCxn id="84" idx="6"/>
            <a:endCxn id="211" idx="2"/>
          </p:cNvCxnSpPr>
          <p:nvPr/>
        </p:nvCxnSpPr>
        <p:spPr>
          <a:xfrm flipV="1">
            <a:off x="11535575" y="4700313"/>
            <a:ext cx="164579" cy="6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FB14D4E2-D533-46A6-BFD4-3FA260E093E2}"/>
              </a:ext>
            </a:extLst>
          </p:cNvPr>
          <p:cNvSpPr/>
          <p:nvPr/>
        </p:nvSpPr>
        <p:spPr>
          <a:xfrm rot="20986741">
            <a:off x="10876623" y="6250742"/>
            <a:ext cx="276687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A9AED0B-C0A0-445E-A28A-1E2F993FE44B}"/>
              </a:ext>
            </a:extLst>
          </p:cNvPr>
          <p:cNvCxnSpPr>
            <a:cxnSpLocks/>
            <a:stCxn id="231" idx="1"/>
            <a:endCxn id="90" idx="6"/>
          </p:cNvCxnSpPr>
          <p:nvPr/>
        </p:nvCxnSpPr>
        <p:spPr>
          <a:xfrm flipH="1" flipV="1">
            <a:off x="10416155" y="5815977"/>
            <a:ext cx="485331" cy="49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27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3674-24EB-45FD-8EBC-4A5F865C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and Sending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9B2DE1-32B7-47B5-B23E-E6C51AF98A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Metrics:</a:t>
                </a:r>
              </a:p>
              <a:p>
                <a:pPr lvl="1"/>
                <a:r>
                  <a:rPr lang="en-US" dirty="0"/>
                  <a:t>Efficiency (</a:t>
                </a:r>
                <a:r>
                  <a:rPr lang="en-US" dirty="0" err="1"/>
                  <a:t>Ef</a:t>
                </a:r>
                <a:r>
                  <a:rPr lang="en-US" dirty="0"/>
                  <a:t>)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Ef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sz="18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w</a:t>
                </a: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𝑆𝑃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dirty="0"/>
              </a:p>
              <a:p>
                <a:pPr lvl="1"/>
                <a:r>
                  <a:rPr lang="en-US" dirty="0"/>
                  <a:t>Quality of Fusion (</a:t>
                </a:r>
                <a:r>
                  <a:rPr lang="en-US" dirty="0" err="1"/>
                  <a:t>QoF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𝑄𝑜𝐹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To optimize Efficiency, with threshold </a:t>
                </a:r>
                <a:r>
                  <a:rPr lang="en-US" dirty="0" err="1"/>
                  <a:t>QoF</a:t>
                </a:r>
                <a:r>
                  <a:rPr lang="en-US" dirty="0"/>
                  <a:t> constraint</a:t>
                </a:r>
              </a:p>
              <a:p>
                <a:r>
                  <a:rPr lang="en-US" dirty="0"/>
                  <a:t>Sending Probability -&gt; can affect </a:t>
                </a:r>
                <a:r>
                  <a:rPr lang="en-US" dirty="0" err="1"/>
                  <a:t>Ef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9B2DE1-32B7-47B5-B23E-E6C51AF98A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55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F9D0-CAE5-4BA6-B2D9-DC371869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32612" cy="1325563"/>
          </a:xfrm>
        </p:spPr>
        <p:txBody>
          <a:bodyPr/>
          <a:lstStyle/>
          <a:p>
            <a:r>
              <a:rPr lang="en-US" dirty="0"/>
              <a:t>Genetic Machine Learning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60FEBA5-3020-4C7B-85C5-243DBAE2BDC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98556901"/>
                  </p:ext>
                </p:extLst>
              </p:nvPr>
            </p:nvGraphicFramePr>
            <p:xfrm>
              <a:off x="7519387" y="727969"/>
              <a:ext cx="3834414" cy="576160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224062">
                      <a:extLst>
                        <a:ext uri="{9D8B030D-6E8A-4147-A177-3AD203B41FA5}">
                          <a16:colId xmlns:a16="http://schemas.microsoft.com/office/drawing/2014/main" val="2101620036"/>
                        </a:ext>
                      </a:extLst>
                    </a:gridCol>
                    <a:gridCol w="3610352">
                      <a:extLst>
                        <a:ext uri="{9D8B030D-6E8A-4147-A177-3AD203B41FA5}">
                          <a16:colId xmlns:a16="http://schemas.microsoft.com/office/drawing/2014/main" val="2853895299"/>
                        </a:ext>
                      </a:extLst>
                    </a:gridCol>
                  </a:tblGrid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1: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In: LastEf, LastClassifier, Evolution_Interval, BestEf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1592246913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2: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     BestSPList, currentSP, CurrentPhase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937928780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Out: </a:t>
                          </a:r>
                          <a:r>
                            <a:rPr lang="en-US" sz="1100" dirty="0" err="1">
                              <a:effectLst/>
                            </a:rPr>
                            <a:t>NewSP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1839098265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864949390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At (t = 0), do: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2726574457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</a:t>
                          </a:r>
                          <a:r>
                            <a:rPr lang="en-US" sz="1100" dirty="0" err="1">
                              <a:effectLst/>
                            </a:rPr>
                            <a:t>Initialize_population</a:t>
                          </a:r>
                          <a:r>
                            <a:rPr lang="en-US" sz="1100" dirty="0">
                              <a:effectLst/>
                            </a:rPr>
                            <a:t>();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4032784802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4254388314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At (t = 1, 2, ... M), do: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1232914108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</a:t>
                          </a:r>
                          <a:r>
                            <a:rPr lang="en-US" sz="1100" dirty="0" err="1">
                              <a:effectLst/>
                            </a:rPr>
                            <a:t>Ef</a:t>
                          </a:r>
                          <a:r>
                            <a:rPr lang="en-US" sz="1100" dirty="0">
                              <a:effectLst/>
                            </a:rPr>
                            <a:t> = </a:t>
                          </a:r>
                          <a:r>
                            <a:rPr lang="en-US" sz="1100" dirty="0" err="1">
                              <a:effectLst/>
                            </a:rPr>
                            <a:t>calculateEfficiency</a:t>
                          </a:r>
                          <a:r>
                            <a:rPr lang="en-US" sz="1100" dirty="0">
                              <a:effectLst/>
                            </a:rPr>
                            <a:t>();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18719227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QoF = </a:t>
                          </a:r>
                          <a:r>
                            <a:rPr lang="en-US" sz="1100" dirty="0" err="1">
                              <a:effectLst/>
                            </a:rPr>
                            <a:t>calculateQoF</a:t>
                          </a:r>
                          <a:r>
                            <a:rPr lang="en-US" sz="1100" dirty="0">
                              <a:effectLst/>
                            </a:rPr>
                            <a:t>();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1013882977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ΔEf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LastEf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Ef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×100%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;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1640845255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If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ΔEf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), then: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2362902732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13: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      </a:t>
                          </a:r>
                          <a:r>
                            <a:rPr lang="en-US" sz="1100" dirty="0" err="1">
                              <a:effectLst/>
                            </a:rPr>
                            <a:t>Last_classifier</a:t>
                          </a:r>
                          <a:r>
                            <a:rPr lang="en-US" sz="1100" dirty="0">
                              <a:effectLst/>
                            </a:rPr>
                            <a:t>-&gt;budget += reward;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339293285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End if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1096165192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If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Ef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𝐵𝑒𝑠𝑡𝐸𝑓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&amp; QoF &gt; </a:t>
                          </a:r>
                          <a:r>
                            <a:rPr lang="en-US" sz="1100" dirty="0" err="1">
                              <a:effectLst/>
                            </a:rPr>
                            <a:t>QoFThreshold</a:t>
                          </a:r>
                          <a:r>
                            <a:rPr lang="en-US" sz="1100" dirty="0">
                              <a:effectLst/>
                            </a:rPr>
                            <a:t>), then: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73884093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      </a:t>
                          </a:r>
                          <a:r>
                            <a:rPr lang="en-US" sz="1100" dirty="0" err="1">
                              <a:effectLst/>
                            </a:rPr>
                            <a:t>BestSPList</a:t>
                          </a:r>
                          <a:r>
                            <a:rPr lang="en-US" sz="1100" dirty="0">
                              <a:effectLst/>
                            </a:rPr>
                            <a:t>[next]←</a:t>
                          </a:r>
                          <a:r>
                            <a:rPr lang="en-US" sz="1100" dirty="0" err="1">
                              <a:effectLst/>
                            </a:rPr>
                            <a:t>currentSP</a:t>
                          </a:r>
                          <a:r>
                            <a:rPr lang="en-US" sz="1100" dirty="0">
                              <a:effectLst/>
                            </a:rPr>
                            <a:t>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1131787404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17: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End if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2660316552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18: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Condition = </a:t>
                          </a:r>
                          <a:r>
                            <a:rPr lang="en-US" sz="1100" dirty="0" err="1">
                              <a:effectLst/>
                            </a:rPr>
                            <a:t>consultClassifierSystem</a:t>
                          </a:r>
                          <a:r>
                            <a:rPr lang="en-US" sz="110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ΔEf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);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0975100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</a:t>
                          </a:r>
                          <a:r>
                            <a:rPr lang="en-US" sz="1100" dirty="0" err="1">
                              <a:effectLst/>
                            </a:rPr>
                            <a:t>NewClassifier</a:t>
                          </a:r>
                          <a:r>
                            <a:rPr lang="en-US" sz="1100" dirty="0">
                              <a:effectLst/>
                            </a:rPr>
                            <a:t> = </a:t>
                          </a:r>
                          <a:r>
                            <a:rPr lang="en-US" sz="1100" dirty="0" err="1">
                              <a:effectLst/>
                            </a:rPr>
                            <a:t>selectBestClassifier</a:t>
                          </a:r>
                          <a:r>
                            <a:rPr lang="en-US" sz="1100" dirty="0">
                              <a:effectLst/>
                            </a:rPr>
                            <a:t>(Condition);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619944418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</a:t>
                          </a:r>
                          <a:r>
                            <a:rPr lang="en-US" sz="1100" dirty="0" err="1">
                              <a:effectLst/>
                            </a:rPr>
                            <a:t>NewClassifier</a:t>
                          </a:r>
                          <a:r>
                            <a:rPr lang="en-US" sz="1100" dirty="0">
                              <a:effectLst/>
                            </a:rPr>
                            <a:t>-&gt;budget -= tax;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2072091593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21: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1162610175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22: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At (t = n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oMath>
                          </a14:m>
                          <a:r>
                            <a:rPr lang="en-US" sz="1100" dirty="0" err="1">
                              <a:effectLst/>
                            </a:rPr>
                            <a:t>Evolution_Interval</a:t>
                          </a:r>
                          <a:r>
                            <a:rPr lang="en-US" sz="1100" dirty="0">
                              <a:effectLst/>
                            </a:rPr>
                            <a:t>, n=0,1,2...), do: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479217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23: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For all Conditions, do: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893438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24: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      </a:t>
                          </a:r>
                          <a:r>
                            <a:rPr lang="en-US" sz="1100" dirty="0" err="1">
                              <a:effectLst/>
                            </a:rPr>
                            <a:t>BestParents</a:t>
                          </a:r>
                          <a:r>
                            <a:rPr lang="en-US" sz="1100" dirty="0">
                              <a:effectLst/>
                            </a:rPr>
                            <a:t> = selectBest2Parents();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200415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25: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      </a:t>
                          </a:r>
                          <a:r>
                            <a:rPr lang="en-US" sz="1100" dirty="0" err="1">
                              <a:effectLst/>
                            </a:rPr>
                            <a:t>mateParents</a:t>
                          </a:r>
                          <a:r>
                            <a:rPr lang="en-US" sz="1100" dirty="0">
                              <a:effectLst/>
                            </a:rPr>
                            <a:t>(</a:t>
                          </a:r>
                          <a:r>
                            <a:rPr lang="en-US" sz="1100" dirty="0" err="1">
                              <a:effectLst/>
                            </a:rPr>
                            <a:t>BestParents</a:t>
                          </a:r>
                          <a:r>
                            <a:rPr lang="en-US" sz="1100" dirty="0">
                              <a:effectLst/>
                            </a:rPr>
                            <a:t>);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1268000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26: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      replaceWorst2Classifiers();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2983660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27: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      </a:t>
                          </a:r>
                          <a:r>
                            <a:rPr lang="en-US" sz="1100" dirty="0" err="1">
                              <a:effectLst/>
                            </a:rPr>
                            <a:t>NewMembers</a:t>
                          </a:r>
                          <a:r>
                            <a:rPr lang="en-US" sz="1100" dirty="0">
                              <a:effectLst/>
                            </a:rPr>
                            <a:t>-&gt;budget = 100;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0196287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28: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1426544675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29: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If CurrentPhase == Expert, then: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1229833521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30: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     NewSP ← BestSPList;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956632653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31: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If </a:t>
                          </a:r>
                          <a:r>
                            <a:rPr lang="en-US" sz="1100" dirty="0" err="1">
                              <a:effectLst/>
                            </a:rPr>
                            <a:t>CurrentPhase</a:t>
                          </a:r>
                          <a:r>
                            <a:rPr lang="en-US" sz="1100" dirty="0">
                              <a:effectLst/>
                            </a:rPr>
                            <a:t> == Learning, do: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3556720239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32: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</a:t>
                          </a:r>
                          <a:r>
                            <a:rPr lang="en-US" sz="1100" dirty="0" err="1">
                              <a:effectLst/>
                            </a:rPr>
                            <a:t>NewSP</a:t>
                          </a:r>
                          <a:r>
                            <a:rPr lang="en-US" sz="1100" dirty="0">
                              <a:effectLst/>
                            </a:rPr>
                            <a:t> = </a:t>
                          </a:r>
                          <a:r>
                            <a:rPr lang="en-US" sz="1100" dirty="0" err="1">
                              <a:effectLst/>
                            </a:rPr>
                            <a:t>getSPValue</a:t>
                          </a:r>
                          <a:r>
                            <a:rPr lang="en-US" sz="1100" dirty="0">
                              <a:effectLst/>
                            </a:rPr>
                            <a:t>(</a:t>
                          </a:r>
                          <a:r>
                            <a:rPr lang="en-US" sz="1100" dirty="0" err="1">
                              <a:effectLst/>
                            </a:rPr>
                            <a:t>NewClassifier</a:t>
                          </a:r>
                          <a:r>
                            <a:rPr lang="en-US" sz="1100" dirty="0">
                              <a:effectLst/>
                            </a:rPr>
                            <a:t>);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42617419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60FEBA5-3020-4C7B-85C5-243DBAE2BDC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98556901"/>
                  </p:ext>
                </p:extLst>
              </p:nvPr>
            </p:nvGraphicFramePr>
            <p:xfrm>
              <a:off x="7519387" y="727969"/>
              <a:ext cx="3834414" cy="576160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224062">
                      <a:extLst>
                        <a:ext uri="{9D8B030D-6E8A-4147-A177-3AD203B41FA5}">
                          <a16:colId xmlns:a16="http://schemas.microsoft.com/office/drawing/2014/main" val="2101620036"/>
                        </a:ext>
                      </a:extLst>
                    </a:gridCol>
                    <a:gridCol w="3610352">
                      <a:extLst>
                        <a:ext uri="{9D8B030D-6E8A-4147-A177-3AD203B41FA5}">
                          <a16:colId xmlns:a16="http://schemas.microsoft.com/office/drawing/2014/main" val="2853895299"/>
                        </a:ext>
                      </a:extLst>
                    </a:gridCol>
                  </a:tblGrid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1: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In: LastEf, LastClassifier, Evolution_Interval, BestEf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1592246913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2: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     BestSPList, currentSP, CurrentPhase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937928780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Out: </a:t>
                          </a:r>
                          <a:r>
                            <a:rPr lang="en-US" sz="1100" dirty="0" err="1">
                              <a:effectLst/>
                            </a:rPr>
                            <a:t>NewSP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1839098265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864949390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At (t = 0), do: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2726574457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</a:t>
                          </a:r>
                          <a:r>
                            <a:rPr lang="en-US" sz="1100" dirty="0" err="1">
                              <a:effectLst/>
                            </a:rPr>
                            <a:t>Initialize_population</a:t>
                          </a:r>
                          <a:r>
                            <a:rPr lang="en-US" sz="1100" dirty="0">
                              <a:effectLst/>
                            </a:rPr>
                            <a:t>();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4032784802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4254388314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At (t = 1, 2, ... M), do: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1232914108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</a:t>
                          </a:r>
                          <a:r>
                            <a:rPr lang="en-US" sz="1100" dirty="0" err="1">
                              <a:effectLst/>
                            </a:rPr>
                            <a:t>Ef</a:t>
                          </a:r>
                          <a:r>
                            <a:rPr lang="en-US" sz="1100" dirty="0">
                              <a:effectLst/>
                            </a:rPr>
                            <a:t> = </a:t>
                          </a:r>
                          <a:r>
                            <a:rPr lang="en-US" sz="1100" dirty="0" err="1">
                              <a:effectLst/>
                            </a:rPr>
                            <a:t>calculateEfficiency</a:t>
                          </a:r>
                          <a:r>
                            <a:rPr lang="en-US" sz="1100" dirty="0">
                              <a:effectLst/>
                            </a:rPr>
                            <a:t>();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18719227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QoF = </a:t>
                          </a:r>
                          <a:r>
                            <a:rPr lang="en-US" sz="1100" dirty="0" err="1">
                              <a:effectLst/>
                            </a:rPr>
                            <a:t>calculateQoF</a:t>
                          </a:r>
                          <a:r>
                            <a:rPr lang="en-US" sz="1100" dirty="0">
                              <a:effectLst/>
                            </a:rPr>
                            <a:t>();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1013882977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431" marR="7932" marT="0" marB="0">
                        <a:blipFill>
                          <a:blip r:embed="rId2"/>
                          <a:stretch>
                            <a:fillRect l="-6239" t="-1048276" b="-21827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845255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431" marR="7932" marT="0" marB="0">
                        <a:blipFill>
                          <a:blip r:embed="rId2"/>
                          <a:stretch>
                            <a:fillRect l="-6239" t="-1110000" b="-20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902732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13: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      </a:t>
                          </a:r>
                          <a:r>
                            <a:rPr lang="en-US" sz="1100" dirty="0" err="1">
                              <a:effectLst/>
                            </a:rPr>
                            <a:t>Last_classifier</a:t>
                          </a:r>
                          <a:r>
                            <a:rPr lang="en-US" sz="1100" dirty="0">
                              <a:effectLst/>
                            </a:rPr>
                            <a:t>-&gt;budget += reward;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339293285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End if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1096165192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431" marR="7932" marT="0" marB="0">
                        <a:blipFill>
                          <a:blip r:embed="rId2"/>
                          <a:stretch>
                            <a:fillRect l="-6239" t="-1455172" b="-17758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84093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      </a:t>
                          </a:r>
                          <a:r>
                            <a:rPr lang="en-US" sz="1100" dirty="0" err="1">
                              <a:effectLst/>
                            </a:rPr>
                            <a:t>BestSPList</a:t>
                          </a:r>
                          <a:r>
                            <a:rPr lang="en-US" sz="1100" dirty="0">
                              <a:effectLst/>
                            </a:rPr>
                            <a:t>[next]←</a:t>
                          </a:r>
                          <a:r>
                            <a:rPr lang="en-US" sz="1100" dirty="0" err="1">
                              <a:effectLst/>
                            </a:rPr>
                            <a:t>currentSP</a:t>
                          </a:r>
                          <a:r>
                            <a:rPr lang="en-US" sz="1100" dirty="0">
                              <a:effectLst/>
                            </a:rPr>
                            <a:t>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1131787404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17: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End if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2660316552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18: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431" marR="7932" marT="0" marB="0">
                        <a:blipFill>
                          <a:blip r:embed="rId2"/>
                          <a:stretch>
                            <a:fillRect l="-6239" t="-1762069" b="-14689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0975100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</a:t>
                          </a:r>
                          <a:r>
                            <a:rPr lang="en-US" sz="1100" dirty="0" err="1">
                              <a:effectLst/>
                            </a:rPr>
                            <a:t>NewClassifier</a:t>
                          </a:r>
                          <a:r>
                            <a:rPr lang="en-US" sz="1100" dirty="0">
                              <a:effectLst/>
                            </a:rPr>
                            <a:t> = </a:t>
                          </a:r>
                          <a:r>
                            <a:rPr lang="en-US" sz="1100" dirty="0" err="1">
                              <a:effectLst/>
                            </a:rPr>
                            <a:t>selectBestClassifier</a:t>
                          </a:r>
                          <a:r>
                            <a:rPr lang="en-US" sz="1100" dirty="0">
                              <a:effectLst/>
                            </a:rPr>
                            <a:t>(Condition);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619944418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</a:t>
                          </a:r>
                          <a:r>
                            <a:rPr lang="en-US" sz="1100" dirty="0" err="1">
                              <a:effectLst/>
                            </a:rPr>
                            <a:t>NewClassifier</a:t>
                          </a:r>
                          <a:r>
                            <a:rPr lang="en-US" sz="1100" dirty="0">
                              <a:effectLst/>
                            </a:rPr>
                            <a:t>-&gt;budget -= tax;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2072091593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21: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1162610175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22: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431" marR="7932" marT="0" marB="0">
                        <a:blipFill>
                          <a:blip r:embed="rId2"/>
                          <a:stretch>
                            <a:fillRect l="-6239" t="-2168966" b="-106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479217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23: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For all Conditions, do: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893438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24: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      </a:t>
                          </a:r>
                          <a:r>
                            <a:rPr lang="en-US" sz="1100" dirty="0" err="1">
                              <a:effectLst/>
                            </a:rPr>
                            <a:t>BestParents</a:t>
                          </a:r>
                          <a:r>
                            <a:rPr lang="en-US" sz="1100" dirty="0">
                              <a:effectLst/>
                            </a:rPr>
                            <a:t> = selectBest2Parents();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200415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25: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      </a:t>
                          </a:r>
                          <a:r>
                            <a:rPr lang="en-US" sz="1100" dirty="0" err="1">
                              <a:effectLst/>
                            </a:rPr>
                            <a:t>mateParents</a:t>
                          </a:r>
                          <a:r>
                            <a:rPr lang="en-US" sz="1100" dirty="0">
                              <a:effectLst/>
                            </a:rPr>
                            <a:t>(</a:t>
                          </a:r>
                          <a:r>
                            <a:rPr lang="en-US" sz="1100" dirty="0" err="1">
                              <a:effectLst/>
                            </a:rPr>
                            <a:t>BestParents</a:t>
                          </a:r>
                          <a:r>
                            <a:rPr lang="en-US" sz="1100" dirty="0">
                              <a:effectLst/>
                            </a:rPr>
                            <a:t>);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1268000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26: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      replaceWorst2Classifiers();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2983660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27: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      </a:t>
                          </a:r>
                          <a:r>
                            <a:rPr lang="en-US" sz="1100" dirty="0" err="1">
                              <a:effectLst/>
                            </a:rPr>
                            <a:t>NewMembers</a:t>
                          </a:r>
                          <a:r>
                            <a:rPr lang="en-US" sz="1100" dirty="0">
                              <a:effectLst/>
                            </a:rPr>
                            <a:t>-&gt;budget = 100;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0196287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28: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1426544675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29: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If CurrentPhase == Expert, then: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1229833521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30: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     NewSP ← BestSPList;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956632653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31: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If </a:t>
                          </a:r>
                          <a:r>
                            <a:rPr lang="en-US" sz="1100" dirty="0" err="1">
                              <a:effectLst/>
                            </a:rPr>
                            <a:t>CurrentPhase</a:t>
                          </a:r>
                          <a:r>
                            <a:rPr lang="en-US" sz="1100" dirty="0">
                              <a:effectLst/>
                            </a:rPr>
                            <a:t> == Learning, do: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3556720239"/>
                      </a:ext>
                    </a:extLst>
                  </a:tr>
                  <a:tr h="18005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32: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      </a:t>
                          </a:r>
                          <a:r>
                            <a:rPr lang="en-US" sz="1100" dirty="0" err="1">
                              <a:effectLst/>
                            </a:rPr>
                            <a:t>NewSP</a:t>
                          </a:r>
                          <a:r>
                            <a:rPr lang="en-US" sz="1100" dirty="0">
                              <a:effectLst/>
                            </a:rPr>
                            <a:t> = </a:t>
                          </a:r>
                          <a:r>
                            <a:rPr lang="en-US" sz="1100" dirty="0" err="1">
                              <a:effectLst/>
                            </a:rPr>
                            <a:t>getSPValue</a:t>
                          </a:r>
                          <a:r>
                            <a:rPr lang="en-US" sz="1100" dirty="0">
                              <a:effectLst/>
                            </a:rPr>
                            <a:t>(</a:t>
                          </a:r>
                          <a:r>
                            <a:rPr lang="en-US" sz="1100" dirty="0" err="1">
                              <a:effectLst/>
                            </a:rPr>
                            <a:t>NewClassifier</a:t>
                          </a:r>
                          <a:r>
                            <a:rPr lang="en-US" sz="1100" dirty="0">
                              <a:effectLst/>
                            </a:rPr>
                            <a:t>);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6431" marR="7932" marT="0" marB="0"/>
                    </a:tc>
                    <a:extLst>
                      <a:ext uri="{0D108BD9-81ED-4DB2-BD59-A6C34878D82A}">
                        <a16:rowId xmlns:a16="http://schemas.microsoft.com/office/drawing/2014/main" val="42617419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72326A-7AAA-46B0-AB18-9386094AFD9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6432612" cy="4932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Online learning, evolution during execution</a:t>
            </a:r>
          </a:p>
          <a:p>
            <a:endParaRPr lang="en-US" dirty="0"/>
          </a:p>
          <a:p>
            <a:r>
              <a:rPr lang="en-US" dirty="0"/>
              <a:t>Gets condition before selecting appropriate classifiers (consults)</a:t>
            </a:r>
          </a:p>
          <a:p>
            <a:endParaRPr lang="en-US" dirty="0"/>
          </a:p>
          <a:p>
            <a:r>
              <a:rPr lang="en-US" dirty="0"/>
              <a:t>For every 4 classifiers having same condition, do evolution process.</a:t>
            </a:r>
          </a:p>
          <a:p>
            <a:r>
              <a:rPr lang="en-US" dirty="0"/>
              <a:t>Replacement: worst 2 with new members.</a:t>
            </a:r>
          </a:p>
        </p:txBody>
      </p:sp>
    </p:spTree>
    <p:extLst>
      <p:ext uri="{BB962C8B-B14F-4D97-AF65-F5344CB8AC3E}">
        <p14:creationId xmlns:p14="http://schemas.microsoft.com/office/powerpoint/2010/main" val="34095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A15C-C3AE-40E6-BBF9-45991466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7AFE-1610-4EC1-82FF-42894AB4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MasterApp</a:t>
            </a:r>
          </a:p>
          <a:p>
            <a:pPr lvl="1"/>
            <a:r>
              <a:rPr lang="en-US" dirty="0"/>
              <a:t>Compute SP using GMLA: Initialize population, evaluation, evolution (selection, crossover, mutation), replacement.</a:t>
            </a:r>
          </a:p>
          <a:p>
            <a:pPr lvl="1"/>
            <a:r>
              <a:rPr lang="en-US" dirty="0"/>
              <a:t>Send SP control signal periodically</a:t>
            </a:r>
          </a:p>
          <a:p>
            <a:endParaRPr lang="en-US" dirty="0"/>
          </a:p>
          <a:p>
            <a:r>
              <a:rPr lang="en-US" dirty="0" err="1"/>
              <a:t>SlaveApp</a:t>
            </a:r>
            <a:endParaRPr lang="en-US" dirty="0"/>
          </a:p>
          <a:p>
            <a:pPr lvl="1"/>
            <a:r>
              <a:rPr lang="en-US" dirty="0"/>
              <a:t>Get SP value periodically</a:t>
            </a:r>
          </a:p>
          <a:p>
            <a:pPr lvl="1"/>
            <a:r>
              <a:rPr lang="en-US" dirty="0"/>
              <a:t>Send messages based on probability (Bernoulli with p=SP)</a:t>
            </a:r>
          </a:p>
        </p:txBody>
      </p:sp>
    </p:spTree>
    <p:extLst>
      <p:ext uri="{BB962C8B-B14F-4D97-AF65-F5344CB8AC3E}">
        <p14:creationId xmlns:p14="http://schemas.microsoft.com/office/powerpoint/2010/main" val="361337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98F0-B8C4-4722-8C2A-FE767AC4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SP from master to slave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0E35-A408-4864-BA65-AD833C11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Method Call: </a:t>
            </a:r>
            <a:r>
              <a:rPr lang="en-US" dirty="0" err="1"/>
              <a:t>dynamic_cast</a:t>
            </a:r>
            <a:r>
              <a:rPr lang="en-US" dirty="0"/>
              <a:t>; Context switching</a:t>
            </a:r>
          </a:p>
          <a:p>
            <a:endParaRPr lang="en-US" dirty="0"/>
          </a:p>
          <a:p>
            <a:r>
              <a:rPr lang="en-US" dirty="0" err="1"/>
              <a:t>Enter_Method</a:t>
            </a:r>
            <a:r>
              <a:rPr lang="en-US" dirty="0"/>
              <a:t>(): tell the simulator which module is being accessed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Is there a better way to go about this?</a:t>
            </a:r>
          </a:p>
        </p:txBody>
      </p:sp>
    </p:spTree>
    <p:extLst>
      <p:ext uri="{BB962C8B-B14F-4D97-AF65-F5344CB8AC3E}">
        <p14:creationId xmlns:p14="http://schemas.microsoft.com/office/powerpoint/2010/main" val="3296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A524-C1A8-438C-9451-B1DD9F29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80EB-8C54-4D35-811B-296445ED8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65 Nodes control case</a:t>
            </a:r>
          </a:p>
          <a:p>
            <a:r>
              <a:rPr lang="en-US" dirty="0"/>
              <a:t>65 Nodes GMLA (both static)</a:t>
            </a:r>
          </a:p>
        </p:txBody>
      </p:sp>
    </p:spTree>
    <p:extLst>
      <p:ext uri="{BB962C8B-B14F-4D97-AF65-F5344CB8AC3E}">
        <p14:creationId xmlns:p14="http://schemas.microsoft.com/office/powerpoint/2010/main" val="8864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8BFF-C636-4664-970A-3F97F8F8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(cont...)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86E3-7E80-4552-8F22-D96D19C20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Efficiency, </a:t>
            </a:r>
            <a:r>
              <a:rPr lang="en-US" dirty="0" err="1"/>
              <a:t>QoF</a:t>
            </a:r>
            <a:r>
              <a:rPr lang="en-US" dirty="0"/>
              <a:t> v. </a:t>
            </a:r>
            <a:r>
              <a:rPr lang="en-US" dirty="0" err="1"/>
              <a:t>nNodes</a:t>
            </a:r>
            <a:r>
              <a:rPr lang="en-US" dirty="0"/>
              <a:t> (IEEE)</a:t>
            </a:r>
          </a:p>
        </p:txBody>
      </p:sp>
    </p:spTree>
    <p:extLst>
      <p:ext uri="{BB962C8B-B14F-4D97-AF65-F5344CB8AC3E}">
        <p14:creationId xmlns:p14="http://schemas.microsoft.com/office/powerpoint/2010/main" val="10260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3433-DBA5-4F9A-9C7A-502BF36B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(cont...)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73F4-9A23-4211-91F0-D1EC0EFD8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Ef</a:t>
            </a:r>
            <a:r>
              <a:rPr lang="en-US" dirty="0"/>
              <a:t>, </a:t>
            </a:r>
            <a:r>
              <a:rPr lang="en-US" dirty="0" err="1"/>
              <a:t>QoF</a:t>
            </a:r>
            <a:r>
              <a:rPr lang="en-US" dirty="0"/>
              <a:t> v. </a:t>
            </a:r>
            <a:r>
              <a:rPr lang="en-US" dirty="0" err="1"/>
              <a:t>nNodes</a:t>
            </a:r>
            <a:r>
              <a:rPr lang="en-US" dirty="0"/>
              <a:t> (GMLA)</a:t>
            </a:r>
          </a:p>
        </p:txBody>
      </p:sp>
    </p:spTree>
    <p:extLst>
      <p:ext uri="{BB962C8B-B14F-4D97-AF65-F5344CB8AC3E}">
        <p14:creationId xmlns:p14="http://schemas.microsoft.com/office/powerpoint/2010/main" val="3679220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6C6C-2FCA-4F48-8134-8262FCE3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1D492-B8EB-4A36-B9DB-1D6F9CCA4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code, more randomization</a:t>
            </a:r>
          </a:p>
          <a:p>
            <a:r>
              <a:rPr lang="en-US" dirty="0"/>
              <a:t>More natural control method needed</a:t>
            </a:r>
          </a:p>
          <a:p>
            <a:r>
              <a:rPr lang="en-US" dirty="0"/>
              <a:t>Estimates may be off for number of messages sent</a:t>
            </a:r>
          </a:p>
          <a:p>
            <a:r>
              <a:rPr lang="en-US" dirty="0"/>
              <a:t>Further study into appropriate learning cycle length</a:t>
            </a:r>
          </a:p>
          <a:p>
            <a:r>
              <a:rPr lang="en-US" dirty="0"/>
              <a:t>Optimization of GMLA method required</a:t>
            </a:r>
          </a:p>
          <a:p>
            <a:r>
              <a:rPr lang="en-US" dirty="0"/>
              <a:t>GMLA makes IEEE 802.15.4 network run more smoothly and more efficiently</a:t>
            </a:r>
          </a:p>
          <a:p>
            <a:r>
              <a:rPr lang="en-US" dirty="0"/>
              <a:t>GMLA implemented successfully; Simulation results from paper verified.</a:t>
            </a:r>
          </a:p>
        </p:txBody>
      </p:sp>
    </p:spTree>
    <p:extLst>
      <p:ext uri="{BB962C8B-B14F-4D97-AF65-F5344CB8AC3E}">
        <p14:creationId xmlns:p14="http://schemas.microsoft.com/office/powerpoint/2010/main" val="272879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63EB-3703-4D6A-B9D3-E1E07C6D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5FB3A-E782-4061-93FA-D852F254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is evolution in GMLA different from </a:t>
            </a:r>
            <a:r>
              <a:rPr lang="en-US"/>
              <a:t>evolution in Genetic </a:t>
            </a:r>
            <a:r>
              <a:rPr lang="en-US" dirty="0"/>
              <a:t>Algorithm?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does the metric </a:t>
            </a:r>
            <a:r>
              <a:rPr lang="en-US" i="1" dirty="0" err="1"/>
              <a:t>Ef</a:t>
            </a:r>
            <a:r>
              <a:rPr lang="en-US" dirty="0"/>
              <a:t> measure?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is the </a:t>
            </a:r>
            <a:r>
              <a:rPr lang="en-US" dirty="0" err="1"/>
              <a:t>Enter_Method</a:t>
            </a:r>
            <a:r>
              <a:rPr lang="en-US" dirty="0"/>
              <a:t>() or Enter_Method_Silent() function necessary when calling a method in another module  in OMNET++?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1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C5ED-534E-4429-9C46-D1B9A25F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62C9-704A-4085-9258-A3659DCA7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Wireless Sensor Networks (WSNs)</a:t>
            </a:r>
          </a:p>
          <a:p>
            <a:endParaRPr lang="en-US" dirty="0"/>
          </a:p>
          <a:p>
            <a:r>
              <a:rPr lang="en-US" dirty="0"/>
              <a:t>Management complexity</a:t>
            </a:r>
          </a:p>
          <a:p>
            <a:pPr lvl="1"/>
            <a:r>
              <a:rPr lang="en-US" dirty="0"/>
              <a:t>Application objectives</a:t>
            </a:r>
          </a:p>
          <a:p>
            <a:pPr lvl="1"/>
            <a:r>
              <a:rPr lang="en-US" dirty="0"/>
              <a:t>Resource constraints</a:t>
            </a:r>
          </a:p>
          <a:p>
            <a:endParaRPr lang="en-US" dirty="0"/>
          </a:p>
          <a:p>
            <a:r>
              <a:rPr lang="en-US" dirty="0"/>
              <a:t>Densely deployed</a:t>
            </a:r>
          </a:p>
          <a:p>
            <a:endParaRPr lang="en-US" dirty="0"/>
          </a:p>
          <a:p>
            <a:r>
              <a:rPr lang="en-US" dirty="0"/>
              <a:t>Autonomous management</a:t>
            </a:r>
          </a:p>
        </p:txBody>
      </p:sp>
      <p:pic>
        <p:nvPicPr>
          <p:cNvPr id="5" name="Picture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E325410-D3A1-40FF-AD04-A1099DC2F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308" y="2300749"/>
            <a:ext cx="7363349" cy="3546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F5208-F50F-4552-8A3E-A6C28F128500}"/>
              </a:ext>
            </a:extLst>
          </p:cNvPr>
          <p:cNvSpPr txBox="1"/>
          <p:nvPr/>
        </p:nvSpPr>
        <p:spPr>
          <a:xfrm>
            <a:off x="7218405" y="5899806"/>
            <a:ext cx="4403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 source: M. </a:t>
            </a:r>
            <a:r>
              <a:rPr lang="en-US" sz="1600" dirty="0" err="1"/>
              <a:t>Bakni</a:t>
            </a:r>
            <a:r>
              <a:rPr lang="en-US" sz="1600" dirty="0"/>
              <a:t>, Wikimedia Commons.</a:t>
            </a:r>
          </a:p>
          <a:p>
            <a:r>
              <a:rPr lang="en-US" sz="1600" dirty="0"/>
              <a:t>https://commons.wikimedia.org/wiki/File:Wireless_Sensor_Network_General_Structure.svg</a:t>
            </a:r>
          </a:p>
        </p:txBody>
      </p:sp>
    </p:spTree>
    <p:extLst>
      <p:ext uri="{BB962C8B-B14F-4D97-AF65-F5344CB8AC3E}">
        <p14:creationId xmlns:p14="http://schemas.microsoft.com/office/powerpoint/2010/main" val="283889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DD3A-930B-438F-83C0-D8DD5580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802.15.4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45541-133D-4E00-93FB-3AFDF40A3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US" dirty="0"/>
              <a:t>Basis of </a:t>
            </a:r>
            <a:r>
              <a:rPr lang="en-US" i="1" dirty="0"/>
              <a:t>Zigbee</a:t>
            </a:r>
            <a:r>
              <a:rPr lang="en-US" dirty="0"/>
              <a:t>, </a:t>
            </a:r>
            <a:r>
              <a:rPr lang="en-US" i="1" dirty="0"/>
              <a:t>WirelessHART</a:t>
            </a:r>
            <a:r>
              <a:rPr lang="en-US" dirty="0"/>
              <a:t> protocols</a:t>
            </a:r>
          </a:p>
          <a:p>
            <a:r>
              <a:rPr lang="en-US" dirty="0"/>
              <a:t>Low-rate, low-power WPANs</a:t>
            </a:r>
          </a:p>
          <a:p>
            <a:r>
              <a:rPr lang="en-US" dirty="0"/>
              <a:t>Physical layer</a:t>
            </a:r>
          </a:p>
          <a:p>
            <a:pPr lvl="1"/>
            <a:r>
              <a:rPr lang="en-US" dirty="0"/>
              <a:t>Transmission rate: &lt;=250 kbps</a:t>
            </a:r>
          </a:p>
          <a:p>
            <a:pPr lvl="1"/>
            <a:r>
              <a:rPr lang="en-US" dirty="0"/>
              <a:t>Transmission frequency</a:t>
            </a:r>
            <a:r>
              <a:rPr lang="en-US"/>
              <a:t>: 868/900/2400 </a:t>
            </a:r>
            <a:r>
              <a:rPr lang="en-US" dirty="0"/>
              <a:t>MHz</a:t>
            </a:r>
          </a:p>
          <a:p>
            <a:r>
              <a:rPr lang="en-US" dirty="0"/>
              <a:t>MAC layer</a:t>
            </a:r>
          </a:p>
          <a:p>
            <a:pPr lvl="1"/>
            <a:r>
              <a:rPr lang="en-US" dirty="0"/>
              <a:t>Beacon-less mode</a:t>
            </a:r>
          </a:p>
          <a:p>
            <a:pPr lvl="1"/>
            <a:r>
              <a:rPr lang="en-US" dirty="0"/>
              <a:t>CSMA/CA</a:t>
            </a:r>
          </a:p>
          <a:p>
            <a:r>
              <a:rPr lang="en-US" dirty="0"/>
              <a:t>Topologies allowed:</a:t>
            </a:r>
          </a:p>
          <a:p>
            <a:pPr lvl="1"/>
            <a:r>
              <a:rPr lang="en-US" b="1" dirty="0"/>
              <a:t>Star</a:t>
            </a:r>
            <a:r>
              <a:rPr lang="en-US" dirty="0"/>
              <a:t>, peer-to-peer</a:t>
            </a:r>
          </a:p>
        </p:txBody>
      </p:sp>
    </p:spTree>
    <p:extLst>
      <p:ext uri="{BB962C8B-B14F-4D97-AF65-F5344CB8AC3E}">
        <p14:creationId xmlns:p14="http://schemas.microsoft.com/office/powerpoint/2010/main" val="101062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31F8-715C-4B01-9CBC-A948C223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5CA4-6B39-49F0-9ACC-4732841C5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paper: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“An Approach to Implement data fusion techniques in wireless sensor networks using genetic machine learning algorithms.”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Information Fusion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vol. 15, pp. 90-101.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Pinto, A.R., Montez, C., Araujo, G., Vasquez, F., and Portugal, P. (2014, January). 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Project focus: OMNET++ Implementation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3D532-814C-4A53-ADF7-F11F335F5202}"/>
              </a:ext>
            </a:extLst>
          </p:cNvPr>
          <p:cNvSpPr txBox="1"/>
          <p:nvPr/>
        </p:nvSpPr>
        <p:spPr>
          <a:xfrm>
            <a:off x="7806248" y="1090523"/>
            <a:ext cx="3515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Efficiency (</a:t>
            </a:r>
            <a:r>
              <a:rPr lang="en-US" sz="2400" i="1" dirty="0" err="1"/>
              <a:t>Ef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Quality of Fusion (</a:t>
            </a:r>
            <a:r>
              <a:rPr lang="en-US" sz="2400" i="1" dirty="0"/>
              <a:t>QoF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Sending Probability (</a:t>
            </a:r>
            <a:r>
              <a:rPr lang="en-US" sz="2400" i="1" dirty="0"/>
              <a:t>SP</a:t>
            </a:r>
            <a:r>
              <a:rPr lang="en-US" sz="2400" dirty="0"/>
              <a:t>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9CDDC08-D064-45D8-A8FF-ABC8FA31ACF2}"/>
              </a:ext>
            </a:extLst>
          </p:cNvPr>
          <p:cNvSpPr/>
          <p:nvPr/>
        </p:nvSpPr>
        <p:spPr>
          <a:xfrm rot="1675368">
            <a:off x="7516802" y="2163633"/>
            <a:ext cx="514904" cy="777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6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CEBE-BB6D-49F7-BA87-A7AA5988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802.15.4 (cont...)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5BE7-88FC-403F-B893-12F9E5569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6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65EC-E4DF-43D6-AF30-254534FE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rest of the ppt: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6FEE-AE00-42A2-9D19-6BF50B70C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710112"/>
          </a:xfrm>
        </p:spPr>
        <p:txBody>
          <a:bodyPr>
            <a:normAutofit/>
          </a:bodyPr>
          <a:lstStyle/>
          <a:p>
            <a:r>
              <a:rPr lang="en-US" dirty="0"/>
              <a:t>Intro to some concepts</a:t>
            </a:r>
          </a:p>
          <a:p>
            <a:pPr lvl="1"/>
            <a:r>
              <a:rPr lang="en-US" dirty="0"/>
              <a:t>IEEE 802.15.4, Classifier systems, Metrics</a:t>
            </a:r>
          </a:p>
          <a:p>
            <a:pPr lvl="1"/>
            <a:endParaRPr lang="en-US" dirty="0"/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Network design, GMLA, Applications</a:t>
            </a:r>
          </a:p>
          <a:p>
            <a:endParaRPr lang="en-US" dirty="0"/>
          </a:p>
          <a:p>
            <a:r>
              <a:rPr lang="en-US" dirty="0"/>
              <a:t>Results (static, mobile)</a:t>
            </a:r>
          </a:p>
          <a:p>
            <a:pPr lvl="1"/>
            <a:r>
              <a:rPr lang="en-US" dirty="0"/>
              <a:t>Baseline IEEE 802.15.4</a:t>
            </a:r>
          </a:p>
          <a:p>
            <a:pPr lvl="1"/>
            <a:r>
              <a:rPr lang="en-US" dirty="0"/>
              <a:t>GMLA + Baseline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5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3FA3-35DD-4CEA-9C6F-D30F5A51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B4B5-F373-4B44-8EAB-634AAE7F4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54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Genetic Algorithm + Machine Learning</a:t>
            </a:r>
          </a:p>
          <a:p>
            <a:endParaRPr lang="en-US" dirty="0"/>
          </a:p>
          <a:p>
            <a:r>
              <a:rPr lang="en-US" dirty="0"/>
              <a:t>Classifier:    &lt;</a:t>
            </a:r>
            <a:r>
              <a:rPr lang="en-US" dirty="0">
                <a:solidFill>
                  <a:schemeClr val="accent1"/>
                </a:solidFill>
              </a:rPr>
              <a:t>condition</a:t>
            </a:r>
            <a:r>
              <a:rPr lang="en-US" dirty="0"/>
              <a:t>&gt;:&lt;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action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chemeClr val="accent1"/>
                </a:solidFill>
              </a:rPr>
              <a:t>condition</a:t>
            </a:r>
            <a:r>
              <a:rPr lang="en-US" dirty="0"/>
              <a:t>, then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Bank reward and tax -&gt; apportionment system</a:t>
            </a:r>
          </a:p>
          <a:p>
            <a:endParaRPr lang="en-US" dirty="0"/>
          </a:p>
          <a:p>
            <a:r>
              <a:rPr lang="en-US" dirty="0"/>
              <a:t>Online learning =&gt; evolution during runtime</a:t>
            </a:r>
          </a:p>
          <a:p>
            <a:endParaRPr lang="en-US" dirty="0"/>
          </a:p>
          <a:p>
            <a:r>
              <a:rPr lang="en-US" dirty="0"/>
              <a:t>Longer execution, but adaptive</a:t>
            </a:r>
          </a:p>
        </p:txBody>
      </p:sp>
    </p:spTree>
    <p:extLst>
      <p:ext uri="{BB962C8B-B14F-4D97-AF65-F5344CB8AC3E}">
        <p14:creationId xmlns:p14="http://schemas.microsoft.com/office/powerpoint/2010/main" val="383924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5D61-1576-4FA6-9329-D0625177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CF9D-A4AD-4BF1-8B1E-A6F48947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Configuration</a:t>
            </a:r>
          </a:p>
          <a:p>
            <a:endParaRPr lang="en-US" dirty="0"/>
          </a:p>
          <a:p>
            <a:r>
              <a:rPr lang="en-US" dirty="0"/>
              <a:t>UDP transport protocol</a:t>
            </a:r>
          </a:p>
          <a:p>
            <a:endParaRPr lang="en-US" dirty="0"/>
          </a:p>
          <a:p>
            <a:r>
              <a:rPr lang="en-US" dirty="0"/>
              <a:t>IEEE 802.15.4 Physical layer, MAC (CSMA)</a:t>
            </a:r>
          </a:p>
        </p:txBody>
      </p:sp>
    </p:spTree>
    <p:extLst>
      <p:ext uri="{BB962C8B-B14F-4D97-AF65-F5344CB8AC3E}">
        <p14:creationId xmlns:p14="http://schemas.microsoft.com/office/powerpoint/2010/main" val="315078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0DDB-47D2-4802-A1E2-011E3201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B9E5-7B5D-43B8-98F0-E75A8DF7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981"/>
            <a:ext cx="7062926" cy="683580"/>
          </a:xfrm>
        </p:spPr>
        <p:txBody>
          <a:bodyPr>
            <a:normAutofit/>
          </a:bodyPr>
          <a:lstStyle/>
          <a:p>
            <a:r>
              <a:rPr lang="en-US" dirty="0"/>
              <a:t>Master  </a:t>
            </a:r>
            <a:r>
              <a:rPr lang="en-US" dirty="0">
                <a:solidFill>
                  <a:schemeClr val="accent1"/>
                </a:solidFill>
              </a:rPr>
              <a:t>&lt;--</a:t>
            </a:r>
            <a:r>
              <a:rPr lang="en-US" dirty="0"/>
              <a:t> radio </a:t>
            </a:r>
            <a:r>
              <a:rPr lang="en-US" dirty="0">
                <a:solidFill>
                  <a:schemeClr val="accent1"/>
                </a:solidFill>
              </a:rPr>
              <a:t>--&gt;</a:t>
            </a:r>
            <a:r>
              <a:rPr lang="en-US" dirty="0"/>
              <a:t> {Slave1,Slave2,...</a:t>
            </a:r>
            <a:r>
              <a:rPr lang="en-US" dirty="0" err="1"/>
              <a:t>SlaveN</a:t>
            </a: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45EAA8B5-8DEB-4280-AE20-BF6F8338C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357" y="2281561"/>
            <a:ext cx="6009443" cy="3195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2680EF-4F5D-4A9F-A32A-496790C620C5}"/>
              </a:ext>
            </a:extLst>
          </p:cNvPr>
          <p:cNvSpPr txBox="1"/>
          <p:nvPr/>
        </p:nvSpPr>
        <p:spPr>
          <a:xfrm>
            <a:off x="763479" y="2281561"/>
            <a:ext cx="50869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Macro-cycle (MA) or Monitoring cycle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Micro-cycle (MI)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MI of each MA: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all slaves silent,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wait for master control signal</a:t>
            </a:r>
          </a:p>
        </p:txBody>
      </p:sp>
    </p:spTree>
    <p:extLst>
      <p:ext uri="{BB962C8B-B14F-4D97-AF65-F5344CB8AC3E}">
        <p14:creationId xmlns:p14="http://schemas.microsoft.com/office/powerpoint/2010/main" val="176311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2242</TotalTime>
  <Words>914</Words>
  <Application>Microsoft Office PowerPoint</Application>
  <PresentationFormat>Widescreen</PresentationFormat>
  <Paragraphs>189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ECE 659 Project (Spring 2021):  Improving Network Efficiency for Competitive Data Fusion in Wireless Sensor Networks using Genetic Machine Learning Algorithm</vt:lpstr>
      <vt:lpstr>Introduction</vt:lpstr>
      <vt:lpstr>IEEE 802.15.4 standard</vt:lpstr>
      <vt:lpstr>Introduction (cont...)</vt:lpstr>
      <vt:lpstr>IEEE 802.15.4 (cont...)</vt:lpstr>
      <vt:lpstr>Structure of rest of the ppt: </vt:lpstr>
      <vt:lpstr>Classifier Systems</vt:lpstr>
      <vt:lpstr>Network Design</vt:lpstr>
      <vt:lpstr>Communication flow</vt:lpstr>
      <vt:lpstr>Metrics and Sending Probability</vt:lpstr>
      <vt:lpstr>Genetic Machine Learning Algorithm</vt:lpstr>
      <vt:lpstr>Applications</vt:lpstr>
      <vt:lpstr>Sending SP from master to slave nodes</vt:lpstr>
      <vt:lpstr>Simulation Results</vt:lpstr>
      <vt:lpstr>Simulation Results (cont...)</vt:lpstr>
      <vt:lpstr>Simulation Results (cont...)</vt:lpstr>
      <vt:lpstr>Conclusions</vt:lpstr>
      <vt:lpstr>Test your Understanding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659 Project:  Improving Network Efficiency for Competitive Data Fusion in Wireless Sensor Networks using Genetic Machine Learning Algorithm</dc:title>
  <dc:creator>Balamurugan, Rahul</dc:creator>
  <cp:lastModifiedBy>Balamurugan, Rahul</cp:lastModifiedBy>
  <cp:revision>116</cp:revision>
  <dcterms:created xsi:type="dcterms:W3CDTF">2021-08-12T09:36:02Z</dcterms:created>
  <dcterms:modified xsi:type="dcterms:W3CDTF">2021-08-14T13:42:26Z</dcterms:modified>
</cp:coreProperties>
</file>