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73" r:id="rId13"/>
    <p:sldId id="267" r:id="rId14"/>
    <p:sldId id="268" r:id="rId15"/>
    <p:sldId id="269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908D1-BD5A-4CEA-8F91-7E10CD9C87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7200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App </a:t>
            </a:r>
            <a:r>
              <a:rPr lang="es-ES" sz="7200" dirty="0" err="1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Damníficus</a:t>
            </a:r>
            <a:endParaRPr lang="es-ES" sz="7200" dirty="0">
              <a:solidFill>
                <a:schemeClr val="accent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74459F-33CE-4976-8D4F-ABB2FF1B70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Por Rubén Balsera, Antonio </a:t>
            </a:r>
            <a:r>
              <a:rPr lang="es-ES" dirty="0" err="1">
                <a:latin typeface="Segoe UI" panose="020B0502040204020203" pitchFamily="34" charset="0"/>
                <a:cs typeface="Segoe UI" panose="020B0502040204020203" pitchFamily="34" charset="0"/>
              </a:rPr>
              <a:t>Illaramendi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 y Valentín Sánchez</a:t>
            </a:r>
          </a:p>
          <a:p>
            <a:endParaRPr lang="es-E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600" dirty="0">
                <a:latin typeface="Segoe UI" panose="020B0502040204020203" pitchFamily="34" charset="0"/>
                <a:cs typeface="Segoe UI" panose="020B0502040204020203" pitchFamily="34" charset="0"/>
              </a:rPr>
              <a:t>Coordinado por Antonio Sepúlveda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0FCCA8-C9EE-4CC7-99E3-FF3B605E7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756" y="609601"/>
            <a:ext cx="1826487" cy="182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99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9E7CB59-C277-42F4-8FF6-0ED9FC6D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632178"/>
            <a:ext cx="9905998" cy="1905000"/>
          </a:xfrm>
        </p:spPr>
        <p:txBody>
          <a:bodyPr/>
          <a:lstStyle/>
          <a:p>
            <a:pPr algn="ctr"/>
            <a:r>
              <a:rPr lang="es-ES" sz="4800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Cliente</a:t>
            </a:r>
            <a:r>
              <a:rPr lang="es-ES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s-ES" sz="2800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– pantalla subida de enlaces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5290FE6-DB27-45BC-944E-C0F3A9E45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14" y="1328180"/>
            <a:ext cx="6994493" cy="42016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5C6EF44-6401-4530-A200-EFB5800F0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697" y="1272822"/>
            <a:ext cx="3669069" cy="151041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79FFFF2-C6AB-4648-A23B-EC6D27A69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697" y="4261436"/>
            <a:ext cx="1015068" cy="1015068"/>
          </a:xfrm>
          <a:prstGeom prst="rect">
            <a:avLst/>
          </a:prstGeom>
        </p:spPr>
      </p:pic>
      <p:cxnSp>
        <p:nvCxnSpPr>
          <p:cNvPr id="3" name="Conector: curvado 2">
            <a:extLst>
              <a:ext uri="{FF2B5EF4-FFF2-40B4-BE49-F238E27FC236}">
                <a16:creationId xmlns:a16="http://schemas.microsoft.com/office/drawing/2014/main" id="{AD3E09CC-BBEC-4E03-908D-EF7E5E67A59E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5150499" y="2118050"/>
            <a:ext cx="4070199" cy="2650921"/>
          </a:xfrm>
          <a:prstGeom prst="curvedConnector3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73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9E7CB59-C277-42F4-8FF6-0ED9FC6D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632178"/>
            <a:ext cx="9905998" cy="1905000"/>
          </a:xfrm>
        </p:spPr>
        <p:txBody>
          <a:bodyPr/>
          <a:lstStyle/>
          <a:p>
            <a:pPr algn="ctr"/>
            <a:r>
              <a:rPr lang="es-ES" sz="4800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Cliente</a:t>
            </a:r>
            <a:r>
              <a:rPr lang="es-ES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s-ES" sz="2800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– pantalla ayuda-administración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57BF4B1-1ABE-4FDD-A209-314FFF575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97" y="2635360"/>
            <a:ext cx="5267715" cy="316435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4BF8B8F-09A1-4C8D-9C9C-C60B7F1853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09" y="822844"/>
            <a:ext cx="4946138" cy="277892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4E1270B-8F8F-4D21-BCE4-ADBFDACE7C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09" y="3869763"/>
            <a:ext cx="4946138" cy="2780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AFB4963-763A-4C3E-A499-26D139AF067E}"/>
              </a:ext>
            </a:extLst>
          </p:cNvPr>
          <p:cNvSpPr txBox="1"/>
          <p:nvPr/>
        </p:nvSpPr>
        <p:spPr>
          <a:xfrm>
            <a:off x="989045" y="822844"/>
            <a:ext cx="4065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Como ADMIN</a:t>
            </a:r>
          </a:p>
          <a:p>
            <a:pPr algn="r"/>
            <a:endParaRPr lang="es-ES" dirty="0">
              <a:solidFill>
                <a:schemeClr val="accent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endParaRPr lang="es-ES" dirty="0">
              <a:solidFill>
                <a:schemeClr val="accent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s-ES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Como USUARIO REGULAR</a:t>
            </a:r>
          </a:p>
        </p:txBody>
      </p:sp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10F0595A-E9FA-49AC-89EC-14BC0D8765A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54138" y="1011978"/>
            <a:ext cx="1383071" cy="120032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6BD7B268-4179-40F2-87C5-61F113A9A4F3}"/>
              </a:ext>
            </a:extLst>
          </p:cNvPr>
          <p:cNvCxnSpPr>
            <a:endCxn id="7" idx="0"/>
          </p:cNvCxnSpPr>
          <p:nvPr/>
        </p:nvCxnSpPr>
        <p:spPr>
          <a:xfrm rot="5400000">
            <a:off x="2878923" y="2211246"/>
            <a:ext cx="584346" cy="263882"/>
          </a:xfrm>
          <a:prstGeom prst="curvedConnector3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60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7C23DF8-7EB3-44E5-B34A-25B61A1733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-23593" y="1359936"/>
            <a:ext cx="12239186" cy="41381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312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9E7CB59-C277-42F4-8FF6-0ED9FC6D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632178"/>
            <a:ext cx="9905998" cy="1905000"/>
          </a:xfrm>
        </p:spPr>
        <p:txBody>
          <a:bodyPr/>
          <a:lstStyle/>
          <a:p>
            <a:pPr algn="ctr"/>
            <a:r>
              <a:rPr lang="es-ES" sz="4800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servidor</a:t>
            </a:r>
            <a:r>
              <a:rPr lang="es-ES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s-ES" sz="2800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– base de datos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C488CC4-A21E-4DE8-BA79-5C7DDD90198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978" y="1398789"/>
            <a:ext cx="7382981" cy="16378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5A49BCE-D9CE-43CB-A537-397419134462}"/>
              </a:ext>
            </a:extLst>
          </p:cNvPr>
          <p:cNvSpPr txBox="1"/>
          <p:nvPr/>
        </p:nvSpPr>
        <p:spPr>
          <a:xfrm>
            <a:off x="4300317" y="781808"/>
            <a:ext cx="353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DAMNIFICUS_USUARIOS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9B91A3C-41B1-4A8C-8859-9E93166E4A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" t="11910" r="2070" b="8291"/>
          <a:stretch/>
        </p:blipFill>
        <p:spPr bwMode="auto">
          <a:xfrm>
            <a:off x="2404509" y="4371833"/>
            <a:ext cx="7382981" cy="18143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246ADF28-3041-456A-84C1-47C62554A91A}"/>
              </a:ext>
            </a:extLst>
          </p:cNvPr>
          <p:cNvSpPr/>
          <p:nvPr/>
        </p:nvSpPr>
        <p:spPr>
          <a:xfrm>
            <a:off x="5999584" y="3107094"/>
            <a:ext cx="541175" cy="1143057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6517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9E7CB59-C277-42F4-8FF6-0ED9FC6D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632178"/>
            <a:ext cx="9905998" cy="1905000"/>
          </a:xfrm>
        </p:spPr>
        <p:txBody>
          <a:bodyPr/>
          <a:lstStyle/>
          <a:p>
            <a:pPr algn="ctr"/>
            <a:r>
              <a:rPr lang="es-ES" sz="4800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servidor</a:t>
            </a:r>
            <a:r>
              <a:rPr lang="es-ES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s-ES" sz="2800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– base de datos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5A49BCE-D9CE-43CB-A537-397419134462}"/>
              </a:ext>
            </a:extLst>
          </p:cNvPr>
          <p:cNvSpPr txBox="1"/>
          <p:nvPr/>
        </p:nvSpPr>
        <p:spPr>
          <a:xfrm>
            <a:off x="4300317" y="781808"/>
            <a:ext cx="353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DAMNIFICUS_ENLACES</a:t>
            </a:r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246ADF28-3041-456A-84C1-47C62554A91A}"/>
              </a:ext>
            </a:extLst>
          </p:cNvPr>
          <p:cNvSpPr/>
          <p:nvPr/>
        </p:nvSpPr>
        <p:spPr>
          <a:xfrm rot="16200000">
            <a:off x="5473387" y="3107091"/>
            <a:ext cx="541175" cy="1143057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140A879-D9B0-4A9A-AD87-E91DBFE76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6" y="2095451"/>
            <a:ext cx="4869584" cy="3166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E2A2CBE-DAB2-4D4E-B087-B016FF65F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139" y="1729556"/>
            <a:ext cx="5377692" cy="38981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7574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9E7CB59-C277-42F4-8FF6-0ED9FC6D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632178"/>
            <a:ext cx="9905998" cy="1905000"/>
          </a:xfrm>
        </p:spPr>
        <p:txBody>
          <a:bodyPr/>
          <a:lstStyle/>
          <a:p>
            <a:pPr algn="ctr"/>
            <a:r>
              <a:rPr lang="es-ES" sz="4800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servidor</a:t>
            </a:r>
            <a:r>
              <a:rPr lang="es-ES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s-ES" sz="2800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– PROGRAMA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B6F4D10-1D22-46CD-A7DF-3D37C9415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40" y="2108028"/>
            <a:ext cx="4360101" cy="264194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E7E98A9-FE67-4089-A99B-ABF4729F6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045" y="980699"/>
            <a:ext cx="2105319" cy="76210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7D20E51-4FC4-4B59-AE7D-23C85A33D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603" y="2974895"/>
            <a:ext cx="5722532" cy="3447520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EBABDF2-2F9E-4AB7-87CB-1A4425827206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4965741" y="1361752"/>
            <a:ext cx="2540304" cy="206724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2B99098-0709-4E3D-9B79-499525860D76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8558705" y="1742805"/>
            <a:ext cx="230164" cy="123209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524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9E7CB59-C277-42F4-8FF6-0ED9FC6D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421" y="4489581"/>
            <a:ext cx="2978374" cy="771365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000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respuesta</a:t>
            </a:r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265BB50B-7CD1-4408-953C-EAB84DD62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359" y="3827640"/>
            <a:ext cx="5961267" cy="2162100"/>
          </a:xfrm>
        </p:spPr>
        <p:txBody>
          <a:bodyPr/>
          <a:lstStyle/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Agrupados en JSON</a:t>
            </a:r>
          </a:p>
          <a:p>
            <a:pPr lvl="1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Respuesta</a:t>
            </a:r>
          </a:p>
          <a:p>
            <a:pPr lvl="1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Token</a:t>
            </a:r>
          </a:p>
          <a:p>
            <a:pPr lvl="1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Salt</a:t>
            </a:r>
          </a:p>
          <a:p>
            <a:pPr lvl="1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colección</a:t>
            </a:r>
          </a:p>
        </p:txBody>
      </p:sp>
      <p:sp>
        <p:nvSpPr>
          <p:cNvPr id="4" name="Título 4">
            <a:extLst>
              <a:ext uri="{FF2B5EF4-FFF2-40B4-BE49-F238E27FC236}">
                <a16:creationId xmlns:a16="http://schemas.microsoft.com/office/drawing/2014/main" id="{ABC68109-F488-4F64-A415-EB3C485D52D8}"/>
              </a:ext>
            </a:extLst>
          </p:cNvPr>
          <p:cNvSpPr txBox="1">
            <a:spLocks/>
          </p:cNvSpPr>
          <p:nvPr/>
        </p:nvSpPr>
        <p:spPr>
          <a:xfrm>
            <a:off x="1161363" y="1155469"/>
            <a:ext cx="2662491" cy="6754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4000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petición</a:t>
            </a:r>
          </a:p>
        </p:txBody>
      </p:sp>
      <p:sp>
        <p:nvSpPr>
          <p:cNvPr id="6" name="Marcador de contenido 15">
            <a:extLst>
              <a:ext uri="{FF2B5EF4-FFF2-40B4-BE49-F238E27FC236}">
                <a16:creationId xmlns:a16="http://schemas.microsoft.com/office/drawing/2014/main" id="{37FCB1F6-02E4-4744-8DCE-AEB01529687C}"/>
              </a:ext>
            </a:extLst>
          </p:cNvPr>
          <p:cNvSpPr txBox="1">
            <a:spLocks/>
          </p:cNvSpPr>
          <p:nvPr/>
        </p:nvSpPr>
        <p:spPr>
          <a:xfrm>
            <a:off x="4214579" y="486560"/>
            <a:ext cx="5961267" cy="2600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Agrupados en JSON</a:t>
            </a:r>
          </a:p>
          <a:p>
            <a:pPr lvl="1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Petición</a:t>
            </a:r>
          </a:p>
          <a:p>
            <a:pPr lvl="1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Usuario</a:t>
            </a:r>
          </a:p>
          <a:p>
            <a:pPr lvl="1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Clave</a:t>
            </a:r>
          </a:p>
          <a:p>
            <a:pPr lvl="1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Token</a:t>
            </a:r>
          </a:p>
          <a:p>
            <a:pPr lvl="1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Diccionario de datos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4F0E698-E916-4071-AF47-A42F0593A578}"/>
              </a:ext>
            </a:extLst>
          </p:cNvPr>
          <p:cNvSpPr txBox="1"/>
          <p:nvPr/>
        </p:nvSpPr>
        <p:spPr>
          <a:xfrm>
            <a:off x="8693791" y="2952818"/>
            <a:ext cx="3498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CONSULTA SQL A LA BASE DE DATOS</a:t>
            </a: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079B884E-5ACA-47ED-8BF6-9DF7EB0C78C4}"/>
              </a:ext>
            </a:extLst>
          </p:cNvPr>
          <p:cNvSpPr/>
          <p:nvPr/>
        </p:nvSpPr>
        <p:spPr>
          <a:xfrm rot="2165405">
            <a:off x="7362992" y="1711354"/>
            <a:ext cx="1571283" cy="86406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298F7F98-171B-4895-90DB-A296DAF77DBD}"/>
              </a:ext>
            </a:extLst>
          </p:cNvPr>
          <p:cNvSpPr/>
          <p:nvPr/>
        </p:nvSpPr>
        <p:spPr>
          <a:xfrm rot="9108953">
            <a:off x="7466713" y="4448056"/>
            <a:ext cx="1571283" cy="86406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0161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A83B814-EA49-461C-9A49-D1A7C3F98E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2" b="3758"/>
          <a:stretch/>
        </p:blipFill>
        <p:spPr bwMode="auto">
          <a:xfrm>
            <a:off x="3956529" y="135000"/>
            <a:ext cx="4278941" cy="658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78831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BA884D8-7527-421A-AFC5-E2C353499AAC}"/>
              </a:ext>
            </a:extLst>
          </p:cNvPr>
          <p:cNvSpPr/>
          <p:nvPr/>
        </p:nvSpPr>
        <p:spPr>
          <a:xfrm>
            <a:off x="1632278" y="3013501"/>
            <a:ext cx="89274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800" cap="all" dirty="0">
                <a:ln w="3175" cmpd="sng">
                  <a:noFill/>
                </a:ln>
                <a:solidFill>
                  <a:srgbClr val="CF7133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Final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997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8DD830B9-9C7F-4B75-8B72-27EE0A45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55983" y="3064208"/>
            <a:ext cx="4633355" cy="729580"/>
          </a:xfrm>
        </p:spPr>
        <p:txBody>
          <a:bodyPr anchor="ctr">
            <a:normAutofit/>
          </a:bodyPr>
          <a:lstStyle/>
          <a:p>
            <a:r>
              <a:rPr lang="es-ES" sz="4000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Datos técnicos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04114FDE-0D32-4798-A532-9EA2CAE8F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3356" y="256674"/>
            <a:ext cx="7540679" cy="6857999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Nombre de la aplicación: </a:t>
            </a:r>
          </a:p>
          <a:p>
            <a:pPr marL="457200" lvl="1" indent="0">
              <a:buNone/>
            </a:pPr>
            <a:r>
              <a:rPr lang="es-ES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Aplicación </a:t>
            </a:r>
            <a:r>
              <a:rPr lang="es-ES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DAMníficus</a:t>
            </a:r>
            <a:endParaRPr lang="es-ES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Plataforma: </a:t>
            </a:r>
          </a:p>
          <a:p>
            <a:pPr marL="457200" lvl="1" indent="0">
              <a:buNone/>
            </a:pPr>
            <a:r>
              <a:rPr lang="es-ES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Microsoft Windows</a:t>
            </a:r>
          </a:p>
          <a:p>
            <a:r>
              <a:rPr lang="es-ES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Lenguaje de programación: </a:t>
            </a:r>
          </a:p>
          <a:p>
            <a:pPr marL="457200" lvl="1" indent="0">
              <a:buNone/>
            </a:pPr>
            <a:r>
              <a:rPr lang="es-ES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C# con el Framework .NET</a:t>
            </a:r>
          </a:p>
          <a:p>
            <a:r>
              <a:rPr lang="es-ES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Requisitos mínimos del Sistema:</a:t>
            </a:r>
          </a:p>
          <a:p>
            <a:pPr marL="457200" lvl="1" indent="0">
              <a:buNone/>
            </a:pPr>
            <a:r>
              <a:rPr lang="es-ES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Procesador: Intel Pentium Dual Core 1,6 GHz</a:t>
            </a:r>
          </a:p>
          <a:p>
            <a:pPr lvl="0"/>
            <a:r>
              <a:rPr lang="es-ES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Memoria: </a:t>
            </a:r>
          </a:p>
          <a:p>
            <a:pPr marL="457200" lvl="1" indent="0">
              <a:buNone/>
            </a:pPr>
            <a:r>
              <a:rPr lang="es-ES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256 MB RAM</a:t>
            </a:r>
          </a:p>
          <a:p>
            <a:pPr lvl="0"/>
            <a:r>
              <a:rPr lang="es-ES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Tarjeta gráfica: </a:t>
            </a:r>
          </a:p>
          <a:p>
            <a:pPr marL="457200" lvl="1" indent="0">
              <a:buNone/>
            </a:pPr>
            <a:r>
              <a:rPr lang="es-ES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integrada</a:t>
            </a:r>
          </a:p>
          <a:p>
            <a:pPr lvl="0"/>
            <a:r>
              <a:rPr lang="es-ES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Espacio de almacenamiento: </a:t>
            </a:r>
          </a:p>
          <a:p>
            <a:pPr marL="0" lvl="0" indent="0">
              <a:buNone/>
            </a:pPr>
            <a:r>
              <a:rPr lang="es-ES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	8Mb Cliente, 3Mb Servidor</a:t>
            </a:r>
          </a:p>
          <a:p>
            <a:pPr lvl="0"/>
            <a:r>
              <a:rPr lang="es-ES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Pantalla con resolución 800x600 píxeles</a:t>
            </a:r>
          </a:p>
          <a:p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58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1320D13-840B-4709-B09D-69C9C20A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Tecnologías y herramientas utilizadas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B0DC4D8-5C50-4714-9C74-3A47390E11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Visual Studio </a:t>
            </a:r>
          </a:p>
          <a:p>
            <a:pPr lvl="1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Aplicación Windows </a:t>
            </a:r>
            <a:r>
              <a:rPr lang="es-ES" dirty="0" err="1">
                <a:latin typeface="Segoe UI" panose="020B0502040204020203" pitchFamily="34" charset="0"/>
                <a:cs typeface="Segoe UI" panose="020B0502040204020203" pitchFamily="34" charset="0"/>
              </a:rPr>
              <a:t>Forms</a:t>
            </a:r>
            <a:endParaRPr lang="es-E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Newtonsoft</a:t>
            </a:r>
            <a:r>
              <a:rPr lang="es-ES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Json.Net</a:t>
            </a:r>
            <a:r>
              <a:rPr lang="es-ES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para serialización de objetos</a:t>
            </a:r>
          </a:p>
          <a:p>
            <a:r>
              <a:rPr lang="es-ES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LiveCharts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 para visualización de datos (Gráficas)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9C4CAB-3952-4809-9957-0A468CF259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ObjectListView</a:t>
            </a:r>
            <a:endParaRPr lang="es-ES" dirty="0">
              <a:solidFill>
                <a:schemeClr val="accent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s-ES" dirty="0" err="1">
                <a:latin typeface="Segoe UI" panose="020B0502040204020203" pitchFamily="34" charset="0"/>
                <a:cs typeface="Segoe UI" panose="020B0502040204020203" pitchFamily="34" charset="0"/>
              </a:rPr>
              <a:t>Wrapper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 potenciador de </a:t>
            </a:r>
            <a:r>
              <a:rPr lang="es-ES" dirty="0" err="1">
                <a:latin typeface="Segoe UI" panose="020B0502040204020203" pitchFamily="34" charset="0"/>
                <a:cs typeface="Segoe UI" panose="020B0502040204020203" pitchFamily="34" charset="0"/>
              </a:rPr>
              <a:t>ListView</a:t>
            </a:r>
            <a:endParaRPr lang="es-E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 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para control de versiones</a:t>
            </a:r>
          </a:p>
          <a:p>
            <a:r>
              <a:rPr lang="es-ES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XAMPP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 como servidor de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2009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06AA5-EF4B-4891-9B3D-61DFE0BF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-541433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Arquitectura de la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3924AA-04D1-4D5F-951D-5CBCCC31B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81913" y="948432"/>
            <a:ext cx="4028173" cy="1006642"/>
          </a:xfrm>
        </p:spPr>
        <p:txBody>
          <a:bodyPr/>
          <a:lstStyle/>
          <a:p>
            <a:pPr marL="0" indent="0" algn="ctr">
              <a:buNone/>
            </a:pPr>
            <a:r>
              <a:rPr lang="es-ES" b="1" dirty="0">
                <a:latin typeface="Segoe UI" panose="020B0502040204020203" pitchFamily="34" charset="0"/>
                <a:cs typeface="Segoe UI" panose="020B0502040204020203" pitchFamily="34" charset="0"/>
              </a:rPr>
              <a:t>Modelo Cliente – Servidor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BE4D30D-18BD-4F9A-ADA1-4E24AD1A5611}"/>
              </a:ext>
            </a:extLst>
          </p:cNvPr>
          <p:cNvSpPr txBox="1"/>
          <p:nvPr/>
        </p:nvSpPr>
        <p:spPr>
          <a:xfrm>
            <a:off x="845435" y="2441571"/>
            <a:ext cx="3208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</a:t>
            </a:r>
            <a:endParaRPr lang="es-ES" b="1" dirty="0">
              <a:solidFill>
                <a:schemeClr val="accent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DB7DB73-74DD-4BB8-BFE1-8E0D4DEA237C}"/>
              </a:ext>
            </a:extLst>
          </p:cNvPr>
          <p:cNvSpPr txBox="1"/>
          <p:nvPr/>
        </p:nvSpPr>
        <p:spPr>
          <a:xfrm>
            <a:off x="4491789" y="2256904"/>
            <a:ext cx="3208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ENTIDADES COMPARTIDAS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50B50D-B60E-4220-A988-4899B40C95E7}"/>
              </a:ext>
            </a:extLst>
          </p:cNvPr>
          <p:cNvSpPr txBox="1"/>
          <p:nvPr/>
        </p:nvSpPr>
        <p:spPr>
          <a:xfrm>
            <a:off x="8378006" y="2413307"/>
            <a:ext cx="3208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endParaRPr lang="es-ES" b="1" dirty="0">
              <a:solidFill>
                <a:schemeClr val="accent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8AF4DDE-83D3-4F5B-8DC4-0EF528DC8A39}"/>
              </a:ext>
            </a:extLst>
          </p:cNvPr>
          <p:cNvSpPr txBox="1"/>
          <p:nvPr/>
        </p:nvSpPr>
        <p:spPr>
          <a:xfrm>
            <a:off x="1118151" y="3151971"/>
            <a:ext cx="371294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900" dirty="0">
                <a:latin typeface="Segoe UI" panose="020B0502040204020203" pitchFamily="34" charset="0"/>
                <a:cs typeface="Segoe UI" panose="020B0502040204020203" pitchFamily="34" charset="0"/>
              </a:rPr>
              <a:t>MODELO A CAPAS</a:t>
            </a:r>
          </a:p>
          <a:p>
            <a:endParaRPr lang="es-ES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    PRESENTACIÓN</a:t>
            </a:r>
          </a:p>
          <a:p>
            <a:endParaRPr lang="es-E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  NEGOCIO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   ACCESO A DATOS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6297B93-3042-4B93-A834-6B9859BC9DC4}"/>
              </a:ext>
            </a:extLst>
          </p:cNvPr>
          <p:cNvCxnSpPr/>
          <p:nvPr/>
        </p:nvCxnSpPr>
        <p:spPr>
          <a:xfrm>
            <a:off x="1664920" y="4849594"/>
            <a:ext cx="0" cy="5638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C0B7AE4-4E29-4503-B714-1B46EBD064D3}"/>
              </a:ext>
            </a:extLst>
          </p:cNvPr>
          <p:cNvCxnSpPr/>
          <p:nvPr/>
        </p:nvCxnSpPr>
        <p:spPr>
          <a:xfrm flipV="1">
            <a:off x="2974623" y="4765238"/>
            <a:ext cx="0" cy="5524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ector: curvado 20">
            <a:extLst>
              <a:ext uri="{FF2B5EF4-FFF2-40B4-BE49-F238E27FC236}">
                <a16:creationId xmlns:a16="http://schemas.microsoft.com/office/drawing/2014/main" id="{2E0ACEB8-6DDE-4B85-886A-49A6E5FF0DF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86251" y="2919066"/>
            <a:ext cx="6995970" cy="2990502"/>
          </a:xfrm>
          <a:prstGeom prst="curvedConnector3">
            <a:avLst>
              <a:gd name="adj1" fmla="val -539"/>
            </a:avLst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ector: curvado 26">
            <a:extLst>
              <a:ext uri="{FF2B5EF4-FFF2-40B4-BE49-F238E27FC236}">
                <a16:creationId xmlns:a16="http://schemas.microsoft.com/office/drawing/2014/main" id="{199105EC-F3A5-4929-8FDC-2247F9695752}"/>
              </a:ext>
            </a:extLst>
          </p:cNvPr>
          <p:cNvCxnSpPr>
            <a:cxnSpLocks/>
          </p:cNvCxnSpPr>
          <p:nvPr/>
        </p:nvCxnSpPr>
        <p:spPr>
          <a:xfrm flipV="1">
            <a:off x="1700516" y="2919066"/>
            <a:ext cx="7906300" cy="2849006"/>
          </a:xfrm>
          <a:prstGeom prst="curvedConnector3">
            <a:avLst>
              <a:gd name="adj1" fmla="val 100021"/>
            </a:avLst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DAE37E86-A8BE-4E37-A1BC-FD383DDD235B}"/>
              </a:ext>
            </a:extLst>
          </p:cNvPr>
          <p:cNvCxnSpPr>
            <a:cxnSpLocks/>
          </p:cNvCxnSpPr>
          <p:nvPr/>
        </p:nvCxnSpPr>
        <p:spPr>
          <a:xfrm flipH="1" flipV="1">
            <a:off x="3220530" y="2737109"/>
            <a:ext cx="1415691" cy="9169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D35C542B-116B-4B8F-B9B9-2103385D4A73}"/>
              </a:ext>
            </a:extLst>
          </p:cNvPr>
          <p:cNvCxnSpPr>
            <a:cxnSpLocks/>
          </p:cNvCxnSpPr>
          <p:nvPr/>
        </p:nvCxnSpPr>
        <p:spPr>
          <a:xfrm flipV="1">
            <a:off x="7514247" y="2666987"/>
            <a:ext cx="1500387" cy="987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60035940-C462-49CF-B00A-CD40EE2D96DC}"/>
              </a:ext>
            </a:extLst>
          </p:cNvPr>
          <p:cNvCxnSpPr/>
          <p:nvPr/>
        </p:nvCxnSpPr>
        <p:spPr>
          <a:xfrm flipV="1">
            <a:off x="2974623" y="4067344"/>
            <a:ext cx="0" cy="5524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14018F06-488F-4BA6-8349-532D45BF839A}"/>
              </a:ext>
            </a:extLst>
          </p:cNvPr>
          <p:cNvCxnSpPr/>
          <p:nvPr/>
        </p:nvCxnSpPr>
        <p:spPr>
          <a:xfrm>
            <a:off x="1686193" y="4067344"/>
            <a:ext cx="0" cy="5638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59DF158C-D622-4F65-B19F-6973F7F5D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266" y="3066441"/>
            <a:ext cx="2895937" cy="213562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9054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B5F0F39-CE44-4E7E-9C48-029B73288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40AC668-6A22-40C7-BA71-808EE8FB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3986" y="673341"/>
            <a:ext cx="7397296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chemeClr val="accent6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Cliente</a:t>
            </a:r>
            <a:r>
              <a:rPr lang="en-US" sz="4800" dirty="0">
                <a:solidFill>
                  <a:schemeClr val="accent6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– </a:t>
            </a:r>
            <a:r>
              <a:rPr lang="en-US" sz="2800" dirty="0" err="1">
                <a:solidFill>
                  <a:schemeClr val="accent6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progreso</a:t>
            </a:r>
            <a:r>
              <a:rPr lang="en-US" sz="2800" dirty="0">
                <a:solidFill>
                  <a:schemeClr val="accent6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de </a:t>
            </a:r>
            <a:r>
              <a:rPr lang="en-US" sz="2800" dirty="0" err="1">
                <a:solidFill>
                  <a:schemeClr val="accent6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diseño</a:t>
            </a:r>
            <a:endParaRPr lang="en-US" sz="4800" dirty="0">
              <a:solidFill>
                <a:schemeClr val="accent6"/>
              </a:soli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FEC6D0E3-121A-4933-B5A6-B93803CE3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043" y="523711"/>
            <a:ext cx="3561380" cy="2225861"/>
          </a:xfrm>
          <a:prstGeom prst="rect">
            <a:avLst/>
          </a:prstGeom>
          <a:noFill/>
        </p:spPr>
      </p:pic>
      <p:pic>
        <p:nvPicPr>
          <p:cNvPr id="8" name="Imagen 7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87960B4D-1479-4CD0-A1FF-5DDA3DC73CE9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" t="1484" r="1238" b="1780"/>
          <a:stretch/>
        </p:blipFill>
        <p:spPr bwMode="auto">
          <a:xfrm>
            <a:off x="8329353" y="4106486"/>
            <a:ext cx="3624959" cy="2395023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n 6" descr="Imagen que contiene captura de pantalla, monitor&#10;&#10;Descripción generada automáticamente">
            <a:extLst>
              <a:ext uri="{FF2B5EF4-FFF2-40B4-BE49-F238E27FC236}">
                <a16:creationId xmlns:a16="http://schemas.microsoft.com/office/drawing/2014/main" id="{D2663338-2FCA-47F5-9733-E1E09892F0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2648" y="2510446"/>
            <a:ext cx="4141139" cy="2225861"/>
          </a:xfrm>
          <a:prstGeom prst="rect">
            <a:avLst/>
          </a:prstGeom>
          <a:noFill/>
        </p:spPr>
      </p:pic>
      <p:cxnSp>
        <p:nvCxnSpPr>
          <p:cNvPr id="10" name="Conector: curvado 9">
            <a:extLst>
              <a:ext uri="{FF2B5EF4-FFF2-40B4-BE49-F238E27FC236}">
                <a16:creationId xmlns:a16="http://schemas.microsoft.com/office/drawing/2014/main" id="{02389329-758A-4CAC-8402-A7D4CE3BF858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3695423" y="1636642"/>
            <a:ext cx="2237795" cy="873804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Conector: curvado 11">
            <a:extLst>
              <a:ext uri="{FF2B5EF4-FFF2-40B4-BE49-F238E27FC236}">
                <a16:creationId xmlns:a16="http://schemas.microsoft.com/office/drawing/2014/main" id="{BE700624-3955-411A-8EA5-605F01386B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41586" y="4417028"/>
            <a:ext cx="1441359" cy="1934176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017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FAF18-4727-4D86-B83B-A8856BD76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191237"/>
          </a:xfrm>
        </p:spPr>
        <p:txBody>
          <a:bodyPr/>
          <a:lstStyle/>
          <a:p>
            <a:pPr algn="ctr"/>
            <a:r>
              <a:rPr lang="es-ES" sz="4800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Cliente</a:t>
            </a:r>
            <a:r>
              <a:rPr lang="es-ES" dirty="0"/>
              <a:t> </a:t>
            </a:r>
            <a:r>
              <a:rPr lang="es-ES" sz="28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pantalla principal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B198DF0-720B-440A-8A05-454756798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26" y="987410"/>
            <a:ext cx="3595674" cy="2160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F3ACED0-878C-40B6-A5A0-334E5DB954C0}"/>
              </a:ext>
            </a:extLst>
          </p:cNvPr>
          <p:cNvCxnSpPr>
            <a:cxnSpLocks/>
          </p:cNvCxnSpPr>
          <p:nvPr/>
        </p:nvCxnSpPr>
        <p:spPr>
          <a:xfrm>
            <a:off x="2341984" y="2528596"/>
            <a:ext cx="0" cy="900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36D64BAB-D278-4DE3-AA5C-6824BCF4748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26" y="3429000"/>
            <a:ext cx="5238750" cy="31623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73B1657-B6DE-4D4E-AFAC-7E905A5DB2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8" t="3238" b="1238"/>
          <a:stretch/>
        </p:blipFill>
        <p:spPr bwMode="auto">
          <a:xfrm>
            <a:off x="6096000" y="987410"/>
            <a:ext cx="3031878" cy="241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273F33D7-CB67-4D88-B38E-577C84159615}"/>
              </a:ext>
            </a:extLst>
          </p:cNvPr>
          <p:cNvCxnSpPr>
            <a:endCxn id="8" idx="1"/>
          </p:cNvCxnSpPr>
          <p:nvPr/>
        </p:nvCxnSpPr>
        <p:spPr>
          <a:xfrm rot="5400000" flipH="1" flipV="1">
            <a:off x="3836795" y="2602045"/>
            <a:ext cx="2667839" cy="1850571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CD6B9B08-8827-481F-AFEA-3AF8CE8330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701" y="4086882"/>
            <a:ext cx="3310475" cy="2052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82A65F2-2AED-4349-ACB5-F1ECAE196E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13240" y="2319410"/>
            <a:ext cx="2656201" cy="1656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7" name="Conector: curvado 16">
            <a:extLst>
              <a:ext uri="{FF2B5EF4-FFF2-40B4-BE49-F238E27FC236}">
                <a16:creationId xmlns:a16="http://schemas.microsoft.com/office/drawing/2014/main" id="{E0E6A775-0D2B-4903-A2A5-DAEB0DA29711}"/>
              </a:ext>
            </a:extLst>
          </p:cNvPr>
          <p:cNvCxnSpPr/>
          <p:nvPr/>
        </p:nvCxnSpPr>
        <p:spPr>
          <a:xfrm rot="16200000" flipH="1">
            <a:off x="4819542" y="3858489"/>
            <a:ext cx="2967134" cy="176720"/>
          </a:xfrm>
          <a:prstGeom prst="curvedConnector3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curvado 18">
            <a:extLst>
              <a:ext uri="{FF2B5EF4-FFF2-40B4-BE49-F238E27FC236}">
                <a16:creationId xmlns:a16="http://schemas.microsoft.com/office/drawing/2014/main" id="{519DC144-CFD9-40F8-8172-74EBC552DA77}"/>
              </a:ext>
            </a:extLst>
          </p:cNvPr>
          <p:cNvCxnSpPr>
            <a:endCxn id="15" idx="2"/>
          </p:cNvCxnSpPr>
          <p:nvPr/>
        </p:nvCxnSpPr>
        <p:spPr>
          <a:xfrm flipV="1">
            <a:off x="8369559" y="3975410"/>
            <a:ext cx="2371782" cy="194952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82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9AFF28-168C-4957-AE9A-F591A684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67951"/>
            <a:ext cx="3549121" cy="3261049"/>
          </a:xfrm>
        </p:spPr>
        <p:txBody>
          <a:bodyPr>
            <a:normAutofit fontScale="90000"/>
          </a:bodyPr>
          <a:lstStyle/>
          <a:p>
            <a:pPr algn="r"/>
            <a:br>
              <a:rPr lang="es-ES" b="1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s-ES" b="1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Token </a:t>
            </a:r>
            <a:br>
              <a:rPr lang="es-ES" b="1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br>
              <a:rPr lang="es-ES" b="1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br>
              <a:rPr lang="es-ES" b="1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br>
              <a:rPr lang="es-ES" b="1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br>
              <a:rPr lang="es-ES" b="1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br>
              <a:rPr lang="es-ES" b="1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br>
              <a:rPr lang="es-ES" b="1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br>
              <a:rPr lang="es-ES" b="1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s-ES" b="1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contraseña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296709-B75A-4B8D-ADF4-1EB6E4FD5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304" y="792558"/>
            <a:ext cx="5943601" cy="1663816"/>
          </a:xfrm>
        </p:spPr>
        <p:txBody>
          <a:bodyPr/>
          <a:lstStyle/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Cadena alfanumérica de 64 caracteres</a:t>
            </a:r>
          </a:p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Clave de autentificación a lo largo de la ejecución</a:t>
            </a:r>
          </a:p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Envío y respuesta JSON cifrados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0E853F-0A6C-4989-87E6-179A6A69E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Métodos de encriptación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8228D0-9CA3-4081-99F7-48C58E3C1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77" y="669875"/>
            <a:ext cx="4715254" cy="214473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D4F13C1-2C5B-45F3-A298-8C2E4C8CF8A3}"/>
              </a:ext>
            </a:extLst>
          </p:cNvPr>
          <p:cNvSpPr txBox="1"/>
          <p:nvPr/>
        </p:nvSpPr>
        <p:spPr>
          <a:xfrm>
            <a:off x="5219641" y="4351057"/>
            <a:ext cx="67367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Segoe UI" panose="020B0502040204020203" pitchFamily="34" charset="0"/>
                <a:cs typeface="Segoe UI" panose="020B0502040204020203" pitchFamily="34" charset="0"/>
              </a:rPr>
              <a:t>ENCRIPTACION SHA-512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UNA VEZ ENCRIPTADA LA CONTRASEÑA DEL USUARIO NO SE PUEDE CONOCER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Segoe UI" panose="020B0502040204020203" pitchFamily="34" charset="0"/>
                <a:cs typeface="Segoe UI" panose="020B0502040204020203" pitchFamily="34" charset="0"/>
              </a:rPr>
              <a:t>GENERACIÓN DE SALT DIFERENTE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AUNQUE SE DESCIFRE UNA CONTRASEÑA NO SE PODRÁN DESCIFRAR LAS DEMÁS CON EL MISMO SISTEMA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7CFCA34-133F-44E8-BA07-B8E07884B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50" y="4043393"/>
            <a:ext cx="4856653" cy="264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48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9E7CB59-C277-42F4-8FF6-0ED9FC6D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632178"/>
            <a:ext cx="9905998" cy="1905000"/>
          </a:xfrm>
        </p:spPr>
        <p:txBody>
          <a:bodyPr/>
          <a:lstStyle/>
          <a:p>
            <a:pPr algn="ctr"/>
            <a:r>
              <a:rPr lang="es-ES" sz="4800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Cliente</a:t>
            </a:r>
            <a:r>
              <a:rPr lang="es-ES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s-ES" sz="2800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– pantalla cursos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95142D0-F395-4B6E-B960-DD79AC8CAB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607" y="637908"/>
            <a:ext cx="7345610" cy="41270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5FCC72D-4F4C-46DA-ACFB-F64CE4DE1558}"/>
              </a:ext>
            </a:extLst>
          </p:cNvPr>
          <p:cNvPicPr/>
          <p:nvPr/>
        </p:nvPicPr>
        <p:blipFill rotWithShape="1">
          <a:blip r:embed="rId3"/>
          <a:srcRect l="94342" t="14873" r="1479" b="75940"/>
          <a:stretch/>
        </p:blipFill>
        <p:spPr bwMode="auto">
          <a:xfrm>
            <a:off x="2127692" y="5328474"/>
            <a:ext cx="685800" cy="8496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829A5D9-8789-44D9-A05B-4457D676B8C9}"/>
              </a:ext>
            </a:extLst>
          </p:cNvPr>
          <p:cNvPicPr/>
          <p:nvPr/>
        </p:nvPicPr>
        <p:blipFill rotWithShape="1">
          <a:blip r:embed="rId4"/>
          <a:srcRect l="93902" t="26719" r="1583" b="64011"/>
          <a:stretch/>
        </p:blipFill>
        <p:spPr bwMode="auto">
          <a:xfrm>
            <a:off x="3690451" y="5332504"/>
            <a:ext cx="742950" cy="8502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5D6934A-775B-455B-A696-29CD4F8386F9}"/>
              </a:ext>
            </a:extLst>
          </p:cNvPr>
          <p:cNvPicPr/>
          <p:nvPr/>
        </p:nvPicPr>
        <p:blipFill rotWithShape="1">
          <a:blip r:embed="rId5"/>
          <a:srcRect l="93956" t="50448" r="1722" b="40119"/>
          <a:stretch/>
        </p:blipFill>
        <p:spPr bwMode="auto">
          <a:xfrm>
            <a:off x="5310360" y="5372367"/>
            <a:ext cx="695325" cy="8477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58A98AC-9DF4-4FC3-A429-5F529BDC8F5D}"/>
              </a:ext>
            </a:extLst>
          </p:cNvPr>
          <p:cNvPicPr/>
          <p:nvPr/>
        </p:nvPicPr>
        <p:blipFill rotWithShape="1">
          <a:blip r:embed="rId6"/>
          <a:srcRect l="90274" t="26011" r="1664" b="64013"/>
          <a:stretch/>
        </p:blipFill>
        <p:spPr bwMode="auto">
          <a:xfrm>
            <a:off x="8988328" y="5307067"/>
            <a:ext cx="1247775" cy="866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6B85227-E3EF-4011-8479-BB5B689783D7}"/>
              </a:ext>
            </a:extLst>
          </p:cNvPr>
          <p:cNvPicPr/>
          <p:nvPr/>
        </p:nvPicPr>
        <p:blipFill rotWithShape="1">
          <a:blip r:embed="rId7"/>
          <a:srcRect l="85987" t="25818" r="5959" b="64150"/>
          <a:stretch/>
        </p:blipFill>
        <p:spPr bwMode="auto">
          <a:xfrm>
            <a:off x="6882644" y="5349040"/>
            <a:ext cx="1228725" cy="8572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92007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9E7CB59-C277-42F4-8FF6-0ED9FC6D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632178"/>
            <a:ext cx="9905998" cy="1905000"/>
          </a:xfrm>
        </p:spPr>
        <p:txBody>
          <a:bodyPr/>
          <a:lstStyle/>
          <a:p>
            <a:pPr algn="ctr"/>
            <a:r>
              <a:rPr lang="es-ES" sz="4800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Cliente</a:t>
            </a:r>
            <a:r>
              <a:rPr lang="es-ES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s-ES" sz="2800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– pantalla área personal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CF02C6-22C4-428C-8A9A-7F2F86233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6" y="1345999"/>
            <a:ext cx="6933008" cy="416600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BD2C791-E444-46AA-A761-3DA6759EB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335" y="759639"/>
            <a:ext cx="3664298" cy="221176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3630BB2-766B-438F-98A2-3147F000D3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55" b="3479"/>
          <a:stretch/>
        </p:blipFill>
        <p:spPr>
          <a:xfrm>
            <a:off x="7763070" y="4278183"/>
            <a:ext cx="4041003" cy="175685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8350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C0C0C0"/>
      </a:dk1>
      <a:lt1>
        <a:sysClr val="window" lastClr="1F1F1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267</Words>
  <Application>Microsoft Office PowerPoint</Application>
  <PresentationFormat>Panorámica</PresentationFormat>
  <Paragraphs>82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Segoe UI</vt:lpstr>
      <vt:lpstr>Segoe UI Black</vt:lpstr>
      <vt:lpstr>Malla</vt:lpstr>
      <vt:lpstr>App Damníficus</vt:lpstr>
      <vt:lpstr>Datos técnicos</vt:lpstr>
      <vt:lpstr>Tecnologías y herramientas utilizadas</vt:lpstr>
      <vt:lpstr>Arquitectura de la aplicación</vt:lpstr>
      <vt:lpstr>Cliente – progreso de diseño</vt:lpstr>
      <vt:lpstr>Cliente – pantalla principal</vt:lpstr>
      <vt:lpstr> Token          contraseña</vt:lpstr>
      <vt:lpstr>Cliente – pantalla cursos</vt:lpstr>
      <vt:lpstr>Cliente – pantalla área personal</vt:lpstr>
      <vt:lpstr>Cliente – pantalla subida de enlaces</vt:lpstr>
      <vt:lpstr>Cliente – pantalla ayuda-administración</vt:lpstr>
      <vt:lpstr>Presentación de PowerPoint</vt:lpstr>
      <vt:lpstr>servidor – base de datos</vt:lpstr>
      <vt:lpstr>servidor – base de datos</vt:lpstr>
      <vt:lpstr>servidor – PROGRAMA</vt:lpstr>
      <vt:lpstr>respuesta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Damnificus</dc:title>
  <dc:creator>Valentín Sánchez Boto</dc:creator>
  <cp:lastModifiedBy>Ruben Balsera</cp:lastModifiedBy>
  <cp:revision>19</cp:revision>
  <dcterms:created xsi:type="dcterms:W3CDTF">2019-06-07T15:34:27Z</dcterms:created>
  <dcterms:modified xsi:type="dcterms:W3CDTF">2019-06-10T15:51:29Z</dcterms:modified>
</cp:coreProperties>
</file>