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2724"/>
    <a:srgbClr val="6C3524"/>
    <a:srgbClr val="3C7AB2"/>
    <a:srgbClr val="33648D"/>
    <a:srgbClr val="4682B4"/>
    <a:srgbClr val="E5D1CE"/>
    <a:srgbClr val="C983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74"/>
    <p:restoredTop sz="71503"/>
  </p:normalViewPr>
  <p:slideViewPr>
    <p:cSldViewPr snapToGrid="0">
      <p:cViewPr varScale="1">
        <p:scale>
          <a:sx n="81" d="100"/>
          <a:sy n="81" d="100"/>
        </p:scale>
        <p:origin x="1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50641-E3BA-D54F-A2D1-20F6A5BB4545}" type="doc">
      <dgm:prSet loTypeId="urn:microsoft.com/office/officeart/2005/8/layout/venn3" loCatId="" qsTypeId="urn:microsoft.com/office/officeart/2005/8/quickstyle/simple1" qsCatId="simple" csTypeId="urn:microsoft.com/office/officeart/2005/8/colors/accent3_5" csCatId="accent3" phldr="1"/>
      <dgm:spPr/>
    </dgm:pt>
    <dgm:pt modelId="{D1F337BC-B60A-7B4D-89B1-43821F0C7564}">
      <dgm:prSet phldrT="[Text]"/>
      <dgm:spPr>
        <a:ln>
          <a:noFill/>
        </a:ln>
      </dgm:spPr>
      <dgm:t>
        <a:bodyPr/>
        <a:lstStyle/>
        <a:p>
          <a:pPr algn="ctr">
            <a:buNone/>
          </a:pPr>
          <a:r>
            <a:rPr lang="en-US" dirty="0"/>
            <a:t>27,000</a:t>
          </a:r>
        </a:p>
      </dgm:t>
    </dgm:pt>
    <dgm:pt modelId="{EF9C8832-A976-6146-9FA5-AACDC101917E}" type="parTrans" cxnId="{17C36024-665D-0845-91FD-50D1164D39AA}">
      <dgm:prSet/>
      <dgm:spPr/>
      <dgm:t>
        <a:bodyPr/>
        <a:lstStyle/>
        <a:p>
          <a:endParaRPr lang="en-US"/>
        </a:p>
      </dgm:t>
    </dgm:pt>
    <dgm:pt modelId="{D1459EE2-AEBC-884A-8FB5-F3E54256DB44}" type="sibTrans" cxnId="{17C36024-665D-0845-91FD-50D1164D39AA}">
      <dgm:prSet/>
      <dgm:spPr/>
      <dgm:t>
        <a:bodyPr/>
        <a:lstStyle/>
        <a:p>
          <a:endParaRPr lang="en-US"/>
        </a:p>
      </dgm:t>
    </dgm:pt>
    <dgm:pt modelId="{F52A3B4D-AE10-4043-BD7F-3B50D1F6E41D}">
      <dgm:prSet phldrT="[Text]"/>
      <dgm:spPr>
        <a:ln>
          <a:noFill/>
        </a:ln>
      </dgm:spPr>
      <dgm:t>
        <a:bodyPr/>
        <a:lstStyle/>
        <a:p>
          <a:pPr algn="ctr">
            <a:buNone/>
          </a:pPr>
          <a:r>
            <a:rPr lang="en-US" dirty="0"/>
            <a:t>20</a:t>
          </a:r>
        </a:p>
      </dgm:t>
    </dgm:pt>
    <dgm:pt modelId="{2BA9706A-7BA6-224E-ABE9-472A2B868B4F}" type="parTrans" cxnId="{80AC8524-127B-9B40-83DA-B04B34260334}">
      <dgm:prSet/>
      <dgm:spPr/>
      <dgm:t>
        <a:bodyPr/>
        <a:lstStyle/>
        <a:p>
          <a:endParaRPr lang="en-US"/>
        </a:p>
      </dgm:t>
    </dgm:pt>
    <dgm:pt modelId="{4C6C921D-87DD-514E-8FA9-A18AA4D1082A}" type="sibTrans" cxnId="{80AC8524-127B-9B40-83DA-B04B34260334}">
      <dgm:prSet/>
      <dgm:spPr/>
      <dgm:t>
        <a:bodyPr/>
        <a:lstStyle/>
        <a:p>
          <a:endParaRPr lang="en-US"/>
        </a:p>
      </dgm:t>
    </dgm:pt>
    <dgm:pt modelId="{C678E85D-CE68-C241-86D5-75423A576618}">
      <dgm:prSet phldrT="[Text]"/>
      <dgm:spPr>
        <a:ln>
          <a:noFill/>
        </a:ln>
      </dgm:spPr>
      <dgm:t>
        <a:bodyPr/>
        <a:lstStyle/>
        <a:p>
          <a:pPr algn="ctr">
            <a:buNone/>
          </a:pPr>
          <a:r>
            <a:rPr lang="en-US" dirty="0"/>
            <a:t>5</a:t>
          </a:r>
        </a:p>
      </dgm:t>
    </dgm:pt>
    <dgm:pt modelId="{6F17E5D7-97DF-E341-A72E-74D43C0E2366}" type="parTrans" cxnId="{0AD4CFA8-46A7-DB4B-9398-F1C87DCD5AFF}">
      <dgm:prSet/>
      <dgm:spPr/>
      <dgm:t>
        <a:bodyPr/>
        <a:lstStyle/>
        <a:p>
          <a:endParaRPr lang="en-US"/>
        </a:p>
      </dgm:t>
    </dgm:pt>
    <dgm:pt modelId="{F410FE99-FE62-EC45-96DC-9FCB72D80ACA}" type="sibTrans" cxnId="{0AD4CFA8-46A7-DB4B-9398-F1C87DCD5AFF}">
      <dgm:prSet/>
      <dgm:spPr/>
      <dgm:t>
        <a:bodyPr/>
        <a:lstStyle/>
        <a:p>
          <a:endParaRPr lang="en-US"/>
        </a:p>
      </dgm:t>
    </dgm:pt>
    <dgm:pt modelId="{392D26C7-0B96-6C49-8DDB-3F12518308DA}">
      <dgm:prSet phldrT="[Text]"/>
      <dgm:spPr>
        <a:ln>
          <a:noFill/>
        </a:ln>
      </dgm:spPr>
      <dgm:t>
        <a:bodyPr/>
        <a:lstStyle/>
        <a:p>
          <a:pPr algn="ctr">
            <a:buNone/>
          </a:pPr>
          <a:r>
            <a:rPr lang="en-US" dirty="0"/>
            <a:t> Shooting Incidents</a:t>
          </a:r>
        </a:p>
      </dgm:t>
    </dgm:pt>
    <dgm:pt modelId="{DBE43F62-3B92-1640-AF0C-FA282E25A3BD}" type="parTrans" cxnId="{AC43F120-779F-5F46-B8C6-AD1E62385147}">
      <dgm:prSet/>
      <dgm:spPr/>
      <dgm:t>
        <a:bodyPr/>
        <a:lstStyle/>
        <a:p>
          <a:endParaRPr lang="en-US"/>
        </a:p>
      </dgm:t>
    </dgm:pt>
    <dgm:pt modelId="{22558992-A626-6349-BBCD-F5967FCA21D9}" type="sibTrans" cxnId="{AC43F120-779F-5F46-B8C6-AD1E62385147}">
      <dgm:prSet/>
      <dgm:spPr/>
      <dgm:t>
        <a:bodyPr/>
        <a:lstStyle/>
        <a:p>
          <a:endParaRPr lang="en-US"/>
        </a:p>
      </dgm:t>
    </dgm:pt>
    <dgm:pt modelId="{7CDE2228-37BF-D94F-ACE6-A24A83F537AF}">
      <dgm:prSet phldrT="[Text]"/>
      <dgm:spPr>
        <a:ln>
          <a:noFill/>
        </a:ln>
      </dgm:spPr>
      <dgm:t>
        <a:bodyPr/>
        <a:lstStyle/>
        <a:p>
          <a:pPr algn="ctr">
            <a:buNone/>
          </a:pPr>
          <a:r>
            <a:rPr lang="en-US" dirty="0"/>
            <a:t>NYC Boroughs</a:t>
          </a:r>
        </a:p>
      </dgm:t>
    </dgm:pt>
    <dgm:pt modelId="{D6A44BEE-9EA7-5B44-BA7D-A239CA90BA07}" type="parTrans" cxnId="{F495FB23-63DB-BE43-A6E0-60436135CA83}">
      <dgm:prSet/>
      <dgm:spPr/>
      <dgm:t>
        <a:bodyPr/>
        <a:lstStyle/>
        <a:p>
          <a:endParaRPr lang="en-US"/>
        </a:p>
      </dgm:t>
    </dgm:pt>
    <dgm:pt modelId="{17D2095D-9F6E-9D43-916E-E73181FFE640}" type="sibTrans" cxnId="{F495FB23-63DB-BE43-A6E0-60436135CA83}">
      <dgm:prSet/>
      <dgm:spPr/>
      <dgm:t>
        <a:bodyPr/>
        <a:lstStyle/>
        <a:p>
          <a:endParaRPr lang="en-US"/>
        </a:p>
      </dgm:t>
    </dgm:pt>
    <dgm:pt modelId="{964BD655-43C3-0849-A314-544659615442}">
      <dgm:prSet phldrT="[Text]"/>
      <dgm:spPr>
        <a:ln>
          <a:noFill/>
        </a:ln>
      </dgm:spPr>
      <dgm:t>
        <a:bodyPr/>
        <a:lstStyle/>
        <a:p>
          <a:pPr algn="ctr">
            <a:buNone/>
          </a:pPr>
          <a:r>
            <a:rPr lang="en-US" dirty="0"/>
            <a:t>Years of historical data</a:t>
          </a:r>
        </a:p>
      </dgm:t>
    </dgm:pt>
    <dgm:pt modelId="{B005F6E8-05CB-8544-8610-EE7C24C5C30A}" type="parTrans" cxnId="{169836DD-A228-9D46-B5F9-E0785611BB47}">
      <dgm:prSet/>
      <dgm:spPr/>
      <dgm:t>
        <a:bodyPr/>
        <a:lstStyle/>
        <a:p>
          <a:endParaRPr lang="en-US"/>
        </a:p>
      </dgm:t>
    </dgm:pt>
    <dgm:pt modelId="{425838C2-735F-3842-ACFE-DF0719D48AB4}" type="sibTrans" cxnId="{169836DD-A228-9D46-B5F9-E0785611BB47}">
      <dgm:prSet/>
      <dgm:spPr/>
      <dgm:t>
        <a:bodyPr/>
        <a:lstStyle/>
        <a:p>
          <a:endParaRPr lang="en-US"/>
        </a:p>
      </dgm:t>
    </dgm:pt>
    <dgm:pt modelId="{64F7C4C8-9284-3D4E-9537-71820983CDD8}" type="pres">
      <dgm:prSet presAssocID="{BC450641-E3BA-D54F-A2D1-20F6A5BB4545}" presName="Name0" presStyleCnt="0">
        <dgm:presLayoutVars>
          <dgm:dir/>
          <dgm:resizeHandles val="exact"/>
        </dgm:presLayoutVars>
      </dgm:prSet>
      <dgm:spPr/>
    </dgm:pt>
    <dgm:pt modelId="{11E18491-F387-D241-851A-690F07AC32C4}" type="pres">
      <dgm:prSet presAssocID="{D1F337BC-B60A-7B4D-89B1-43821F0C7564}" presName="Name5" presStyleLbl="vennNode1" presStyleIdx="0" presStyleCnt="3">
        <dgm:presLayoutVars>
          <dgm:bulletEnabled val="1"/>
        </dgm:presLayoutVars>
      </dgm:prSet>
      <dgm:spPr/>
    </dgm:pt>
    <dgm:pt modelId="{D4A80DA2-CF73-9A46-8904-B47CF2556B88}" type="pres">
      <dgm:prSet presAssocID="{D1459EE2-AEBC-884A-8FB5-F3E54256DB44}" presName="space" presStyleCnt="0"/>
      <dgm:spPr/>
    </dgm:pt>
    <dgm:pt modelId="{B248787B-FFEB-5B4D-8746-8006C30C5C1E}" type="pres">
      <dgm:prSet presAssocID="{C678E85D-CE68-C241-86D5-75423A576618}" presName="Name5" presStyleLbl="vennNode1" presStyleIdx="1" presStyleCnt="3">
        <dgm:presLayoutVars>
          <dgm:bulletEnabled val="1"/>
        </dgm:presLayoutVars>
      </dgm:prSet>
      <dgm:spPr/>
    </dgm:pt>
    <dgm:pt modelId="{43BCB554-C848-D645-929E-6D473650C365}" type="pres">
      <dgm:prSet presAssocID="{F410FE99-FE62-EC45-96DC-9FCB72D80ACA}" presName="space" presStyleCnt="0"/>
      <dgm:spPr/>
    </dgm:pt>
    <dgm:pt modelId="{BED3C949-9770-F941-A7CA-93B3081D9CF5}" type="pres">
      <dgm:prSet presAssocID="{F52A3B4D-AE10-4043-BD7F-3B50D1F6E41D}" presName="Name5" presStyleLbl="vennNode1" presStyleIdx="2" presStyleCnt="3">
        <dgm:presLayoutVars>
          <dgm:bulletEnabled val="1"/>
        </dgm:presLayoutVars>
      </dgm:prSet>
      <dgm:spPr/>
    </dgm:pt>
  </dgm:ptLst>
  <dgm:cxnLst>
    <dgm:cxn modelId="{8A6DE505-B495-7D4C-9723-772DFC258220}" type="presOf" srcId="{C678E85D-CE68-C241-86D5-75423A576618}" destId="{B248787B-FFEB-5B4D-8746-8006C30C5C1E}" srcOrd="0" destOrd="0" presId="urn:microsoft.com/office/officeart/2005/8/layout/venn3"/>
    <dgm:cxn modelId="{AC43F120-779F-5F46-B8C6-AD1E62385147}" srcId="{D1F337BC-B60A-7B4D-89B1-43821F0C7564}" destId="{392D26C7-0B96-6C49-8DDB-3F12518308DA}" srcOrd="0" destOrd="0" parTransId="{DBE43F62-3B92-1640-AF0C-FA282E25A3BD}" sibTransId="{22558992-A626-6349-BBCD-F5967FCA21D9}"/>
    <dgm:cxn modelId="{F495FB23-63DB-BE43-A6E0-60436135CA83}" srcId="{C678E85D-CE68-C241-86D5-75423A576618}" destId="{7CDE2228-37BF-D94F-ACE6-A24A83F537AF}" srcOrd="0" destOrd="0" parTransId="{D6A44BEE-9EA7-5B44-BA7D-A239CA90BA07}" sibTransId="{17D2095D-9F6E-9D43-916E-E73181FFE640}"/>
    <dgm:cxn modelId="{17C36024-665D-0845-91FD-50D1164D39AA}" srcId="{BC450641-E3BA-D54F-A2D1-20F6A5BB4545}" destId="{D1F337BC-B60A-7B4D-89B1-43821F0C7564}" srcOrd="0" destOrd="0" parTransId="{EF9C8832-A976-6146-9FA5-AACDC101917E}" sibTransId="{D1459EE2-AEBC-884A-8FB5-F3E54256DB44}"/>
    <dgm:cxn modelId="{80AC8524-127B-9B40-83DA-B04B34260334}" srcId="{BC450641-E3BA-D54F-A2D1-20F6A5BB4545}" destId="{F52A3B4D-AE10-4043-BD7F-3B50D1F6E41D}" srcOrd="2" destOrd="0" parTransId="{2BA9706A-7BA6-224E-ABE9-472A2B868B4F}" sibTransId="{4C6C921D-87DD-514E-8FA9-A18AA4D1082A}"/>
    <dgm:cxn modelId="{7F46EE2A-8ED0-7C44-886B-A944A924EBFD}" type="presOf" srcId="{D1F337BC-B60A-7B4D-89B1-43821F0C7564}" destId="{11E18491-F387-D241-851A-690F07AC32C4}" srcOrd="0" destOrd="0" presId="urn:microsoft.com/office/officeart/2005/8/layout/venn3"/>
    <dgm:cxn modelId="{71333541-3C41-A547-A04D-6815443A5383}" type="presOf" srcId="{BC450641-E3BA-D54F-A2D1-20F6A5BB4545}" destId="{64F7C4C8-9284-3D4E-9537-71820983CDD8}" srcOrd="0" destOrd="0" presId="urn:microsoft.com/office/officeart/2005/8/layout/venn3"/>
    <dgm:cxn modelId="{B9A5E64C-351C-FE45-AA60-7F79324F99CE}" type="presOf" srcId="{964BD655-43C3-0849-A314-544659615442}" destId="{BED3C949-9770-F941-A7CA-93B3081D9CF5}" srcOrd="0" destOrd="1" presId="urn:microsoft.com/office/officeart/2005/8/layout/venn3"/>
    <dgm:cxn modelId="{B2BA3A4D-4449-6F44-8E70-CEB3204C53BE}" type="presOf" srcId="{F52A3B4D-AE10-4043-BD7F-3B50D1F6E41D}" destId="{BED3C949-9770-F941-A7CA-93B3081D9CF5}" srcOrd="0" destOrd="0" presId="urn:microsoft.com/office/officeart/2005/8/layout/venn3"/>
    <dgm:cxn modelId="{B1722A4F-29B5-DA4D-998D-4AC4959954F2}" type="presOf" srcId="{392D26C7-0B96-6C49-8DDB-3F12518308DA}" destId="{11E18491-F387-D241-851A-690F07AC32C4}" srcOrd="0" destOrd="1" presId="urn:microsoft.com/office/officeart/2005/8/layout/venn3"/>
    <dgm:cxn modelId="{44917287-4CEE-A344-8BF6-0A23747A199C}" type="presOf" srcId="{7CDE2228-37BF-D94F-ACE6-A24A83F537AF}" destId="{B248787B-FFEB-5B4D-8746-8006C30C5C1E}" srcOrd="0" destOrd="1" presId="urn:microsoft.com/office/officeart/2005/8/layout/venn3"/>
    <dgm:cxn modelId="{0AD4CFA8-46A7-DB4B-9398-F1C87DCD5AFF}" srcId="{BC450641-E3BA-D54F-A2D1-20F6A5BB4545}" destId="{C678E85D-CE68-C241-86D5-75423A576618}" srcOrd="1" destOrd="0" parTransId="{6F17E5D7-97DF-E341-A72E-74D43C0E2366}" sibTransId="{F410FE99-FE62-EC45-96DC-9FCB72D80ACA}"/>
    <dgm:cxn modelId="{169836DD-A228-9D46-B5F9-E0785611BB47}" srcId="{F52A3B4D-AE10-4043-BD7F-3B50D1F6E41D}" destId="{964BD655-43C3-0849-A314-544659615442}" srcOrd="0" destOrd="0" parTransId="{B005F6E8-05CB-8544-8610-EE7C24C5C30A}" sibTransId="{425838C2-735F-3842-ACFE-DF0719D48AB4}"/>
    <dgm:cxn modelId="{EE114573-DE14-594D-802C-D638CB5300E4}" type="presParOf" srcId="{64F7C4C8-9284-3D4E-9537-71820983CDD8}" destId="{11E18491-F387-D241-851A-690F07AC32C4}" srcOrd="0" destOrd="0" presId="urn:microsoft.com/office/officeart/2005/8/layout/venn3"/>
    <dgm:cxn modelId="{EA529693-5841-7D4D-A793-6982B49ABC91}" type="presParOf" srcId="{64F7C4C8-9284-3D4E-9537-71820983CDD8}" destId="{D4A80DA2-CF73-9A46-8904-B47CF2556B88}" srcOrd="1" destOrd="0" presId="urn:microsoft.com/office/officeart/2005/8/layout/venn3"/>
    <dgm:cxn modelId="{831FE403-833C-BB45-8C86-B17F1F104E7C}" type="presParOf" srcId="{64F7C4C8-9284-3D4E-9537-71820983CDD8}" destId="{B248787B-FFEB-5B4D-8746-8006C30C5C1E}" srcOrd="2" destOrd="0" presId="urn:microsoft.com/office/officeart/2005/8/layout/venn3"/>
    <dgm:cxn modelId="{D826F70A-8A3C-FA45-B626-D14FF98BEC20}" type="presParOf" srcId="{64F7C4C8-9284-3D4E-9537-71820983CDD8}" destId="{43BCB554-C848-D645-929E-6D473650C365}" srcOrd="3" destOrd="0" presId="urn:microsoft.com/office/officeart/2005/8/layout/venn3"/>
    <dgm:cxn modelId="{A903FD3C-2283-2345-9576-199E40FC0B23}" type="presParOf" srcId="{64F7C4C8-9284-3D4E-9537-71820983CDD8}" destId="{BED3C949-9770-F941-A7CA-93B3081D9CF5}"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0E133F-4C6F-FA4D-92EC-D9B879BFDABC}" type="doc">
      <dgm:prSet loTypeId="urn:microsoft.com/office/officeart/2008/layout/LinedList" loCatId="" qsTypeId="urn:microsoft.com/office/officeart/2005/8/quickstyle/simple1" qsCatId="simple" csTypeId="urn:microsoft.com/office/officeart/2005/8/colors/accent3_5" csCatId="accent3" phldr="1"/>
      <dgm:spPr/>
      <dgm:t>
        <a:bodyPr/>
        <a:lstStyle/>
        <a:p>
          <a:endParaRPr lang="en-US"/>
        </a:p>
      </dgm:t>
    </dgm:pt>
    <dgm:pt modelId="{EFADF21E-3F94-C84A-8434-BD2D11A5878A}">
      <dgm:prSet phldrT="[Text]" custT="1"/>
      <dgm:spPr/>
      <dgm:t>
        <a:bodyPr/>
        <a:lstStyle/>
        <a:p>
          <a:r>
            <a:rPr lang="en-US" sz="2800" b="1" dirty="0"/>
            <a:t>Who</a:t>
          </a:r>
          <a:r>
            <a:rPr lang="en-US" sz="2800" dirty="0"/>
            <a:t> are the victims of shooting incidents?</a:t>
          </a:r>
        </a:p>
      </dgm:t>
    </dgm:pt>
    <dgm:pt modelId="{49691FC6-4AAE-5042-BC1E-0B6475F3166B}" type="parTrans" cxnId="{46ACD673-EF65-6244-9640-24FEC466A28C}">
      <dgm:prSet/>
      <dgm:spPr/>
      <dgm:t>
        <a:bodyPr/>
        <a:lstStyle/>
        <a:p>
          <a:endParaRPr lang="en-US" sz="1600"/>
        </a:p>
      </dgm:t>
    </dgm:pt>
    <dgm:pt modelId="{C148E586-7EFA-3A48-9380-DBD12046D063}" type="sibTrans" cxnId="{46ACD673-EF65-6244-9640-24FEC466A28C}">
      <dgm:prSet/>
      <dgm:spPr/>
      <dgm:t>
        <a:bodyPr/>
        <a:lstStyle/>
        <a:p>
          <a:endParaRPr lang="en-US" sz="1600"/>
        </a:p>
      </dgm:t>
    </dgm:pt>
    <dgm:pt modelId="{4B4B3A79-5F03-9A49-AF6B-54D4D3D97470}">
      <dgm:prSet phldrT="[Text]" custT="1"/>
      <dgm:spPr/>
      <dgm:t>
        <a:bodyPr/>
        <a:lstStyle/>
        <a:p>
          <a:r>
            <a:rPr lang="en-US" sz="2800" b="1" dirty="0"/>
            <a:t>When</a:t>
          </a:r>
          <a:r>
            <a:rPr lang="en-US" sz="2800" dirty="0"/>
            <a:t> do these incidents usually occur?</a:t>
          </a:r>
        </a:p>
      </dgm:t>
    </dgm:pt>
    <dgm:pt modelId="{05F580C4-90CD-C741-9902-B59247E605DE}" type="parTrans" cxnId="{03993765-A0AA-3243-A97D-0FFA5AF5DC3D}">
      <dgm:prSet/>
      <dgm:spPr/>
      <dgm:t>
        <a:bodyPr/>
        <a:lstStyle/>
        <a:p>
          <a:endParaRPr lang="en-US" sz="1600"/>
        </a:p>
      </dgm:t>
    </dgm:pt>
    <dgm:pt modelId="{B0C02E12-8393-F944-90DD-CDC989FA5966}" type="sibTrans" cxnId="{03993765-A0AA-3243-A97D-0FFA5AF5DC3D}">
      <dgm:prSet/>
      <dgm:spPr/>
      <dgm:t>
        <a:bodyPr/>
        <a:lstStyle/>
        <a:p>
          <a:endParaRPr lang="en-US" sz="1600"/>
        </a:p>
      </dgm:t>
    </dgm:pt>
    <dgm:pt modelId="{00C977AB-B316-3649-AFA0-B5C6597C7087}">
      <dgm:prSet phldrT="[Text]" custT="1"/>
      <dgm:spPr/>
      <dgm:t>
        <a:bodyPr/>
        <a:lstStyle/>
        <a:p>
          <a:r>
            <a:rPr lang="en-US" sz="2800" b="1" dirty="0"/>
            <a:t>Can we prevent </a:t>
          </a:r>
          <a:r>
            <a:rPr lang="en-US" sz="2800" b="0" dirty="0"/>
            <a:t>incidents by predicting their occurrence?</a:t>
          </a:r>
        </a:p>
      </dgm:t>
    </dgm:pt>
    <dgm:pt modelId="{8EFA41D2-51CD-EE47-8687-32B590975993}" type="parTrans" cxnId="{87DC5DEE-FB73-FD40-A02E-4471E7B6669A}">
      <dgm:prSet/>
      <dgm:spPr/>
      <dgm:t>
        <a:bodyPr/>
        <a:lstStyle/>
        <a:p>
          <a:endParaRPr lang="en-US" sz="1600"/>
        </a:p>
      </dgm:t>
    </dgm:pt>
    <dgm:pt modelId="{C5EB3560-C197-C246-9F3C-22ECB5EBB1D2}" type="sibTrans" cxnId="{87DC5DEE-FB73-FD40-A02E-4471E7B6669A}">
      <dgm:prSet/>
      <dgm:spPr/>
      <dgm:t>
        <a:bodyPr/>
        <a:lstStyle/>
        <a:p>
          <a:endParaRPr lang="en-US" sz="1600"/>
        </a:p>
      </dgm:t>
    </dgm:pt>
    <dgm:pt modelId="{82F2D89A-8B45-B549-9672-C642DEA13009}" type="pres">
      <dgm:prSet presAssocID="{350E133F-4C6F-FA4D-92EC-D9B879BFDABC}" presName="vert0" presStyleCnt="0">
        <dgm:presLayoutVars>
          <dgm:dir/>
          <dgm:animOne val="branch"/>
          <dgm:animLvl val="lvl"/>
        </dgm:presLayoutVars>
      </dgm:prSet>
      <dgm:spPr/>
    </dgm:pt>
    <dgm:pt modelId="{BE3DB9EF-AF65-4442-9110-615402C4F219}" type="pres">
      <dgm:prSet presAssocID="{EFADF21E-3F94-C84A-8434-BD2D11A5878A}" presName="thickLine" presStyleLbl="alignNode1" presStyleIdx="0" presStyleCnt="3"/>
      <dgm:spPr/>
    </dgm:pt>
    <dgm:pt modelId="{E99D667D-6692-3048-9BC5-ADCF77EAB7C1}" type="pres">
      <dgm:prSet presAssocID="{EFADF21E-3F94-C84A-8434-BD2D11A5878A}" presName="horz1" presStyleCnt="0"/>
      <dgm:spPr/>
    </dgm:pt>
    <dgm:pt modelId="{3E8820FA-C3D8-AA4A-8687-A6AB5498D827}" type="pres">
      <dgm:prSet presAssocID="{EFADF21E-3F94-C84A-8434-BD2D11A5878A}" presName="tx1" presStyleLbl="revTx" presStyleIdx="0" presStyleCnt="3"/>
      <dgm:spPr/>
    </dgm:pt>
    <dgm:pt modelId="{ADAE2673-2447-8B42-B5C6-FCBAC289547B}" type="pres">
      <dgm:prSet presAssocID="{EFADF21E-3F94-C84A-8434-BD2D11A5878A}" presName="vert1" presStyleCnt="0"/>
      <dgm:spPr/>
    </dgm:pt>
    <dgm:pt modelId="{DCA5F14E-2A68-164C-9C67-8D6A441D7C39}" type="pres">
      <dgm:prSet presAssocID="{4B4B3A79-5F03-9A49-AF6B-54D4D3D97470}" presName="thickLine" presStyleLbl="alignNode1" presStyleIdx="1" presStyleCnt="3"/>
      <dgm:spPr/>
    </dgm:pt>
    <dgm:pt modelId="{EEAD6F59-0BF0-DA4D-8E24-BB0A7E0029F6}" type="pres">
      <dgm:prSet presAssocID="{4B4B3A79-5F03-9A49-AF6B-54D4D3D97470}" presName="horz1" presStyleCnt="0"/>
      <dgm:spPr/>
    </dgm:pt>
    <dgm:pt modelId="{E1E41B89-FAB0-C44A-8399-6E13797F1752}" type="pres">
      <dgm:prSet presAssocID="{4B4B3A79-5F03-9A49-AF6B-54D4D3D97470}" presName="tx1" presStyleLbl="revTx" presStyleIdx="1" presStyleCnt="3"/>
      <dgm:spPr/>
    </dgm:pt>
    <dgm:pt modelId="{9E369762-0564-FB4F-B22E-374B3AA131E1}" type="pres">
      <dgm:prSet presAssocID="{4B4B3A79-5F03-9A49-AF6B-54D4D3D97470}" presName="vert1" presStyleCnt="0"/>
      <dgm:spPr/>
    </dgm:pt>
    <dgm:pt modelId="{E6664C46-7BBD-BE49-BE43-621E4E2FCB14}" type="pres">
      <dgm:prSet presAssocID="{00C977AB-B316-3649-AFA0-B5C6597C7087}" presName="thickLine" presStyleLbl="alignNode1" presStyleIdx="2" presStyleCnt="3"/>
      <dgm:spPr/>
    </dgm:pt>
    <dgm:pt modelId="{15DFFBDB-4369-A644-9FD1-F285D3A20A0C}" type="pres">
      <dgm:prSet presAssocID="{00C977AB-B316-3649-AFA0-B5C6597C7087}" presName="horz1" presStyleCnt="0"/>
      <dgm:spPr/>
    </dgm:pt>
    <dgm:pt modelId="{EE2D8D5B-E2E0-AE44-9175-365578BD3B05}" type="pres">
      <dgm:prSet presAssocID="{00C977AB-B316-3649-AFA0-B5C6597C7087}" presName="tx1" presStyleLbl="revTx" presStyleIdx="2" presStyleCnt="3"/>
      <dgm:spPr/>
    </dgm:pt>
    <dgm:pt modelId="{1369A56C-0094-5F40-8901-3EDE2D7B21FE}" type="pres">
      <dgm:prSet presAssocID="{00C977AB-B316-3649-AFA0-B5C6597C7087}" presName="vert1" presStyleCnt="0"/>
      <dgm:spPr/>
    </dgm:pt>
  </dgm:ptLst>
  <dgm:cxnLst>
    <dgm:cxn modelId="{5105792E-C509-514B-9B1E-7D99621F12AA}" type="presOf" srcId="{EFADF21E-3F94-C84A-8434-BD2D11A5878A}" destId="{3E8820FA-C3D8-AA4A-8687-A6AB5498D827}" srcOrd="0" destOrd="0" presId="urn:microsoft.com/office/officeart/2008/layout/LinedList"/>
    <dgm:cxn modelId="{03993765-A0AA-3243-A97D-0FFA5AF5DC3D}" srcId="{350E133F-4C6F-FA4D-92EC-D9B879BFDABC}" destId="{4B4B3A79-5F03-9A49-AF6B-54D4D3D97470}" srcOrd="1" destOrd="0" parTransId="{05F580C4-90CD-C741-9902-B59247E605DE}" sibTransId="{B0C02E12-8393-F944-90DD-CDC989FA5966}"/>
    <dgm:cxn modelId="{46ACD673-EF65-6244-9640-24FEC466A28C}" srcId="{350E133F-4C6F-FA4D-92EC-D9B879BFDABC}" destId="{EFADF21E-3F94-C84A-8434-BD2D11A5878A}" srcOrd="0" destOrd="0" parTransId="{49691FC6-4AAE-5042-BC1E-0B6475F3166B}" sibTransId="{C148E586-7EFA-3A48-9380-DBD12046D063}"/>
    <dgm:cxn modelId="{492A62A6-D643-984D-A02F-FB87443D04CE}" type="presOf" srcId="{00C977AB-B316-3649-AFA0-B5C6597C7087}" destId="{EE2D8D5B-E2E0-AE44-9175-365578BD3B05}" srcOrd="0" destOrd="0" presId="urn:microsoft.com/office/officeart/2008/layout/LinedList"/>
    <dgm:cxn modelId="{BBE687AE-E6DC-D846-9A0B-CFF4E184963A}" type="presOf" srcId="{4B4B3A79-5F03-9A49-AF6B-54D4D3D97470}" destId="{E1E41B89-FAB0-C44A-8399-6E13797F1752}" srcOrd="0" destOrd="0" presId="urn:microsoft.com/office/officeart/2008/layout/LinedList"/>
    <dgm:cxn modelId="{87DC5DEE-FB73-FD40-A02E-4471E7B6669A}" srcId="{350E133F-4C6F-FA4D-92EC-D9B879BFDABC}" destId="{00C977AB-B316-3649-AFA0-B5C6597C7087}" srcOrd="2" destOrd="0" parTransId="{8EFA41D2-51CD-EE47-8687-32B590975993}" sibTransId="{C5EB3560-C197-C246-9F3C-22ECB5EBB1D2}"/>
    <dgm:cxn modelId="{5B4BD3F4-77DD-024E-ABBB-9AB39C9D8894}" type="presOf" srcId="{350E133F-4C6F-FA4D-92EC-D9B879BFDABC}" destId="{82F2D89A-8B45-B549-9672-C642DEA13009}" srcOrd="0" destOrd="0" presId="urn:microsoft.com/office/officeart/2008/layout/LinedList"/>
    <dgm:cxn modelId="{55B47EFF-16E5-404E-828A-5D199762574D}" type="presParOf" srcId="{82F2D89A-8B45-B549-9672-C642DEA13009}" destId="{BE3DB9EF-AF65-4442-9110-615402C4F219}" srcOrd="0" destOrd="0" presId="urn:microsoft.com/office/officeart/2008/layout/LinedList"/>
    <dgm:cxn modelId="{3DFAE5D6-E48A-6C48-A868-25E9952CA018}" type="presParOf" srcId="{82F2D89A-8B45-B549-9672-C642DEA13009}" destId="{E99D667D-6692-3048-9BC5-ADCF77EAB7C1}" srcOrd="1" destOrd="0" presId="urn:microsoft.com/office/officeart/2008/layout/LinedList"/>
    <dgm:cxn modelId="{1B68F36C-192A-E741-9690-240A7DA601F7}" type="presParOf" srcId="{E99D667D-6692-3048-9BC5-ADCF77EAB7C1}" destId="{3E8820FA-C3D8-AA4A-8687-A6AB5498D827}" srcOrd="0" destOrd="0" presId="urn:microsoft.com/office/officeart/2008/layout/LinedList"/>
    <dgm:cxn modelId="{9CF1E345-34AB-E648-B8EF-33BB49F5841B}" type="presParOf" srcId="{E99D667D-6692-3048-9BC5-ADCF77EAB7C1}" destId="{ADAE2673-2447-8B42-B5C6-FCBAC289547B}" srcOrd="1" destOrd="0" presId="urn:microsoft.com/office/officeart/2008/layout/LinedList"/>
    <dgm:cxn modelId="{C58A094B-EB5F-FE44-94A6-CAB00C05E630}" type="presParOf" srcId="{82F2D89A-8B45-B549-9672-C642DEA13009}" destId="{DCA5F14E-2A68-164C-9C67-8D6A441D7C39}" srcOrd="2" destOrd="0" presId="urn:microsoft.com/office/officeart/2008/layout/LinedList"/>
    <dgm:cxn modelId="{E4E19809-9A47-3C46-829E-F49FEEC25B04}" type="presParOf" srcId="{82F2D89A-8B45-B549-9672-C642DEA13009}" destId="{EEAD6F59-0BF0-DA4D-8E24-BB0A7E0029F6}" srcOrd="3" destOrd="0" presId="urn:microsoft.com/office/officeart/2008/layout/LinedList"/>
    <dgm:cxn modelId="{5FC94500-7BDB-BD4F-A1D6-E6BCC50F573C}" type="presParOf" srcId="{EEAD6F59-0BF0-DA4D-8E24-BB0A7E0029F6}" destId="{E1E41B89-FAB0-C44A-8399-6E13797F1752}" srcOrd="0" destOrd="0" presId="urn:microsoft.com/office/officeart/2008/layout/LinedList"/>
    <dgm:cxn modelId="{69BB0419-C75E-3249-A6E9-A64FB821392D}" type="presParOf" srcId="{EEAD6F59-0BF0-DA4D-8E24-BB0A7E0029F6}" destId="{9E369762-0564-FB4F-B22E-374B3AA131E1}" srcOrd="1" destOrd="0" presId="urn:microsoft.com/office/officeart/2008/layout/LinedList"/>
    <dgm:cxn modelId="{55109632-B88E-3942-8CF4-008105FF2F98}" type="presParOf" srcId="{82F2D89A-8B45-B549-9672-C642DEA13009}" destId="{E6664C46-7BBD-BE49-BE43-621E4E2FCB14}" srcOrd="4" destOrd="0" presId="urn:microsoft.com/office/officeart/2008/layout/LinedList"/>
    <dgm:cxn modelId="{D7159CF5-E568-EE47-BC7E-A328790D26D2}" type="presParOf" srcId="{82F2D89A-8B45-B549-9672-C642DEA13009}" destId="{15DFFBDB-4369-A644-9FD1-F285D3A20A0C}" srcOrd="5" destOrd="0" presId="urn:microsoft.com/office/officeart/2008/layout/LinedList"/>
    <dgm:cxn modelId="{4720B87E-2D4F-3142-98CD-367F06217782}" type="presParOf" srcId="{15DFFBDB-4369-A644-9FD1-F285D3A20A0C}" destId="{EE2D8D5B-E2E0-AE44-9175-365578BD3B05}" srcOrd="0" destOrd="0" presId="urn:microsoft.com/office/officeart/2008/layout/LinedList"/>
    <dgm:cxn modelId="{EFBDF9F6-C120-0F4D-BE31-B6BFF4178C52}" type="presParOf" srcId="{15DFFBDB-4369-A644-9FD1-F285D3A20A0C}" destId="{1369A56C-0094-5F40-8901-3EDE2D7B21F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571476-9163-F246-9E0B-08680DDE7136}" type="doc">
      <dgm:prSet loTypeId="urn:microsoft.com/office/officeart/2005/8/layout/vList6" loCatId="" qsTypeId="urn:microsoft.com/office/officeart/2005/8/quickstyle/simple1" qsCatId="simple" csTypeId="urn:microsoft.com/office/officeart/2005/8/colors/accent6_1" csCatId="accent6" phldr="1"/>
      <dgm:spPr/>
      <dgm:t>
        <a:bodyPr/>
        <a:lstStyle/>
        <a:p>
          <a:endParaRPr lang="en-US"/>
        </a:p>
      </dgm:t>
    </dgm:pt>
    <dgm:pt modelId="{D555F870-C211-3A40-8BD2-12C43D4296A6}">
      <dgm:prSet phldrT="[Text]"/>
      <dgm:spPr>
        <a:solidFill>
          <a:srgbClr val="33648D">
            <a:alpha val="84706"/>
          </a:srgbClr>
        </a:solidFill>
        <a:ln>
          <a:noFill/>
        </a:ln>
      </dgm:spPr>
      <dgm:t>
        <a:bodyPr/>
        <a:lstStyle/>
        <a:p>
          <a:r>
            <a:rPr lang="en-US" dirty="0">
              <a:solidFill>
                <a:schemeClr val="bg1"/>
              </a:solidFill>
            </a:rPr>
            <a:t>60 %</a:t>
          </a:r>
        </a:p>
      </dgm:t>
    </dgm:pt>
    <dgm:pt modelId="{A5CB3F90-DACE-C34F-B5C9-ACB67ED4E79A}" type="parTrans" cxnId="{7E65A821-ADD4-A344-AFF6-F6157E22F1B5}">
      <dgm:prSet/>
      <dgm:spPr/>
      <dgm:t>
        <a:bodyPr/>
        <a:lstStyle/>
        <a:p>
          <a:endParaRPr lang="en-US"/>
        </a:p>
      </dgm:t>
    </dgm:pt>
    <dgm:pt modelId="{D2943EBE-E543-6B4C-8560-C865F39BFB14}" type="sibTrans" cxnId="{7E65A821-ADD4-A344-AFF6-F6157E22F1B5}">
      <dgm:prSet/>
      <dgm:spPr/>
      <dgm:t>
        <a:bodyPr/>
        <a:lstStyle/>
        <a:p>
          <a:endParaRPr lang="en-US"/>
        </a:p>
      </dgm:t>
    </dgm:pt>
    <dgm:pt modelId="{F9153D80-B236-7843-A930-4B88E51FF664}">
      <dgm:prSet phldrT="[Text]"/>
      <dgm:spPr>
        <a:solidFill>
          <a:srgbClr val="3C7AB2">
            <a:alpha val="53000"/>
          </a:srgbClr>
        </a:solidFill>
        <a:ln>
          <a:noFill/>
        </a:ln>
      </dgm:spPr>
      <dgm:t>
        <a:bodyPr anchor="ctr"/>
        <a:lstStyle/>
        <a:p>
          <a:pPr algn="ctr">
            <a:buNone/>
          </a:pPr>
          <a:r>
            <a:rPr lang="en-US" dirty="0">
              <a:solidFill>
                <a:schemeClr val="bg1"/>
              </a:solidFill>
            </a:rPr>
            <a:t> Ages18-44</a:t>
          </a:r>
        </a:p>
      </dgm:t>
    </dgm:pt>
    <dgm:pt modelId="{5D4628B9-0D82-C847-B8EB-B9CDA97E478E}" type="parTrans" cxnId="{ABAD29AE-A7DD-B24C-A18E-98943CEB3072}">
      <dgm:prSet/>
      <dgm:spPr/>
      <dgm:t>
        <a:bodyPr/>
        <a:lstStyle/>
        <a:p>
          <a:endParaRPr lang="en-US"/>
        </a:p>
      </dgm:t>
    </dgm:pt>
    <dgm:pt modelId="{EEA74E65-E910-CD4D-A367-23C73ACD1544}" type="sibTrans" cxnId="{ABAD29AE-A7DD-B24C-A18E-98943CEB3072}">
      <dgm:prSet/>
      <dgm:spPr/>
      <dgm:t>
        <a:bodyPr/>
        <a:lstStyle/>
        <a:p>
          <a:endParaRPr lang="en-US"/>
        </a:p>
      </dgm:t>
    </dgm:pt>
    <dgm:pt modelId="{43A28546-E4D4-A14D-929E-937D1B91C05D}">
      <dgm:prSet phldrT="[Text]"/>
      <dgm:spPr>
        <a:solidFill>
          <a:srgbClr val="33648D">
            <a:alpha val="84706"/>
          </a:srgbClr>
        </a:solidFill>
        <a:ln>
          <a:noFill/>
        </a:ln>
      </dgm:spPr>
      <dgm:t>
        <a:bodyPr/>
        <a:lstStyle/>
        <a:p>
          <a:r>
            <a:rPr lang="en-US" dirty="0">
              <a:solidFill>
                <a:schemeClr val="bg1"/>
              </a:solidFill>
            </a:rPr>
            <a:t>Prime</a:t>
          </a:r>
        </a:p>
      </dgm:t>
    </dgm:pt>
    <dgm:pt modelId="{7AC98EF7-D1A2-E844-8450-2CBCE8B1D9E1}" type="parTrans" cxnId="{B713FAAF-EABD-1143-87C8-8FF3D858A227}">
      <dgm:prSet/>
      <dgm:spPr/>
      <dgm:t>
        <a:bodyPr/>
        <a:lstStyle/>
        <a:p>
          <a:endParaRPr lang="en-US"/>
        </a:p>
      </dgm:t>
    </dgm:pt>
    <dgm:pt modelId="{D6DC3579-44FE-B248-AC0B-BC309BB2627F}" type="sibTrans" cxnId="{B713FAAF-EABD-1143-87C8-8FF3D858A227}">
      <dgm:prSet/>
      <dgm:spPr/>
      <dgm:t>
        <a:bodyPr/>
        <a:lstStyle/>
        <a:p>
          <a:endParaRPr lang="en-US"/>
        </a:p>
      </dgm:t>
    </dgm:pt>
    <dgm:pt modelId="{B47FFA77-5061-6245-B15D-211FC239F6AF}">
      <dgm:prSet phldrT="[Text]"/>
      <dgm:spPr>
        <a:solidFill>
          <a:srgbClr val="3C7AB2">
            <a:alpha val="53000"/>
          </a:srgbClr>
        </a:solidFill>
        <a:ln>
          <a:noFill/>
        </a:ln>
      </dgm:spPr>
      <dgm:t>
        <a:bodyPr anchor="ctr"/>
        <a:lstStyle/>
        <a:p>
          <a:pPr algn="ctr">
            <a:buNone/>
          </a:pPr>
          <a:r>
            <a:rPr lang="en-US" dirty="0">
              <a:solidFill>
                <a:schemeClr val="bg1"/>
              </a:solidFill>
            </a:rPr>
            <a:t> Life lost</a:t>
          </a:r>
        </a:p>
      </dgm:t>
    </dgm:pt>
    <dgm:pt modelId="{1D81F6DC-18C7-7B4C-BB62-F7624BC94E05}" type="parTrans" cxnId="{1A59782A-02E0-C64D-AF1F-FE7881C7A150}">
      <dgm:prSet/>
      <dgm:spPr/>
      <dgm:t>
        <a:bodyPr/>
        <a:lstStyle/>
        <a:p>
          <a:endParaRPr lang="en-US"/>
        </a:p>
      </dgm:t>
    </dgm:pt>
    <dgm:pt modelId="{DC155188-D71D-B648-B9F3-424D8E8FD552}" type="sibTrans" cxnId="{1A59782A-02E0-C64D-AF1F-FE7881C7A150}">
      <dgm:prSet/>
      <dgm:spPr/>
      <dgm:t>
        <a:bodyPr/>
        <a:lstStyle/>
        <a:p>
          <a:endParaRPr lang="en-US"/>
        </a:p>
      </dgm:t>
    </dgm:pt>
    <dgm:pt modelId="{C14D4B77-2C66-9A44-9098-68923FA2D3E1}" type="pres">
      <dgm:prSet presAssocID="{20571476-9163-F246-9E0B-08680DDE7136}" presName="Name0" presStyleCnt="0">
        <dgm:presLayoutVars>
          <dgm:dir/>
          <dgm:animLvl val="lvl"/>
          <dgm:resizeHandles/>
        </dgm:presLayoutVars>
      </dgm:prSet>
      <dgm:spPr/>
    </dgm:pt>
    <dgm:pt modelId="{12F3668D-3966-6849-BACB-DCF9F0ADA6A2}" type="pres">
      <dgm:prSet presAssocID="{D555F870-C211-3A40-8BD2-12C43D4296A6}" presName="linNode" presStyleCnt="0"/>
      <dgm:spPr/>
    </dgm:pt>
    <dgm:pt modelId="{A4B416E0-EF61-0F4E-BD86-6EBD17499300}" type="pres">
      <dgm:prSet presAssocID="{D555F870-C211-3A40-8BD2-12C43D4296A6}" presName="parentShp" presStyleLbl="node1" presStyleIdx="0" presStyleCnt="2">
        <dgm:presLayoutVars>
          <dgm:bulletEnabled val="1"/>
        </dgm:presLayoutVars>
      </dgm:prSet>
      <dgm:spPr/>
    </dgm:pt>
    <dgm:pt modelId="{2FC7DCA8-658F-5B4B-9FA4-7F84F5C240FF}" type="pres">
      <dgm:prSet presAssocID="{D555F870-C211-3A40-8BD2-12C43D4296A6}" presName="childShp" presStyleLbl="bgAccFollowNode1" presStyleIdx="0" presStyleCnt="2" custScaleX="125235">
        <dgm:presLayoutVars>
          <dgm:bulletEnabled val="1"/>
        </dgm:presLayoutVars>
      </dgm:prSet>
      <dgm:spPr/>
    </dgm:pt>
    <dgm:pt modelId="{3F1148AD-90FB-504E-A7ED-9A8797975D61}" type="pres">
      <dgm:prSet presAssocID="{D2943EBE-E543-6B4C-8560-C865F39BFB14}" presName="spacing" presStyleCnt="0"/>
      <dgm:spPr/>
    </dgm:pt>
    <dgm:pt modelId="{FE746623-3A69-1940-804E-617D8521E31A}" type="pres">
      <dgm:prSet presAssocID="{43A28546-E4D4-A14D-929E-937D1B91C05D}" presName="linNode" presStyleCnt="0"/>
      <dgm:spPr/>
    </dgm:pt>
    <dgm:pt modelId="{9328D0BA-E105-EA48-9222-E650A0BFA549}" type="pres">
      <dgm:prSet presAssocID="{43A28546-E4D4-A14D-929E-937D1B91C05D}" presName="parentShp" presStyleLbl="node1" presStyleIdx="1" presStyleCnt="2">
        <dgm:presLayoutVars>
          <dgm:bulletEnabled val="1"/>
        </dgm:presLayoutVars>
      </dgm:prSet>
      <dgm:spPr/>
    </dgm:pt>
    <dgm:pt modelId="{86A3F9E7-96BD-0341-8AEF-A820D79CE911}" type="pres">
      <dgm:prSet presAssocID="{43A28546-E4D4-A14D-929E-937D1B91C05D}" presName="childShp" presStyleLbl="bgAccFollowNode1" presStyleIdx="1" presStyleCnt="2" custScaleX="125235">
        <dgm:presLayoutVars>
          <dgm:bulletEnabled val="1"/>
        </dgm:presLayoutVars>
      </dgm:prSet>
      <dgm:spPr/>
    </dgm:pt>
  </dgm:ptLst>
  <dgm:cxnLst>
    <dgm:cxn modelId="{C6EF070F-C8B1-A844-81C6-CE049B8DD57D}" type="presOf" srcId="{F9153D80-B236-7843-A930-4B88E51FF664}" destId="{2FC7DCA8-658F-5B4B-9FA4-7F84F5C240FF}" srcOrd="0" destOrd="0" presId="urn:microsoft.com/office/officeart/2005/8/layout/vList6"/>
    <dgm:cxn modelId="{7E65A821-ADD4-A344-AFF6-F6157E22F1B5}" srcId="{20571476-9163-F246-9E0B-08680DDE7136}" destId="{D555F870-C211-3A40-8BD2-12C43D4296A6}" srcOrd="0" destOrd="0" parTransId="{A5CB3F90-DACE-C34F-B5C9-ACB67ED4E79A}" sibTransId="{D2943EBE-E543-6B4C-8560-C865F39BFB14}"/>
    <dgm:cxn modelId="{1A59782A-02E0-C64D-AF1F-FE7881C7A150}" srcId="{43A28546-E4D4-A14D-929E-937D1B91C05D}" destId="{B47FFA77-5061-6245-B15D-211FC239F6AF}" srcOrd="0" destOrd="0" parTransId="{1D81F6DC-18C7-7B4C-BB62-F7624BC94E05}" sibTransId="{DC155188-D71D-B648-B9F3-424D8E8FD552}"/>
    <dgm:cxn modelId="{AA9C6447-9822-4941-9185-B16CD1161573}" type="presOf" srcId="{D555F870-C211-3A40-8BD2-12C43D4296A6}" destId="{A4B416E0-EF61-0F4E-BD86-6EBD17499300}" srcOrd="0" destOrd="0" presId="urn:microsoft.com/office/officeart/2005/8/layout/vList6"/>
    <dgm:cxn modelId="{ED660280-ED64-D147-A1B1-54AEDE6AAB9B}" type="presOf" srcId="{20571476-9163-F246-9E0B-08680DDE7136}" destId="{C14D4B77-2C66-9A44-9098-68923FA2D3E1}" srcOrd="0" destOrd="0" presId="urn:microsoft.com/office/officeart/2005/8/layout/vList6"/>
    <dgm:cxn modelId="{4667E9A6-696D-4D4C-A1B0-3401E01721EC}" type="presOf" srcId="{43A28546-E4D4-A14D-929E-937D1B91C05D}" destId="{9328D0BA-E105-EA48-9222-E650A0BFA549}" srcOrd="0" destOrd="0" presId="urn:microsoft.com/office/officeart/2005/8/layout/vList6"/>
    <dgm:cxn modelId="{ABAD29AE-A7DD-B24C-A18E-98943CEB3072}" srcId="{D555F870-C211-3A40-8BD2-12C43D4296A6}" destId="{F9153D80-B236-7843-A930-4B88E51FF664}" srcOrd="0" destOrd="0" parTransId="{5D4628B9-0D82-C847-B8EB-B9CDA97E478E}" sibTransId="{EEA74E65-E910-CD4D-A367-23C73ACD1544}"/>
    <dgm:cxn modelId="{B713FAAF-EABD-1143-87C8-8FF3D858A227}" srcId="{20571476-9163-F246-9E0B-08680DDE7136}" destId="{43A28546-E4D4-A14D-929E-937D1B91C05D}" srcOrd="1" destOrd="0" parTransId="{7AC98EF7-D1A2-E844-8450-2CBCE8B1D9E1}" sibTransId="{D6DC3579-44FE-B248-AC0B-BC309BB2627F}"/>
    <dgm:cxn modelId="{30E34CB9-B6C9-DF41-97D1-BCAEA70606CF}" type="presOf" srcId="{B47FFA77-5061-6245-B15D-211FC239F6AF}" destId="{86A3F9E7-96BD-0341-8AEF-A820D79CE911}" srcOrd="0" destOrd="0" presId="urn:microsoft.com/office/officeart/2005/8/layout/vList6"/>
    <dgm:cxn modelId="{759A967B-7AEC-2745-9829-70591E6A2B9C}" type="presParOf" srcId="{C14D4B77-2C66-9A44-9098-68923FA2D3E1}" destId="{12F3668D-3966-6849-BACB-DCF9F0ADA6A2}" srcOrd="0" destOrd="0" presId="urn:microsoft.com/office/officeart/2005/8/layout/vList6"/>
    <dgm:cxn modelId="{9A02203F-6285-A346-91C4-7B6100EECADE}" type="presParOf" srcId="{12F3668D-3966-6849-BACB-DCF9F0ADA6A2}" destId="{A4B416E0-EF61-0F4E-BD86-6EBD17499300}" srcOrd="0" destOrd="0" presId="urn:microsoft.com/office/officeart/2005/8/layout/vList6"/>
    <dgm:cxn modelId="{E7B7283B-4143-8841-9DD9-19501D8ACA5C}" type="presParOf" srcId="{12F3668D-3966-6849-BACB-DCF9F0ADA6A2}" destId="{2FC7DCA8-658F-5B4B-9FA4-7F84F5C240FF}" srcOrd="1" destOrd="0" presId="urn:microsoft.com/office/officeart/2005/8/layout/vList6"/>
    <dgm:cxn modelId="{1FDA3213-CB6F-7146-BC3B-D1BD1406CF55}" type="presParOf" srcId="{C14D4B77-2C66-9A44-9098-68923FA2D3E1}" destId="{3F1148AD-90FB-504E-A7ED-9A8797975D61}" srcOrd="1" destOrd="0" presId="urn:microsoft.com/office/officeart/2005/8/layout/vList6"/>
    <dgm:cxn modelId="{EB18F1E8-8899-AB49-84FC-4B6FE5EA0738}" type="presParOf" srcId="{C14D4B77-2C66-9A44-9098-68923FA2D3E1}" destId="{FE746623-3A69-1940-804E-617D8521E31A}" srcOrd="2" destOrd="0" presId="urn:microsoft.com/office/officeart/2005/8/layout/vList6"/>
    <dgm:cxn modelId="{D839C124-5620-A840-A3C5-6E9FCD6FACE7}" type="presParOf" srcId="{FE746623-3A69-1940-804E-617D8521E31A}" destId="{9328D0BA-E105-EA48-9222-E650A0BFA549}" srcOrd="0" destOrd="0" presId="urn:microsoft.com/office/officeart/2005/8/layout/vList6"/>
    <dgm:cxn modelId="{4CFE14AB-EB08-1245-9D71-CADDAB4C8793}" type="presParOf" srcId="{FE746623-3A69-1940-804E-617D8521E31A}" destId="{86A3F9E7-96BD-0341-8AEF-A820D79CE91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3AE3C99-73CD-1546-BC31-F5C9C135AA39}" type="doc">
      <dgm:prSet loTypeId="urn:microsoft.com/office/officeart/2005/8/layout/process1" loCatId="" qsTypeId="urn:microsoft.com/office/officeart/2005/8/quickstyle/simple1" qsCatId="simple" csTypeId="urn:microsoft.com/office/officeart/2005/8/colors/accent3_2" csCatId="accent3" phldr="1"/>
      <dgm:spPr/>
      <dgm:t>
        <a:bodyPr/>
        <a:lstStyle/>
        <a:p>
          <a:endParaRPr lang="en-US"/>
        </a:p>
      </dgm:t>
    </dgm:pt>
    <dgm:pt modelId="{F5C5B940-E36B-504A-9D39-C52F0F6AEBC6}">
      <dgm:prSet phldrT="[Text]"/>
      <dgm:spPr/>
      <dgm:t>
        <a:bodyPr/>
        <a:lstStyle/>
        <a:p>
          <a:r>
            <a:rPr lang="en-US" dirty="0"/>
            <a:t>ANOVA Statistical Test</a:t>
          </a:r>
        </a:p>
      </dgm:t>
    </dgm:pt>
    <dgm:pt modelId="{A0B0FC10-7F62-6F4A-8FC4-52FFA122F57C}" type="parTrans" cxnId="{7BA4135A-C50A-C64D-B782-09F032DEC7A1}">
      <dgm:prSet/>
      <dgm:spPr/>
      <dgm:t>
        <a:bodyPr/>
        <a:lstStyle/>
        <a:p>
          <a:endParaRPr lang="en-US"/>
        </a:p>
      </dgm:t>
    </dgm:pt>
    <dgm:pt modelId="{3C91D1DC-2C36-A948-9F82-AC22D5A10F5C}" type="sibTrans" cxnId="{7BA4135A-C50A-C64D-B782-09F032DEC7A1}">
      <dgm:prSet/>
      <dgm:spPr/>
      <dgm:t>
        <a:bodyPr/>
        <a:lstStyle/>
        <a:p>
          <a:endParaRPr lang="en-US"/>
        </a:p>
      </dgm:t>
    </dgm:pt>
    <dgm:pt modelId="{E7286823-A459-EA46-A666-A0BC8B1677E2}">
      <dgm:prSet phldrT="[Text]"/>
      <dgm:spPr/>
      <dgm:t>
        <a:bodyPr/>
        <a:lstStyle/>
        <a:p>
          <a:r>
            <a:rPr lang="en-US" dirty="0"/>
            <a:t>P-value &lt; 0.05</a:t>
          </a:r>
        </a:p>
      </dgm:t>
    </dgm:pt>
    <dgm:pt modelId="{CF20584A-7C8E-D74A-81B5-3BA3F7637F25}" type="parTrans" cxnId="{7C6BFA35-5C94-D74F-9FCF-E71F692B9FDF}">
      <dgm:prSet/>
      <dgm:spPr/>
      <dgm:t>
        <a:bodyPr/>
        <a:lstStyle/>
        <a:p>
          <a:endParaRPr lang="en-US"/>
        </a:p>
      </dgm:t>
    </dgm:pt>
    <dgm:pt modelId="{F173DB29-766A-7F40-8F5A-6284C3D9AFE0}" type="sibTrans" cxnId="{7C6BFA35-5C94-D74F-9FCF-E71F692B9FDF}">
      <dgm:prSet/>
      <dgm:spPr/>
      <dgm:t>
        <a:bodyPr/>
        <a:lstStyle/>
        <a:p>
          <a:endParaRPr lang="en-US"/>
        </a:p>
      </dgm:t>
    </dgm:pt>
    <dgm:pt modelId="{384433F2-563A-5F40-A079-1AD063E4057E}">
      <dgm:prSet phldrT="[Text]"/>
      <dgm:spPr/>
      <dgm:t>
        <a:bodyPr/>
        <a:lstStyle/>
        <a:p>
          <a:r>
            <a:rPr lang="en-US" dirty="0"/>
            <a:t>Statistically Significant Difference</a:t>
          </a:r>
        </a:p>
      </dgm:t>
    </dgm:pt>
    <dgm:pt modelId="{76B89DC4-9728-D949-9273-B57E19908B52}" type="parTrans" cxnId="{4C64B0F9-253F-AC45-BAD8-3AB0F257B6F6}">
      <dgm:prSet/>
      <dgm:spPr/>
      <dgm:t>
        <a:bodyPr/>
        <a:lstStyle/>
        <a:p>
          <a:endParaRPr lang="en-US"/>
        </a:p>
      </dgm:t>
    </dgm:pt>
    <dgm:pt modelId="{19852A29-23BF-1B48-8E84-4E76B914A679}" type="sibTrans" cxnId="{4C64B0F9-253F-AC45-BAD8-3AB0F257B6F6}">
      <dgm:prSet/>
      <dgm:spPr/>
      <dgm:t>
        <a:bodyPr/>
        <a:lstStyle/>
        <a:p>
          <a:endParaRPr lang="en-US"/>
        </a:p>
      </dgm:t>
    </dgm:pt>
    <dgm:pt modelId="{1AD3289F-1E1F-BD49-8469-D474A35C1BE7}" type="pres">
      <dgm:prSet presAssocID="{43AE3C99-73CD-1546-BC31-F5C9C135AA39}" presName="Name0" presStyleCnt="0">
        <dgm:presLayoutVars>
          <dgm:dir/>
          <dgm:resizeHandles val="exact"/>
        </dgm:presLayoutVars>
      </dgm:prSet>
      <dgm:spPr/>
    </dgm:pt>
    <dgm:pt modelId="{35F8BF75-865C-5B45-8653-C4563797EE36}" type="pres">
      <dgm:prSet presAssocID="{F5C5B940-E36B-504A-9D39-C52F0F6AEBC6}" presName="node" presStyleLbl="node1" presStyleIdx="0" presStyleCnt="3">
        <dgm:presLayoutVars>
          <dgm:bulletEnabled val="1"/>
        </dgm:presLayoutVars>
      </dgm:prSet>
      <dgm:spPr/>
    </dgm:pt>
    <dgm:pt modelId="{29CE3680-842F-8D4E-B2AA-D09830100FBC}" type="pres">
      <dgm:prSet presAssocID="{3C91D1DC-2C36-A948-9F82-AC22D5A10F5C}" presName="sibTrans" presStyleLbl="sibTrans2D1" presStyleIdx="0" presStyleCnt="2" custScaleX="129955"/>
      <dgm:spPr/>
    </dgm:pt>
    <dgm:pt modelId="{7BEB4D0B-B1D3-304C-9059-6E97E3496F6A}" type="pres">
      <dgm:prSet presAssocID="{3C91D1DC-2C36-A948-9F82-AC22D5A10F5C}" presName="connectorText" presStyleLbl="sibTrans2D1" presStyleIdx="0" presStyleCnt="2"/>
      <dgm:spPr/>
    </dgm:pt>
    <dgm:pt modelId="{1C033C00-0B10-7E4A-9CD5-AF7761C85BFC}" type="pres">
      <dgm:prSet presAssocID="{E7286823-A459-EA46-A666-A0BC8B1677E2}" presName="node" presStyleLbl="node1" presStyleIdx="1" presStyleCnt="3">
        <dgm:presLayoutVars>
          <dgm:bulletEnabled val="1"/>
        </dgm:presLayoutVars>
      </dgm:prSet>
      <dgm:spPr/>
    </dgm:pt>
    <dgm:pt modelId="{5E36EDEF-A632-854C-90A5-F0F6E9F33665}" type="pres">
      <dgm:prSet presAssocID="{F173DB29-766A-7F40-8F5A-6284C3D9AFE0}" presName="sibTrans" presStyleLbl="sibTrans2D1" presStyleIdx="1" presStyleCnt="2" custScaleX="129955"/>
      <dgm:spPr/>
    </dgm:pt>
    <dgm:pt modelId="{BD8E2955-DB72-EA48-A97D-41744CF5878F}" type="pres">
      <dgm:prSet presAssocID="{F173DB29-766A-7F40-8F5A-6284C3D9AFE0}" presName="connectorText" presStyleLbl="sibTrans2D1" presStyleIdx="1" presStyleCnt="2"/>
      <dgm:spPr/>
    </dgm:pt>
    <dgm:pt modelId="{6CB2817D-7CA4-C849-89F7-48E1C3AC1657}" type="pres">
      <dgm:prSet presAssocID="{384433F2-563A-5F40-A079-1AD063E4057E}" presName="node" presStyleLbl="node1" presStyleIdx="2" presStyleCnt="3">
        <dgm:presLayoutVars>
          <dgm:bulletEnabled val="1"/>
        </dgm:presLayoutVars>
      </dgm:prSet>
      <dgm:spPr/>
    </dgm:pt>
  </dgm:ptLst>
  <dgm:cxnLst>
    <dgm:cxn modelId="{7C6BFA35-5C94-D74F-9FCF-E71F692B9FDF}" srcId="{43AE3C99-73CD-1546-BC31-F5C9C135AA39}" destId="{E7286823-A459-EA46-A666-A0BC8B1677E2}" srcOrd="1" destOrd="0" parTransId="{CF20584A-7C8E-D74A-81B5-3BA3F7637F25}" sibTransId="{F173DB29-766A-7F40-8F5A-6284C3D9AFE0}"/>
    <dgm:cxn modelId="{A233B941-9588-B342-B387-89C42B11269A}" type="presOf" srcId="{3C91D1DC-2C36-A948-9F82-AC22D5A10F5C}" destId="{7BEB4D0B-B1D3-304C-9059-6E97E3496F6A}" srcOrd="1" destOrd="0" presId="urn:microsoft.com/office/officeart/2005/8/layout/process1"/>
    <dgm:cxn modelId="{7BA4135A-C50A-C64D-B782-09F032DEC7A1}" srcId="{43AE3C99-73CD-1546-BC31-F5C9C135AA39}" destId="{F5C5B940-E36B-504A-9D39-C52F0F6AEBC6}" srcOrd="0" destOrd="0" parTransId="{A0B0FC10-7F62-6F4A-8FC4-52FFA122F57C}" sibTransId="{3C91D1DC-2C36-A948-9F82-AC22D5A10F5C}"/>
    <dgm:cxn modelId="{D19A9674-E886-A747-B816-F3F5CE7FAA44}" type="presOf" srcId="{F173DB29-766A-7F40-8F5A-6284C3D9AFE0}" destId="{BD8E2955-DB72-EA48-A97D-41744CF5878F}" srcOrd="1" destOrd="0" presId="urn:microsoft.com/office/officeart/2005/8/layout/process1"/>
    <dgm:cxn modelId="{16604077-CA39-DC48-832E-B8F9BC4479A8}" type="presOf" srcId="{384433F2-563A-5F40-A079-1AD063E4057E}" destId="{6CB2817D-7CA4-C849-89F7-48E1C3AC1657}" srcOrd="0" destOrd="0" presId="urn:microsoft.com/office/officeart/2005/8/layout/process1"/>
    <dgm:cxn modelId="{FBD600B0-CBD3-BA43-B894-0524600BCBD1}" type="presOf" srcId="{E7286823-A459-EA46-A666-A0BC8B1677E2}" destId="{1C033C00-0B10-7E4A-9CD5-AF7761C85BFC}" srcOrd="0" destOrd="0" presId="urn:microsoft.com/office/officeart/2005/8/layout/process1"/>
    <dgm:cxn modelId="{5844B6B2-F3EB-B04F-9CA4-5BD6B1D48116}" type="presOf" srcId="{F173DB29-766A-7F40-8F5A-6284C3D9AFE0}" destId="{5E36EDEF-A632-854C-90A5-F0F6E9F33665}" srcOrd="0" destOrd="0" presId="urn:microsoft.com/office/officeart/2005/8/layout/process1"/>
    <dgm:cxn modelId="{20A05EBF-7CBE-5140-9F7B-DD970457B933}" type="presOf" srcId="{F5C5B940-E36B-504A-9D39-C52F0F6AEBC6}" destId="{35F8BF75-865C-5B45-8653-C4563797EE36}" srcOrd="0" destOrd="0" presId="urn:microsoft.com/office/officeart/2005/8/layout/process1"/>
    <dgm:cxn modelId="{83A270F3-93AE-F448-A809-82E1F03B72F3}" type="presOf" srcId="{43AE3C99-73CD-1546-BC31-F5C9C135AA39}" destId="{1AD3289F-1E1F-BD49-8469-D474A35C1BE7}" srcOrd="0" destOrd="0" presId="urn:microsoft.com/office/officeart/2005/8/layout/process1"/>
    <dgm:cxn modelId="{4C64B0F9-253F-AC45-BAD8-3AB0F257B6F6}" srcId="{43AE3C99-73CD-1546-BC31-F5C9C135AA39}" destId="{384433F2-563A-5F40-A079-1AD063E4057E}" srcOrd="2" destOrd="0" parTransId="{76B89DC4-9728-D949-9273-B57E19908B52}" sibTransId="{19852A29-23BF-1B48-8E84-4E76B914A679}"/>
    <dgm:cxn modelId="{D22ADBFA-34C8-CB4D-B60B-A3F1D876533A}" type="presOf" srcId="{3C91D1DC-2C36-A948-9F82-AC22D5A10F5C}" destId="{29CE3680-842F-8D4E-B2AA-D09830100FBC}" srcOrd="0" destOrd="0" presId="urn:microsoft.com/office/officeart/2005/8/layout/process1"/>
    <dgm:cxn modelId="{E8EF58D9-F400-7942-9EDA-7A3DF7D46F33}" type="presParOf" srcId="{1AD3289F-1E1F-BD49-8469-D474A35C1BE7}" destId="{35F8BF75-865C-5B45-8653-C4563797EE36}" srcOrd="0" destOrd="0" presId="urn:microsoft.com/office/officeart/2005/8/layout/process1"/>
    <dgm:cxn modelId="{626AC977-D755-074E-A003-FBD69DB7A199}" type="presParOf" srcId="{1AD3289F-1E1F-BD49-8469-D474A35C1BE7}" destId="{29CE3680-842F-8D4E-B2AA-D09830100FBC}" srcOrd="1" destOrd="0" presId="urn:microsoft.com/office/officeart/2005/8/layout/process1"/>
    <dgm:cxn modelId="{00C6020E-33BB-E64B-A537-483D72B48447}" type="presParOf" srcId="{29CE3680-842F-8D4E-B2AA-D09830100FBC}" destId="{7BEB4D0B-B1D3-304C-9059-6E97E3496F6A}" srcOrd="0" destOrd="0" presId="urn:microsoft.com/office/officeart/2005/8/layout/process1"/>
    <dgm:cxn modelId="{B7206B82-7478-8048-BCB2-4F500B8DF9DA}" type="presParOf" srcId="{1AD3289F-1E1F-BD49-8469-D474A35C1BE7}" destId="{1C033C00-0B10-7E4A-9CD5-AF7761C85BFC}" srcOrd="2" destOrd="0" presId="urn:microsoft.com/office/officeart/2005/8/layout/process1"/>
    <dgm:cxn modelId="{385F5BE1-DED2-6542-9722-D5E13439391D}" type="presParOf" srcId="{1AD3289F-1E1F-BD49-8469-D474A35C1BE7}" destId="{5E36EDEF-A632-854C-90A5-F0F6E9F33665}" srcOrd="3" destOrd="0" presId="urn:microsoft.com/office/officeart/2005/8/layout/process1"/>
    <dgm:cxn modelId="{6BE2DF0E-57A2-AA48-B860-7447AEC0BB6E}" type="presParOf" srcId="{5E36EDEF-A632-854C-90A5-F0F6E9F33665}" destId="{BD8E2955-DB72-EA48-A97D-41744CF5878F}" srcOrd="0" destOrd="0" presId="urn:microsoft.com/office/officeart/2005/8/layout/process1"/>
    <dgm:cxn modelId="{EAFEA36D-3FAD-0640-BB47-BE1E51EAD52D}" type="presParOf" srcId="{1AD3289F-1E1F-BD49-8469-D474A35C1BE7}" destId="{6CB2817D-7CA4-C849-89F7-48E1C3AC165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44BA04-0365-2B4F-A9A9-BC20B315BC00}" type="doc">
      <dgm:prSet loTypeId="urn:microsoft.com/office/officeart/2005/8/layout/hList1" loCatId="" qsTypeId="urn:microsoft.com/office/officeart/2005/8/quickstyle/simple1" qsCatId="simple" csTypeId="urn:microsoft.com/office/officeart/2005/8/colors/accent3_2" csCatId="accent3" phldr="1"/>
      <dgm:spPr/>
      <dgm:t>
        <a:bodyPr/>
        <a:lstStyle/>
        <a:p>
          <a:endParaRPr lang="en-US"/>
        </a:p>
      </dgm:t>
    </dgm:pt>
    <dgm:pt modelId="{9F889D82-EA67-1740-B2ED-3DF103A5FB59}">
      <dgm:prSet phldrT="[Text]"/>
      <dgm:spPr/>
      <dgm:t>
        <a:bodyPr/>
        <a:lstStyle/>
        <a:p>
          <a:r>
            <a:rPr lang="en-US" dirty="0"/>
            <a:t>Who</a:t>
          </a:r>
        </a:p>
      </dgm:t>
    </dgm:pt>
    <dgm:pt modelId="{9A3F7375-6B33-DD48-B6FD-3BF4A6301C29}" type="parTrans" cxnId="{C6492FBE-F604-B443-B6B0-EB82D152B1D1}">
      <dgm:prSet/>
      <dgm:spPr/>
      <dgm:t>
        <a:bodyPr/>
        <a:lstStyle/>
        <a:p>
          <a:endParaRPr lang="en-US"/>
        </a:p>
      </dgm:t>
    </dgm:pt>
    <dgm:pt modelId="{604085A1-23E4-7743-B116-9019829BEB05}" type="sibTrans" cxnId="{C6492FBE-F604-B443-B6B0-EB82D152B1D1}">
      <dgm:prSet/>
      <dgm:spPr/>
      <dgm:t>
        <a:bodyPr/>
        <a:lstStyle/>
        <a:p>
          <a:endParaRPr lang="en-US"/>
        </a:p>
      </dgm:t>
    </dgm:pt>
    <dgm:pt modelId="{9740436A-3305-B041-BEB0-2E679B7FF645}">
      <dgm:prSet phldrT="[Text]"/>
      <dgm:spPr/>
      <dgm:t>
        <a:bodyPr anchor="ctr"/>
        <a:lstStyle/>
        <a:p>
          <a:pPr algn="ctr">
            <a:buNone/>
          </a:pPr>
          <a:r>
            <a:rPr lang="en-US" dirty="0"/>
            <a:t>Young men 18-</a:t>
          </a:r>
        </a:p>
      </dgm:t>
    </dgm:pt>
    <dgm:pt modelId="{27DC99BF-DC3C-6348-9816-EF4A1267F88A}" type="parTrans" cxnId="{20242719-21F0-E44B-A2A1-9B517107A0C5}">
      <dgm:prSet/>
      <dgm:spPr/>
      <dgm:t>
        <a:bodyPr/>
        <a:lstStyle/>
        <a:p>
          <a:endParaRPr lang="en-US"/>
        </a:p>
      </dgm:t>
    </dgm:pt>
    <dgm:pt modelId="{8441B5F8-5B7D-ED4D-B928-627262D5583F}" type="sibTrans" cxnId="{20242719-21F0-E44B-A2A1-9B517107A0C5}">
      <dgm:prSet/>
      <dgm:spPr/>
      <dgm:t>
        <a:bodyPr/>
        <a:lstStyle/>
        <a:p>
          <a:endParaRPr lang="en-US"/>
        </a:p>
      </dgm:t>
    </dgm:pt>
    <dgm:pt modelId="{A8BCD4AF-3053-E249-8159-EBF4FA95DCEB}">
      <dgm:prSet phldrT="[Text]"/>
      <dgm:spPr/>
      <dgm:t>
        <a:bodyPr/>
        <a:lstStyle/>
        <a:p>
          <a:r>
            <a:rPr lang="en-US" dirty="0"/>
            <a:t>When</a:t>
          </a:r>
        </a:p>
      </dgm:t>
    </dgm:pt>
    <dgm:pt modelId="{41E9158F-4A53-F146-8DCE-3D534EC41BD7}" type="parTrans" cxnId="{DEFA3985-2251-2E4F-A2B5-17313DABB825}">
      <dgm:prSet/>
      <dgm:spPr/>
      <dgm:t>
        <a:bodyPr/>
        <a:lstStyle/>
        <a:p>
          <a:endParaRPr lang="en-US"/>
        </a:p>
      </dgm:t>
    </dgm:pt>
    <dgm:pt modelId="{3900658C-4A63-B340-ADD0-F92D93E94CE7}" type="sibTrans" cxnId="{DEFA3985-2251-2E4F-A2B5-17313DABB825}">
      <dgm:prSet/>
      <dgm:spPr/>
      <dgm:t>
        <a:bodyPr/>
        <a:lstStyle/>
        <a:p>
          <a:endParaRPr lang="en-US"/>
        </a:p>
      </dgm:t>
    </dgm:pt>
    <dgm:pt modelId="{542BADC5-637E-4C4F-95E5-B6B6A30A2521}">
      <dgm:prSet phldrT="[Text]"/>
      <dgm:spPr/>
      <dgm:t>
        <a:bodyPr anchor="ctr"/>
        <a:lstStyle/>
        <a:p>
          <a:pPr algn="ctr">
            <a:buNone/>
          </a:pPr>
          <a:r>
            <a:rPr lang="en-US" dirty="0"/>
            <a:t>Weekends and</a:t>
          </a:r>
        </a:p>
      </dgm:t>
    </dgm:pt>
    <dgm:pt modelId="{703BEAD9-635B-E349-9F23-08F79E2EB3A8}" type="parTrans" cxnId="{637D2B1E-2974-5F4E-B0B2-B931083B6123}">
      <dgm:prSet/>
      <dgm:spPr/>
      <dgm:t>
        <a:bodyPr/>
        <a:lstStyle/>
        <a:p>
          <a:endParaRPr lang="en-US"/>
        </a:p>
      </dgm:t>
    </dgm:pt>
    <dgm:pt modelId="{B17249C2-BC8E-DE4B-9E99-742CC6BFC5D4}" type="sibTrans" cxnId="{637D2B1E-2974-5F4E-B0B2-B931083B6123}">
      <dgm:prSet/>
      <dgm:spPr/>
      <dgm:t>
        <a:bodyPr/>
        <a:lstStyle/>
        <a:p>
          <a:endParaRPr lang="en-US"/>
        </a:p>
      </dgm:t>
    </dgm:pt>
    <dgm:pt modelId="{E5613F6C-AE9D-FF4E-AC1C-552C68E5322B}">
      <dgm:prSet phldrT="[Text]"/>
      <dgm:spPr/>
      <dgm:t>
        <a:bodyPr/>
        <a:lstStyle/>
        <a:p>
          <a:r>
            <a:rPr lang="en-US" dirty="0"/>
            <a:t>Predict</a:t>
          </a:r>
        </a:p>
      </dgm:t>
    </dgm:pt>
    <dgm:pt modelId="{D3829EC3-11E5-8F46-9C6D-A77B224C77D8}" type="parTrans" cxnId="{AB2C560E-5101-7747-A701-8906FCCBC5E6}">
      <dgm:prSet/>
      <dgm:spPr/>
      <dgm:t>
        <a:bodyPr/>
        <a:lstStyle/>
        <a:p>
          <a:endParaRPr lang="en-US"/>
        </a:p>
      </dgm:t>
    </dgm:pt>
    <dgm:pt modelId="{C95BAD61-5859-B449-815C-8ED95F3899CC}" type="sibTrans" cxnId="{AB2C560E-5101-7747-A701-8906FCCBC5E6}">
      <dgm:prSet/>
      <dgm:spPr/>
      <dgm:t>
        <a:bodyPr/>
        <a:lstStyle/>
        <a:p>
          <a:endParaRPr lang="en-US"/>
        </a:p>
      </dgm:t>
    </dgm:pt>
    <dgm:pt modelId="{BF76CDB4-CEC6-1843-A3A3-4EC22BF721CB}">
      <dgm:prSet phldrT="[Text]"/>
      <dgm:spPr/>
      <dgm:t>
        <a:bodyPr anchor="ctr"/>
        <a:lstStyle/>
        <a:p>
          <a:pPr algn="ctr">
            <a:buNone/>
          </a:pPr>
          <a:r>
            <a:rPr lang="en-US" dirty="0"/>
            <a:t>Statistical</a:t>
          </a:r>
        </a:p>
      </dgm:t>
    </dgm:pt>
    <dgm:pt modelId="{F110921C-0AC6-6E4B-85D3-4E7D8BB20096}" type="parTrans" cxnId="{E552686B-4E12-A043-9374-01991C538E31}">
      <dgm:prSet/>
      <dgm:spPr/>
      <dgm:t>
        <a:bodyPr/>
        <a:lstStyle/>
        <a:p>
          <a:endParaRPr lang="en-US"/>
        </a:p>
      </dgm:t>
    </dgm:pt>
    <dgm:pt modelId="{F274E2D5-759E-9A40-AC7B-FC26354C01CC}" type="sibTrans" cxnId="{E552686B-4E12-A043-9374-01991C538E31}">
      <dgm:prSet/>
      <dgm:spPr/>
      <dgm:t>
        <a:bodyPr/>
        <a:lstStyle/>
        <a:p>
          <a:endParaRPr lang="en-US"/>
        </a:p>
      </dgm:t>
    </dgm:pt>
    <dgm:pt modelId="{DBCB7A65-F928-734B-9151-FC281B01F576}">
      <dgm:prSet phldrT="[Text]"/>
      <dgm:spPr/>
      <dgm:t>
        <a:bodyPr anchor="ctr"/>
        <a:lstStyle/>
        <a:p>
          <a:pPr algn="ctr">
            <a:buNone/>
          </a:pPr>
          <a:r>
            <a:rPr lang="en-US" dirty="0"/>
            <a:t>Model</a:t>
          </a:r>
        </a:p>
      </dgm:t>
    </dgm:pt>
    <dgm:pt modelId="{002D8220-AA1D-5146-9584-75320B6CC593}" type="parTrans" cxnId="{0AD8B9A2-F20B-2A48-B79B-35C03E29EAD0}">
      <dgm:prSet/>
      <dgm:spPr/>
      <dgm:t>
        <a:bodyPr/>
        <a:lstStyle/>
        <a:p>
          <a:endParaRPr lang="en-US"/>
        </a:p>
      </dgm:t>
    </dgm:pt>
    <dgm:pt modelId="{7E44D6E4-0E2A-FF4C-BD75-5FD32B5094AD}" type="sibTrans" cxnId="{0AD8B9A2-F20B-2A48-B79B-35C03E29EAD0}">
      <dgm:prSet/>
      <dgm:spPr/>
      <dgm:t>
        <a:bodyPr/>
        <a:lstStyle/>
        <a:p>
          <a:endParaRPr lang="en-US"/>
        </a:p>
      </dgm:t>
    </dgm:pt>
    <dgm:pt modelId="{77D73DDD-F775-C641-98DB-65DBC3A9686E}">
      <dgm:prSet phldrT="[Text]"/>
      <dgm:spPr/>
      <dgm:t>
        <a:bodyPr anchor="ctr"/>
        <a:lstStyle/>
        <a:p>
          <a:pPr algn="ctr">
            <a:buNone/>
          </a:pPr>
          <a:r>
            <a:rPr lang="en-US" dirty="0"/>
            <a:t>Summer</a:t>
          </a:r>
        </a:p>
      </dgm:t>
    </dgm:pt>
    <dgm:pt modelId="{8018CBDD-1584-2947-B07B-FFDB98FBE8D7}" type="parTrans" cxnId="{74D9A8D0-D108-B940-A51A-E7C82D06D97D}">
      <dgm:prSet/>
      <dgm:spPr/>
      <dgm:t>
        <a:bodyPr/>
        <a:lstStyle/>
        <a:p>
          <a:endParaRPr lang="en-US"/>
        </a:p>
      </dgm:t>
    </dgm:pt>
    <dgm:pt modelId="{A75C4BE4-3682-A643-BADF-7C755C2DF01C}" type="sibTrans" cxnId="{74D9A8D0-D108-B940-A51A-E7C82D06D97D}">
      <dgm:prSet/>
      <dgm:spPr/>
      <dgm:t>
        <a:bodyPr/>
        <a:lstStyle/>
        <a:p>
          <a:endParaRPr lang="en-US"/>
        </a:p>
      </dgm:t>
    </dgm:pt>
    <dgm:pt modelId="{9CEDD5E5-CB93-AF4A-904A-4224A13B28EE}">
      <dgm:prSet phldrT="[Text]"/>
      <dgm:spPr/>
      <dgm:t>
        <a:bodyPr anchor="ctr"/>
        <a:lstStyle/>
        <a:p>
          <a:pPr algn="ctr">
            <a:buNone/>
          </a:pPr>
          <a:r>
            <a:rPr lang="en-US" dirty="0"/>
            <a:t>44 years old</a:t>
          </a:r>
        </a:p>
      </dgm:t>
    </dgm:pt>
    <dgm:pt modelId="{78BDB756-6D83-9B46-A10C-67E56F980FF0}" type="parTrans" cxnId="{3F1CCE3D-FDF7-0F41-BC8E-E3EB7B3F0A9D}">
      <dgm:prSet/>
      <dgm:spPr/>
      <dgm:t>
        <a:bodyPr/>
        <a:lstStyle/>
        <a:p>
          <a:endParaRPr lang="en-US"/>
        </a:p>
      </dgm:t>
    </dgm:pt>
    <dgm:pt modelId="{4047E258-C1FF-AD48-B3C4-D47CF1B9B5D3}" type="sibTrans" cxnId="{3F1CCE3D-FDF7-0F41-BC8E-E3EB7B3F0A9D}">
      <dgm:prSet/>
      <dgm:spPr/>
      <dgm:t>
        <a:bodyPr/>
        <a:lstStyle/>
        <a:p>
          <a:endParaRPr lang="en-US"/>
        </a:p>
      </dgm:t>
    </dgm:pt>
    <dgm:pt modelId="{C2F04B19-4DDA-4049-97A8-8A68D11E6B1F}" type="pres">
      <dgm:prSet presAssocID="{F244BA04-0365-2B4F-A9A9-BC20B315BC00}" presName="Name0" presStyleCnt="0">
        <dgm:presLayoutVars>
          <dgm:dir/>
          <dgm:animLvl val="lvl"/>
          <dgm:resizeHandles val="exact"/>
        </dgm:presLayoutVars>
      </dgm:prSet>
      <dgm:spPr/>
    </dgm:pt>
    <dgm:pt modelId="{A686D878-F5BD-654D-BE62-3608290D202D}" type="pres">
      <dgm:prSet presAssocID="{9F889D82-EA67-1740-B2ED-3DF103A5FB59}" presName="composite" presStyleCnt="0"/>
      <dgm:spPr/>
    </dgm:pt>
    <dgm:pt modelId="{BB8FB2D4-4C66-514D-966E-68C405C1BCBC}" type="pres">
      <dgm:prSet presAssocID="{9F889D82-EA67-1740-B2ED-3DF103A5FB59}" presName="parTx" presStyleLbl="alignNode1" presStyleIdx="0" presStyleCnt="3">
        <dgm:presLayoutVars>
          <dgm:chMax val="0"/>
          <dgm:chPref val="0"/>
          <dgm:bulletEnabled val="1"/>
        </dgm:presLayoutVars>
      </dgm:prSet>
      <dgm:spPr/>
    </dgm:pt>
    <dgm:pt modelId="{2E54D899-F8A8-8444-B4BB-3C08F151236C}" type="pres">
      <dgm:prSet presAssocID="{9F889D82-EA67-1740-B2ED-3DF103A5FB59}" presName="desTx" presStyleLbl="alignAccFollowNode1" presStyleIdx="0" presStyleCnt="3">
        <dgm:presLayoutVars>
          <dgm:bulletEnabled val="1"/>
        </dgm:presLayoutVars>
      </dgm:prSet>
      <dgm:spPr/>
    </dgm:pt>
    <dgm:pt modelId="{7F2114E4-66AD-0A46-859A-95D992261ED9}" type="pres">
      <dgm:prSet presAssocID="{604085A1-23E4-7743-B116-9019829BEB05}" presName="space" presStyleCnt="0"/>
      <dgm:spPr/>
    </dgm:pt>
    <dgm:pt modelId="{6AF368CE-D931-6149-9322-1A822734367D}" type="pres">
      <dgm:prSet presAssocID="{A8BCD4AF-3053-E249-8159-EBF4FA95DCEB}" presName="composite" presStyleCnt="0"/>
      <dgm:spPr/>
    </dgm:pt>
    <dgm:pt modelId="{3EFB88CA-EB15-8841-ADD1-3FDE5C00BDE0}" type="pres">
      <dgm:prSet presAssocID="{A8BCD4AF-3053-E249-8159-EBF4FA95DCEB}" presName="parTx" presStyleLbl="alignNode1" presStyleIdx="1" presStyleCnt="3">
        <dgm:presLayoutVars>
          <dgm:chMax val="0"/>
          <dgm:chPref val="0"/>
          <dgm:bulletEnabled val="1"/>
        </dgm:presLayoutVars>
      </dgm:prSet>
      <dgm:spPr/>
    </dgm:pt>
    <dgm:pt modelId="{501175CC-C0DC-2048-AE80-F8E8E84C2579}" type="pres">
      <dgm:prSet presAssocID="{A8BCD4AF-3053-E249-8159-EBF4FA95DCEB}" presName="desTx" presStyleLbl="alignAccFollowNode1" presStyleIdx="1" presStyleCnt="3">
        <dgm:presLayoutVars>
          <dgm:bulletEnabled val="1"/>
        </dgm:presLayoutVars>
      </dgm:prSet>
      <dgm:spPr/>
    </dgm:pt>
    <dgm:pt modelId="{045B60C2-B190-A64B-8ACC-B0FEE3E59FAC}" type="pres">
      <dgm:prSet presAssocID="{3900658C-4A63-B340-ADD0-F92D93E94CE7}" presName="space" presStyleCnt="0"/>
      <dgm:spPr/>
    </dgm:pt>
    <dgm:pt modelId="{C2347537-338C-1644-8AA0-1E4487D458C1}" type="pres">
      <dgm:prSet presAssocID="{E5613F6C-AE9D-FF4E-AC1C-552C68E5322B}" presName="composite" presStyleCnt="0"/>
      <dgm:spPr/>
    </dgm:pt>
    <dgm:pt modelId="{2C364141-5198-9147-AFE8-79E38252F34D}" type="pres">
      <dgm:prSet presAssocID="{E5613F6C-AE9D-FF4E-AC1C-552C68E5322B}" presName="parTx" presStyleLbl="alignNode1" presStyleIdx="2" presStyleCnt="3">
        <dgm:presLayoutVars>
          <dgm:chMax val="0"/>
          <dgm:chPref val="0"/>
          <dgm:bulletEnabled val="1"/>
        </dgm:presLayoutVars>
      </dgm:prSet>
      <dgm:spPr/>
    </dgm:pt>
    <dgm:pt modelId="{2B38D555-2FA3-9C44-9D56-9E1A225EB1EE}" type="pres">
      <dgm:prSet presAssocID="{E5613F6C-AE9D-FF4E-AC1C-552C68E5322B}" presName="desTx" presStyleLbl="alignAccFollowNode1" presStyleIdx="2" presStyleCnt="3">
        <dgm:presLayoutVars>
          <dgm:bulletEnabled val="1"/>
        </dgm:presLayoutVars>
      </dgm:prSet>
      <dgm:spPr/>
    </dgm:pt>
  </dgm:ptLst>
  <dgm:cxnLst>
    <dgm:cxn modelId="{AB2C560E-5101-7747-A701-8906FCCBC5E6}" srcId="{F244BA04-0365-2B4F-A9A9-BC20B315BC00}" destId="{E5613F6C-AE9D-FF4E-AC1C-552C68E5322B}" srcOrd="2" destOrd="0" parTransId="{D3829EC3-11E5-8F46-9C6D-A77B224C77D8}" sibTransId="{C95BAD61-5859-B449-815C-8ED95F3899CC}"/>
    <dgm:cxn modelId="{B2A04810-76C4-884E-B05F-A193570ABE85}" type="presOf" srcId="{A8BCD4AF-3053-E249-8159-EBF4FA95DCEB}" destId="{3EFB88CA-EB15-8841-ADD1-3FDE5C00BDE0}" srcOrd="0" destOrd="0" presId="urn:microsoft.com/office/officeart/2005/8/layout/hList1"/>
    <dgm:cxn modelId="{20242719-21F0-E44B-A2A1-9B517107A0C5}" srcId="{9F889D82-EA67-1740-B2ED-3DF103A5FB59}" destId="{9740436A-3305-B041-BEB0-2E679B7FF645}" srcOrd="0" destOrd="0" parTransId="{27DC99BF-DC3C-6348-9816-EF4A1267F88A}" sibTransId="{8441B5F8-5B7D-ED4D-B928-627262D5583F}"/>
    <dgm:cxn modelId="{637D2B1E-2974-5F4E-B0B2-B931083B6123}" srcId="{A8BCD4AF-3053-E249-8159-EBF4FA95DCEB}" destId="{542BADC5-637E-4C4F-95E5-B6B6A30A2521}" srcOrd="0" destOrd="0" parTransId="{703BEAD9-635B-E349-9F23-08F79E2EB3A8}" sibTransId="{B17249C2-BC8E-DE4B-9E99-742CC6BFC5D4}"/>
    <dgm:cxn modelId="{90FD8A2D-3838-2C49-80A2-21CC45EA0395}" type="presOf" srcId="{9CEDD5E5-CB93-AF4A-904A-4224A13B28EE}" destId="{2E54D899-F8A8-8444-B4BB-3C08F151236C}" srcOrd="0" destOrd="1" presId="urn:microsoft.com/office/officeart/2005/8/layout/hList1"/>
    <dgm:cxn modelId="{8F46863D-80D4-9E42-8E54-2F924960DB41}" type="presOf" srcId="{77D73DDD-F775-C641-98DB-65DBC3A9686E}" destId="{501175CC-C0DC-2048-AE80-F8E8E84C2579}" srcOrd="0" destOrd="1" presId="urn:microsoft.com/office/officeart/2005/8/layout/hList1"/>
    <dgm:cxn modelId="{F43EAD3D-B094-1D44-B8AC-96C1F4CCDD03}" type="presOf" srcId="{9740436A-3305-B041-BEB0-2E679B7FF645}" destId="{2E54D899-F8A8-8444-B4BB-3C08F151236C}" srcOrd="0" destOrd="0" presId="urn:microsoft.com/office/officeart/2005/8/layout/hList1"/>
    <dgm:cxn modelId="{3F1CCE3D-FDF7-0F41-BC8E-E3EB7B3F0A9D}" srcId="{9F889D82-EA67-1740-B2ED-3DF103A5FB59}" destId="{9CEDD5E5-CB93-AF4A-904A-4224A13B28EE}" srcOrd="1" destOrd="0" parTransId="{78BDB756-6D83-9B46-A10C-67E56F980FF0}" sibTransId="{4047E258-C1FF-AD48-B3C4-D47CF1B9B5D3}"/>
    <dgm:cxn modelId="{813C1469-BAE1-0C43-ABA0-AF05C5A190B1}" type="presOf" srcId="{DBCB7A65-F928-734B-9151-FC281B01F576}" destId="{2B38D555-2FA3-9C44-9D56-9E1A225EB1EE}" srcOrd="0" destOrd="1" presId="urn:microsoft.com/office/officeart/2005/8/layout/hList1"/>
    <dgm:cxn modelId="{E552686B-4E12-A043-9374-01991C538E31}" srcId="{E5613F6C-AE9D-FF4E-AC1C-552C68E5322B}" destId="{BF76CDB4-CEC6-1843-A3A3-4EC22BF721CB}" srcOrd="0" destOrd="0" parTransId="{F110921C-0AC6-6E4B-85D3-4E7D8BB20096}" sibTransId="{F274E2D5-759E-9A40-AC7B-FC26354C01CC}"/>
    <dgm:cxn modelId="{36C3B57A-13BA-DF48-8A9C-892EB2E713A5}" type="presOf" srcId="{9F889D82-EA67-1740-B2ED-3DF103A5FB59}" destId="{BB8FB2D4-4C66-514D-966E-68C405C1BCBC}" srcOrd="0" destOrd="0" presId="urn:microsoft.com/office/officeart/2005/8/layout/hList1"/>
    <dgm:cxn modelId="{DEFA3985-2251-2E4F-A2B5-17313DABB825}" srcId="{F244BA04-0365-2B4F-A9A9-BC20B315BC00}" destId="{A8BCD4AF-3053-E249-8159-EBF4FA95DCEB}" srcOrd="1" destOrd="0" parTransId="{41E9158F-4A53-F146-8DCE-3D534EC41BD7}" sibTransId="{3900658C-4A63-B340-ADD0-F92D93E94CE7}"/>
    <dgm:cxn modelId="{0AD8B9A2-F20B-2A48-B79B-35C03E29EAD0}" srcId="{E5613F6C-AE9D-FF4E-AC1C-552C68E5322B}" destId="{DBCB7A65-F928-734B-9151-FC281B01F576}" srcOrd="1" destOrd="0" parTransId="{002D8220-AA1D-5146-9584-75320B6CC593}" sibTransId="{7E44D6E4-0E2A-FF4C-BD75-5FD32B5094AD}"/>
    <dgm:cxn modelId="{DE4855B2-8FB4-924D-81EA-FCF72BD6C398}" type="presOf" srcId="{BF76CDB4-CEC6-1843-A3A3-4EC22BF721CB}" destId="{2B38D555-2FA3-9C44-9D56-9E1A225EB1EE}" srcOrd="0" destOrd="0" presId="urn:microsoft.com/office/officeart/2005/8/layout/hList1"/>
    <dgm:cxn modelId="{C6492FBE-F604-B443-B6B0-EB82D152B1D1}" srcId="{F244BA04-0365-2B4F-A9A9-BC20B315BC00}" destId="{9F889D82-EA67-1740-B2ED-3DF103A5FB59}" srcOrd="0" destOrd="0" parTransId="{9A3F7375-6B33-DD48-B6FD-3BF4A6301C29}" sibTransId="{604085A1-23E4-7743-B116-9019829BEB05}"/>
    <dgm:cxn modelId="{8D6645CE-0315-EE49-88E9-B3A41C74867A}" type="presOf" srcId="{F244BA04-0365-2B4F-A9A9-BC20B315BC00}" destId="{C2F04B19-4DDA-4049-97A8-8A68D11E6B1F}" srcOrd="0" destOrd="0" presId="urn:microsoft.com/office/officeart/2005/8/layout/hList1"/>
    <dgm:cxn modelId="{74D9A8D0-D108-B940-A51A-E7C82D06D97D}" srcId="{A8BCD4AF-3053-E249-8159-EBF4FA95DCEB}" destId="{77D73DDD-F775-C641-98DB-65DBC3A9686E}" srcOrd="1" destOrd="0" parTransId="{8018CBDD-1584-2947-B07B-FFDB98FBE8D7}" sibTransId="{A75C4BE4-3682-A643-BADF-7C755C2DF01C}"/>
    <dgm:cxn modelId="{C82710E1-C20D-CA45-8958-03207B03E55F}" type="presOf" srcId="{E5613F6C-AE9D-FF4E-AC1C-552C68E5322B}" destId="{2C364141-5198-9147-AFE8-79E38252F34D}" srcOrd="0" destOrd="0" presId="urn:microsoft.com/office/officeart/2005/8/layout/hList1"/>
    <dgm:cxn modelId="{B7C5F6F0-E625-3149-B98F-B6A4EABD28B7}" type="presOf" srcId="{542BADC5-637E-4C4F-95E5-B6B6A30A2521}" destId="{501175CC-C0DC-2048-AE80-F8E8E84C2579}" srcOrd="0" destOrd="0" presId="urn:microsoft.com/office/officeart/2005/8/layout/hList1"/>
    <dgm:cxn modelId="{1FC74AD8-3A70-7D41-B6CC-82293EF80614}" type="presParOf" srcId="{C2F04B19-4DDA-4049-97A8-8A68D11E6B1F}" destId="{A686D878-F5BD-654D-BE62-3608290D202D}" srcOrd="0" destOrd="0" presId="urn:microsoft.com/office/officeart/2005/8/layout/hList1"/>
    <dgm:cxn modelId="{1CEC3B9F-2811-F549-9E8E-16B5622306B0}" type="presParOf" srcId="{A686D878-F5BD-654D-BE62-3608290D202D}" destId="{BB8FB2D4-4C66-514D-966E-68C405C1BCBC}" srcOrd="0" destOrd="0" presId="urn:microsoft.com/office/officeart/2005/8/layout/hList1"/>
    <dgm:cxn modelId="{50F62000-7B18-4045-BD51-A46E60D0F850}" type="presParOf" srcId="{A686D878-F5BD-654D-BE62-3608290D202D}" destId="{2E54D899-F8A8-8444-B4BB-3C08F151236C}" srcOrd="1" destOrd="0" presId="urn:microsoft.com/office/officeart/2005/8/layout/hList1"/>
    <dgm:cxn modelId="{D92A6056-FFD5-EE4D-B419-FCE25134345D}" type="presParOf" srcId="{C2F04B19-4DDA-4049-97A8-8A68D11E6B1F}" destId="{7F2114E4-66AD-0A46-859A-95D992261ED9}" srcOrd="1" destOrd="0" presId="urn:microsoft.com/office/officeart/2005/8/layout/hList1"/>
    <dgm:cxn modelId="{6C7A0A02-B60C-E546-B061-A0B67E532CFB}" type="presParOf" srcId="{C2F04B19-4DDA-4049-97A8-8A68D11E6B1F}" destId="{6AF368CE-D931-6149-9322-1A822734367D}" srcOrd="2" destOrd="0" presId="urn:microsoft.com/office/officeart/2005/8/layout/hList1"/>
    <dgm:cxn modelId="{30F9B815-C956-364A-B0FE-769D027B164B}" type="presParOf" srcId="{6AF368CE-D931-6149-9322-1A822734367D}" destId="{3EFB88CA-EB15-8841-ADD1-3FDE5C00BDE0}" srcOrd="0" destOrd="0" presId="urn:microsoft.com/office/officeart/2005/8/layout/hList1"/>
    <dgm:cxn modelId="{2C4A68E8-5AFC-B049-946D-6591A44BF539}" type="presParOf" srcId="{6AF368CE-D931-6149-9322-1A822734367D}" destId="{501175CC-C0DC-2048-AE80-F8E8E84C2579}" srcOrd="1" destOrd="0" presId="urn:microsoft.com/office/officeart/2005/8/layout/hList1"/>
    <dgm:cxn modelId="{FC648558-6BE7-E14C-9B0F-498C0F3DE3C0}" type="presParOf" srcId="{C2F04B19-4DDA-4049-97A8-8A68D11E6B1F}" destId="{045B60C2-B190-A64B-8ACC-B0FEE3E59FAC}" srcOrd="3" destOrd="0" presId="urn:microsoft.com/office/officeart/2005/8/layout/hList1"/>
    <dgm:cxn modelId="{46767A31-6DFC-584F-A326-DC36C7809348}" type="presParOf" srcId="{C2F04B19-4DDA-4049-97A8-8A68D11E6B1F}" destId="{C2347537-338C-1644-8AA0-1E4487D458C1}" srcOrd="4" destOrd="0" presId="urn:microsoft.com/office/officeart/2005/8/layout/hList1"/>
    <dgm:cxn modelId="{584776FC-4C37-F740-BB9F-C5A562B4FF9F}" type="presParOf" srcId="{C2347537-338C-1644-8AA0-1E4487D458C1}" destId="{2C364141-5198-9147-AFE8-79E38252F34D}" srcOrd="0" destOrd="0" presId="urn:microsoft.com/office/officeart/2005/8/layout/hList1"/>
    <dgm:cxn modelId="{67DD7661-5B76-6F47-A12F-C5C19B2CA281}" type="presParOf" srcId="{C2347537-338C-1644-8AA0-1E4487D458C1}" destId="{2B38D555-2FA3-9C44-9D56-9E1A225EB1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3A7401-ABFD-6B49-8420-8F9BA43DA06C}" type="doc">
      <dgm:prSet loTypeId="urn:microsoft.com/office/officeart/2005/8/layout/vList3" loCatId="" qsTypeId="urn:microsoft.com/office/officeart/2005/8/quickstyle/simple1" qsCatId="simple" csTypeId="urn:microsoft.com/office/officeart/2005/8/colors/accent3_4" csCatId="accent3" phldr="1"/>
      <dgm:spPr/>
      <dgm:t>
        <a:bodyPr/>
        <a:lstStyle/>
        <a:p>
          <a:endParaRPr lang="en-US"/>
        </a:p>
      </dgm:t>
    </dgm:pt>
    <dgm:pt modelId="{A5A68D29-F087-9C49-99E7-1E0C032C6F86}">
      <dgm:prSet phldrT="[Text]"/>
      <dgm:spPr>
        <a:solidFill>
          <a:srgbClr val="C9836B"/>
        </a:solidFill>
      </dgm:spPr>
      <dgm:t>
        <a:bodyPr/>
        <a:lstStyle/>
        <a:p>
          <a:r>
            <a:rPr lang="en-US" dirty="0"/>
            <a:t>Assign more patrols on weekends</a:t>
          </a:r>
        </a:p>
      </dgm:t>
    </dgm:pt>
    <dgm:pt modelId="{2F8F9512-3FA6-1A4B-BD27-30D961F3F2A0}" type="parTrans" cxnId="{6315BA79-F51E-F449-B547-812E3E6F4452}">
      <dgm:prSet/>
      <dgm:spPr/>
      <dgm:t>
        <a:bodyPr/>
        <a:lstStyle/>
        <a:p>
          <a:endParaRPr lang="en-US"/>
        </a:p>
      </dgm:t>
    </dgm:pt>
    <dgm:pt modelId="{F57E0C48-E021-2942-A4FA-39C4D75E0E99}" type="sibTrans" cxnId="{6315BA79-F51E-F449-B547-812E3E6F4452}">
      <dgm:prSet/>
      <dgm:spPr/>
      <dgm:t>
        <a:bodyPr/>
        <a:lstStyle/>
        <a:p>
          <a:endParaRPr lang="en-US"/>
        </a:p>
      </dgm:t>
    </dgm:pt>
    <dgm:pt modelId="{A0EEC92A-6CF8-ED4D-9398-184A0D17F014}">
      <dgm:prSet phldrT="[Text]"/>
      <dgm:spPr>
        <a:solidFill>
          <a:srgbClr val="6C3524"/>
        </a:solidFill>
        <a:ln>
          <a:solidFill>
            <a:srgbClr val="6C3524"/>
          </a:solidFill>
        </a:ln>
      </dgm:spPr>
      <dgm:t>
        <a:bodyPr/>
        <a:lstStyle/>
        <a:p>
          <a:r>
            <a:rPr lang="en-US" dirty="0"/>
            <a:t>Summer Youth Programs for job training or internships</a:t>
          </a:r>
        </a:p>
      </dgm:t>
    </dgm:pt>
    <dgm:pt modelId="{D12EAEDA-ECAA-CA4F-8B77-76985A0C4348}" type="parTrans" cxnId="{9842789A-CE64-9845-ACE3-B5FD187DA7B6}">
      <dgm:prSet/>
      <dgm:spPr/>
      <dgm:t>
        <a:bodyPr/>
        <a:lstStyle/>
        <a:p>
          <a:endParaRPr lang="en-US"/>
        </a:p>
      </dgm:t>
    </dgm:pt>
    <dgm:pt modelId="{D44E3970-F379-024A-A4C0-109048B2F320}" type="sibTrans" cxnId="{9842789A-CE64-9845-ACE3-B5FD187DA7B6}">
      <dgm:prSet/>
      <dgm:spPr/>
      <dgm:t>
        <a:bodyPr/>
        <a:lstStyle/>
        <a:p>
          <a:endParaRPr lang="en-US"/>
        </a:p>
      </dgm:t>
    </dgm:pt>
    <dgm:pt modelId="{2F259270-C639-2F41-9757-CE1CCDC50AFB}">
      <dgm:prSet phldrT="[Text]"/>
      <dgm:spPr>
        <a:solidFill>
          <a:srgbClr val="602724"/>
        </a:solidFill>
        <a:ln>
          <a:solidFill>
            <a:srgbClr val="602724"/>
          </a:solidFill>
        </a:ln>
      </dgm:spPr>
      <dgm:t>
        <a:bodyPr/>
        <a:lstStyle/>
        <a:p>
          <a:r>
            <a:rPr lang="en-US" dirty="0"/>
            <a:t>Intervention programs for men on conflict resolution and gun violence</a:t>
          </a:r>
        </a:p>
      </dgm:t>
    </dgm:pt>
    <dgm:pt modelId="{9C8D7AF8-DB27-A740-B882-F65783968547}" type="parTrans" cxnId="{61453E45-B725-4344-9516-8EC0DACBC994}">
      <dgm:prSet/>
      <dgm:spPr/>
      <dgm:t>
        <a:bodyPr/>
        <a:lstStyle/>
        <a:p>
          <a:endParaRPr lang="en-US"/>
        </a:p>
      </dgm:t>
    </dgm:pt>
    <dgm:pt modelId="{4E7AAFA0-6C2D-8E42-A7F3-A66F6A5D3DF2}" type="sibTrans" cxnId="{61453E45-B725-4344-9516-8EC0DACBC994}">
      <dgm:prSet/>
      <dgm:spPr/>
      <dgm:t>
        <a:bodyPr/>
        <a:lstStyle/>
        <a:p>
          <a:endParaRPr lang="en-US"/>
        </a:p>
      </dgm:t>
    </dgm:pt>
    <dgm:pt modelId="{27AEF136-F702-E247-9CA8-592C58E810FF}" type="pres">
      <dgm:prSet presAssocID="{103A7401-ABFD-6B49-8420-8F9BA43DA06C}" presName="linearFlow" presStyleCnt="0">
        <dgm:presLayoutVars>
          <dgm:dir/>
          <dgm:resizeHandles val="exact"/>
        </dgm:presLayoutVars>
      </dgm:prSet>
      <dgm:spPr/>
    </dgm:pt>
    <dgm:pt modelId="{304DB84D-2AEC-8947-B2B5-2463F4B8304C}" type="pres">
      <dgm:prSet presAssocID="{A5A68D29-F087-9C49-99E7-1E0C032C6F86}" presName="composite" presStyleCnt="0"/>
      <dgm:spPr/>
    </dgm:pt>
    <dgm:pt modelId="{A3DF7428-A71C-D342-A7B5-438035E583DF}" type="pres">
      <dgm:prSet presAssocID="{A5A68D29-F087-9C49-99E7-1E0C032C6F86}" presName="imgShp" presStyleLbl="fgImgPlace1" presStyleIdx="0" presStyleCnt="3" custLinFactNeighborX="-8019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rgbClr val="C9836B"/>
          </a:solidFill>
        </a:ln>
      </dgm:spPr>
      <dgm:extLst>
        <a:ext uri="{E40237B7-FDA0-4F09-8148-C483321AD2D9}">
          <dgm14:cNvPr xmlns:dgm14="http://schemas.microsoft.com/office/drawing/2010/diagram" id="0" name="" descr="Police male with solid fill"/>
        </a:ext>
      </dgm:extLst>
    </dgm:pt>
    <dgm:pt modelId="{081E18B7-90FC-5449-852B-19B8D7E9D20F}" type="pres">
      <dgm:prSet presAssocID="{A5A68D29-F087-9C49-99E7-1E0C032C6F86}" presName="txShp" presStyleLbl="node1" presStyleIdx="0" presStyleCnt="3">
        <dgm:presLayoutVars>
          <dgm:bulletEnabled val="1"/>
        </dgm:presLayoutVars>
      </dgm:prSet>
      <dgm:spPr/>
    </dgm:pt>
    <dgm:pt modelId="{C5CA5A76-F0DF-B24F-8A95-9C737B61F361}" type="pres">
      <dgm:prSet presAssocID="{F57E0C48-E021-2942-A4FA-39C4D75E0E99}" presName="spacing" presStyleCnt="0"/>
      <dgm:spPr/>
    </dgm:pt>
    <dgm:pt modelId="{4BDE73CC-C79A-A64A-AA3E-94580AF56647}" type="pres">
      <dgm:prSet presAssocID="{A0EEC92A-6CF8-ED4D-9398-184A0D17F014}" presName="composite" presStyleCnt="0"/>
      <dgm:spPr/>
    </dgm:pt>
    <dgm:pt modelId="{05D187C7-8D00-BE4F-B0C8-EE85142A391B}" type="pres">
      <dgm:prSet presAssocID="{A0EEC92A-6CF8-ED4D-9398-184A0D17F014}" presName="imgShp" presStyleLbl="fgImgPlace1" presStyleIdx="1" presStyleCnt="3" custLinFactNeighborX="-8019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rgbClr val="6C3524"/>
          </a:solidFill>
        </a:ln>
      </dgm:spPr>
      <dgm:extLst>
        <a:ext uri="{E40237B7-FDA0-4F09-8148-C483321AD2D9}">
          <dgm14:cNvPr xmlns:dgm14="http://schemas.microsoft.com/office/drawing/2010/diagram" id="0" name="" descr="Dance with solid fill"/>
        </a:ext>
      </dgm:extLst>
    </dgm:pt>
    <dgm:pt modelId="{127CC1B6-D1DB-1F4D-A0AD-D50EDCB15307}" type="pres">
      <dgm:prSet presAssocID="{A0EEC92A-6CF8-ED4D-9398-184A0D17F014}" presName="txShp" presStyleLbl="node1" presStyleIdx="1" presStyleCnt="3">
        <dgm:presLayoutVars>
          <dgm:bulletEnabled val="1"/>
        </dgm:presLayoutVars>
      </dgm:prSet>
      <dgm:spPr/>
    </dgm:pt>
    <dgm:pt modelId="{2D88451D-AB3B-C745-A21D-FADC9ECBFC0C}" type="pres">
      <dgm:prSet presAssocID="{D44E3970-F379-024A-A4C0-109048B2F320}" presName="spacing" presStyleCnt="0"/>
      <dgm:spPr/>
    </dgm:pt>
    <dgm:pt modelId="{50F650CC-1BE7-2043-9381-8329A4627913}" type="pres">
      <dgm:prSet presAssocID="{2F259270-C639-2F41-9757-CE1CCDC50AFB}" presName="composite" presStyleCnt="0"/>
      <dgm:spPr/>
    </dgm:pt>
    <dgm:pt modelId="{C0689BCB-B152-B842-879E-052EA57C9A42}" type="pres">
      <dgm:prSet presAssocID="{2F259270-C639-2F41-9757-CE1CCDC50AFB}" presName="imgShp" presStyleLbl="fgImgPlace1" presStyleIdx="2" presStyleCnt="3" custLinFactNeighborX="-8019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solidFill>
            <a:srgbClr val="602724"/>
          </a:solidFill>
        </a:ln>
      </dgm:spPr>
      <dgm:extLst>
        <a:ext uri="{E40237B7-FDA0-4F09-8148-C483321AD2D9}">
          <dgm14:cNvPr xmlns:dgm14="http://schemas.microsoft.com/office/drawing/2010/diagram" id="0" name="" descr="Classroom with solid fill"/>
        </a:ext>
      </dgm:extLst>
    </dgm:pt>
    <dgm:pt modelId="{7314E365-7968-9842-96B1-88675B7E64AB}" type="pres">
      <dgm:prSet presAssocID="{2F259270-C639-2F41-9757-CE1CCDC50AFB}" presName="txShp" presStyleLbl="node1" presStyleIdx="2" presStyleCnt="3">
        <dgm:presLayoutVars>
          <dgm:bulletEnabled val="1"/>
        </dgm:presLayoutVars>
      </dgm:prSet>
      <dgm:spPr/>
    </dgm:pt>
  </dgm:ptLst>
  <dgm:cxnLst>
    <dgm:cxn modelId="{97790B34-60DF-5842-A305-0CA73D838151}" type="presOf" srcId="{A5A68D29-F087-9C49-99E7-1E0C032C6F86}" destId="{081E18B7-90FC-5449-852B-19B8D7E9D20F}" srcOrd="0" destOrd="0" presId="urn:microsoft.com/office/officeart/2005/8/layout/vList3"/>
    <dgm:cxn modelId="{61453E45-B725-4344-9516-8EC0DACBC994}" srcId="{103A7401-ABFD-6B49-8420-8F9BA43DA06C}" destId="{2F259270-C639-2F41-9757-CE1CCDC50AFB}" srcOrd="2" destOrd="0" parTransId="{9C8D7AF8-DB27-A740-B882-F65783968547}" sibTransId="{4E7AAFA0-6C2D-8E42-A7F3-A66F6A5D3DF2}"/>
    <dgm:cxn modelId="{6315BA79-F51E-F449-B547-812E3E6F4452}" srcId="{103A7401-ABFD-6B49-8420-8F9BA43DA06C}" destId="{A5A68D29-F087-9C49-99E7-1E0C032C6F86}" srcOrd="0" destOrd="0" parTransId="{2F8F9512-3FA6-1A4B-BD27-30D961F3F2A0}" sibTransId="{F57E0C48-E021-2942-A4FA-39C4D75E0E99}"/>
    <dgm:cxn modelId="{9842789A-CE64-9845-ACE3-B5FD187DA7B6}" srcId="{103A7401-ABFD-6B49-8420-8F9BA43DA06C}" destId="{A0EEC92A-6CF8-ED4D-9398-184A0D17F014}" srcOrd="1" destOrd="0" parTransId="{D12EAEDA-ECAA-CA4F-8B77-76985A0C4348}" sibTransId="{D44E3970-F379-024A-A4C0-109048B2F320}"/>
    <dgm:cxn modelId="{BC70A9AB-4EA5-354C-A778-271C4FD43295}" type="presOf" srcId="{A0EEC92A-6CF8-ED4D-9398-184A0D17F014}" destId="{127CC1B6-D1DB-1F4D-A0AD-D50EDCB15307}" srcOrd="0" destOrd="0" presId="urn:microsoft.com/office/officeart/2005/8/layout/vList3"/>
    <dgm:cxn modelId="{CC2000AC-52A3-0B44-884B-0FD87B834CF6}" type="presOf" srcId="{2F259270-C639-2F41-9757-CE1CCDC50AFB}" destId="{7314E365-7968-9842-96B1-88675B7E64AB}" srcOrd="0" destOrd="0" presId="urn:microsoft.com/office/officeart/2005/8/layout/vList3"/>
    <dgm:cxn modelId="{50AF8CBE-0861-A945-B8C2-0F6CE5B31E60}" type="presOf" srcId="{103A7401-ABFD-6B49-8420-8F9BA43DA06C}" destId="{27AEF136-F702-E247-9CA8-592C58E810FF}" srcOrd="0" destOrd="0" presId="urn:microsoft.com/office/officeart/2005/8/layout/vList3"/>
    <dgm:cxn modelId="{6D18E856-5452-E747-B006-C0569C50ADB4}" type="presParOf" srcId="{27AEF136-F702-E247-9CA8-592C58E810FF}" destId="{304DB84D-2AEC-8947-B2B5-2463F4B8304C}" srcOrd="0" destOrd="0" presId="urn:microsoft.com/office/officeart/2005/8/layout/vList3"/>
    <dgm:cxn modelId="{8B9E8BB4-3070-304D-8971-5FB7E1D8C234}" type="presParOf" srcId="{304DB84D-2AEC-8947-B2B5-2463F4B8304C}" destId="{A3DF7428-A71C-D342-A7B5-438035E583DF}" srcOrd="0" destOrd="0" presId="urn:microsoft.com/office/officeart/2005/8/layout/vList3"/>
    <dgm:cxn modelId="{404905B9-4A02-1A4E-B4AA-6E06173E46F5}" type="presParOf" srcId="{304DB84D-2AEC-8947-B2B5-2463F4B8304C}" destId="{081E18B7-90FC-5449-852B-19B8D7E9D20F}" srcOrd="1" destOrd="0" presId="urn:microsoft.com/office/officeart/2005/8/layout/vList3"/>
    <dgm:cxn modelId="{327287D3-0D9D-AB4A-96CF-5B227EEC7D60}" type="presParOf" srcId="{27AEF136-F702-E247-9CA8-592C58E810FF}" destId="{C5CA5A76-F0DF-B24F-8A95-9C737B61F361}" srcOrd="1" destOrd="0" presId="urn:microsoft.com/office/officeart/2005/8/layout/vList3"/>
    <dgm:cxn modelId="{BC7C9F61-ED0B-8843-BD8A-4F541F860C8F}" type="presParOf" srcId="{27AEF136-F702-E247-9CA8-592C58E810FF}" destId="{4BDE73CC-C79A-A64A-AA3E-94580AF56647}" srcOrd="2" destOrd="0" presId="urn:microsoft.com/office/officeart/2005/8/layout/vList3"/>
    <dgm:cxn modelId="{9365A7AB-71A4-9045-963D-9F61C3F9296E}" type="presParOf" srcId="{4BDE73CC-C79A-A64A-AA3E-94580AF56647}" destId="{05D187C7-8D00-BE4F-B0C8-EE85142A391B}" srcOrd="0" destOrd="0" presId="urn:microsoft.com/office/officeart/2005/8/layout/vList3"/>
    <dgm:cxn modelId="{DE170FF5-EAD2-944C-B3FC-EDB46EB6B6B0}" type="presParOf" srcId="{4BDE73CC-C79A-A64A-AA3E-94580AF56647}" destId="{127CC1B6-D1DB-1F4D-A0AD-D50EDCB15307}" srcOrd="1" destOrd="0" presId="urn:microsoft.com/office/officeart/2005/8/layout/vList3"/>
    <dgm:cxn modelId="{5C04D59F-9DC9-0E4C-AA97-FAF701582272}" type="presParOf" srcId="{27AEF136-F702-E247-9CA8-592C58E810FF}" destId="{2D88451D-AB3B-C745-A21D-FADC9ECBFC0C}" srcOrd="3" destOrd="0" presId="urn:microsoft.com/office/officeart/2005/8/layout/vList3"/>
    <dgm:cxn modelId="{8101AE88-2695-7E40-9242-E82D1484C550}" type="presParOf" srcId="{27AEF136-F702-E247-9CA8-592C58E810FF}" destId="{50F650CC-1BE7-2043-9381-8329A4627913}" srcOrd="4" destOrd="0" presId="urn:microsoft.com/office/officeart/2005/8/layout/vList3"/>
    <dgm:cxn modelId="{5705AC86-31A2-DE43-ADEA-5ABFE35C9141}" type="presParOf" srcId="{50F650CC-1BE7-2043-9381-8329A4627913}" destId="{C0689BCB-B152-B842-879E-052EA57C9A42}" srcOrd="0" destOrd="0" presId="urn:microsoft.com/office/officeart/2005/8/layout/vList3"/>
    <dgm:cxn modelId="{3B2BD3EE-21FE-D748-9F44-9259AA193EEA}" type="presParOf" srcId="{50F650CC-1BE7-2043-9381-8329A4627913}" destId="{7314E365-7968-9842-96B1-88675B7E64A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6C871266-B305-7047-8EFE-8BD71D4FD588}" type="doc">
      <dgm:prSet loTypeId="urn:microsoft.com/office/officeart/2008/layout/BendingPictureBlocks" loCatId="" qsTypeId="urn:microsoft.com/office/officeart/2005/8/quickstyle/simple1" qsCatId="simple" csTypeId="urn:microsoft.com/office/officeart/2005/8/colors/accent3_2" csCatId="accent3" phldr="1"/>
      <dgm:spPr/>
      <dgm:t>
        <a:bodyPr/>
        <a:lstStyle/>
        <a:p>
          <a:endParaRPr lang="en-US"/>
        </a:p>
      </dgm:t>
    </dgm:pt>
    <dgm:pt modelId="{2BD80CA6-8997-EF47-A3ED-5D9CBA163FC6}">
      <dgm:prSet phldrT="[Text]"/>
      <dgm:spPr>
        <a:ln>
          <a:noFill/>
        </a:ln>
        <a:effectLst>
          <a:softEdge rad="12700"/>
        </a:effectLst>
      </dgm:spPr>
      <dgm:t>
        <a:bodyPr/>
        <a:lstStyle/>
        <a:p>
          <a:r>
            <a:rPr lang="en-US" dirty="0"/>
            <a:t>Time</a:t>
          </a:r>
        </a:p>
      </dgm:t>
    </dgm:pt>
    <dgm:pt modelId="{11BB8F48-A048-0345-8633-4C0D8D541210}" type="parTrans" cxnId="{9BDE5126-7738-2743-A782-7530F2AFCBE1}">
      <dgm:prSet/>
      <dgm:spPr/>
      <dgm:t>
        <a:bodyPr/>
        <a:lstStyle/>
        <a:p>
          <a:endParaRPr lang="en-US"/>
        </a:p>
      </dgm:t>
    </dgm:pt>
    <dgm:pt modelId="{01BA1B0A-0ADC-AC4F-BA54-FF6AF21CF249}" type="sibTrans" cxnId="{9BDE5126-7738-2743-A782-7530F2AFCBE1}">
      <dgm:prSet/>
      <dgm:spPr/>
      <dgm:t>
        <a:bodyPr/>
        <a:lstStyle/>
        <a:p>
          <a:endParaRPr lang="en-US"/>
        </a:p>
      </dgm:t>
    </dgm:pt>
    <dgm:pt modelId="{FE5C5AA7-4F31-BB44-8133-9DAF342C9A9A}">
      <dgm:prSet phldrT="[Text]"/>
      <dgm:spPr>
        <a:ln>
          <a:noFill/>
        </a:ln>
        <a:effectLst>
          <a:softEdge rad="12700"/>
        </a:effectLst>
      </dgm:spPr>
      <dgm:t>
        <a:bodyPr/>
        <a:lstStyle/>
        <a:p>
          <a:r>
            <a:rPr lang="en-US" dirty="0"/>
            <a:t>Location</a:t>
          </a:r>
        </a:p>
      </dgm:t>
    </dgm:pt>
    <dgm:pt modelId="{59781687-418D-F747-BF94-B373C9C45601}" type="parTrans" cxnId="{C56DDB83-0655-4447-AFF0-7C0A3A356747}">
      <dgm:prSet/>
      <dgm:spPr/>
      <dgm:t>
        <a:bodyPr/>
        <a:lstStyle/>
        <a:p>
          <a:endParaRPr lang="en-US"/>
        </a:p>
      </dgm:t>
    </dgm:pt>
    <dgm:pt modelId="{82D16F99-D5CA-7E40-AFDE-DC5F0BA0B29A}" type="sibTrans" cxnId="{C56DDB83-0655-4447-AFF0-7C0A3A356747}">
      <dgm:prSet/>
      <dgm:spPr/>
      <dgm:t>
        <a:bodyPr/>
        <a:lstStyle/>
        <a:p>
          <a:endParaRPr lang="en-US"/>
        </a:p>
      </dgm:t>
    </dgm:pt>
    <dgm:pt modelId="{C030646D-7061-4748-8498-B6C5D6B2C7EE}">
      <dgm:prSet phldrT="[Text]"/>
      <dgm:spPr>
        <a:ln>
          <a:noFill/>
        </a:ln>
        <a:effectLst>
          <a:softEdge rad="12700"/>
        </a:effectLst>
      </dgm:spPr>
      <dgm:t>
        <a:bodyPr/>
        <a:lstStyle/>
        <a:p>
          <a:r>
            <a:rPr lang="en-US" dirty="0"/>
            <a:t>Weather</a:t>
          </a:r>
        </a:p>
      </dgm:t>
    </dgm:pt>
    <dgm:pt modelId="{429398A0-1F96-B049-B420-7DC160C95FE2}" type="parTrans" cxnId="{7E59995B-87AD-814A-9EED-69259CC0208E}">
      <dgm:prSet/>
      <dgm:spPr/>
      <dgm:t>
        <a:bodyPr/>
        <a:lstStyle/>
        <a:p>
          <a:endParaRPr lang="en-US"/>
        </a:p>
      </dgm:t>
    </dgm:pt>
    <dgm:pt modelId="{0732E57F-025D-F249-8E4A-CCCAE71328A5}" type="sibTrans" cxnId="{7E59995B-87AD-814A-9EED-69259CC0208E}">
      <dgm:prSet/>
      <dgm:spPr/>
      <dgm:t>
        <a:bodyPr/>
        <a:lstStyle/>
        <a:p>
          <a:endParaRPr lang="en-US"/>
        </a:p>
      </dgm:t>
    </dgm:pt>
    <dgm:pt modelId="{F8FDC089-D03D-714C-B2CD-7E6F507F6D16}">
      <dgm:prSet phldrT="[Text]"/>
      <dgm:spPr>
        <a:ln>
          <a:noFill/>
        </a:ln>
        <a:effectLst>
          <a:softEdge rad="12700"/>
        </a:effectLst>
      </dgm:spPr>
      <dgm:t>
        <a:bodyPr/>
        <a:lstStyle/>
        <a:p>
          <a:r>
            <a:rPr lang="en-US" b="0" i="0" dirty="0"/>
            <a:t>Perpetrator</a:t>
          </a:r>
          <a:endParaRPr lang="en-US" dirty="0"/>
        </a:p>
      </dgm:t>
    </dgm:pt>
    <dgm:pt modelId="{104E6FC7-1EC6-4C4A-936B-DD32DFE108CF}" type="parTrans" cxnId="{0BF000EF-5ECA-ED41-9E26-555D02889285}">
      <dgm:prSet/>
      <dgm:spPr/>
      <dgm:t>
        <a:bodyPr/>
        <a:lstStyle/>
        <a:p>
          <a:endParaRPr lang="en-US"/>
        </a:p>
      </dgm:t>
    </dgm:pt>
    <dgm:pt modelId="{4A79E746-B9DE-384D-A4BF-B4895560719A}" type="sibTrans" cxnId="{0BF000EF-5ECA-ED41-9E26-555D02889285}">
      <dgm:prSet/>
      <dgm:spPr/>
      <dgm:t>
        <a:bodyPr/>
        <a:lstStyle/>
        <a:p>
          <a:endParaRPr lang="en-US"/>
        </a:p>
      </dgm:t>
    </dgm:pt>
    <dgm:pt modelId="{14869D97-EEA5-CE44-944C-34F371CE32EE}" type="pres">
      <dgm:prSet presAssocID="{6C871266-B305-7047-8EFE-8BD71D4FD588}" presName="Name0" presStyleCnt="0">
        <dgm:presLayoutVars>
          <dgm:dir/>
          <dgm:resizeHandles/>
        </dgm:presLayoutVars>
      </dgm:prSet>
      <dgm:spPr/>
    </dgm:pt>
    <dgm:pt modelId="{3F7C7603-EA70-4544-B1FB-98F95276FF4D}" type="pres">
      <dgm:prSet presAssocID="{2BD80CA6-8997-EF47-A3ED-5D9CBA163FC6}" presName="composite" presStyleCnt="0"/>
      <dgm:spPr/>
    </dgm:pt>
    <dgm:pt modelId="{ABF74FE0-AD3E-904A-AD9F-9B2E14D3895E}" type="pres">
      <dgm:prSet presAssocID="{2BD80CA6-8997-EF47-A3ED-5D9CBA163FC6}" presName="rect1" presStyleLbl="b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t="-9000" b="-9000"/>
          </a:stretch>
        </a:blipFill>
        <a:ln>
          <a:noFill/>
        </a:ln>
      </dgm:spPr>
      <dgm:extLst>
        <a:ext uri="{E40237B7-FDA0-4F09-8148-C483321AD2D9}">
          <dgm14:cNvPr xmlns:dgm14="http://schemas.microsoft.com/office/drawing/2010/diagram" id="0" name="" descr="Clock with solid fill"/>
        </a:ext>
      </dgm:extLst>
    </dgm:pt>
    <dgm:pt modelId="{4B81B8FE-DE25-854C-AA0A-D8DB0B528807}" type="pres">
      <dgm:prSet presAssocID="{2BD80CA6-8997-EF47-A3ED-5D9CBA163FC6}" presName="rect2" presStyleLbl="node1" presStyleIdx="0" presStyleCnt="4">
        <dgm:presLayoutVars>
          <dgm:bulletEnabled val="1"/>
        </dgm:presLayoutVars>
      </dgm:prSet>
      <dgm:spPr/>
    </dgm:pt>
    <dgm:pt modelId="{62CA88F1-2FE4-0542-984A-5344FA5AF30A}" type="pres">
      <dgm:prSet presAssocID="{01BA1B0A-0ADC-AC4F-BA54-FF6AF21CF249}" presName="sibTrans" presStyleCnt="0"/>
      <dgm:spPr/>
    </dgm:pt>
    <dgm:pt modelId="{23948CC2-A6FD-1947-982D-ED643C204BF8}" type="pres">
      <dgm:prSet presAssocID="{C030646D-7061-4748-8498-B6C5D6B2C7EE}" presName="composite" presStyleCnt="0"/>
      <dgm:spPr/>
    </dgm:pt>
    <dgm:pt modelId="{57FCE48A-D622-4140-A8E4-2E0818B7D361}" type="pres">
      <dgm:prSet presAssocID="{C030646D-7061-4748-8498-B6C5D6B2C7EE}" presName="rect1" presStyleLbl="b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a:ln>
          <a:noFill/>
        </a:ln>
      </dgm:spPr>
      <dgm:extLst>
        <a:ext uri="{E40237B7-FDA0-4F09-8148-C483321AD2D9}">
          <dgm14:cNvPr xmlns:dgm14="http://schemas.microsoft.com/office/drawing/2010/diagram" id="0" name="" descr="Rolling hills with solid fill"/>
        </a:ext>
      </dgm:extLst>
    </dgm:pt>
    <dgm:pt modelId="{424CE429-0CF0-8C41-B0DF-78A2E4E42859}" type="pres">
      <dgm:prSet presAssocID="{C030646D-7061-4748-8498-B6C5D6B2C7EE}" presName="rect2" presStyleLbl="node1" presStyleIdx="1" presStyleCnt="4">
        <dgm:presLayoutVars>
          <dgm:bulletEnabled val="1"/>
        </dgm:presLayoutVars>
      </dgm:prSet>
      <dgm:spPr/>
    </dgm:pt>
    <dgm:pt modelId="{4CC42468-7923-974C-B0C9-8D08FCBD681F}" type="pres">
      <dgm:prSet presAssocID="{0732E57F-025D-F249-8E4A-CCCAE71328A5}" presName="sibTrans" presStyleCnt="0"/>
      <dgm:spPr/>
    </dgm:pt>
    <dgm:pt modelId="{220B75BA-563C-AB42-9BB3-CF59D9D6736E}" type="pres">
      <dgm:prSet presAssocID="{F8FDC089-D03D-714C-B2CD-7E6F507F6D16}" presName="composite" presStyleCnt="0"/>
      <dgm:spPr/>
    </dgm:pt>
    <dgm:pt modelId="{9012189D-A29B-414B-9643-335DC514ED2F}" type="pres">
      <dgm:prSet presAssocID="{F8FDC089-D03D-714C-B2CD-7E6F507F6D16}" presName="rect1" presStyleLbl="bgImgPlace1" presStyleIdx="2" presStyleCnt="4"/>
      <dgm:spPr>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t="2311" b="-20311"/>
          </a:stretch>
        </a:blipFill>
        <a:ln>
          <a:noFill/>
        </a:ln>
      </dgm:spPr>
      <dgm:extLst>
        <a:ext uri="{E40237B7-FDA0-4F09-8148-C483321AD2D9}">
          <dgm14:cNvPr xmlns:dgm14="http://schemas.microsoft.com/office/drawing/2010/diagram" id="0" name="" descr="Man with solid fill"/>
        </a:ext>
      </dgm:extLst>
    </dgm:pt>
    <dgm:pt modelId="{9BADD8B6-5BF7-2646-9A1F-21F637D3C3EF}" type="pres">
      <dgm:prSet presAssocID="{F8FDC089-D03D-714C-B2CD-7E6F507F6D16}" presName="rect2" presStyleLbl="node1" presStyleIdx="2" presStyleCnt="4">
        <dgm:presLayoutVars>
          <dgm:bulletEnabled val="1"/>
        </dgm:presLayoutVars>
      </dgm:prSet>
      <dgm:spPr/>
    </dgm:pt>
    <dgm:pt modelId="{0D76E3ED-8080-F348-828D-F1E4FC09FC64}" type="pres">
      <dgm:prSet presAssocID="{4A79E746-B9DE-384D-A4BF-B4895560719A}" presName="sibTrans" presStyleCnt="0"/>
      <dgm:spPr/>
    </dgm:pt>
    <dgm:pt modelId="{497D4DC6-A3D5-0442-B2AD-12C41DD0708D}" type="pres">
      <dgm:prSet presAssocID="{FE5C5AA7-4F31-BB44-8133-9DAF342C9A9A}" presName="composite" presStyleCnt="0"/>
      <dgm:spPr/>
    </dgm:pt>
    <dgm:pt modelId="{8B757200-3332-6142-9C89-38C9078889F6}" type="pres">
      <dgm:prSet presAssocID="{FE5C5AA7-4F31-BB44-8133-9DAF342C9A9A}" presName="rect1" presStyleLbl="b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t="-9000" b="-9000"/>
          </a:stretch>
        </a:blipFill>
        <a:ln>
          <a:noFill/>
        </a:ln>
      </dgm:spPr>
      <dgm:extLst>
        <a:ext uri="{E40237B7-FDA0-4F09-8148-C483321AD2D9}">
          <dgm14:cNvPr xmlns:dgm14="http://schemas.microsoft.com/office/drawing/2010/diagram" id="0" name="" descr="Map with pin with solid fill"/>
        </a:ext>
      </dgm:extLst>
    </dgm:pt>
    <dgm:pt modelId="{B9462034-7480-8A4D-966D-8CE99B0BED4F}" type="pres">
      <dgm:prSet presAssocID="{FE5C5AA7-4F31-BB44-8133-9DAF342C9A9A}" presName="rect2" presStyleLbl="node1" presStyleIdx="3" presStyleCnt="4">
        <dgm:presLayoutVars>
          <dgm:bulletEnabled val="1"/>
        </dgm:presLayoutVars>
      </dgm:prSet>
      <dgm:spPr/>
    </dgm:pt>
  </dgm:ptLst>
  <dgm:cxnLst>
    <dgm:cxn modelId="{9BDE5126-7738-2743-A782-7530F2AFCBE1}" srcId="{6C871266-B305-7047-8EFE-8BD71D4FD588}" destId="{2BD80CA6-8997-EF47-A3ED-5D9CBA163FC6}" srcOrd="0" destOrd="0" parTransId="{11BB8F48-A048-0345-8633-4C0D8D541210}" sibTransId="{01BA1B0A-0ADC-AC4F-BA54-FF6AF21CF249}"/>
    <dgm:cxn modelId="{A540153D-C0DD-214D-A1A9-A80F86C5D6D2}" type="presOf" srcId="{C030646D-7061-4748-8498-B6C5D6B2C7EE}" destId="{424CE429-0CF0-8C41-B0DF-78A2E4E42859}" srcOrd="0" destOrd="0" presId="urn:microsoft.com/office/officeart/2008/layout/BendingPictureBlocks"/>
    <dgm:cxn modelId="{CC9DA74B-34BB-BB47-B5DA-91C87565D457}" type="presOf" srcId="{6C871266-B305-7047-8EFE-8BD71D4FD588}" destId="{14869D97-EEA5-CE44-944C-34F371CE32EE}" srcOrd="0" destOrd="0" presId="urn:microsoft.com/office/officeart/2008/layout/BendingPictureBlocks"/>
    <dgm:cxn modelId="{7E59995B-87AD-814A-9EED-69259CC0208E}" srcId="{6C871266-B305-7047-8EFE-8BD71D4FD588}" destId="{C030646D-7061-4748-8498-B6C5D6B2C7EE}" srcOrd="1" destOrd="0" parTransId="{429398A0-1F96-B049-B420-7DC160C95FE2}" sibTransId="{0732E57F-025D-F249-8E4A-CCCAE71328A5}"/>
    <dgm:cxn modelId="{C56DDB83-0655-4447-AFF0-7C0A3A356747}" srcId="{6C871266-B305-7047-8EFE-8BD71D4FD588}" destId="{FE5C5AA7-4F31-BB44-8133-9DAF342C9A9A}" srcOrd="3" destOrd="0" parTransId="{59781687-418D-F747-BF94-B373C9C45601}" sibTransId="{82D16F99-D5CA-7E40-AFDE-DC5F0BA0B29A}"/>
    <dgm:cxn modelId="{F713028F-8A5A-5C4D-8D0D-457EDFFF61E4}" type="presOf" srcId="{FE5C5AA7-4F31-BB44-8133-9DAF342C9A9A}" destId="{B9462034-7480-8A4D-966D-8CE99B0BED4F}" srcOrd="0" destOrd="0" presId="urn:microsoft.com/office/officeart/2008/layout/BendingPictureBlocks"/>
    <dgm:cxn modelId="{4EE621B6-6D49-2445-B8B1-00D9627DBE79}" type="presOf" srcId="{F8FDC089-D03D-714C-B2CD-7E6F507F6D16}" destId="{9BADD8B6-5BF7-2646-9A1F-21F637D3C3EF}" srcOrd="0" destOrd="0" presId="urn:microsoft.com/office/officeart/2008/layout/BendingPictureBlocks"/>
    <dgm:cxn modelId="{0BF000EF-5ECA-ED41-9E26-555D02889285}" srcId="{6C871266-B305-7047-8EFE-8BD71D4FD588}" destId="{F8FDC089-D03D-714C-B2CD-7E6F507F6D16}" srcOrd="2" destOrd="0" parTransId="{104E6FC7-1EC6-4C4A-936B-DD32DFE108CF}" sibTransId="{4A79E746-B9DE-384D-A4BF-B4895560719A}"/>
    <dgm:cxn modelId="{E318E8FC-3A7C-C449-8E63-0C7A19E8FD5D}" type="presOf" srcId="{2BD80CA6-8997-EF47-A3ED-5D9CBA163FC6}" destId="{4B81B8FE-DE25-854C-AA0A-D8DB0B528807}" srcOrd="0" destOrd="0" presId="urn:microsoft.com/office/officeart/2008/layout/BendingPictureBlocks"/>
    <dgm:cxn modelId="{70B7C6BC-E849-8447-95C8-B36B527F0EA6}" type="presParOf" srcId="{14869D97-EEA5-CE44-944C-34F371CE32EE}" destId="{3F7C7603-EA70-4544-B1FB-98F95276FF4D}" srcOrd="0" destOrd="0" presId="urn:microsoft.com/office/officeart/2008/layout/BendingPictureBlocks"/>
    <dgm:cxn modelId="{CAB93474-D54F-004F-AB0E-D64DA9AC3334}" type="presParOf" srcId="{3F7C7603-EA70-4544-B1FB-98F95276FF4D}" destId="{ABF74FE0-AD3E-904A-AD9F-9B2E14D3895E}" srcOrd="0" destOrd="0" presId="urn:microsoft.com/office/officeart/2008/layout/BendingPictureBlocks"/>
    <dgm:cxn modelId="{5BC66920-0373-1742-9C76-44D82F9E8484}" type="presParOf" srcId="{3F7C7603-EA70-4544-B1FB-98F95276FF4D}" destId="{4B81B8FE-DE25-854C-AA0A-D8DB0B528807}" srcOrd="1" destOrd="0" presId="urn:microsoft.com/office/officeart/2008/layout/BendingPictureBlocks"/>
    <dgm:cxn modelId="{81525721-6872-A949-9F41-9564A0FB4382}" type="presParOf" srcId="{14869D97-EEA5-CE44-944C-34F371CE32EE}" destId="{62CA88F1-2FE4-0542-984A-5344FA5AF30A}" srcOrd="1" destOrd="0" presId="urn:microsoft.com/office/officeart/2008/layout/BendingPictureBlocks"/>
    <dgm:cxn modelId="{C07294ED-72B2-E847-9307-AE8492C17F9A}" type="presParOf" srcId="{14869D97-EEA5-CE44-944C-34F371CE32EE}" destId="{23948CC2-A6FD-1947-982D-ED643C204BF8}" srcOrd="2" destOrd="0" presId="urn:microsoft.com/office/officeart/2008/layout/BendingPictureBlocks"/>
    <dgm:cxn modelId="{14CB0423-2853-E741-9030-D4FA2C410291}" type="presParOf" srcId="{23948CC2-A6FD-1947-982D-ED643C204BF8}" destId="{57FCE48A-D622-4140-A8E4-2E0818B7D361}" srcOrd="0" destOrd="0" presId="urn:microsoft.com/office/officeart/2008/layout/BendingPictureBlocks"/>
    <dgm:cxn modelId="{FB8FC16B-3FA1-D84F-906B-1318FF063648}" type="presParOf" srcId="{23948CC2-A6FD-1947-982D-ED643C204BF8}" destId="{424CE429-0CF0-8C41-B0DF-78A2E4E42859}" srcOrd="1" destOrd="0" presId="urn:microsoft.com/office/officeart/2008/layout/BendingPictureBlocks"/>
    <dgm:cxn modelId="{1609A5F0-BB6B-0249-A48A-736D7D575290}" type="presParOf" srcId="{14869D97-EEA5-CE44-944C-34F371CE32EE}" destId="{4CC42468-7923-974C-B0C9-8D08FCBD681F}" srcOrd="3" destOrd="0" presId="urn:microsoft.com/office/officeart/2008/layout/BendingPictureBlocks"/>
    <dgm:cxn modelId="{4E34E1F0-A62F-E64B-84C2-6B04232CBAC5}" type="presParOf" srcId="{14869D97-EEA5-CE44-944C-34F371CE32EE}" destId="{220B75BA-563C-AB42-9BB3-CF59D9D6736E}" srcOrd="4" destOrd="0" presId="urn:microsoft.com/office/officeart/2008/layout/BendingPictureBlocks"/>
    <dgm:cxn modelId="{27AD7F2C-2A79-E74B-8E11-5EC443F85CEE}" type="presParOf" srcId="{220B75BA-563C-AB42-9BB3-CF59D9D6736E}" destId="{9012189D-A29B-414B-9643-335DC514ED2F}" srcOrd="0" destOrd="0" presId="urn:microsoft.com/office/officeart/2008/layout/BendingPictureBlocks"/>
    <dgm:cxn modelId="{7B5900CA-3426-BC4D-8943-47F31B6B20B5}" type="presParOf" srcId="{220B75BA-563C-AB42-9BB3-CF59D9D6736E}" destId="{9BADD8B6-5BF7-2646-9A1F-21F637D3C3EF}" srcOrd="1" destOrd="0" presId="urn:microsoft.com/office/officeart/2008/layout/BendingPictureBlocks"/>
    <dgm:cxn modelId="{CFE103C5-41D9-0947-B554-0CE10D581E5A}" type="presParOf" srcId="{14869D97-EEA5-CE44-944C-34F371CE32EE}" destId="{0D76E3ED-8080-F348-828D-F1E4FC09FC64}" srcOrd="5" destOrd="0" presId="urn:microsoft.com/office/officeart/2008/layout/BendingPictureBlocks"/>
    <dgm:cxn modelId="{923C7469-ECDC-A344-8CAD-B41656052397}" type="presParOf" srcId="{14869D97-EEA5-CE44-944C-34F371CE32EE}" destId="{497D4DC6-A3D5-0442-B2AD-12C41DD0708D}" srcOrd="6" destOrd="0" presId="urn:microsoft.com/office/officeart/2008/layout/BendingPictureBlocks"/>
    <dgm:cxn modelId="{F52B3D11-51EB-1B47-9D89-2DC0830653CD}" type="presParOf" srcId="{497D4DC6-A3D5-0442-B2AD-12C41DD0708D}" destId="{8B757200-3332-6142-9C89-38C9078889F6}" srcOrd="0" destOrd="0" presId="urn:microsoft.com/office/officeart/2008/layout/BendingPictureBlocks"/>
    <dgm:cxn modelId="{B05DDE1E-264A-1D47-B762-576B3DF4BD3D}" type="presParOf" srcId="{497D4DC6-A3D5-0442-B2AD-12C41DD0708D}" destId="{B9462034-7480-8A4D-966D-8CE99B0BED4F}" srcOrd="1"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18491-F387-D241-851A-690F07AC32C4}">
      <dsp:nvSpPr>
        <dsp:cNvPr id="0" name=""/>
        <dsp:cNvSpPr/>
      </dsp:nvSpPr>
      <dsp:spPr>
        <a:xfrm>
          <a:off x="1234926" y="988"/>
          <a:ext cx="2953515" cy="2953515"/>
        </a:xfrm>
        <a:prstGeom prst="ellipse">
          <a:avLst/>
        </a:prstGeom>
        <a:solidFill>
          <a:schemeClr val="accent3">
            <a:shade val="80000"/>
            <a:alpha val="5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2542" tIns="45720" rIns="162542" bIns="45720" numCol="1" spcCol="1270" anchor="ctr" anchorCtr="1">
          <a:noAutofit/>
        </a:bodyPr>
        <a:lstStyle/>
        <a:p>
          <a:pPr marL="0" lvl="0" indent="0" algn="ctr" defTabSz="1600200">
            <a:lnSpc>
              <a:spcPct val="90000"/>
            </a:lnSpc>
            <a:spcBef>
              <a:spcPct val="0"/>
            </a:spcBef>
            <a:spcAft>
              <a:spcPct val="35000"/>
            </a:spcAft>
            <a:buNone/>
          </a:pPr>
          <a:r>
            <a:rPr lang="en-US" sz="3600" kern="1200" dirty="0"/>
            <a:t>27,000</a:t>
          </a:r>
        </a:p>
        <a:p>
          <a:pPr marL="285750" lvl="1" indent="-285750" algn="ctr" defTabSz="1244600">
            <a:lnSpc>
              <a:spcPct val="90000"/>
            </a:lnSpc>
            <a:spcBef>
              <a:spcPct val="0"/>
            </a:spcBef>
            <a:spcAft>
              <a:spcPct val="15000"/>
            </a:spcAft>
            <a:buNone/>
          </a:pPr>
          <a:r>
            <a:rPr lang="en-US" sz="2800" kern="1200" dirty="0"/>
            <a:t> Shooting Incidents</a:t>
          </a:r>
        </a:p>
      </dsp:txBody>
      <dsp:txXfrm>
        <a:off x="1667458" y="433520"/>
        <a:ext cx="2088451" cy="2088451"/>
      </dsp:txXfrm>
    </dsp:sp>
    <dsp:sp modelId="{B248787B-FFEB-5B4D-8746-8006C30C5C1E}">
      <dsp:nvSpPr>
        <dsp:cNvPr id="0" name=""/>
        <dsp:cNvSpPr/>
      </dsp:nvSpPr>
      <dsp:spPr>
        <a:xfrm>
          <a:off x="3597738" y="988"/>
          <a:ext cx="2953515" cy="2953515"/>
        </a:xfrm>
        <a:prstGeom prst="ellipse">
          <a:avLst/>
        </a:prstGeom>
        <a:solidFill>
          <a:schemeClr val="accent3">
            <a:shade val="80000"/>
            <a:alpha val="50000"/>
            <a:hueOff val="-22"/>
            <a:satOff val="-414"/>
            <a:lumOff val="2160"/>
            <a:alphaOff val="1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2542" tIns="45720" rIns="162542" bIns="45720" numCol="1" spcCol="1270" anchor="ctr" anchorCtr="1">
          <a:noAutofit/>
        </a:bodyPr>
        <a:lstStyle/>
        <a:p>
          <a:pPr marL="0" lvl="0" indent="0" algn="ctr" defTabSz="1600200">
            <a:lnSpc>
              <a:spcPct val="90000"/>
            </a:lnSpc>
            <a:spcBef>
              <a:spcPct val="0"/>
            </a:spcBef>
            <a:spcAft>
              <a:spcPct val="35000"/>
            </a:spcAft>
            <a:buNone/>
          </a:pPr>
          <a:r>
            <a:rPr lang="en-US" sz="3600" kern="1200" dirty="0"/>
            <a:t>5</a:t>
          </a:r>
        </a:p>
        <a:p>
          <a:pPr marL="285750" lvl="1" indent="-285750" algn="ctr" defTabSz="1244600">
            <a:lnSpc>
              <a:spcPct val="90000"/>
            </a:lnSpc>
            <a:spcBef>
              <a:spcPct val="0"/>
            </a:spcBef>
            <a:spcAft>
              <a:spcPct val="15000"/>
            </a:spcAft>
            <a:buNone/>
          </a:pPr>
          <a:r>
            <a:rPr lang="en-US" sz="2800" kern="1200" dirty="0"/>
            <a:t>NYC Boroughs</a:t>
          </a:r>
        </a:p>
      </dsp:txBody>
      <dsp:txXfrm>
        <a:off x="4030270" y="433520"/>
        <a:ext cx="2088451" cy="2088451"/>
      </dsp:txXfrm>
    </dsp:sp>
    <dsp:sp modelId="{BED3C949-9770-F941-A7CA-93B3081D9CF5}">
      <dsp:nvSpPr>
        <dsp:cNvPr id="0" name=""/>
        <dsp:cNvSpPr/>
      </dsp:nvSpPr>
      <dsp:spPr>
        <a:xfrm>
          <a:off x="5960550" y="988"/>
          <a:ext cx="2953515" cy="2953515"/>
        </a:xfrm>
        <a:prstGeom prst="ellipse">
          <a:avLst/>
        </a:prstGeom>
        <a:solidFill>
          <a:schemeClr val="accent3">
            <a:shade val="80000"/>
            <a:alpha val="50000"/>
            <a:hueOff val="-43"/>
            <a:satOff val="-828"/>
            <a:lumOff val="4320"/>
            <a:alphaOff val="3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62542" tIns="45720" rIns="162542" bIns="45720" numCol="1" spcCol="1270" anchor="ctr" anchorCtr="1">
          <a:noAutofit/>
        </a:bodyPr>
        <a:lstStyle/>
        <a:p>
          <a:pPr marL="0" lvl="0" indent="0" algn="ctr" defTabSz="1600200">
            <a:lnSpc>
              <a:spcPct val="90000"/>
            </a:lnSpc>
            <a:spcBef>
              <a:spcPct val="0"/>
            </a:spcBef>
            <a:spcAft>
              <a:spcPct val="35000"/>
            </a:spcAft>
            <a:buNone/>
          </a:pPr>
          <a:r>
            <a:rPr lang="en-US" sz="3600" kern="1200" dirty="0"/>
            <a:t>20</a:t>
          </a:r>
        </a:p>
        <a:p>
          <a:pPr marL="285750" lvl="1" indent="-285750" algn="ctr" defTabSz="1244600">
            <a:lnSpc>
              <a:spcPct val="90000"/>
            </a:lnSpc>
            <a:spcBef>
              <a:spcPct val="0"/>
            </a:spcBef>
            <a:spcAft>
              <a:spcPct val="15000"/>
            </a:spcAft>
            <a:buNone/>
          </a:pPr>
          <a:r>
            <a:rPr lang="en-US" sz="2800" kern="1200" dirty="0"/>
            <a:t>Years of historical data</a:t>
          </a:r>
        </a:p>
      </dsp:txBody>
      <dsp:txXfrm>
        <a:off x="6393082" y="433520"/>
        <a:ext cx="2088451" cy="2088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DB9EF-AF65-4442-9110-615402C4F219}">
      <dsp:nvSpPr>
        <dsp:cNvPr id="0" name=""/>
        <dsp:cNvSpPr/>
      </dsp:nvSpPr>
      <dsp:spPr>
        <a:xfrm>
          <a:off x="0" y="1060"/>
          <a:ext cx="9463383" cy="0"/>
        </a:xfrm>
        <a:prstGeom prst="line">
          <a:avLst/>
        </a:prstGeom>
        <a:solidFill>
          <a:schemeClr val="accent3">
            <a:alpha val="90000"/>
            <a:hueOff val="0"/>
            <a:satOff val="0"/>
            <a:lumOff val="0"/>
            <a:alphaOff val="0"/>
          </a:schemeClr>
        </a:solidFill>
        <a:ln w="1905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8820FA-C3D8-AA4A-8687-A6AB5498D827}">
      <dsp:nvSpPr>
        <dsp:cNvPr id="0" name=""/>
        <dsp:cNvSpPr/>
      </dsp:nvSpPr>
      <dsp:spPr>
        <a:xfrm>
          <a:off x="0" y="1060"/>
          <a:ext cx="9463383" cy="72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Who</a:t>
          </a:r>
          <a:r>
            <a:rPr lang="en-US" sz="2800" kern="1200" dirty="0"/>
            <a:t> are the victims of shooting incidents?</a:t>
          </a:r>
        </a:p>
      </dsp:txBody>
      <dsp:txXfrm>
        <a:off x="0" y="1060"/>
        <a:ext cx="9463383" cy="723058"/>
      </dsp:txXfrm>
    </dsp:sp>
    <dsp:sp modelId="{DCA5F14E-2A68-164C-9C67-8D6A441D7C39}">
      <dsp:nvSpPr>
        <dsp:cNvPr id="0" name=""/>
        <dsp:cNvSpPr/>
      </dsp:nvSpPr>
      <dsp:spPr>
        <a:xfrm>
          <a:off x="0" y="724118"/>
          <a:ext cx="9463383" cy="0"/>
        </a:xfrm>
        <a:prstGeom prst="line">
          <a:avLst/>
        </a:prstGeom>
        <a:solidFill>
          <a:schemeClr val="accent3">
            <a:alpha val="90000"/>
            <a:hueOff val="0"/>
            <a:satOff val="0"/>
            <a:lumOff val="0"/>
            <a:alphaOff val="-20000"/>
          </a:schemeClr>
        </a:solidFill>
        <a:ln w="19050" cap="flat" cmpd="sng" algn="ctr">
          <a:solidFill>
            <a:schemeClr val="accent3">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1B89-FAB0-C44A-8399-6E13797F1752}">
      <dsp:nvSpPr>
        <dsp:cNvPr id="0" name=""/>
        <dsp:cNvSpPr/>
      </dsp:nvSpPr>
      <dsp:spPr>
        <a:xfrm>
          <a:off x="0" y="724118"/>
          <a:ext cx="9463383" cy="72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When</a:t>
          </a:r>
          <a:r>
            <a:rPr lang="en-US" sz="2800" kern="1200" dirty="0"/>
            <a:t> do these incidents usually occur?</a:t>
          </a:r>
        </a:p>
      </dsp:txBody>
      <dsp:txXfrm>
        <a:off x="0" y="724118"/>
        <a:ext cx="9463383" cy="723058"/>
      </dsp:txXfrm>
    </dsp:sp>
    <dsp:sp modelId="{E6664C46-7BBD-BE49-BE43-621E4E2FCB14}">
      <dsp:nvSpPr>
        <dsp:cNvPr id="0" name=""/>
        <dsp:cNvSpPr/>
      </dsp:nvSpPr>
      <dsp:spPr>
        <a:xfrm>
          <a:off x="0" y="1447176"/>
          <a:ext cx="9463383" cy="0"/>
        </a:xfrm>
        <a:prstGeom prst="line">
          <a:avLst/>
        </a:prstGeom>
        <a:solidFill>
          <a:schemeClr val="accent3">
            <a:alpha val="90000"/>
            <a:hueOff val="0"/>
            <a:satOff val="0"/>
            <a:lumOff val="0"/>
            <a:alphaOff val="-40000"/>
          </a:schemeClr>
        </a:solidFill>
        <a:ln w="1905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D8D5B-E2E0-AE44-9175-365578BD3B05}">
      <dsp:nvSpPr>
        <dsp:cNvPr id="0" name=""/>
        <dsp:cNvSpPr/>
      </dsp:nvSpPr>
      <dsp:spPr>
        <a:xfrm>
          <a:off x="0" y="1447176"/>
          <a:ext cx="9463383" cy="723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Can we prevent </a:t>
          </a:r>
          <a:r>
            <a:rPr lang="en-US" sz="2800" b="0" kern="1200" dirty="0"/>
            <a:t>incidents by predicting their occurrence?</a:t>
          </a:r>
        </a:p>
      </dsp:txBody>
      <dsp:txXfrm>
        <a:off x="0" y="1447176"/>
        <a:ext cx="9463383" cy="723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7DCA8-658F-5B4B-9FA4-7F84F5C240FF}">
      <dsp:nvSpPr>
        <dsp:cNvPr id="0" name=""/>
        <dsp:cNvSpPr/>
      </dsp:nvSpPr>
      <dsp:spPr>
        <a:xfrm>
          <a:off x="1133539" y="179"/>
          <a:ext cx="2128196" cy="699983"/>
        </a:xfrm>
        <a:prstGeom prst="rightArrow">
          <a:avLst>
            <a:gd name="adj1" fmla="val 75000"/>
            <a:gd name="adj2" fmla="val 50000"/>
          </a:avLst>
        </a:prstGeom>
        <a:solidFill>
          <a:srgbClr val="3C7AB2">
            <a:alpha val="53000"/>
          </a:srgb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ctr" anchorCtr="0">
          <a:noAutofit/>
        </a:bodyPr>
        <a:lstStyle/>
        <a:p>
          <a:pPr marL="285750" lvl="1" indent="-285750" algn="ctr" defTabSz="1289050">
            <a:lnSpc>
              <a:spcPct val="90000"/>
            </a:lnSpc>
            <a:spcBef>
              <a:spcPct val="0"/>
            </a:spcBef>
            <a:spcAft>
              <a:spcPct val="15000"/>
            </a:spcAft>
            <a:buNone/>
          </a:pPr>
          <a:r>
            <a:rPr lang="en-US" sz="2900" kern="1200" dirty="0">
              <a:solidFill>
                <a:schemeClr val="bg1"/>
              </a:solidFill>
            </a:rPr>
            <a:t> Ages18-44</a:t>
          </a:r>
        </a:p>
      </dsp:txBody>
      <dsp:txXfrm>
        <a:off x="1133539" y="87677"/>
        <a:ext cx="1865702" cy="524987"/>
      </dsp:txXfrm>
    </dsp:sp>
    <dsp:sp modelId="{A4B416E0-EF61-0F4E-BD86-6EBD17499300}">
      <dsp:nvSpPr>
        <dsp:cNvPr id="0" name=""/>
        <dsp:cNvSpPr/>
      </dsp:nvSpPr>
      <dsp:spPr>
        <a:xfrm>
          <a:off x="631" y="179"/>
          <a:ext cx="1132908" cy="699983"/>
        </a:xfrm>
        <a:prstGeom prst="roundRect">
          <a:avLst/>
        </a:prstGeom>
        <a:solidFill>
          <a:srgbClr val="33648D">
            <a:alpha val="84706"/>
          </a:srgb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60 %</a:t>
          </a:r>
        </a:p>
      </dsp:txBody>
      <dsp:txXfrm>
        <a:off x="34801" y="34349"/>
        <a:ext cx="1064568" cy="631643"/>
      </dsp:txXfrm>
    </dsp:sp>
    <dsp:sp modelId="{86A3F9E7-96BD-0341-8AEF-A820D79CE911}">
      <dsp:nvSpPr>
        <dsp:cNvPr id="0" name=""/>
        <dsp:cNvSpPr/>
      </dsp:nvSpPr>
      <dsp:spPr>
        <a:xfrm>
          <a:off x="1133539" y="770161"/>
          <a:ext cx="2128196" cy="699983"/>
        </a:xfrm>
        <a:prstGeom prst="rightArrow">
          <a:avLst>
            <a:gd name="adj1" fmla="val 75000"/>
            <a:gd name="adj2" fmla="val 50000"/>
          </a:avLst>
        </a:prstGeom>
        <a:solidFill>
          <a:srgbClr val="3C7AB2">
            <a:alpha val="53000"/>
          </a:srgb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15" tIns="18415" rIns="18415" bIns="18415" numCol="1" spcCol="1270" anchor="ctr" anchorCtr="0">
          <a:noAutofit/>
        </a:bodyPr>
        <a:lstStyle/>
        <a:p>
          <a:pPr marL="285750" lvl="1" indent="-285750" algn="ctr" defTabSz="1289050">
            <a:lnSpc>
              <a:spcPct val="90000"/>
            </a:lnSpc>
            <a:spcBef>
              <a:spcPct val="0"/>
            </a:spcBef>
            <a:spcAft>
              <a:spcPct val="15000"/>
            </a:spcAft>
            <a:buNone/>
          </a:pPr>
          <a:r>
            <a:rPr lang="en-US" sz="2900" kern="1200" dirty="0">
              <a:solidFill>
                <a:schemeClr val="bg1"/>
              </a:solidFill>
            </a:rPr>
            <a:t> Life lost</a:t>
          </a:r>
        </a:p>
      </dsp:txBody>
      <dsp:txXfrm>
        <a:off x="1133539" y="857659"/>
        <a:ext cx="1865702" cy="524987"/>
      </dsp:txXfrm>
    </dsp:sp>
    <dsp:sp modelId="{9328D0BA-E105-EA48-9222-E650A0BFA549}">
      <dsp:nvSpPr>
        <dsp:cNvPr id="0" name=""/>
        <dsp:cNvSpPr/>
      </dsp:nvSpPr>
      <dsp:spPr>
        <a:xfrm>
          <a:off x="631" y="770161"/>
          <a:ext cx="1132908" cy="699983"/>
        </a:xfrm>
        <a:prstGeom prst="roundRect">
          <a:avLst/>
        </a:prstGeom>
        <a:solidFill>
          <a:srgbClr val="33648D">
            <a:alpha val="84706"/>
          </a:srgb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solidFill>
            </a:rPr>
            <a:t>Prime</a:t>
          </a:r>
        </a:p>
      </dsp:txBody>
      <dsp:txXfrm>
        <a:off x="34801" y="804331"/>
        <a:ext cx="1064568" cy="6316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8BF75-865C-5B45-8653-C4563797EE36}">
      <dsp:nvSpPr>
        <dsp:cNvPr id="0" name=""/>
        <dsp:cNvSpPr/>
      </dsp:nvSpPr>
      <dsp:spPr>
        <a:xfrm>
          <a:off x="7415" y="778163"/>
          <a:ext cx="2216444" cy="132986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ANOVA Statistical Test</a:t>
          </a:r>
        </a:p>
      </dsp:txBody>
      <dsp:txXfrm>
        <a:off x="46365" y="817113"/>
        <a:ext cx="2138544" cy="1251966"/>
      </dsp:txXfrm>
    </dsp:sp>
    <dsp:sp modelId="{29CE3680-842F-8D4E-B2AA-D09830100FBC}">
      <dsp:nvSpPr>
        <dsp:cNvPr id="0" name=""/>
        <dsp:cNvSpPr/>
      </dsp:nvSpPr>
      <dsp:spPr>
        <a:xfrm>
          <a:off x="2375127" y="1168257"/>
          <a:ext cx="610640" cy="54967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75127" y="1278193"/>
        <a:ext cx="445737" cy="329806"/>
      </dsp:txXfrm>
    </dsp:sp>
    <dsp:sp modelId="{1C033C00-0B10-7E4A-9CD5-AF7761C85BFC}">
      <dsp:nvSpPr>
        <dsp:cNvPr id="0" name=""/>
        <dsp:cNvSpPr/>
      </dsp:nvSpPr>
      <dsp:spPr>
        <a:xfrm>
          <a:off x="3110437" y="778163"/>
          <a:ext cx="2216444" cy="132986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P-value &lt; 0.05</a:t>
          </a:r>
        </a:p>
      </dsp:txBody>
      <dsp:txXfrm>
        <a:off x="3149387" y="817113"/>
        <a:ext cx="2138544" cy="1251966"/>
      </dsp:txXfrm>
    </dsp:sp>
    <dsp:sp modelId="{5E36EDEF-A632-854C-90A5-F0F6E9F33665}">
      <dsp:nvSpPr>
        <dsp:cNvPr id="0" name=""/>
        <dsp:cNvSpPr/>
      </dsp:nvSpPr>
      <dsp:spPr>
        <a:xfrm>
          <a:off x="5478149" y="1168257"/>
          <a:ext cx="610640" cy="54967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78149" y="1278193"/>
        <a:ext cx="445737" cy="329806"/>
      </dsp:txXfrm>
    </dsp:sp>
    <dsp:sp modelId="{6CB2817D-7CA4-C849-89F7-48E1C3AC1657}">
      <dsp:nvSpPr>
        <dsp:cNvPr id="0" name=""/>
        <dsp:cNvSpPr/>
      </dsp:nvSpPr>
      <dsp:spPr>
        <a:xfrm>
          <a:off x="6213459" y="778163"/>
          <a:ext cx="2216444" cy="132986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Statistically Significant Difference</a:t>
          </a:r>
        </a:p>
      </dsp:txBody>
      <dsp:txXfrm>
        <a:off x="6252409" y="817113"/>
        <a:ext cx="2138544" cy="1251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FB2D4-4C66-514D-966E-68C405C1BCBC}">
      <dsp:nvSpPr>
        <dsp:cNvPr id="0" name=""/>
        <dsp:cNvSpPr/>
      </dsp:nvSpPr>
      <dsp:spPr>
        <a:xfrm>
          <a:off x="2663" y="99647"/>
          <a:ext cx="2596554" cy="77760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Who</a:t>
          </a:r>
        </a:p>
      </dsp:txBody>
      <dsp:txXfrm>
        <a:off x="2663" y="99647"/>
        <a:ext cx="2596554" cy="777600"/>
      </dsp:txXfrm>
    </dsp:sp>
    <dsp:sp modelId="{2E54D899-F8A8-8444-B4BB-3C08F151236C}">
      <dsp:nvSpPr>
        <dsp:cNvPr id="0" name=""/>
        <dsp:cNvSpPr/>
      </dsp:nvSpPr>
      <dsp:spPr>
        <a:xfrm>
          <a:off x="2663" y="877247"/>
          <a:ext cx="2596554" cy="118584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ctr" anchorCtr="0">
          <a:noAutofit/>
        </a:bodyPr>
        <a:lstStyle/>
        <a:p>
          <a:pPr marL="228600" lvl="1" indent="-228600" algn="ctr" defTabSz="1200150">
            <a:lnSpc>
              <a:spcPct val="90000"/>
            </a:lnSpc>
            <a:spcBef>
              <a:spcPct val="0"/>
            </a:spcBef>
            <a:spcAft>
              <a:spcPct val="15000"/>
            </a:spcAft>
            <a:buNone/>
          </a:pPr>
          <a:r>
            <a:rPr lang="en-US" sz="2700" kern="1200" dirty="0"/>
            <a:t>Young men 18-</a:t>
          </a:r>
        </a:p>
        <a:p>
          <a:pPr marL="228600" lvl="1" indent="-228600" algn="ctr" defTabSz="1200150">
            <a:lnSpc>
              <a:spcPct val="90000"/>
            </a:lnSpc>
            <a:spcBef>
              <a:spcPct val="0"/>
            </a:spcBef>
            <a:spcAft>
              <a:spcPct val="15000"/>
            </a:spcAft>
            <a:buNone/>
          </a:pPr>
          <a:r>
            <a:rPr lang="en-US" sz="2700" kern="1200" dirty="0"/>
            <a:t>44 years old</a:t>
          </a:r>
        </a:p>
      </dsp:txBody>
      <dsp:txXfrm>
        <a:off x="2663" y="877247"/>
        <a:ext cx="2596554" cy="1185840"/>
      </dsp:txXfrm>
    </dsp:sp>
    <dsp:sp modelId="{3EFB88CA-EB15-8841-ADD1-3FDE5C00BDE0}">
      <dsp:nvSpPr>
        <dsp:cNvPr id="0" name=""/>
        <dsp:cNvSpPr/>
      </dsp:nvSpPr>
      <dsp:spPr>
        <a:xfrm>
          <a:off x="2962734" y="99647"/>
          <a:ext cx="2596554" cy="77760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When</a:t>
          </a:r>
        </a:p>
      </dsp:txBody>
      <dsp:txXfrm>
        <a:off x="2962734" y="99647"/>
        <a:ext cx="2596554" cy="777600"/>
      </dsp:txXfrm>
    </dsp:sp>
    <dsp:sp modelId="{501175CC-C0DC-2048-AE80-F8E8E84C2579}">
      <dsp:nvSpPr>
        <dsp:cNvPr id="0" name=""/>
        <dsp:cNvSpPr/>
      </dsp:nvSpPr>
      <dsp:spPr>
        <a:xfrm>
          <a:off x="2962734" y="877247"/>
          <a:ext cx="2596554" cy="118584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ctr" anchorCtr="0">
          <a:noAutofit/>
        </a:bodyPr>
        <a:lstStyle/>
        <a:p>
          <a:pPr marL="228600" lvl="1" indent="-228600" algn="ctr" defTabSz="1200150">
            <a:lnSpc>
              <a:spcPct val="90000"/>
            </a:lnSpc>
            <a:spcBef>
              <a:spcPct val="0"/>
            </a:spcBef>
            <a:spcAft>
              <a:spcPct val="15000"/>
            </a:spcAft>
            <a:buNone/>
          </a:pPr>
          <a:r>
            <a:rPr lang="en-US" sz="2700" kern="1200" dirty="0"/>
            <a:t>Weekends and</a:t>
          </a:r>
        </a:p>
        <a:p>
          <a:pPr marL="228600" lvl="1" indent="-228600" algn="ctr" defTabSz="1200150">
            <a:lnSpc>
              <a:spcPct val="90000"/>
            </a:lnSpc>
            <a:spcBef>
              <a:spcPct val="0"/>
            </a:spcBef>
            <a:spcAft>
              <a:spcPct val="15000"/>
            </a:spcAft>
            <a:buNone/>
          </a:pPr>
          <a:r>
            <a:rPr lang="en-US" sz="2700" kern="1200" dirty="0"/>
            <a:t>Summer</a:t>
          </a:r>
        </a:p>
      </dsp:txBody>
      <dsp:txXfrm>
        <a:off x="2962734" y="877247"/>
        <a:ext cx="2596554" cy="1185840"/>
      </dsp:txXfrm>
    </dsp:sp>
    <dsp:sp modelId="{2C364141-5198-9147-AFE8-79E38252F34D}">
      <dsp:nvSpPr>
        <dsp:cNvPr id="0" name=""/>
        <dsp:cNvSpPr/>
      </dsp:nvSpPr>
      <dsp:spPr>
        <a:xfrm>
          <a:off x="5922806" y="99647"/>
          <a:ext cx="2596554" cy="77760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Predict</a:t>
          </a:r>
        </a:p>
      </dsp:txBody>
      <dsp:txXfrm>
        <a:off x="5922806" y="99647"/>
        <a:ext cx="2596554" cy="777600"/>
      </dsp:txXfrm>
    </dsp:sp>
    <dsp:sp modelId="{2B38D555-2FA3-9C44-9D56-9E1A225EB1EE}">
      <dsp:nvSpPr>
        <dsp:cNvPr id="0" name=""/>
        <dsp:cNvSpPr/>
      </dsp:nvSpPr>
      <dsp:spPr>
        <a:xfrm>
          <a:off x="5922806" y="877247"/>
          <a:ext cx="2596554" cy="118584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ctr" anchorCtr="0">
          <a:noAutofit/>
        </a:bodyPr>
        <a:lstStyle/>
        <a:p>
          <a:pPr marL="228600" lvl="1" indent="-228600" algn="ctr" defTabSz="1200150">
            <a:lnSpc>
              <a:spcPct val="90000"/>
            </a:lnSpc>
            <a:spcBef>
              <a:spcPct val="0"/>
            </a:spcBef>
            <a:spcAft>
              <a:spcPct val="15000"/>
            </a:spcAft>
            <a:buNone/>
          </a:pPr>
          <a:r>
            <a:rPr lang="en-US" sz="2700" kern="1200" dirty="0"/>
            <a:t>Statistical</a:t>
          </a:r>
        </a:p>
        <a:p>
          <a:pPr marL="228600" lvl="1" indent="-228600" algn="ctr" defTabSz="1200150">
            <a:lnSpc>
              <a:spcPct val="90000"/>
            </a:lnSpc>
            <a:spcBef>
              <a:spcPct val="0"/>
            </a:spcBef>
            <a:spcAft>
              <a:spcPct val="15000"/>
            </a:spcAft>
            <a:buNone/>
          </a:pPr>
          <a:r>
            <a:rPr lang="en-US" sz="2700" kern="1200" dirty="0"/>
            <a:t>Model</a:t>
          </a:r>
        </a:p>
      </dsp:txBody>
      <dsp:txXfrm>
        <a:off x="5922806" y="877247"/>
        <a:ext cx="2596554" cy="1185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E18B7-90FC-5449-852B-19B8D7E9D20F}">
      <dsp:nvSpPr>
        <dsp:cNvPr id="0" name=""/>
        <dsp:cNvSpPr/>
      </dsp:nvSpPr>
      <dsp:spPr>
        <a:xfrm rot="10800000">
          <a:off x="2021274" y="261"/>
          <a:ext cx="7418527" cy="610793"/>
        </a:xfrm>
        <a:prstGeom prst="homePlate">
          <a:avLst/>
        </a:prstGeom>
        <a:solidFill>
          <a:srgbClr val="C9836B"/>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343"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Assign more patrols on weekends</a:t>
          </a:r>
        </a:p>
      </dsp:txBody>
      <dsp:txXfrm rot="10800000">
        <a:off x="2173972" y="261"/>
        <a:ext cx="7265829" cy="610793"/>
      </dsp:txXfrm>
    </dsp:sp>
    <dsp:sp modelId="{A3DF7428-A71C-D342-A7B5-438035E583DF}">
      <dsp:nvSpPr>
        <dsp:cNvPr id="0" name=""/>
        <dsp:cNvSpPr/>
      </dsp:nvSpPr>
      <dsp:spPr>
        <a:xfrm>
          <a:off x="1226045" y="261"/>
          <a:ext cx="610793" cy="61079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rgbClr val="C9836B"/>
          </a:solidFill>
          <a:prstDash val="solid"/>
          <a:miter lim="800000"/>
        </a:ln>
        <a:effectLst/>
      </dsp:spPr>
      <dsp:style>
        <a:lnRef idx="2">
          <a:scrgbClr r="0" g="0" b="0"/>
        </a:lnRef>
        <a:fillRef idx="1">
          <a:scrgbClr r="0" g="0" b="0"/>
        </a:fillRef>
        <a:effectRef idx="0">
          <a:scrgbClr r="0" g="0" b="0"/>
        </a:effectRef>
        <a:fontRef idx="minor"/>
      </dsp:style>
    </dsp:sp>
    <dsp:sp modelId="{127CC1B6-D1DB-1F4D-A0AD-D50EDCB15307}">
      <dsp:nvSpPr>
        <dsp:cNvPr id="0" name=""/>
        <dsp:cNvSpPr/>
      </dsp:nvSpPr>
      <dsp:spPr>
        <a:xfrm rot="10800000">
          <a:off x="2021274" y="763753"/>
          <a:ext cx="7418527" cy="610793"/>
        </a:xfrm>
        <a:prstGeom prst="homePlate">
          <a:avLst/>
        </a:prstGeom>
        <a:solidFill>
          <a:srgbClr val="6C3524"/>
        </a:solidFill>
        <a:ln w="19050" cap="flat" cmpd="sng" algn="ctr">
          <a:solidFill>
            <a:srgbClr val="6C35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343"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Summer Youth Programs for job training or internships</a:t>
          </a:r>
        </a:p>
      </dsp:txBody>
      <dsp:txXfrm rot="10800000">
        <a:off x="2173972" y="763753"/>
        <a:ext cx="7265829" cy="610793"/>
      </dsp:txXfrm>
    </dsp:sp>
    <dsp:sp modelId="{05D187C7-8D00-BE4F-B0C8-EE85142A391B}">
      <dsp:nvSpPr>
        <dsp:cNvPr id="0" name=""/>
        <dsp:cNvSpPr/>
      </dsp:nvSpPr>
      <dsp:spPr>
        <a:xfrm>
          <a:off x="1226045" y="763753"/>
          <a:ext cx="610793" cy="61079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rgbClr val="6C3524"/>
          </a:solidFill>
          <a:prstDash val="solid"/>
          <a:miter lim="800000"/>
        </a:ln>
        <a:effectLst/>
      </dsp:spPr>
      <dsp:style>
        <a:lnRef idx="2">
          <a:scrgbClr r="0" g="0" b="0"/>
        </a:lnRef>
        <a:fillRef idx="1">
          <a:scrgbClr r="0" g="0" b="0"/>
        </a:fillRef>
        <a:effectRef idx="0">
          <a:scrgbClr r="0" g="0" b="0"/>
        </a:effectRef>
        <a:fontRef idx="minor"/>
      </dsp:style>
    </dsp:sp>
    <dsp:sp modelId="{7314E365-7968-9842-96B1-88675B7E64AB}">
      <dsp:nvSpPr>
        <dsp:cNvPr id="0" name=""/>
        <dsp:cNvSpPr/>
      </dsp:nvSpPr>
      <dsp:spPr>
        <a:xfrm rot="10800000">
          <a:off x="2021274" y="1527245"/>
          <a:ext cx="7418527" cy="610793"/>
        </a:xfrm>
        <a:prstGeom prst="homePlate">
          <a:avLst/>
        </a:prstGeom>
        <a:solidFill>
          <a:srgbClr val="602724"/>
        </a:solidFill>
        <a:ln w="19050" cap="flat" cmpd="sng" algn="ctr">
          <a:solidFill>
            <a:srgbClr val="6027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343"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Intervention programs for men on conflict resolution and gun violence</a:t>
          </a:r>
        </a:p>
      </dsp:txBody>
      <dsp:txXfrm rot="10800000">
        <a:off x="2173972" y="1527245"/>
        <a:ext cx="7265829" cy="610793"/>
      </dsp:txXfrm>
    </dsp:sp>
    <dsp:sp modelId="{C0689BCB-B152-B842-879E-052EA57C9A42}">
      <dsp:nvSpPr>
        <dsp:cNvPr id="0" name=""/>
        <dsp:cNvSpPr/>
      </dsp:nvSpPr>
      <dsp:spPr>
        <a:xfrm>
          <a:off x="1226045" y="1527245"/>
          <a:ext cx="610793" cy="61079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rgbClr val="602724"/>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74FE0-AD3E-904A-AD9F-9B2E14D3895E}">
      <dsp:nvSpPr>
        <dsp:cNvPr id="0" name=""/>
        <dsp:cNvSpPr/>
      </dsp:nvSpPr>
      <dsp:spPr>
        <a:xfrm>
          <a:off x="2314274" y="216205"/>
          <a:ext cx="2059491" cy="173217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9000" b="-9000"/>
          </a:stretch>
        </a:blip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4B81B8FE-DE25-854C-AA0A-D8DB0B528807}">
      <dsp:nvSpPr>
        <dsp:cNvPr id="0" name=""/>
        <dsp:cNvSpPr/>
      </dsp:nvSpPr>
      <dsp:spPr>
        <a:xfrm>
          <a:off x="1547040" y="944382"/>
          <a:ext cx="1116170" cy="1116170"/>
        </a:xfrm>
        <a:prstGeom prst="rect">
          <a:avLst/>
        </a:prstGeom>
        <a:solidFill>
          <a:schemeClr val="accent3">
            <a:hueOff val="0"/>
            <a:satOff val="0"/>
            <a:lumOff val="0"/>
            <a:alphaOff val="0"/>
          </a:schemeClr>
        </a:solidFill>
        <a:ln w="19050" cap="flat" cmpd="sng" algn="ctr">
          <a:noFill/>
          <a:prstDash val="solid"/>
          <a:miter lim="800000"/>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Time</a:t>
          </a:r>
        </a:p>
      </dsp:txBody>
      <dsp:txXfrm>
        <a:off x="1547040" y="944382"/>
        <a:ext cx="1116170" cy="1116170"/>
      </dsp:txXfrm>
    </dsp:sp>
    <dsp:sp modelId="{57FCE48A-D622-4140-A8E4-2E0818B7D361}">
      <dsp:nvSpPr>
        <dsp:cNvPr id="0" name=""/>
        <dsp:cNvSpPr/>
      </dsp:nvSpPr>
      <dsp:spPr>
        <a:xfrm>
          <a:off x="5502744" y="216205"/>
          <a:ext cx="2059491" cy="173217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424CE429-0CF0-8C41-B0DF-78A2E4E42859}">
      <dsp:nvSpPr>
        <dsp:cNvPr id="0" name=""/>
        <dsp:cNvSpPr/>
      </dsp:nvSpPr>
      <dsp:spPr>
        <a:xfrm>
          <a:off x="4735509" y="944382"/>
          <a:ext cx="1116170" cy="1116170"/>
        </a:xfrm>
        <a:prstGeom prst="rect">
          <a:avLst/>
        </a:prstGeom>
        <a:solidFill>
          <a:schemeClr val="accent3">
            <a:hueOff val="0"/>
            <a:satOff val="0"/>
            <a:lumOff val="0"/>
            <a:alphaOff val="0"/>
          </a:schemeClr>
        </a:solidFill>
        <a:ln w="19050" cap="flat" cmpd="sng" algn="ctr">
          <a:noFill/>
          <a:prstDash val="solid"/>
          <a:miter lim="800000"/>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Weather</a:t>
          </a:r>
        </a:p>
      </dsp:txBody>
      <dsp:txXfrm>
        <a:off x="4735509" y="944382"/>
        <a:ext cx="1116170" cy="1116170"/>
      </dsp:txXfrm>
    </dsp:sp>
    <dsp:sp modelId="{9012189D-A29B-414B-9643-335DC514ED2F}">
      <dsp:nvSpPr>
        <dsp:cNvPr id="0" name=""/>
        <dsp:cNvSpPr/>
      </dsp:nvSpPr>
      <dsp:spPr>
        <a:xfrm>
          <a:off x="2314274" y="2372550"/>
          <a:ext cx="2059491" cy="1732179"/>
        </a:xfrm>
        <a:prstGeom prst="rect">
          <a:avLst/>
        </a:prstGeom>
        <a:blipFill dpi="0" rotWithShape="1">
          <a:blip xmlns:r="http://schemas.openxmlformats.org/officeDocument/2006/relationships" r:embed="rId5">
            <a:extLst>
              <a:ext uri="{96DAC541-7B7A-43D3-8B79-37D633B846F1}">
                <asvg:svgBlip xmlns:asvg="http://schemas.microsoft.com/office/drawing/2016/SVG/main" r:embed="rId6"/>
              </a:ext>
            </a:extLst>
          </a:blip>
          <a:srcRect/>
          <a:stretch>
            <a:fillRect t="2311" b="-20311"/>
          </a:stretch>
        </a:blip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9BADD8B6-5BF7-2646-9A1F-21F637D3C3EF}">
      <dsp:nvSpPr>
        <dsp:cNvPr id="0" name=""/>
        <dsp:cNvSpPr/>
      </dsp:nvSpPr>
      <dsp:spPr>
        <a:xfrm>
          <a:off x="1547040" y="3100727"/>
          <a:ext cx="1116170" cy="1116170"/>
        </a:xfrm>
        <a:prstGeom prst="rect">
          <a:avLst/>
        </a:prstGeom>
        <a:solidFill>
          <a:schemeClr val="accent3">
            <a:hueOff val="0"/>
            <a:satOff val="0"/>
            <a:lumOff val="0"/>
            <a:alphaOff val="0"/>
          </a:schemeClr>
        </a:solidFill>
        <a:ln w="19050" cap="flat" cmpd="sng" algn="ctr">
          <a:noFill/>
          <a:prstDash val="solid"/>
          <a:miter lim="800000"/>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Perpetrator</a:t>
          </a:r>
          <a:endParaRPr lang="en-US" sz="1600" kern="1200" dirty="0"/>
        </a:p>
      </dsp:txBody>
      <dsp:txXfrm>
        <a:off x="1547040" y="3100727"/>
        <a:ext cx="1116170" cy="1116170"/>
      </dsp:txXfrm>
    </dsp:sp>
    <dsp:sp modelId="{8B757200-3332-6142-9C89-38C9078889F6}">
      <dsp:nvSpPr>
        <dsp:cNvPr id="0" name=""/>
        <dsp:cNvSpPr/>
      </dsp:nvSpPr>
      <dsp:spPr>
        <a:xfrm>
          <a:off x="5502744" y="2372550"/>
          <a:ext cx="2059491" cy="173217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9000" b="-9000"/>
          </a:stretch>
        </a:blip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B9462034-7480-8A4D-966D-8CE99B0BED4F}">
      <dsp:nvSpPr>
        <dsp:cNvPr id="0" name=""/>
        <dsp:cNvSpPr/>
      </dsp:nvSpPr>
      <dsp:spPr>
        <a:xfrm>
          <a:off x="4735509" y="3100727"/>
          <a:ext cx="1116170" cy="1116170"/>
        </a:xfrm>
        <a:prstGeom prst="rect">
          <a:avLst/>
        </a:prstGeom>
        <a:solidFill>
          <a:schemeClr val="accent3">
            <a:hueOff val="0"/>
            <a:satOff val="0"/>
            <a:lumOff val="0"/>
            <a:alphaOff val="0"/>
          </a:schemeClr>
        </a:solidFill>
        <a:ln w="19050" cap="flat" cmpd="sng" algn="ctr">
          <a:noFill/>
          <a:prstDash val="solid"/>
          <a:miter lim="800000"/>
        </a:ln>
        <a:effectLst>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Location</a:t>
          </a:r>
        </a:p>
      </dsp:txBody>
      <dsp:txXfrm>
        <a:off x="4735509" y="3100727"/>
        <a:ext cx="1116170" cy="111617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E3281-4265-A04F-8E31-1F05FB9F36B7}"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229A7-7A02-8446-A640-1341481EEAFB}" type="slidenum">
              <a:rPr lang="en-US" smtClean="0"/>
              <a:t>‹#›</a:t>
            </a:fld>
            <a:endParaRPr lang="en-US"/>
          </a:p>
        </p:txBody>
      </p:sp>
    </p:spTree>
    <p:extLst>
      <p:ext uri="{BB962C8B-B14F-4D97-AF65-F5344CB8AC3E}">
        <p14:creationId xmlns:p14="http://schemas.microsoft.com/office/powerpoint/2010/main" val="178944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day in New York City, families worry about their loved ones' safety. Behind every statistic is a human story. Today, I'm going to take you through a data-driven analysis of shooting incidents in NYC that reveals surprising patterns - patterns that could help save lives</a:t>
            </a:r>
          </a:p>
          <a:p>
            <a:endParaRPr lang="en-US" dirty="0"/>
          </a:p>
        </p:txBody>
      </p:sp>
      <p:sp>
        <p:nvSpPr>
          <p:cNvPr id="4" name="Slide Number Placeholder 3"/>
          <p:cNvSpPr>
            <a:spLocks noGrp="1"/>
          </p:cNvSpPr>
          <p:nvPr>
            <p:ph type="sldNum" sz="quarter" idx="5"/>
          </p:nvPr>
        </p:nvSpPr>
        <p:spPr/>
        <p:txBody>
          <a:bodyPr/>
          <a:lstStyle/>
          <a:p>
            <a:fld id="{41B229A7-7A02-8446-A640-1341481EEAFB}" type="slidenum">
              <a:rPr lang="en-US" smtClean="0"/>
              <a:t>1</a:t>
            </a:fld>
            <a:endParaRPr lang="en-US"/>
          </a:p>
        </p:txBody>
      </p:sp>
    </p:spTree>
    <p:extLst>
      <p:ext uri="{BB962C8B-B14F-4D97-AF65-F5344CB8AC3E}">
        <p14:creationId xmlns:p14="http://schemas.microsoft.com/office/powerpoint/2010/main" val="3170906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bring this together with our third insight: These patterns aren't just academic - they're actionable</a:t>
            </a:r>
          </a:p>
          <a:p>
            <a:endParaRPr lang="en-US" dirty="0"/>
          </a:p>
          <a:p>
            <a:r>
              <a:rPr lang="en-US" dirty="0"/>
              <a:t>We know WHO is most at risk: young men aged 18-44. We know WHEN risk peaks: weekends and summer months. We can PREDICT future trends with statistical confidence</a:t>
            </a:r>
          </a:p>
        </p:txBody>
      </p:sp>
      <p:sp>
        <p:nvSpPr>
          <p:cNvPr id="4" name="Slide Number Placeholder 3"/>
          <p:cNvSpPr>
            <a:spLocks noGrp="1"/>
          </p:cNvSpPr>
          <p:nvPr>
            <p:ph type="sldNum" sz="quarter" idx="5"/>
          </p:nvPr>
        </p:nvSpPr>
        <p:spPr/>
        <p:txBody>
          <a:bodyPr/>
          <a:lstStyle/>
          <a:p>
            <a:fld id="{41B229A7-7A02-8446-A640-1341481EEAFB}" type="slidenum">
              <a:rPr lang="en-US" smtClean="0"/>
              <a:t>10</a:t>
            </a:fld>
            <a:endParaRPr lang="en-US"/>
          </a:p>
        </p:txBody>
      </p:sp>
    </p:spTree>
    <p:extLst>
      <p:ext uri="{BB962C8B-B14F-4D97-AF65-F5344CB8AC3E}">
        <p14:creationId xmlns:p14="http://schemas.microsoft.com/office/powerpoint/2010/main" val="268067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229A7-7A02-8446-A640-1341481EEAFB}" type="slidenum">
              <a:rPr lang="en-US" smtClean="0"/>
              <a:t>11</a:t>
            </a:fld>
            <a:endParaRPr lang="en-US"/>
          </a:p>
        </p:txBody>
      </p:sp>
    </p:spTree>
    <p:extLst>
      <p:ext uri="{BB962C8B-B14F-4D97-AF65-F5344CB8AC3E}">
        <p14:creationId xmlns:p14="http://schemas.microsoft.com/office/powerpoint/2010/main" val="231967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be transparent about limitations. This analysis assumes historical patterns continue, and it can't account for policy changes or external factors. There are also data quality issues with unknown demographics that could introduce bias.</a:t>
            </a:r>
          </a:p>
        </p:txBody>
      </p:sp>
      <p:sp>
        <p:nvSpPr>
          <p:cNvPr id="4" name="Slide Number Placeholder 3"/>
          <p:cNvSpPr>
            <a:spLocks noGrp="1"/>
          </p:cNvSpPr>
          <p:nvPr>
            <p:ph type="sldNum" sz="quarter" idx="5"/>
          </p:nvPr>
        </p:nvSpPr>
        <p:spPr/>
        <p:txBody>
          <a:bodyPr/>
          <a:lstStyle/>
          <a:p>
            <a:fld id="{41B229A7-7A02-8446-A640-1341481EEAFB}" type="slidenum">
              <a:rPr lang="en-US" smtClean="0"/>
              <a:t>12</a:t>
            </a:fld>
            <a:endParaRPr lang="en-US"/>
          </a:p>
        </p:txBody>
      </p:sp>
    </p:spTree>
    <p:extLst>
      <p:ext uri="{BB962C8B-B14F-4D97-AF65-F5344CB8AC3E}">
        <p14:creationId xmlns:p14="http://schemas.microsoft.com/office/powerpoint/2010/main" val="2713932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started by saying every statistic represents a human story. What this analysis shows us is that these stories follow patterns - patterns we can interrupt.”</a:t>
            </a:r>
          </a:p>
          <a:p>
            <a:endParaRPr lang="en-US" dirty="0"/>
          </a:p>
          <a:p>
            <a:r>
              <a:rPr lang="en-US" dirty="0"/>
              <a:t>Thank you. The data has spoken - now it's time for us to listen and act."</a:t>
            </a:r>
          </a:p>
        </p:txBody>
      </p:sp>
      <p:sp>
        <p:nvSpPr>
          <p:cNvPr id="4" name="Slide Number Placeholder 3"/>
          <p:cNvSpPr>
            <a:spLocks noGrp="1"/>
          </p:cNvSpPr>
          <p:nvPr>
            <p:ph type="sldNum" sz="quarter" idx="5"/>
          </p:nvPr>
        </p:nvSpPr>
        <p:spPr/>
        <p:txBody>
          <a:bodyPr/>
          <a:lstStyle/>
          <a:p>
            <a:fld id="{41B229A7-7A02-8446-A640-1341481EEAFB}" type="slidenum">
              <a:rPr lang="en-US" smtClean="0"/>
              <a:t>13</a:t>
            </a:fld>
            <a:endParaRPr lang="en-US"/>
          </a:p>
        </p:txBody>
      </p:sp>
    </p:spTree>
    <p:extLst>
      <p:ext uri="{BB962C8B-B14F-4D97-AF65-F5344CB8AC3E}">
        <p14:creationId xmlns:p14="http://schemas.microsoft.com/office/powerpoint/2010/main" val="333959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name is [Your Name], and over the next 10 minutes, we'll uncover three critical insights from over 27,000 shooting incidents that challenge what you might think you know about gun violence in America's largest city.</a:t>
            </a:r>
          </a:p>
          <a:p>
            <a:endParaRPr lang="en-US" dirty="0"/>
          </a:p>
        </p:txBody>
      </p:sp>
      <p:sp>
        <p:nvSpPr>
          <p:cNvPr id="4" name="Slide Number Placeholder 3"/>
          <p:cNvSpPr>
            <a:spLocks noGrp="1"/>
          </p:cNvSpPr>
          <p:nvPr>
            <p:ph type="sldNum" sz="quarter" idx="5"/>
          </p:nvPr>
        </p:nvSpPr>
        <p:spPr/>
        <p:txBody>
          <a:bodyPr/>
          <a:lstStyle/>
          <a:p>
            <a:fld id="{41B229A7-7A02-8446-A640-1341481EEAFB}" type="slidenum">
              <a:rPr lang="en-US" smtClean="0"/>
              <a:t>2</a:t>
            </a:fld>
            <a:endParaRPr lang="en-US"/>
          </a:p>
        </p:txBody>
      </p:sp>
    </p:spTree>
    <p:extLst>
      <p:ext uri="{BB962C8B-B14F-4D97-AF65-F5344CB8AC3E}">
        <p14:creationId xmlns:p14="http://schemas.microsoft.com/office/powerpoint/2010/main" val="4155263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 you think most shootings occur? Your gut might say late nights or early mornings. What about victims - who's most at risk? Keep those assumptions in mind as we explore what the data tells us.</a:t>
            </a:r>
          </a:p>
          <a:p>
            <a:endParaRPr lang="en-US" dirty="0"/>
          </a:p>
          <a:p>
            <a:r>
              <a:rPr lang="en-US" dirty="0"/>
              <a:t>1. Who are the victims of gun violence in NYC?</a:t>
            </a:r>
          </a:p>
          <a:p>
            <a:r>
              <a:rPr lang="en-US" dirty="0"/>
              <a:t>2. When do these incidents typically occur?</a:t>
            </a:r>
          </a:p>
          <a:p>
            <a:r>
              <a:rPr lang="en-US" dirty="0"/>
              <a:t>3. Can we predict future trends to help prevent them?</a:t>
            </a:r>
          </a:p>
        </p:txBody>
      </p:sp>
      <p:sp>
        <p:nvSpPr>
          <p:cNvPr id="4" name="Slide Number Placeholder 3"/>
          <p:cNvSpPr>
            <a:spLocks noGrp="1"/>
          </p:cNvSpPr>
          <p:nvPr>
            <p:ph type="sldNum" sz="quarter" idx="5"/>
          </p:nvPr>
        </p:nvSpPr>
        <p:spPr/>
        <p:txBody>
          <a:bodyPr/>
          <a:lstStyle/>
          <a:p>
            <a:fld id="{41B229A7-7A02-8446-A640-1341481EEAFB}" type="slidenum">
              <a:rPr lang="en-US" smtClean="0"/>
              <a:t>3</a:t>
            </a:fld>
            <a:endParaRPr lang="en-US"/>
          </a:p>
        </p:txBody>
      </p:sp>
    </p:spTree>
    <p:extLst>
      <p:ext uri="{BB962C8B-B14F-4D97-AF65-F5344CB8AC3E}">
        <p14:creationId xmlns:p14="http://schemas.microsoft.com/office/powerpoint/2010/main" val="3525625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incident timing, location, and demographic information. But raw data tells us nothing - it's the patterns we discover that save lives</a:t>
            </a:r>
          </a:p>
        </p:txBody>
      </p:sp>
      <p:sp>
        <p:nvSpPr>
          <p:cNvPr id="4" name="Slide Number Placeholder 3"/>
          <p:cNvSpPr>
            <a:spLocks noGrp="1"/>
          </p:cNvSpPr>
          <p:nvPr>
            <p:ph type="sldNum" sz="quarter" idx="5"/>
          </p:nvPr>
        </p:nvSpPr>
        <p:spPr/>
        <p:txBody>
          <a:bodyPr/>
          <a:lstStyle/>
          <a:p>
            <a:fld id="{41B229A7-7A02-8446-A640-1341481EEAFB}" type="slidenum">
              <a:rPr lang="en-US" smtClean="0"/>
              <a:t>4</a:t>
            </a:fld>
            <a:endParaRPr lang="en-US"/>
          </a:p>
        </p:txBody>
      </p:sp>
    </p:spTree>
    <p:extLst>
      <p:ext uri="{BB962C8B-B14F-4D97-AF65-F5344CB8AC3E}">
        <p14:creationId xmlns:p14="http://schemas.microsoft.com/office/powerpoint/2010/main" val="242559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our first major finding: the demographics of victims paint a clear picture.”</a:t>
            </a:r>
          </a:p>
          <a:p>
            <a:endParaRPr lang="en-US" dirty="0"/>
          </a:p>
          <a:p>
            <a:r>
              <a:rPr lang="en-US" dirty="0"/>
              <a:t>Look at this age distribution. The highest bar represents victims aged 25-44, followed closely by 18-24 year-olds. Combined, these two groups - young adults in their prime - account for nearly 60% of all victims.</a:t>
            </a:r>
          </a:p>
          <a:p>
            <a:endParaRPr lang="en-US" dirty="0"/>
          </a:p>
          <a:p>
            <a:r>
              <a:rPr lang="en-US" dirty="0" err="1"/>
              <a:t>hink</a:t>
            </a:r>
            <a:r>
              <a:rPr lang="en-US" dirty="0"/>
              <a:t> about that. We're talking about people who should be building careers, starting families, and contributing to their communities. Instead, they're becoming statistics in a dataset.</a:t>
            </a:r>
          </a:p>
        </p:txBody>
      </p:sp>
      <p:sp>
        <p:nvSpPr>
          <p:cNvPr id="4" name="Slide Number Placeholder 3"/>
          <p:cNvSpPr>
            <a:spLocks noGrp="1"/>
          </p:cNvSpPr>
          <p:nvPr>
            <p:ph type="sldNum" sz="quarter" idx="5"/>
          </p:nvPr>
        </p:nvSpPr>
        <p:spPr/>
        <p:txBody>
          <a:bodyPr/>
          <a:lstStyle/>
          <a:p>
            <a:fld id="{41B229A7-7A02-8446-A640-1341481EEAFB}" type="slidenum">
              <a:rPr lang="en-US" smtClean="0"/>
              <a:t>5</a:t>
            </a:fld>
            <a:endParaRPr lang="en-US"/>
          </a:p>
        </p:txBody>
      </p:sp>
    </p:spTree>
    <p:extLst>
      <p:ext uri="{BB962C8B-B14F-4D97-AF65-F5344CB8AC3E}">
        <p14:creationId xmlns:p14="http://schemas.microsoft.com/office/powerpoint/2010/main" val="51759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where the data becomes even more striking. This pie chart shows gender distribution, and the disparity is overwhelming.”</a:t>
            </a:r>
          </a:p>
          <a:p>
            <a:endParaRPr lang="en-US" dirty="0"/>
          </a:p>
          <a:p>
            <a:r>
              <a:rPr lang="en-US" dirty="0"/>
              <a:t>Men represent 89% of shooting victims. That's nearly 9 out of every 10 victims. This isn't just a statistic - it points to deeper social patterns we need to understand.”</a:t>
            </a:r>
          </a:p>
          <a:p>
            <a:endParaRPr lang="en-US" dirty="0"/>
          </a:p>
          <a:p>
            <a:r>
              <a:rPr lang="en-US" dirty="0"/>
              <a:t>So our first key insight: Gun violence in NYC primarily affects men between 18-44. This focused demographic suggests that targeted intervention programs could have maximum impact."</a:t>
            </a:r>
          </a:p>
        </p:txBody>
      </p:sp>
      <p:sp>
        <p:nvSpPr>
          <p:cNvPr id="4" name="Slide Number Placeholder 3"/>
          <p:cNvSpPr>
            <a:spLocks noGrp="1"/>
          </p:cNvSpPr>
          <p:nvPr>
            <p:ph type="sldNum" sz="quarter" idx="5"/>
          </p:nvPr>
        </p:nvSpPr>
        <p:spPr/>
        <p:txBody>
          <a:bodyPr/>
          <a:lstStyle/>
          <a:p>
            <a:fld id="{41B229A7-7A02-8446-A640-1341481EEAFB}" type="slidenum">
              <a:rPr lang="en-US" smtClean="0"/>
              <a:t>6</a:t>
            </a:fld>
            <a:endParaRPr lang="en-US"/>
          </a:p>
        </p:txBody>
      </p:sp>
    </p:spTree>
    <p:extLst>
      <p:ext uri="{BB962C8B-B14F-4D97-AF65-F5344CB8AC3E}">
        <p14:creationId xmlns:p14="http://schemas.microsoft.com/office/powerpoint/2010/main" val="1879995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second major finding challenges common assumptions about when violence occurs.</a:t>
            </a:r>
          </a:p>
          <a:p>
            <a:endParaRPr lang="en-US" dirty="0"/>
          </a:p>
        </p:txBody>
      </p:sp>
      <p:sp>
        <p:nvSpPr>
          <p:cNvPr id="4" name="Slide Number Placeholder 3"/>
          <p:cNvSpPr>
            <a:spLocks noGrp="1"/>
          </p:cNvSpPr>
          <p:nvPr>
            <p:ph type="sldNum" sz="quarter" idx="5"/>
          </p:nvPr>
        </p:nvSpPr>
        <p:spPr/>
        <p:txBody>
          <a:bodyPr/>
          <a:lstStyle/>
          <a:p>
            <a:fld id="{41B229A7-7A02-8446-A640-1341481EEAFB}" type="slidenum">
              <a:rPr lang="en-US" smtClean="0"/>
              <a:t>7</a:t>
            </a:fld>
            <a:endParaRPr lang="en-US"/>
          </a:p>
        </p:txBody>
      </p:sp>
    </p:spTree>
    <p:extLst>
      <p:ext uri="{BB962C8B-B14F-4D97-AF65-F5344CB8AC3E}">
        <p14:creationId xmlns:p14="http://schemas.microsoft.com/office/powerpoint/2010/main" val="281051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didn't want to rely on visual patterns alone, so I ran statistical tests.</a:t>
            </a:r>
          </a:p>
          <a:p>
            <a:endParaRPr lang="en-US" dirty="0"/>
          </a:p>
          <a:p>
            <a:r>
              <a:rPr lang="en-US" dirty="0"/>
              <a:t>Using ANOVA analysis, I confirmed this pattern is statistically significant with a p-value less than 0.05. This isn't random variation - weekends genuinely pose higher risk."</a:t>
            </a:r>
          </a:p>
        </p:txBody>
      </p:sp>
      <p:sp>
        <p:nvSpPr>
          <p:cNvPr id="4" name="Slide Number Placeholder 3"/>
          <p:cNvSpPr>
            <a:spLocks noGrp="1"/>
          </p:cNvSpPr>
          <p:nvPr>
            <p:ph type="sldNum" sz="quarter" idx="5"/>
          </p:nvPr>
        </p:nvSpPr>
        <p:spPr/>
        <p:txBody>
          <a:bodyPr/>
          <a:lstStyle/>
          <a:p>
            <a:fld id="{41B229A7-7A02-8446-A640-1341481EEAFB}" type="slidenum">
              <a:rPr lang="en-US" smtClean="0"/>
              <a:t>8</a:t>
            </a:fld>
            <a:endParaRPr lang="en-US"/>
          </a:p>
        </p:txBody>
      </p:sp>
    </p:spTree>
    <p:extLst>
      <p:ext uri="{BB962C8B-B14F-4D97-AF65-F5344CB8AC3E}">
        <p14:creationId xmlns:p14="http://schemas.microsoft.com/office/powerpoint/2010/main" val="78133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ANOVA analysis, I confirmed this pattern is statistically significant with a p-value less than 0.05. This isn't random variation - weekends genuinely pose higher risk.”</a:t>
            </a:r>
          </a:p>
          <a:p>
            <a:endParaRPr lang="en-US" dirty="0"/>
          </a:p>
          <a:p>
            <a:r>
              <a:rPr lang="en-US" dirty="0"/>
              <a:t>"This time series model reveals something crucial. See these red dots? They mark historical peak months - notice the summer pattern. July, August, and June consistently show the highest incident rates.”</a:t>
            </a:r>
          </a:p>
          <a:p>
            <a:endParaRPr lang="en-US" dirty="0"/>
          </a:p>
          <a:p>
            <a:r>
              <a:rPr lang="en-US" dirty="0"/>
              <a:t>The blue line shows our six-month forecast. If historical patterns continue, we can expect incidents to rise heading into summer months</a:t>
            </a:r>
          </a:p>
        </p:txBody>
      </p:sp>
      <p:sp>
        <p:nvSpPr>
          <p:cNvPr id="4" name="Slide Number Placeholder 3"/>
          <p:cNvSpPr>
            <a:spLocks noGrp="1"/>
          </p:cNvSpPr>
          <p:nvPr>
            <p:ph type="sldNum" sz="quarter" idx="5"/>
          </p:nvPr>
        </p:nvSpPr>
        <p:spPr/>
        <p:txBody>
          <a:bodyPr/>
          <a:lstStyle/>
          <a:p>
            <a:fld id="{41B229A7-7A02-8446-A640-1341481EEAFB}" type="slidenum">
              <a:rPr lang="en-US" smtClean="0"/>
              <a:t>9</a:t>
            </a:fld>
            <a:endParaRPr lang="en-US"/>
          </a:p>
        </p:txBody>
      </p:sp>
    </p:spTree>
    <p:extLst>
      <p:ext uri="{BB962C8B-B14F-4D97-AF65-F5344CB8AC3E}">
        <p14:creationId xmlns:p14="http://schemas.microsoft.com/office/powerpoint/2010/main" val="303955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1123854"/>
      </p:ext>
    </p:extLst>
  </p:cSld>
  <p:clrMapOvr>
    <a:masterClrMapping/>
  </p:clrMapOvr>
  <p:transition advClick="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18049706"/>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800606"/>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31550803"/>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274042"/>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7683814"/>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9593826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73016109"/>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94863818"/>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22032823"/>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7/6/25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4706217"/>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7/6/25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1254177"/>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6" r:id="rId6"/>
    <p:sldLayoutId id="2147483781" r:id="rId7"/>
    <p:sldLayoutId id="2147483782" r:id="rId8"/>
    <p:sldLayoutId id="2147483783" r:id="rId9"/>
    <p:sldLayoutId id="2147483785" r:id="rId10"/>
    <p:sldLayoutId id="2147483784" r:id="rId11"/>
  </p:sldLayoutIdLst>
  <p:transition advClick="0">
    <p:fade/>
  </p:transition>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56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city street with many buildings and cars&#10;&#10;AI-generated content may be incorrect.">
            <a:extLst>
              <a:ext uri="{FF2B5EF4-FFF2-40B4-BE49-F238E27FC236}">
                <a16:creationId xmlns:a16="http://schemas.microsoft.com/office/drawing/2014/main" id="{F66F492A-D8C3-F86F-7069-8C3DDE475B7F}"/>
              </a:ext>
            </a:extLst>
          </p:cNvPr>
          <p:cNvPicPr>
            <a:picLocks noChangeAspect="1"/>
          </p:cNvPicPr>
          <p:nvPr/>
        </p:nvPicPr>
        <p:blipFill>
          <a:blip r:embed="rId4">
            <a:alphaModFix amt="53000"/>
          </a:blip>
          <a:srcRect t="4803" b="4803"/>
          <a:stretch>
            <a:fillRect/>
          </a:stretch>
        </p:blipFill>
        <p:spPr>
          <a:xfrm>
            <a:off x="-7088" y="-2"/>
            <a:ext cx="12192000" cy="6858001"/>
          </a:xfrm>
          <a:prstGeom prst="rect">
            <a:avLst/>
          </a:prstGeom>
        </p:spPr>
      </p:pic>
      <p:sp>
        <p:nvSpPr>
          <p:cNvPr id="2" name="Title 1">
            <a:extLst>
              <a:ext uri="{FF2B5EF4-FFF2-40B4-BE49-F238E27FC236}">
                <a16:creationId xmlns:a16="http://schemas.microsoft.com/office/drawing/2014/main" id="{58C210F2-0B41-83EF-2D0A-807C9ACEF540}"/>
              </a:ext>
            </a:extLst>
          </p:cNvPr>
          <p:cNvSpPr>
            <a:spLocks noGrp="1"/>
          </p:cNvSpPr>
          <p:nvPr>
            <p:ph type="ctrTitle"/>
          </p:nvPr>
        </p:nvSpPr>
        <p:spPr>
          <a:xfrm>
            <a:off x="517870" y="978407"/>
            <a:ext cx="5021182" cy="3290107"/>
          </a:xfrm>
        </p:spPr>
        <p:txBody>
          <a:bodyPr anchor="t">
            <a:normAutofit/>
          </a:bodyPr>
          <a:lstStyle/>
          <a:p>
            <a:r>
              <a:rPr lang="en-US" sz="5600" dirty="0"/>
              <a:t>Shooting Incidents Trends In NYC</a:t>
            </a:r>
          </a:p>
        </p:txBody>
      </p:sp>
      <p:sp>
        <p:nvSpPr>
          <p:cNvPr id="3" name="Subtitle 2">
            <a:extLst>
              <a:ext uri="{FF2B5EF4-FFF2-40B4-BE49-F238E27FC236}">
                <a16:creationId xmlns:a16="http://schemas.microsoft.com/office/drawing/2014/main" id="{3B51B28B-E3CD-E6B6-D361-1936CBE728A1}"/>
              </a:ext>
            </a:extLst>
          </p:cNvPr>
          <p:cNvSpPr>
            <a:spLocks noGrp="1"/>
          </p:cNvSpPr>
          <p:nvPr>
            <p:ph type="subTitle" idx="1"/>
          </p:nvPr>
        </p:nvSpPr>
        <p:spPr>
          <a:xfrm>
            <a:off x="517870" y="3727537"/>
            <a:ext cx="7758225" cy="1724029"/>
          </a:xfrm>
        </p:spPr>
        <p:txBody>
          <a:bodyPr anchor="t">
            <a:normAutofit/>
          </a:bodyPr>
          <a:lstStyle/>
          <a:p>
            <a:r>
              <a:rPr lang="en-US" sz="2400" dirty="0"/>
              <a:t> Data Analysis from Historic NYPD Shooting Records </a:t>
            </a:r>
          </a:p>
          <a:p>
            <a:r>
              <a:rPr lang="en-US" sz="2400" dirty="0"/>
              <a:t>By: Reem B</a:t>
            </a:r>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9555241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E0B4-9258-6D56-FF8E-5D2C346DBF62}"/>
              </a:ext>
            </a:extLst>
          </p:cNvPr>
          <p:cNvSpPr>
            <a:spLocks noGrp="1"/>
          </p:cNvSpPr>
          <p:nvPr>
            <p:ph type="title"/>
          </p:nvPr>
        </p:nvSpPr>
        <p:spPr/>
        <p:txBody>
          <a:bodyPr/>
          <a:lstStyle/>
          <a:p>
            <a:r>
              <a:rPr lang="en-US" dirty="0"/>
              <a:t>Three Useful Insights</a:t>
            </a:r>
          </a:p>
        </p:txBody>
      </p:sp>
      <p:graphicFrame>
        <p:nvGraphicFramePr>
          <p:cNvPr id="4" name="Content Placeholder 3">
            <a:extLst>
              <a:ext uri="{FF2B5EF4-FFF2-40B4-BE49-F238E27FC236}">
                <a16:creationId xmlns:a16="http://schemas.microsoft.com/office/drawing/2014/main" id="{156E07B8-F280-628C-CBA4-1C7A095E2C67}"/>
              </a:ext>
            </a:extLst>
          </p:cNvPr>
          <p:cNvGraphicFramePr>
            <a:graphicFrameLocks noGrp="1"/>
          </p:cNvGraphicFramePr>
          <p:nvPr>
            <p:ph idx="1"/>
            <p:extLst>
              <p:ext uri="{D42A27DB-BD31-4B8C-83A1-F6EECF244321}">
                <p14:modId xmlns:p14="http://schemas.microsoft.com/office/powerpoint/2010/main" val="3497734376"/>
              </p:ext>
            </p:extLst>
          </p:nvPr>
        </p:nvGraphicFramePr>
        <p:xfrm>
          <a:off x="1613869" y="2253820"/>
          <a:ext cx="8522024" cy="2162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5E9E85E-1245-15B7-1A71-904213554AA1}"/>
              </a:ext>
            </a:extLst>
          </p:cNvPr>
          <p:cNvSpPr txBox="1"/>
          <p:nvPr/>
        </p:nvSpPr>
        <p:spPr>
          <a:xfrm>
            <a:off x="760440" y="5048595"/>
            <a:ext cx="10228882" cy="830997"/>
          </a:xfrm>
          <a:prstGeom prst="rect">
            <a:avLst/>
          </a:prstGeom>
          <a:noFill/>
        </p:spPr>
        <p:txBody>
          <a:bodyPr wrap="square" rtlCol="0">
            <a:spAutoFit/>
          </a:bodyPr>
          <a:lstStyle/>
          <a:p>
            <a:pPr algn="ctr"/>
            <a:r>
              <a:rPr lang="en-US" sz="2400" dirty="0"/>
              <a:t>These patterns revealed insights that are actionable to aid in limiting lives lost to shooting incidents.</a:t>
            </a:r>
          </a:p>
        </p:txBody>
      </p:sp>
    </p:spTree>
    <p:extLst>
      <p:ext uri="{BB962C8B-B14F-4D97-AF65-F5344CB8AC3E}">
        <p14:creationId xmlns:p14="http://schemas.microsoft.com/office/powerpoint/2010/main" val="33504685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87A2-990A-9C59-506D-360ECE5C9D83}"/>
              </a:ext>
            </a:extLst>
          </p:cNvPr>
          <p:cNvSpPr>
            <a:spLocks noGrp="1"/>
          </p:cNvSpPr>
          <p:nvPr>
            <p:ph type="title"/>
          </p:nvPr>
        </p:nvSpPr>
        <p:spPr/>
        <p:txBody>
          <a:bodyPr/>
          <a:lstStyle/>
          <a:p>
            <a:r>
              <a:rPr lang="en-US" dirty="0"/>
              <a:t>We Can Take Action</a:t>
            </a:r>
          </a:p>
        </p:txBody>
      </p:sp>
      <p:graphicFrame>
        <p:nvGraphicFramePr>
          <p:cNvPr id="4" name="Content Placeholder 3">
            <a:extLst>
              <a:ext uri="{FF2B5EF4-FFF2-40B4-BE49-F238E27FC236}">
                <a16:creationId xmlns:a16="http://schemas.microsoft.com/office/drawing/2014/main" id="{F7BB8AA4-25D2-A472-08C7-083121CB7E0E}"/>
              </a:ext>
            </a:extLst>
          </p:cNvPr>
          <p:cNvGraphicFramePr>
            <a:graphicFrameLocks noGrp="1"/>
          </p:cNvGraphicFramePr>
          <p:nvPr>
            <p:ph idx="1"/>
            <p:extLst>
              <p:ext uri="{D42A27DB-BD31-4B8C-83A1-F6EECF244321}">
                <p14:modId xmlns:p14="http://schemas.microsoft.com/office/powerpoint/2010/main" val="4014801456"/>
              </p:ext>
            </p:extLst>
          </p:nvPr>
        </p:nvGraphicFramePr>
        <p:xfrm>
          <a:off x="515112" y="2359849"/>
          <a:ext cx="11155680" cy="21383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7BF586E-A797-8B4B-DA61-BA443F57FDE0}"/>
              </a:ext>
            </a:extLst>
          </p:cNvPr>
          <p:cNvSpPr txBox="1"/>
          <p:nvPr/>
        </p:nvSpPr>
        <p:spPr>
          <a:xfrm>
            <a:off x="1482206" y="5083922"/>
            <a:ext cx="9221491" cy="830997"/>
          </a:xfrm>
          <a:prstGeom prst="rect">
            <a:avLst/>
          </a:prstGeom>
          <a:noFill/>
        </p:spPr>
        <p:txBody>
          <a:bodyPr wrap="square" rtlCol="0">
            <a:spAutoFit/>
          </a:bodyPr>
          <a:lstStyle/>
          <a:p>
            <a:pPr algn="ctr"/>
            <a:r>
              <a:rPr lang="en-US" sz="2400" dirty="0"/>
              <a:t>The patterns show insights into where our resources and effort are best focused for maximum impact.</a:t>
            </a:r>
          </a:p>
        </p:txBody>
      </p:sp>
      <p:sp>
        <p:nvSpPr>
          <p:cNvPr id="6" name="TextBox 5">
            <a:extLst>
              <a:ext uri="{FF2B5EF4-FFF2-40B4-BE49-F238E27FC236}">
                <a16:creationId xmlns:a16="http://schemas.microsoft.com/office/drawing/2014/main" id="{1C306589-51B5-1F09-BAA7-449F4284AECF}"/>
              </a:ext>
            </a:extLst>
          </p:cNvPr>
          <p:cNvSpPr txBox="1"/>
          <p:nvPr/>
        </p:nvSpPr>
        <p:spPr>
          <a:xfrm>
            <a:off x="1100380" y="1828800"/>
            <a:ext cx="3874576" cy="371959"/>
          </a:xfrm>
          <a:prstGeom prst="rect">
            <a:avLst/>
          </a:prstGeom>
          <a:noFill/>
        </p:spPr>
        <p:txBody>
          <a:bodyPr wrap="square" rtlCol="0">
            <a:spAutoFit/>
          </a:bodyPr>
          <a:lstStyle/>
          <a:p>
            <a:r>
              <a:rPr lang="en-US" dirty="0"/>
              <a:t>Some examples: </a:t>
            </a:r>
          </a:p>
        </p:txBody>
      </p:sp>
    </p:spTree>
    <p:extLst>
      <p:ext uri="{BB962C8B-B14F-4D97-AF65-F5344CB8AC3E}">
        <p14:creationId xmlns:p14="http://schemas.microsoft.com/office/powerpoint/2010/main" val="34020077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BC08-FB06-9C02-6B95-630F63C0EC25}"/>
              </a:ext>
            </a:extLst>
          </p:cNvPr>
          <p:cNvSpPr>
            <a:spLocks noGrp="1"/>
          </p:cNvSpPr>
          <p:nvPr>
            <p:ph type="title"/>
          </p:nvPr>
        </p:nvSpPr>
        <p:spPr/>
        <p:txBody>
          <a:bodyPr/>
          <a:lstStyle/>
          <a:p>
            <a:r>
              <a:rPr lang="en-US" dirty="0"/>
              <a:t>Limitations, but We Can Dig Deeper</a:t>
            </a:r>
          </a:p>
        </p:txBody>
      </p:sp>
      <p:graphicFrame>
        <p:nvGraphicFramePr>
          <p:cNvPr id="3" name="Diagram 2">
            <a:extLst>
              <a:ext uri="{FF2B5EF4-FFF2-40B4-BE49-F238E27FC236}">
                <a16:creationId xmlns:a16="http://schemas.microsoft.com/office/drawing/2014/main" id="{C881C4A1-374C-EC66-EE16-BA238DDD2304}"/>
              </a:ext>
            </a:extLst>
          </p:cNvPr>
          <p:cNvGraphicFramePr/>
          <p:nvPr>
            <p:extLst>
              <p:ext uri="{D42A27DB-BD31-4B8C-83A1-F6EECF244321}">
                <p14:modId xmlns:p14="http://schemas.microsoft.com/office/powerpoint/2010/main" val="1247570094"/>
              </p:ext>
            </p:extLst>
          </p:nvPr>
        </p:nvGraphicFramePr>
        <p:xfrm>
          <a:off x="1541362" y="1709928"/>
          <a:ext cx="9109276" cy="4433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2490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F133-09B4-FFCD-05DC-ABF327B67705}"/>
              </a:ext>
            </a:extLst>
          </p:cNvPr>
          <p:cNvSpPr>
            <a:spLocks noGrp="1"/>
          </p:cNvSpPr>
          <p:nvPr>
            <p:ph type="title"/>
          </p:nvPr>
        </p:nvSpPr>
        <p:spPr>
          <a:xfrm>
            <a:off x="521207" y="978408"/>
            <a:ext cx="6236053" cy="1067368"/>
          </a:xfrm>
        </p:spPr>
        <p:txBody>
          <a:bodyPr/>
          <a:lstStyle/>
          <a:p>
            <a:r>
              <a:rPr lang="en-US" dirty="0"/>
              <a:t>Thank You</a:t>
            </a:r>
          </a:p>
        </p:txBody>
      </p:sp>
    </p:spTree>
    <p:extLst>
      <p:ext uri="{BB962C8B-B14F-4D97-AF65-F5344CB8AC3E}">
        <p14:creationId xmlns:p14="http://schemas.microsoft.com/office/powerpoint/2010/main" val="38855238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7F9A-B60A-4E8B-55B5-58517299D5D6}"/>
              </a:ext>
            </a:extLst>
          </p:cNvPr>
          <p:cNvSpPr>
            <a:spLocks noGrp="1"/>
          </p:cNvSpPr>
          <p:nvPr>
            <p:ph type="title"/>
          </p:nvPr>
        </p:nvSpPr>
        <p:spPr/>
        <p:txBody>
          <a:bodyPr/>
          <a:lstStyle/>
          <a:p>
            <a:r>
              <a:rPr lang="en-US" dirty="0"/>
              <a:t>These Data Points are Stories </a:t>
            </a:r>
          </a:p>
        </p:txBody>
      </p:sp>
      <p:graphicFrame>
        <p:nvGraphicFramePr>
          <p:cNvPr id="7" name="Content Placeholder 6">
            <a:extLst>
              <a:ext uri="{FF2B5EF4-FFF2-40B4-BE49-F238E27FC236}">
                <a16:creationId xmlns:a16="http://schemas.microsoft.com/office/drawing/2014/main" id="{2FE1343B-9D9B-541E-9E95-069AF31EEC63}"/>
              </a:ext>
            </a:extLst>
          </p:cNvPr>
          <p:cNvGraphicFramePr>
            <a:graphicFrameLocks noGrp="1"/>
          </p:cNvGraphicFramePr>
          <p:nvPr>
            <p:ph idx="1"/>
            <p:extLst>
              <p:ext uri="{D42A27DB-BD31-4B8C-83A1-F6EECF244321}">
                <p14:modId xmlns:p14="http://schemas.microsoft.com/office/powerpoint/2010/main" val="2179794341"/>
              </p:ext>
            </p:extLst>
          </p:nvPr>
        </p:nvGraphicFramePr>
        <p:xfrm>
          <a:off x="1021503" y="2434818"/>
          <a:ext cx="10148992" cy="2955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DFCCB74C-B2B3-217C-6C8F-0478E02BEC70}"/>
              </a:ext>
            </a:extLst>
          </p:cNvPr>
          <p:cNvSpPr txBox="1"/>
          <p:nvPr/>
        </p:nvSpPr>
        <p:spPr>
          <a:xfrm>
            <a:off x="1671232" y="1883078"/>
            <a:ext cx="9766517" cy="400110"/>
          </a:xfrm>
          <a:prstGeom prst="rect">
            <a:avLst/>
          </a:prstGeom>
          <a:noFill/>
        </p:spPr>
        <p:txBody>
          <a:bodyPr wrap="square" rtlCol="0">
            <a:spAutoFit/>
          </a:bodyPr>
          <a:lstStyle/>
          <a:p>
            <a:r>
              <a:rPr lang="en-US" sz="2000" dirty="0"/>
              <a:t>Each data point represents a family, a community, and a life that was taken from them.</a:t>
            </a:r>
          </a:p>
        </p:txBody>
      </p:sp>
      <p:sp>
        <p:nvSpPr>
          <p:cNvPr id="9" name="Rectangle 8">
            <a:extLst>
              <a:ext uri="{FF2B5EF4-FFF2-40B4-BE49-F238E27FC236}">
                <a16:creationId xmlns:a16="http://schemas.microsoft.com/office/drawing/2014/main" id="{2BAEB2E7-7B51-D595-7634-B6CD5064EA00}"/>
              </a:ext>
            </a:extLst>
          </p:cNvPr>
          <p:cNvSpPr/>
          <p:nvPr/>
        </p:nvSpPr>
        <p:spPr>
          <a:xfrm>
            <a:off x="1909963" y="5749871"/>
            <a:ext cx="8372100" cy="461665"/>
          </a:xfrm>
          <a:prstGeom prst="rect">
            <a:avLst/>
          </a:prstGeom>
          <a:noFill/>
        </p:spPr>
        <p:txBody>
          <a:bodyPr wrap="none" lIns="91440" tIns="45720" rIns="91440" bIns="45720">
            <a:spAutoFit/>
          </a:bodyPr>
          <a:lstStyle/>
          <a:p>
            <a:pPr algn="ctr"/>
            <a:r>
              <a:rPr lang="en-US" sz="2400" dirty="0">
                <a:ln w="0"/>
                <a:solidFill>
                  <a:srgbClr val="6C3524"/>
                </a:solidFill>
              </a:rPr>
              <a:t>Today, let's </a:t>
            </a:r>
            <a:r>
              <a:rPr lang="en-US" sz="2400" dirty="0">
                <a:ln w="0">
                  <a:noFill/>
                </a:ln>
                <a:solidFill>
                  <a:srgbClr val="6C3524"/>
                </a:solidFill>
              </a:rPr>
              <a:t>uncover</a:t>
            </a:r>
            <a:r>
              <a:rPr lang="en-US" sz="2400" dirty="0">
                <a:ln w="0"/>
                <a:solidFill>
                  <a:srgbClr val="6C3524"/>
                </a:solidFill>
              </a:rPr>
              <a:t> patterns that could help prevent a life lost</a:t>
            </a:r>
          </a:p>
        </p:txBody>
      </p:sp>
    </p:spTree>
    <p:extLst>
      <p:ext uri="{BB962C8B-B14F-4D97-AF65-F5344CB8AC3E}">
        <p14:creationId xmlns:p14="http://schemas.microsoft.com/office/powerpoint/2010/main" val="37122315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1DE7-0D3A-9AC3-1717-4F4667E70391}"/>
              </a:ext>
            </a:extLst>
          </p:cNvPr>
          <p:cNvSpPr>
            <a:spLocks noGrp="1"/>
          </p:cNvSpPr>
          <p:nvPr>
            <p:ph type="title"/>
          </p:nvPr>
        </p:nvSpPr>
        <p:spPr/>
        <p:txBody>
          <a:bodyPr/>
          <a:lstStyle/>
          <a:p>
            <a:r>
              <a:rPr lang="en-US" dirty="0"/>
              <a:t>Questions of Interest </a:t>
            </a:r>
          </a:p>
        </p:txBody>
      </p:sp>
      <p:graphicFrame>
        <p:nvGraphicFramePr>
          <p:cNvPr id="4" name="Content Placeholder 3">
            <a:extLst>
              <a:ext uri="{FF2B5EF4-FFF2-40B4-BE49-F238E27FC236}">
                <a16:creationId xmlns:a16="http://schemas.microsoft.com/office/drawing/2014/main" id="{6646F787-3DC9-5B04-9AB4-F7FD32BA2868}"/>
              </a:ext>
            </a:extLst>
          </p:cNvPr>
          <p:cNvGraphicFramePr>
            <a:graphicFrameLocks noGrp="1"/>
          </p:cNvGraphicFramePr>
          <p:nvPr>
            <p:ph idx="1"/>
            <p:extLst>
              <p:ext uri="{D42A27DB-BD31-4B8C-83A1-F6EECF244321}">
                <p14:modId xmlns:p14="http://schemas.microsoft.com/office/powerpoint/2010/main" val="963028010"/>
              </p:ext>
            </p:extLst>
          </p:nvPr>
        </p:nvGraphicFramePr>
        <p:xfrm>
          <a:off x="1364308" y="2245258"/>
          <a:ext cx="9463383" cy="21712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F893283-4D5D-84D0-CBC9-91A454024086}"/>
              </a:ext>
            </a:extLst>
          </p:cNvPr>
          <p:cNvSpPr txBox="1"/>
          <p:nvPr/>
        </p:nvSpPr>
        <p:spPr>
          <a:xfrm>
            <a:off x="666427" y="5123722"/>
            <a:ext cx="11010461" cy="919401"/>
          </a:xfrm>
          <a:prstGeom prst="roundRect">
            <a:avLst/>
          </a:prstGeom>
          <a:solidFill>
            <a:srgbClr val="6C3524"/>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i="1" dirty="0">
                <a:ln w="0">
                  <a:noFill/>
                </a:ln>
                <a:solidFill>
                  <a:schemeClr val="bg1"/>
                </a:solidFill>
                <a:latin typeface="Bierstadt" panose="020B0004020202020204" pitchFamily="34" charset="0"/>
              </a:rPr>
              <a:t>How would you answer these questions? </a:t>
            </a:r>
          </a:p>
          <a:p>
            <a:pPr algn="ctr"/>
            <a:r>
              <a:rPr lang="en-US" sz="2400" i="1" dirty="0">
                <a:ln w="0">
                  <a:noFill/>
                </a:ln>
                <a:solidFill>
                  <a:schemeClr val="bg1"/>
                </a:solidFill>
                <a:latin typeface="Bierstadt" panose="020B0004020202020204" pitchFamily="34" charset="0"/>
              </a:rPr>
              <a:t>Keep your predictions in mind as we explore and analyze this data…</a:t>
            </a:r>
          </a:p>
        </p:txBody>
      </p:sp>
    </p:spTree>
    <p:extLst>
      <p:ext uri="{BB962C8B-B14F-4D97-AF65-F5344CB8AC3E}">
        <p14:creationId xmlns:p14="http://schemas.microsoft.com/office/powerpoint/2010/main" val="38115894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0B45-25BD-4A11-1F82-002AF660ED01}"/>
              </a:ext>
            </a:extLst>
          </p:cNvPr>
          <p:cNvSpPr>
            <a:spLocks noGrp="1"/>
          </p:cNvSpPr>
          <p:nvPr>
            <p:ph type="title"/>
          </p:nvPr>
        </p:nvSpPr>
        <p:spPr/>
        <p:txBody>
          <a:bodyPr/>
          <a:lstStyle/>
          <a:p>
            <a:r>
              <a:rPr lang="en-US" dirty="0"/>
              <a:t>Glimpse of Raw Data</a:t>
            </a:r>
          </a:p>
        </p:txBody>
      </p:sp>
      <p:sp>
        <p:nvSpPr>
          <p:cNvPr id="6" name="TextBox 5">
            <a:extLst>
              <a:ext uri="{FF2B5EF4-FFF2-40B4-BE49-F238E27FC236}">
                <a16:creationId xmlns:a16="http://schemas.microsoft.com/office/drawing/2014/main" id="{50D91106-E268-D502-C9C5-734A71C5AA3D}"/>
              </a:ext>
            </a:extLst>
          </p:cNvPr>
          <p:cNvSpPr txBox="1"/>
          <p:nvPr/>
        </p:nvSpPr>
        <p:spPr>
          <a:xfrm>
            <a:off x="924356" y="5740108"/>
            <a:ext cx="10752532" cy="830997"/>
          </a:xfrm>
          <a:prstGeom prst="rect">
            <a:avLst/>
          </a:prstGeom>
          <a:noFill/>
        </p:spPr>
        <p:txBody>
          <a:bodyPr wrap="square" rtlCol="0">
            <a:spAutoFit/>
          </a:bodyPr>
          <a:lstStyle/>
          <a:p>
            <a:pPr algn="ctr"/>
            <a:r>
              <a:rPr lang="en-US" sz="2400" dirty="0"/>
              <a:t>Raw data does not reveal any useful information; it’s the patterns we can extract from it that are useful.</a:t>
            </a:r>
          </a:p>
        </p:txBody>
      </p:sp>
      <p:pic>
        <p:nvPicPr>
          <p:cNvPr id="10" name="Content Placeholder 9" descr="A screenshot of a computer code&#10;&#10;AI-generated content may be incorrect.">
            <a:extLst>
              <a:ext uri="{FF2B5EF4-FFF2-40B4-BE49-F238E27FC236}">
                <a16:creationId xmlns:a16="http://schemas.microsoft.com/office/drawing/2014/main" id="{7A825C1F-CCF8-76C2-9B0D-C65F5DF2D269}"/>
              </a:ext>
            </a:extLst>
          </p:cNvPr>
          <p:cNvPicPr>
            <a:picLocks noGrp="1" noChangeAspect="1"/>
          </p:cNvPicPr>
          <p:nvPr>
            <p:ph idx="1"/>
          </p:nvPr>
        </p:nvPicPr>
        <p:blipFill>
          <a:blip r:embed="rId3"/>
          <a:stretch>
            <a:fillRect/>
          </a:stretch>
        </p:blipFill>
        <p:spPr>
          <a:xfrm>
            <a:off x="1302957" y="1709928"/>
            <a:ext cx="9586086" cy="3919098"/>
          </a:xfrm>
        </p:spPr>
      </p:pic>
    </p:spTree>
    <p:extLst>
      <p:ext uri="{BB962C8B-B14F-4D97-AF65-F5344CB8AC3E}">
        <p14:creationId xmlns:p14="http://schemas.microsoft.com/office/powerpoint/2010/main" val="8951272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93D7-3585-E0E3-0BF9-CB7D9C333EB1}"/>
              </a:ext>
            </a:extLst>
          </p:cNvPr>
          <p:cNvSpPr>
            <a:spLocks noGrp="1"/>
          </p:cNvSpPr>
          <p:nvPr>
            <p:ph type="title"/>
          </p:nvPr>
        </p:nvSpPr>
        <p:spPr>
          <a:xfrm>
            <a:off x="319729" y="1082015"/>
            <a:ext cx="3043402" cy="1470324"/>
          </a:xfrm>
        </p:spPr>
        <p:txBody>
          <a:bodyPr/>
          <a:lstStyle/>
          <a:p>
            <a:r>
              <a:rPr lang="en-US" dirty="0"/>
              <a:t>Figure1: Age Factor</a:t>
            </a:r>
          </a:p>
        </p:txBody>
      </p:sp>
      <p:graphicFrame>
        <p:nvGraphicFramePr>
          <p:cNvPr id="6" name="Diagram 5">
            <a:extLst>
              <a:ext uri="{FF2B5EF4-FFF2-40B4-BE49-F238E27FC236}">
                <a16:creationId xmlns:a16="http://schemas.microsoft.com/office/drawing/2014/main" id="{6B6FA212-1C87-5A37-D29F-0F2ACCFFFE4C}"/>
              </a:ext>
            </a:extLst>
          </p:cNvPr>
          <p:cNvGraphicFramePr/>
          <p:nvPr>
            <p:extLst>
              <p:ext uri="{D42A27DB-BD31-4B8C-83A1-F6EECF244321}">
                <p14:modId xmlns:p14="http://schemas.microsoft.com/office/powerpoint/2010/main" val="592212131"/>
              </p:ext>
            </p:extLst>
          </p:nvPr>
        </p:nvGraphicFramePr>
        <p:xfrm>
          <a:off x="566708" y="2881876"/>
          <a:ext cx="3262368" cy="1470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3637A8D3-297C-259F-A3AD-41057C4EE201}"/>
              </a:ext>
            </a:extLst>
          </p:cNvPr>
          <p:cNvSpPr txBox="1"/>
          <p:nvPr/>
        </p:nvSpPr>
        <p:spPr>
          <a:xfrm>
            <a:off x="319729" y="4728668"/>
            <a:ext cx="3509347" cy="1569660"/>
          </a:xfrm>
          <a:prstGeom prst="rect">
            <a:avLst/>
          </a:prstGeom>
          <a:noFill/>
        </p:spPr>
        <p:txBody>
          <a:bodyPr wrap="square" rtlCol="0">
            <a:spAutoFit/>
          </a:bodyPr>
          <a:lstStyle/>
          <a:p>
            <a:pPr algn="ctr"/>
            <a:r>
              <a:rPr lang="en-US" sz="2400" dirty="0"/>
              <a:t> Mostly young adults starting out their lives and adults in their prime years.</a:t>
            </a:r>
          </a:p>
        </p:txBody>
      </p:sp>
      <p:pic>
        <p:nvPicPr>
          <p:cNvPr id="13" name="Content Placeholder 12">
            <a:extLst>
              <a:ext uri="{FF2B5EF4-FFF2-40B4-BE49-F238E27FC236}">
                <a16:creationId xmlns:a16="http://schemas.microsoft.com/office/drawing/2014/main" id="{23036A03-B45F-6BD5-B925-1D76731D65BA}"/>
              </a:ext>
            </a:extLst>
          </p:cNvPr>
          <p:cNvPicPr>
            <a:picLocks noGrp="1" noChangeAspect="1"/>
          </p:cNvPicPr>
          <p:nvPr>
            <p:ph idx="1"/>
          </p:nvPr>
        </p:nvPicPr>
        <p:blipFill>
          <a:blip r:embed="rId8"/>
          <a:srcRect/>
          <a:stretch/>
        </p:blipFill>
        <p:spPr>
          <a:xfrm>
            <a:off x="4751872" y="1028700"/>
            <a:ext cx="7120399" cy="5340300"/>
          </a:xfrm>
        </p:spPr>
      </p:pic>
    </p:spTree>
    <p:extLst>
      <p:ext uri="{BB962C8B-B14F-4D97-AF65-F5344CB8AC3E}">
        <p14:creationId xmlns:p14="http://schemas.microsoft.com/office/powerpoint/2010/main" val="34395659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2A1-031E-24C4-F7A0-999D3F3852C2}"/>
              </a:ext>
            </a:extLst>
          </p:cNvPr>
          <p:cNvSpPr>
            <a:spLocks noGrp="1"/>
          </p:cNvSpPr>
          <p:nvPr>
            <p:ph type="title"/>
          </p:nvPr>
        </p:nvSpPr>
        <p:spPr/>
        <p:txBody>
          <a:bodyPr/>
          <a:lstStyle/>
          <a:p>
            <a:r>
              <a:rPr lang="en-US" dirty="0"/>
              <a:t>Figure 2 : Victim Gender Distribution</a:t>
            </a:r>
          </a:p>
        </p:txBody>
      </p:sp>
      <p:sp>
        <p:nvSpPr>
          <p:cNvPr id="8" name="TextBox 7">
            <a:extLst>
              <a:ext uri="{FF2B5EF4-FFF2-40B4-BE49-F238E27FC236}">
                <a16:creationId xmlns:a16="http://schemas.microsoft.com/office/drawing/2014/main" id="{64CCFF1C-66EF-BD2B-2C4F-444A476D813B}"/>
              </a:ext>
            </a:extLst>
          </p:cNvPr>
          <p:cNvSpPr txBox="1"/>
          <p:nvPr/>
        </p:nvSpPr>
        <p:spPr>
          <a:xfrm>
            <a:off x="294247" y="1857548"/>
            <a:ext cx="4742703" cy="707886"/>
          </a:xfrm>
          <a:prstGeom prst="rect">
            <a:avLst/>
          </a:prstGeom>
          <a:noFill/>
        </p:spPr>
        <p:txBody>
          <a:bodyPr wrap="square" rtlCol="0">
            <a:spAutoFit/>
          </a:bodyPr>
          <a:lstStyle/>
          <a:p>
            <a:r>
              <a:rPr lang="en-US" sz="2000" dirty="0">
                <a:ln w="0">
                  <a:noFill/>
                </a:ln>
              </a:rPr>
              <a:t>Victims of gun violence in NYC are primarily men</a:t>
            </a:r>
          </a:p>
        </p:txBody>
      </p:sp>
      <p:pic>
        <p:nvPicPr>
          <p:cNvPr id="16" name="Content Placeholder 15">
            <a:extLst>
              <a:ext uri="{FF2B5EF4-FFF2-40B4-BE49-F238E27FC236}">
                <a16:creationId xmlns:a16="http://schemas.microsoft.com/office/drawing/2014/main" id="{5E4A4F78-5171-A54F-2FA9-088E0897D426}"/>
              </a:ext>
            </a:extLst>
          </p:cNvPr>
          <p:cNvPicPr>
            <a:picLocks noGrp="1" noChangeAspect="1"/>
          </p:cNvPicPr>
          <p:nvPr>
            <p:ph idx="1"/>
          </p:nvPr>
        </p:nvPicPr>
        <p:blipFill>
          <a:blip r:embed="rId3"/>
          <a:srcRect l="4689" t="10735" r="4689"/>
          <a:stretch>
            <a:fillRect/>
          </a:stretch>
        </p:blipFill>
        <p:spPr>
          <a:xfrm>
            <a:off x="681416" y="2565434"/>
            <a:ext cx="5414584" cy="4000121"/>
          </a:xfrm>
        </p:spPr>
      </p:pic>
      <p:sp>
        <p:nvSpPr>
          <p:cNvPr id="18" name="TextBox 17">
            <a:extLst>
              <a:ext uri="{FF2B5EF4-FFF2-40B4-BE49-F238E27FC236}">
                <a16:creationId xmlns:a16="http://schemas.microsoft.com/office/drawing/2014/main" id="{9CB6772B-00D4-052F-9341-012DC0C79581}"/>
              </a:ext>
            </a:extLst>
          </p:cNvPr>
          <p:cNvSpPr txBox="1"/>
          <p:nvPr/>
        </p:nvSpPr>
        <p:spPr>
          <a:xfrm>
            <a:off x="6483169" y="2876322"/>
            <a:ext cx="5193719" cy="2368777"/>
          </a:xfrm>
          <a:custGeom>
            <a:avLst/>
            <a:gdLst>
              <a:gd name="connsiteX0" fmla="*/ 0 w 5193719"/>
              <a:gd name="connsiteY0" fmla="*/ 0 h 2368777"/>
              <a:gd name="connsiteX1" fmla="*/ 597278 w 5193719"/>
              <a:gd name="connsiteY1" fmla="*/ 0 h 2368777"/>
              <a:gd name="connsiteX2" fmla="*/ 1090681 w 5193719"/>
              <a:gd name="connsiteY2" fmla="*/ 0 h 2368777"/>
              <a:gd name="connsiteX3" fmla="*/ 1843770 w 5193719"/>
              <a:gd name="connsiteY3" fmla="*/ 0 h 2368777"/>
              <a:gd name="connsiteX4" fmla="*/ 2441048 w 5193719"/>
              <a:gd name="connsiteY4" fmla="*/ 0 h 2368777"/>
              <a:gd name="connsiteX5" fmla="*/ 3038326 w 5193719"/>
              <a:gd name="connsiteY5" fmla="*/ 0 h 2368777"/>
              <a:gd name="connsiteX6" fmla="*/ 3791415 w 5193719"/>
              <a:gd name="connsiteY6" fmla="*/ 0 h 2368777"/>
              <a:gd name="connsiteX7" fmla="*/ 4336755 w 5193719"/>
              <a:gd name="connsiteY7" fmla="*/ 0 h 2368777"/>
              <a:gd name="connsiteX8" fmla="*/ 5193719 w 5193719"/>
              <a:gd name="connsiteY8" fmla="*/ 0 h 2368777"/>
              <a:gd name="connsiteX9" fmla="*/ 5193719 w 5193719"/>
              <a:gd name="connsiteY9" fmla="*/ 639570 h 2368777"/>
              <a:gd name="connsiteX10" fmla="*/ 5193719 w 5193719"/>
              <a:gd name="connsiteY10" fmla="*/ 1184389 h 2368777"/>
              <a:gd name="connsiteX11" fmla="*/ 5193719 w 5193719"/>
              <a:gd name="connsiteY11" fmla="*/ 1776583 h 2368777"/>
              <a:gd name="connsiteX12" fmla="*/ 5193719 w 5193719"/>
              <a:gd name="connsiteY12" fmla="*/ 2368777 h 2368777"/>
              <a:gd name="connsiteX13" fmla="*/ 4700316 w 5193719"/>
              <a:gd name="connsiteY13" fmla="*/ 2368777 h 2368777"/>
              <a:gd name="connsiteX14" fmla="*/ 3947226 w 5193719"/>
              <a:gd name="connsiteY14" fmla="*/ 2368777 h 2368777"/>
              <a:gd name="connsiteX15" fmla="*/ 3401886 w 5193719"/>
              <a:gd name="connsiteY15" fmla="*/ 2368777 h 2368777"/>
              <a:gd name="connsiteX16" fmla="*/ 2752671 w 5193719"/>
              <a:gd name="connsiteY16" fmla="*/ 2368777 h 2368777"/>
              <a:gd name="connsiteX17" fmla="*/ 1999582 w 5193719"/>
              <a:gd name="connsiteY17" fmla="*/ 2368777 h 2368777"/>
              <a:gd name="connsiteX18" fmla="*/ 1350367 w 5193719"/>
              <a:gd name="connsiteY18" fmla="*/ 2368777 h 2368777"/>
              <a:gd name="connsiteX19" fmla="*/ 856964 w 5193719"/>
              <a:gd name="connsiteY19" fmla="*/ 2368777 h 2368777"/>
              <a:gd name="connsiteX20" fmla="*/ 0 w 5193719"/>
              <a:gd name="connsiteY20" fmla="*/ 2368777 h 2368777"/>
              <a:gd name="connsiteX21" fmla="*/ 0 w 5193719"/>
              <a:gd name="connsiteY21" fmla="*/ 1729207 h 2368777"/>
              <a:gd name="connsiteX22" fmla="*/ 0 w 5193719"/>
              <a:gd name="connsiteY22" fmla="*/ 1089637 h 2368777"/>
              <a:gd name="connsiteX23" fmla="*/ 0 w 5193719"/>
              <a:gd name="connsiteY23" fmla="*/ 0 h 2368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93719" h="2368777" extrusionOk="0">
                <a:moveTo>
                  <a:pt x="0" y="0"/>
                </a:moveTo>
                <a:cubicBezTo>
                  <a:pt x="207123" y="-21005"/>
                  <a:pt x="430335" y="-2627"/>
                  <a:pt x="597278" y="0"/>
                </a:cubicBezTo>
                <a:cubicBezTo>
                  <a:pt x="764221" y="2627"/>
                  <a:pt x="881957" y="-4611"/>
                  <a:pt x="1090681" y="0"/>
                </a:cubicBezTo>
                <a:cubicBezTo>
                  <a:pt x="1299405" y="4611"/>
                  <a:pt x="1522458" y="-2445"/>
                  <a:pt x="1843770" y="0"/>
                </a:cubicBezTo>
                <a:cubicBezTo>
                  <a:pt x="2165082" y="2445"/>
                  <a:pt x="2199997" y="28401"/>
                  <a:pt x="2441048" y="0"/>
                </a:cubicBezTo>
                <a:cubicBezTo>
                  <a:pt x="2682099" y="-28401"/>
                  <a:pt x="2766127" y="4915"/>
                  <a:pt x="3038326" y="0"/>
                </a:cubicBezTo>
                <a:cubicBezTo>
                  <a:pt x="3310525" y="-4915"/>
                  <a:pt x="3510443" y="34667"/>
                  <a:pt x="3791415" y="0"/>
                </a:cubicBezTo>
                <a:cubicBezTo>
                  <a:pt x="4072387" y="-34667"/>
                  <a:pt x="4066904" y="-48"/>
                  <a:pt x="4336755" y="0"/>
                </a:cubicBezTo>
                <a:cubicBezTo>
                  <a:pt x="4606606" y="48"/>
                  <a:pt x="4978441" y="-42551"/>
                  <a:pt x="5193719" y="0"/>
                </a:cubicBezTo>
                <a:cubicBezTo>
                  <a:pt x="5161989" y="199027"/>
                  <a:pt x="5224099" y="377732"/>
                  <a:pt x="5193719" y="639570"/>
                </a:cubicBezTo>
                <a:cubicBezTo>
                  <a:pt x="5163340" y="901408"/>
                  <a:pt x="5184405" y="1016806"/>
                  <a:pt x="5193719" y="1184389"/>
                </a:cubicBezTo>
                <a:cubicBezTo>
                  <a:pt x="5203033" y="1351972"/>
                  <a:pt x="5222990" y="1506689"/>
                  <a:pt x="5193719" y="1776583"/>
                </a:cubicBezTo>
                <a:cubicBezTo>
                  <a:pt x="5164448" y="2046477"/>
                  <a:pt x="5197226" y="2162957"/>
                  <a:pt x="5193719" y="2368777"/>
                </a:cubicBezTo>
                <a:cubicBezTo>
                  <a:pt x="5021506" y="2390334"/>
                  <a:pt x="4910639" y="2355051"/>
                  <a:pt x="4700316" y="2368777"/>
                </a:cubicBezTo>
                <a:cubicBezTo>
                  <a:pt x="4489993" y="2382503"/>
                  <a:pt x="4230808" y="2350993"/>
                  <a:pt x="3947226" y="2368777"/>
                </a:cubicBezTo>
                <a:cubicBezTo>
                  <a:pt x="3663644" y="2386562"/>
                  <a:pt x="3552174" y="2361227"/>
                  <a:pt x="3401886" y="2368777"/>
                </a:cubicBezTo>
                <a:cubicBezTo>
                  <a:pt x="3251598" y="2376327"/>
                  <a:pt x="2906460" y="2376749"/>
                  <a:pt x="2752671" y="2368777"/>
                </a:cubicBezTo>
                <a:cubicBezTo>
                  <a:pt x="2598883" y="2360805"/>
                  <a:pt x="2370247" y="2362690"/>
                  <a:pt x="1999582" y="2368777"/>
                </a:cubicBezTo>
                <a:cubicBezTo>
                  <a:pt x="1628917" y="2374864"/>
                  <a:pt x="1547241" y="2340690"/>
                  <a:pt x="1350367" y="2368777"/>
                </a:cubicBezTo>
                <a:cubicBezTo>
                  <a:pt x="1153494" y="2396864"/>
                  <a:pt x="1006099" y="2373155"/>
                  <a:pt x="856964" y="2368777"/>
                </a:cubicBezTo>
                <a:cubicBezTo>
                  <a:pt x="707829" y="2364399"/>
                  <a:pt x="341986" y="2330376"/>
                  <a:pt x="0" y="2368777"/>
                </a:cubicBezTo>
                <a:cubicBezTo>
                  <a:pt x="-22056" y="2159297"/>
                  <a:pt x="-6738" y="1939349"/>
                  <a:pt x="0" y="1729207"/>
                </a:cubicBezTo>
                <a:cubicBezTo>
                  <a:pt x="6738" y="1519065"/>
                  <a:pt x="-9601" y="1220777"/>
                  <a:pt x="0" y="1089637"/>
                </a:cubicBezTo>
                <a:cubicBezTo>
                  <a:pt x="9601" y="958497"/>
                  <a:pt x="-10000" y="318353"/>
                  <a:pt x="0" y="0"/>
                </a:cubicBezTo>
                <a:close/>
              </a:path>
            </a:pathLst>
          </a:custGeom>
          <a:noFill/>
          <a:ln w="38100"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wrap="square" rtlCol="0">
            <a:spAutoFit/>
          </a:bodyPr>
          <a:lstStyle/>
          <a:p>
            <a:pPr lvl="0" algn="ctr"/>
            <a:r>
              <a:rPr lang="en-US" sz="2400" b="1" dirty="0"/>
              <a:t>Insight #1: </a:t>
            </a:r>
            <a:r>
              <a:rPr lang="en-US" sz="2400" dirty="0"/>
              <a:t>Most victims affected by shooting incidents are Men in their prime years (18-44).</a:t>
            </a:r>
          </a:p>
          <a:p>
            <a:pPr lvl="0" algn="ctr"/>
            <a:r>
              <a:rPr lang="en-US" sz="2400" dirty="0"/>
              <a:t>Victim demographics suggest that targeted intervention programs could aid in preventing more incidents.</a:t>
            </a:r>
          </a:p>
        </p:txBody>
      </p:sp>
    </p:spTree>
    <p:extLst>
      <p:ext uri="{BB962C8B-B14F-4D97-AF65-F5344CB8AC3E}">
        <p14:creationId xmlns:p14="http://schemas.microsoft.com/office/powerpoint/2010/main" val="39150093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AB1A-B285-A12F-C5C5-24CBD05F6054}"/>
              </a:ext>
            </a:extLst>
          </p:cNvPr>
          <p:cNvSpPr>
            <a:spLocks noGrp="1"/>
          </p:cNvSpPr>
          <p:nvPr>
            <p:ph type="title"/>
          </p:nvPr>
        </p:nvSpPr>
        <p:spPr>
          <a:xfrm>
            <a:off x="521208" y="978408"/>
            <a:ext cx="2934914" cy="2756684"/>
          </a:xfrm>
        </p:spPr>
        <p:txBody>
          <a:bodyPr>
            <a:normAutofit fontScale="90000"/>
          </a:bodyPr>
          <a:lstStyle/>
          <a:p>
            <a:r>
              <a:rPr lang="en-US" dirty="0"/>
              <a:t>Figure 3: Weekend Vs Weekdays</a:t>
            </a:r>
          </a:p>
        </p:txBody>
      </p:sp>
      <p:pic>
        <p:nvPicPr>
          <p:cNvPr id="5" name="Content Placeholder 4">
            <a:extLst>
              <a:ext uri="{FF2B5EF4-FFF2-40B4-BE49-F238E27FC236}">
                <a16:creationId xmlns:a16="http://schemas.microsoft.com/office/drawing/2014/main" id="{0037B22E-CC3A-7387-A225-3DA65C6B1AE2}"/>
              </a:ext>
            </a:extLst>
          </p:cNvPr>
          <p:cNvPicPr>
            <a:picLocks noGrp="1" noChangeAspect="1"/>
          </p:cNvPicPr>
          <p:nvPr>
            <p:ph idx="1"/>
          </p:nvPr>
        </p:nvPicPr>
        <p:blipFill>
          <a:blip r:embed="rId3"/>
          <a:srcRect t="2515" b="2515"/>
          <a:stretch/>
        </p:blipFill>
        <p:spPr>
          <a:xfrm>
            <a:off x="4114693" y="611268"/>
            <a:ext cx="7911992" cy="5635463"/>
          </a:xfrm>
        </p:spPr>
      </p:pic>
      <p:sp>
        <p:nvSpPr>
          <p:cNvPr id="6" name="TextBox 5">
            <a:extLst>
              <a:ext uri="{FF2B5EF4-FFF2-40B4-BE49-F238E27FC236}">
                <a16:creationId xmlns:a16="http://schemas.microsoft.com/office/drawing/2014/main" id="{AE2DC203-E9E7-A9A9-A197-C47D9A488358}"/>
              </a:ext>
            </a:extLst>
          </p:cNvPr>
          <p:cNvSpPr txBox="1"/>
          <p:nvPr/>
        </p:nvSpPr>
        <p:spPr>
          <a:xfrm>
            <a:off x="339446" y="4415162"/>
            <a:ext cx="3298438" cy="1015663"/>
          </a:xfrm>
          <a:prstGeom prst="rect">
            <a:avLst/>
          </a:prstGeom>
          <a:noFill/>
        </p:spPr>
        <p:txBody>
          <a:bodyPr wrap="square" rtlCol="0">
            <a:spAutoFit/>
          </a:bodyPr>
          <a:lstStyle/>
          <a:p>
            <a:pPr algn="ctr"/>
            <a:r>
              <a:rPr lang="en-US" sz="2000" dirty="0"/>
              <a:t>Shooting incidents occur more  on Weekends (Sat/Sun).</a:t>
            </a:r>
          </a:p>
        </p:txBody>
      </p:sp>
    </p:spTree>
    <p:extLst>
      <p:ext uri="{BB962C8B-B14F-4D97-AF65-F5344CB8AC3E}">
        <p14:creationId xmlns:p14="http://schemas.microsoft.com/office/powerpoint/2010/main" val="92703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1A07-728E-F907-69EA-80D21338FBB9}"/>
              </a:ext>
            </a:extLst>
          </p:cNvPr>
          <p:cNvSpPr>
            <a:spLocks noGrp="1"/>
          </p:cNvSpPr>
          <p:nvPr>
            <p:ph type="title"/>
          </p:nvPr>
        </p:nvSpPr>
        <p:spPr/>
        <p:txBody>
          <a:bodyPr/>
          <a:lstStyle/>
          <a:p>
            <a:r>
              <a:rPr lang="en-US" dirty="0"/>
              <a:t>Statistically Significant</a:t>
            </a:r>
          </a:p>
        </p:txBody>
      </p:sp>
      <p:graphicFrame>
        <p:nvGraphicFramePr>
          <p:cNvPr id="4" name="Content Placeholder 3">
            <a:extLst>
              <a:ext uri="{FF2B5EF4-FFF2-40B4-BE49-F238E27FC236}">
                <a16:creationId xmlns:a16="http://schemas.microsoft.com/office/drawing/2014/main" id="{626623CA-9916-D864-BDD9-39E438FF9610}"/>
              </a:ext>
            </a:extLst>
          </p:cNvPr>
          <p:cNvGraphicFramePr>
            <a:graphicFrameLocks noGrp="1"/>
          </p:cNvGraphicFramePr>
          <p:nvPr>
            <p:ph idx="1"/>
            <p:extLst>
              <p:ext uri="{D42A27DB-BD31-4B8C-83A1-F6EECF244321}">
                <p14:modId xmlns:p14="http://schemas.microsoft.com/office/powerpoint/2010/main" val="4199471249"/>
              </p:ext>
            </p:extLst>
          </p:nvPr>
        </p:nvGraphicFramePr>
        <p:xfrm>
          <a:off x="1877340" y="2163170"/>
          <a:ext cx="8437320" cy="2886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A1B90068-BEE5-A6B5-5187-F8EC8A6F1FB5}"/>
              </a:ext>
            </a:extLst>
          </p:cNvPr>
          <p:cNvSpPr txBox="1"/>
          <p:nvPr/>
        </p:nvSpPr>
        <p:spPr>
          <a:xfrm>
            <a:off x="1756475" y="1963115"/>
            <a:ext cx="8679050" cy="400110"/>
          </a:xfrm>
          <a:prstGeom prst="rect">
            <a:avLst/>
          </a:prstGeom>
          <a:noFill/>
        </p:spPr>
        <p:txBody>
          <a:bodyPr wrap="square" rtlCol="0">
            <a:spAutoFit/>
          </a:bodyPr>
          <a:lstStyle/>
          <a:p>
            <a:pPr algn="ctr"/>
            <a:r>
              <a:rPr lang="en-US" sz="2000" dirty="0"/>
              <a:t>Not random – </a:t>
            </a:r>
            <a:r>
              <a:rPr lang="en-US" sz="2000" b="1" dirty="0"/>
              <a:t>Weekends</a:t>
            </a:r>
            <a:r>
              <a:rPr lang="en-US" sz="2000" dirty="0"/>
              <a:t> pose a higher risk of shooting incidents occurring.</a:t>
            </a:r>
          </a:p>
        </p:txBody>
      </p:sp>
      <p:sp>
        <p:nvSpPr>
          <p:cNvPr id="8" name="TextBox 7">
            <a:extLst>
              <a:ext uri="{FF2B5EF4-FFF2-40B4-BE49-F238E27FC236}">
                <a16:creationId xmlns:a16="http://schemas.microsoft.com/office/drawing/2014/main" id="{B498138F-8E02-D988-C4D0-69216B8915A4}"/>
              </a:ext>
            </a:extLst>
          </p:cNvPr>
          <p:cNvSpPr txBox="1"/>
          <p:nvPr/>
        </p:nvSpPr>
        <p:spPr>
          <a:xfrm>
            <a:off x="712922" y="4824341"/>
            <a:ext cx="10963966" cy="1200329"/>
          </a:xfrm>
          <a:custGeom>
            <a:avLst/>
            <a:gdLst>
              <a:gd name="connsiteX0" fmla="*/ 0 w 10963966"/>
              <a:gd name="connsiteY0" fmla="*/ 0 h 1200329"/>
              <a:gd name="connsiteX1" fmla="*/ 575608 w 10963966"/>
              <a:gd name="connsiteY1" fmla="*/ 0 h 1200329"/>
              <a:gd name="connsiteX2" fmla="*/ 931937 w 10963966"/>
              <a:gd name="connsiteY2" fmla="*/ 0 h 1200329"/>
              <a:gd name="connsiteX3" fmla="*/ 1836464 w 10963966"/>
              <a:gd name="connsiteY3" fmla="*/ 0 h 1200329"/>
              <a:gd name="connsiteX4" fmla="*/ 2412073 w 10963966"/>
              <a:gd name="connsiteY4" fmla="*/ 0 h 1200329"/>
              <a:gd name="connsiteX5" fmla="*/ 2987681 w 10963966"/>
              <a:gd name="connsiteY5" fmla="*/ 0 h 1200329"/>
              <a:gd name="connsiteX6" fmla="*/ 3892208 w 10963966"/>
              <a:gd name="connsiteY6" fmla="*/ 0 h 1200329"/>
              <a:gd name="connsiteX7" fmla="*/ 4358176 w 10963966"/>
              <a:gd name="connsiteY7" fmla="*/ 0 h 1200329"/>
              <a:gd name="connsiteX8" fmla="*/ 5262704 w 10963966"/>
              <a:gd name="connsiteY8" fmla="*/ 0 h 1200329"/>
              <a:gd name="connsiteX9" fmla="*/ 6167231 w 10963966"/>
              <a:gd name="connsiteY9" fmla="*/ 0 h 1200329"/>
              <a:gd name="connsiteX10" fmla="*/ 6852479 w 10963966"/>
              <a:gd name="connsiteY10" fmla="*/ 0 h 1200329"/>
              <a:gd name="connsiteX11" fmla="*/ 7757006 w 10963966"/>
              <a:gd name="connsiteY11" fmla="*/ 0 h 1200329"/>
              <a:gd name="connsiteX12" fmla="*/ 8332614 w 10963966"/>
              <a:gd name="connsiteY12" fmla="*/ 0 h 1200329"/>
              <a:gd name="connsiteX13" fmla="*/ 8908222 w 10963966"/>
              <a:gd name="connsiteY13" fmla="*/ 0 h 1200329"/>
              <a:gd name="connsiteX14" fmla="*/ 9703110 w 10963966"/>
              <a:gd name="connsiteY14" fmla="*/ 0 h 1200329"/>
              <a:gd name="connsiteX15" fmla="*/ 10278718 w 10963966"/>
              <a:gd name="connsiteY15" fmla="*/ 0 h 1200329"/>
              <a:gd name="connsiteX16" fmla="*/ 10963966 w 10963966"/>
              <a:gd name="connsiteY16" fmla="*/ 0 h 1200329"/>
              <a:gd name="connsiteX17" fmla="*/ 10963966 w 10963966"/>
              <a:gd name="connsiteY17" fmla="*/ 624171 h 1200329"/>
              <a:gd name="connsiteX18" fmla="*/ 10963966 w 10963966"/>
              <a:gd name="connsiteY18" fmla="*/ 1200329 h 1200329"/>
              <a:gd name="connsiteX19" fmla="*/ 10169078 w 10963966"/>
              <a:gd name="connsiteY19" fmla="*/ 1200329 h 1200329"/>
              <a:gd name="connsiteX20" fmla="*/ 9703110 w 10963966"/>
              <a:gd name="connsiteY20" fmla="*/ 1200329 h 1200329"/>
              <a:gd name="connsiteX21" fmla="*/ 8798583 w 10963966"/>
              <a:gd name="connsiteY21" fmla="*/ 1200329 h 1200329"/>
              <a:gd name="connsiteX22" fmla="*/ 8113335 w 10963966"/>
              <a:gd name="connsiteY22" fmla="*/ 1200329 h 1200329"/>
              <a:gd name="connsiteX23" fmla="*/ 7647366 w 10963966"/>
              <a:gd name="connsiteY23" fmla="*/ 1200329 h 1200329"/>
              <a:gd name="connsiteX24" fmla="*/ 6962118 w 10963966"/>
              <a:gd name="connsiteY24" fmla="*/ 1200329 h 1200329"/>
              <a:gd name="connsiteX25" fmla="*/ 6605790 w 10963966"/>
              <a:gd name="connsiteY25" fmla="*/ 1200329 h 1200329"/>
              <a:gd name="connsiteX26" fmla="*/ 6249461 w 10963966"/>
              <a:gd name="connsiteY26" fmla="*/ 1200329 h 1200329"/>
              <a:gd name="connsiteX27" fmla="*/ 5564213 w 10963966"/>
              <a:gd name="connsiteY27" fmla="*/ 1200329 h 1200329"/>
              <a:gd name="connsiteX28" fmla="*/ 5098244 w 10963966"/>
              <a:gd name="connsiteY28" fmla="*/ 1200329 h 1200329"/>
              <a:gd name="connsiteX29" fmla="*/ 4303357 w 10963966"/>
              <a:gd name="connsiteY29" fmla="*/ 1200329 h 1200329"/>
              <a:gd name="connsiteX30" fmla="*/ 3837388 w 10963966"/>
              <a:gd name="connsiteY30" fmla="*/ 1200329 h 1200329"/>
              <a:gd name="connsiteX31" fmla="*/ 3042501 w 10963966"/>
              <a:gd name="connsiteY31" fmla="*/ 1200329 h 1200329"/>
              <a:gd name="connsiteX32" fmla="*/ 2686172 w 10963966"/>
              <a:gd name="connsiteY32" fmla="*/ 1200329 h 1200329"/>
              <a:gd name="connsiteX33" fmla="*/ 1891284 w 10963966"/>
              <a:gd name="connsiteY33" fmla="*/ 1200329 h 1200329"/>
              <a:gd name="connsiteX34" fmla="*/ 1425316 w 10963966"/>
              <a:gd name="connsiteY34" fmla="*/ 1200329 h 1200329"/>
              <a:gd name="connsiteX35" fmla="*/ 1068987 w 10963966"/>
              <a:gd name="connsiteY35" fmla="*/ 1200329 h 1200329"/>
              <a:gd name="connsiteX36" fmla="*/ 603018 w 10963966"/>
              <a:gd name="connsiteY36" fmla="*/ 1200329 h 1200329"/>
              <a:gd name="connsiteX37" fmla="*/ 0 w 10963966"/>
              <a:gd name="connsiteY37" fmla="*/ 1200329 h 1200329"/>
              <a:gd name="connsiteX38" fmla="*/ 0 w 10963966"/>
              <a:gd name="connsiteY38" fmla="*/ 624171 h 1200329"/>
              <a:gd name="connsiteX39" fmla="*/ 0 w 10963966"/>
              <a:gd name="connsiteY39"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963966" h="1200329" extrusionOk="0">
                <a:moveTo>
                  <a:pt x="0" y="0"/>
                </a:moveTo>
                <a:cubicBezTo>
                  <a:pt x="226202" y="-11667"/>
                  <a:pt x="417675" y="-4698"/>
                  <a:pt x="575608" y="0"/>
                </a:cubicBezTo>
                <a:cubicBezTo>
                  <a:pt x="733541" y="4698"/>
                  <a:pt x="826498" y="6073"/>
                  <a:pt x="931937" y="0"/>
                </a:cubicBezTo>
                <a:cubicBezTo>
                  <a:pt x="1037376" y="-6073"/>
                  <a:pt x="1634277" y="44458"/>
                  <a:pt x="1836464" y="0"/>
                </a:cubicBezTo>
                <a:cubicBezTo>
                  <a:pt x="2038651" y="-44458"/>
                  <a:pt x="2287671" y="12266"/>
                  <a:pt x="2412073" y="0"/>
                </a:cubicBezTo>
                <a:cubicBezTo>
                  <a:pt x="2536475" y="-12266"/>
                  <a:pt x="2827769" y="-26141"/>
                  <a:pt x="2987681" y="0"/>
                </a:cubicBezTo>
                <a:cubicBezTo>
                  <a:pt x="3147593" y="26141"/>
                  <a:pt x="3699013" y="8329"/>
                  <a:pt x="3892208" y="0"/>
                </a:cubicBezTo>
                <a:cubicBezTo>
                  <a:pt x="4085403" y="-8329"/>
                  <a:pt x="4218918" y="23015"/>
                  <a:pt x="4358176" y="0"/>
                </a:cubicBezTo>
                <a:cubicBezTo>
                  <a:pt x="4497434" y="-23015"/>
                  <a:pt x="4837076" y="-33549"/>
                  <a:pt x="5262704" y="0"/>
                </a:cubicBezTo>
                <a:cubicBezTo>
                  <a:pt x="5688332" y="33549"/>
                  <a:pt x="5982955" y="-27489"/>
                  <a:pt x="6167231" y="0"/>
                </a:cubicBezTo>
                <a:cubicBezTo>
                  <a:pt x="6351507" y="27489"/>
                  <a:pt x="6597303" y="32615"/>
                  <a:pt x="6852479" y="0"/>
                </a:cubicBezTo>
                <a:cubicBezTo>
                  <a:pt x="7107655" y="-32615"/>
                  <a:pt x="7530023" y="-44004"/>
                  <a:pt x="7757006" y="0"/>
                </a:cubicBezTo>
                <a:cubicBezTo>
                  <a:pt x="7983989" y="44004"/>
                  <a:pt x="8113555" y="16820"/>
                  <a:pt x="8332614" y="0"/>
                </a:cubicBezTo>
                <a:cubicBezTo>
                  <a:pt x="8551673" y="-16820"/>
                  <a:pt x="8692501" y="16902"/>
                  <a:pt x="8908222" y="0"/>
                </a:cubicBezTo>
                <a:cubicBezTo>
                  <a:pt x="9123943" y="-16902"/>
                  <a:pt x="9350560" y="21742"/>
                  <a:pt x="9703110" y="0"/>
                </a:cubicBezTo>
                <a:cubicBezTo>
                  <a:pt x="10055660" y="-21742"/>
                  <a:pt x="10154795" y="-4439"/>
                  <a:pt x="10278718" y="0"/>
                </a:cubicBezTo>
                <a:cubicBezTo>
                  <a:pt x="10402641" y="4439"/>
                  <a:pt x="10762871" y="29469"/>
                  <a:pt x="10963966" y="0"/>
                </a:cubicBezTo>
                <a:cubicBezTo>
                  <a:pt x="10949236" y="182399"/>
                  <a:pt x="10970126" y="331796"/>
                  <a:pt x="10963966" y="624171"/>
                </a:cubicBezTo>
                <a:cubicBezTo>
                  <a:pt x="10957806" y="916546"/>
                  <a:pt x="10957589" y="1026294"/>
                  <a:pt x="10963966" y="1200329"/>
                </a:cubicBezTo>
                <a:cubicBezTo>
                  <a:pt x="10793176" y="1195776"/>
                  <a:pt x="10566114" y="1234273"/>
                  <a:pt x="10169078" y="1200329"/>
                </a:cubicBezTo>
                <a:cubicBezTo>
                  <a:pt x="9772042" y="1166385"/>
                  <a:pt x="9808945" y="1178235"/>
                  <a:pt x="9703110" y="1200329"/>
                </a:cubicBezTo>
                <a:cubicBezTo>
                  <a:pt x="9597275" y="1222423"/>
                  <a:pt x="9150514" y="1235660"/>
                  <a:pt x="8798583" y="1200329"/>
                </a:cubicBezTo>
                <a:cubicBezTo>
                  <a:pt x="8446652" y="1164998"/>
                  <a:pt x="8260920" y="1231364"/>
                  <a:pt x="8113335" y="1200329"/>
                </a:cubicBezTo>
                <a:cubicBezTo>
                  <a:pt x="7965750" y="1169294"/>
                  <a:pt x="7793468" y="1185654"/>
                  <a:pt x="7647366" y="1200329"/>
                </a:cubicBezTo>
                <a:cubicBezTo>
                  <a:pt x="7501264" y="1215004"/>
                  <a:pt x="7224255" y="1183916"/>
                  <a:pt x="6962118" y="1200329"/>
                </a:cubicBezTo>
                <a:cubicBezTo>
                  <a:pt x="6699981" y="1216742"/>
                  <a:pt x="6720472" y="1197069"/>
                  <a:pt x="6605790" y="1200329"/>
                </a:cubicBezTo>
                <a:cubicBezTo>
                  <a:pt x="6491108" y="1203589"/>
                  <a:pt x="6365964" y="1208681"/>
                  <a:pt x="6249461" y="1200329"/>
                </a:cubicBezTo>
                <a:cubicBezTo>
                  <a:pt x="6132958" y="1191977"/>
                  <a:pt x="5832915" y="1233548"/>
                  <a:pt x="5564213" y="1200329"/>
                </a:cubicBezTo>
                <a:cubicBezTo>
                  <a:pt x="5295511" y="1167110"/>
                  <a:pt x="5281718" y="1209327"/>
                  <a:pt x="5098244" y="1200329"/>
                </a:cubicBezTo>
                <a:cubicBezTo>
                  <a:pt x="4914770" y="1191331"/>
                  <a:pt x="4697878" y="1198460"/>
                  <a:pt x="4303357" y="1200329"/>
                </a:cubicBezTo>
                <a:cubicBezTo>
                  <a:pt x="3908836" y="1202198"/>
                  <a:pt x="4011968" y="1220761"/>
                  <a:pt x="3837388" y="1200329"/>
                </a:cubicBezTo>
                <a:cubicBezTo>
                  <a:pt x="3662808" y="1179897"/>
                  <a:pt x="3422901" y="1231521"/>
                  <a:pt x="3042501" y="1200329"/>
                </a:cubicBezTo>
                <a:cubicBezTo>
                  <a:pt x="2662101" y="1169137"/>
                  <a:pt x="2768627" y="1216210"/>
                  <a:pt x="2686172" y="1200329"/>
                </a:cubicBezTo>
                <a:cubicBezTo>
                  <a:pt x="2603717" y="1184448"/>
                  <a:pt x="2100996" y="1166216"/>
                  <a:pt x="1891284" y="1200329"/>
                </a:cubicBezTo>
                <a:cubicBezTo>
                  <a:pt x="1681572" y="1234442"/>
                  <a:pt x="1636898" y="1206172"/>
                  <a:pt x="1425316" y="1200329"/>
                </a:cubicBezTo>
                <a:cubicBezTo>
                  <a:pt x="1213734" y="1194486"/>
                  <a:pt x="1169019" y="1185340"/>
                  <a:pt x="1068987" y="1200329"/>
                </a:cubicBezTo>
                <a:cubicBezTo>
                  <a:pt x="968955" y="1215318"/>
                  <a:pt x="776400" y="1198633"/>
                  <a:pt x="603018" y="1200329"/>
                </a:cubicBezTo>
                <a:cubicBezTo>
                  <a:pt x="429636" y="1202025"/>
                  <a:pt x="134416" y="1186791"/>
                  <a:pt x="0" y="1200329"/>
                </a:cubicBezTo>
                <a:cubicBezTo>
                  <a:pt x="-9668" y="988177"/>
                  <a:pt x="-13635" y="813150"/>
                  <a:pt x="0" y="624171"/>
                </a:cubicBezTo>
                <a:cubicBezTo>
                  <a:pt x="13635" y="435192"/>
                  <a:pt x="11787" y="272127"/>
                  <a:pt x="0" y="0"/>
                </a:cubicBezTo>
                <a:close/>
              </a:path>
            </a:pathLst>
          </a:custGeom>
          <a:noFill/>
          <a:ln w="38100"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wrap="square" rtlCol="0">
            <a:spAutoFit/>
          </a:bodyPr>
          <a:lstStyle/>
          <a:p>
            <a:pPr lvl="0" algn="ctr"/>
            <a:r>
              <a:rPr lang="en-US" sz="2400" b="1" dirty="0"/>
              <a:t>Insight #2: </a:t>
            </a:r>
            <a:r>
              <a:rPr lang="en-US" sz="2400" dirty="0"/>
              <a:t>Weekend days have a significantly higher chance of a shooting incident occurring. </a:t>
            </a:r>
          </a:p>
          <a:p>
            <a:pPr lvl="0" algn="ctr"/>
            <a:r>
              <a:rPr lang="en-US" sz="2400" dirty="0"/>
              <a:t>This insight may help city officials and the NYPD to be more vigilant on weekends.</a:t>
            </a:r>
          </a:p>
        </p:txBody>
      </p:sp>
    </p:spTree>
    <p:extLst>
      <p:ext uri="{BB962C8B-B14F-4D97-AF65-F5344CB8AC3E}">
        <p14:creationId xmlns:p14="http://schemas.microsoft.com/office/powerpoint/2010/main" val="1194224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A5B1-20F0-BBDC-1CC9-4124827EC666}"/>
              </a:ext>
            </a:extLst>
          </p:cNvPr>
          <p:cNvSpPr>
            <a:spLocks noGrp="1"/>
          </p:cNvSpPr>
          <p:nvPr>
            <p:ph type="title"/>
          </p:nvPr>
        </p:nvSpPr>
        <p:spPr>
          <a:xfrm>
            <a:off x="7558463" y="1083050"/>
            <a:ext cx="3400793" cy="1463040"/>
          </a:xfrm>
        </p:spPr>
        <p:txBody>
          <a:bodyPr/>
          <a:lstStyle/>
          <a:p>
            <a:r>
              <a:rPr lang="en-US" dirty="0"/>
              <a:t>Figure 4: Forecasting</a:t>
            </a:r>
          </a:p>
        </p:txBody>
      </p:sp>
      <p:pic>
        <p:nvPicPr>
          <p:cNvPr id="5" name="Content Placeholder 4">
            <a:extLst>
              <a:ext uri="{FF2B5EF4-FFF2-40B4-BE49-F238E27FC236}">
                <a16:creationId xmlns:a16="http://schemas.microsoft.com/office/drawing/2014/main" id="{5DB17A2C-A6B3-1084-5209-F96E0712353A}"/>
              </a:ext>
            </a:extLst>
          </p:cNvPr>
          <p:cNvPicPr>
            <a:picLocks noGrp="1" noChangeAspect="1"/>
          </p:cNvPicPr>
          <p:nvPr>
            <p:ph idx="1"/>
          </p:nvPr>
        </p:nvPicPr>
        <p:blipFill>
          <a:blip r:embed="rId3"/>
          <a:srcRect/>
          <a:stretch/>
        </p:blipFill>
        <p:spPr>
          <a:xfrm>
            <a:off x="185980" y="738238"/>
            <a:ext cx="7914373" cy="4544618"/>
          </a:xfrm>
        </p:spPr>
      </p:pic>
      <p:sp>
        <p:nvSpPr>
          <p:cNvPr id="6" name="TextBox 5">
            <a:extLst>
              <a:ext uri="{FF2B5EF4-FFF2-40B4-BE49-F238E27FC236}">
                <a16:creationId xmlns:a16="http://schemas.microsoft.com/office/drawing/2014/main" id="{80BE2126-37F4-2A1C-6400-1B0D682F6D08}"/>
              </a:ext>
            </a:extLst>
          </p:cNvPr>
          <p:cNvSpPr txBox="1"/>
          <p:nvPr/>
        </p:nvSpPr>
        <p:spPr>
          <a:xfrm>
            <a:off x="7853875" y="2768451"/>
            <a:ext cx="3564610" cy="1015663"/>
          </a:xfrm>
          <a:prstGeom prst="rect">
            <a:avLst/>
          </a:prstGeom>
          <a:noFill/>
        </p:spPr>
        <p:txBody>
          <a:bodyPr wrap="square" rtlCol="0">
            <a:spAutoFit/>
          </a:bodyPr>
          <a:lstStyle/>
          <a:p>
            <a:r>
              <a:rPr lang="en-US" sz="2000" dirty="0"/>
              <a:t>Historical shooting incidents are spiking up during the </a:t>
            </a:r>
            <a:r>
              <a:rPr lang="en-US" sz="2000" b="1" dirty="0"/>
              <a:t>Summer Months</a:t>
            </a:r>
            <a:r>
              <a:rPr lang="en-US" sz="2000" dirty="0"/>
              <a:t>.</a:t>
            </a:r>
          </a:p>
        </p:txBody>
      </p:sp>
      <p:sp>
        <p:nvSpPr>
          <p:cNvPr id="7" name="TextBox 6">
            <a:extLst>
              <a:ext uri="{FF2B5EF4-FFF2-40B4-BE49-F238E27FC236}">
                <a16:creationId xmlns:a16="http://schemas.microsoft.com/office/drawing/2014/main" id="{137B31A7-CF6B-8EE6-46C9-E8A05212B608}"/>
              </a:ext>
            </a:extLst>
          </p:cNvPr>
          <p:cNvSpPr txBox="1"/>
          <p:nvPr/>
        </p:nvSpPr>
        <p:spPr>
          <a:xfrm>
            <a:off x="842074" y="5294152"/>
            <a:ext cx="10507851" cy="1015663"/>
          </a:xfrm>
          <a:custGeom>
            <a:avLst/>
            <a:gdLst>
              <a:gd name="connsiteX0" fmla="*/ 0 w 10507851"/>
              <a:gd name="connsiteY0" fmla="*/ 0 h 1015663"/>
              <a:gd name="connsiteX1" fmla="*/ 551662 w 10507851"/>
              <a:gd name="connsiteY1" fmla="*/ 0 h 1015663"/>
              <a:gd name="connsiteX2" fmla="*/ 893167 w 10507851"/>
              <a:gd name="connsiteY2" fmla="*/ 0 h 1015663"/>
              <a:gd name="connsiteX3" fmla="*/ 1760065 w 10507851"/>
              <a:gd name="connsiteY3" fmla="*/ 0 h 1015663"/>
              <a:gd name="connsiteX4" fmla="*/ 2311727 w 10507851"/>
              <a:gd name="connsiteY4" fmla="*/ 0 h 1015663"/>
              <a:gd name="connsiteX5" fmla="*/ 2863389 w 10507851"/>
              <a:gd name="connsiteY5" fmla="*/ 0 h 1015663"/>
              <a:gd name="connsiteX6" fmla="*/ 3730287 w 10507851"/>
              <a:gd name="connsiteY6" fmla="*/ 0 h 1015663"/>
              <a:gd name="connsiteX7" fmla="*/ 4176871 w 10507851"/>
              <a:gd name="connsiteY7" fmla="*/ 0 h 1015663"/>
              <a:gd name="connsiteX8" fmla="*/ 5043768 w 10507851"/>
              <a:gd name="connsiteY8" fmla="*/ 0 h 1015663"/>
              <a:gd name="connsiteX9" fmla="*/ 5910666 w 10507851"/>
              <a:gd name="connsiteY9" fmla="*/ 0 h 1015663"/>
              <a:gd name="connsiteX10" fmla="*/ 6567407 w 10507851"/>
              <a:gd name="connsiteY10" fmla="*/ 0 h 1015663"/>
              <a:gd name="connsiteX11" fmla="*/ 7434305 w 10507851"/>
              <a:gd name="connsiteY11" fmla="*/ 0 h 1015663"/>
              <a:gd name="connsiteX12" fmla="*/ 7985967 w 10507851"/>
              <a:gd name="connsiteY12" fmla="*/ 0 h 1015663"/>
              <a:gd name="connsiteX13" fmla="*/ 8537629 w 10507851"/>
              <a:gd name="connsiteY13" fmla="*/ 0 h 1015663"/>
              <a:gd name="connsiteX14" fmla="*/ 9299448 w 10507851"/>
              <a:gd name="connsiteY14" fmla="*/ 0 h 1015663"/>
              <a:gd name="connsiteX15" fmla="*/ 9851110 w 10507851"/>
              <a:gd name="connsiteY15" fmla="*/ 0 h 1015663"/>
              <a:gd name="connsiteX16" fmla="*/ 10507851 w 10507851"/>
              <a:gd name="connsiteY16" fmla="*/ 0 h 1015663"/>
              <a:gd name="connsiteX17" fmla="*/ 10507851 w 10507851"/>
              <a:gd name="connsiteY17" fmla="*/ 528145 h 1015663"/>
              <a:gd name="connsiteX18" fmla="*/ 10507851 w 10507851"/>
              <a:gd name="connsiteY18" fmla="*/ 1015663 h 1015663"/>
              <a:gd name="connsiteX19" fmla="*/ 9746032 w 10507851"/>
              <a:gd name="connsiteY19" fmla="*/ 1015663 h 1015663"/>
              <a:gd name="connsiteX20" fmla="*/ 9299448 w 10507851"/>
              <a:gd name="connsiteY20" fmla="*/ 1015663 h 1015663"/>
              <a:gd name="connsiteX21" fmla="*/ 8432550 w 10507851"/>
              <a:gd name="connsiteY21" fmla="*/ 1015663 h 1015663"/>
              <a:gd name="connsiteX22" fmla="*/ 7775810 w 10507851"/>
              <a:gd name="connsiteY22" fmla="*/ 1015663 h 1015663"/>
              <a:gd name="connsiteX23" fmla="*/ 7329226 w 10507851"/>
              <a:gd name="connsiteY23" fmla="*/ 1015663 h 1015663"/>
              <a:gd name="connsiteX24" fmla="*/ 6672485 w 10507851"/>
              <a:gd name="connsiteY24" fmla="*/ 1015663 h 1015663"/>
              <a:gd name="connsiteX25" fmla="*/ 6330980 w 10507851"/>
              <a:gd name="connsiteY25" fmla="*/ 1015663 h 1015663"/>
              <a:gd name="connsiteX26" fmla="*/ 5989475 w 10507851"/>
              <a:gd name="connsiteY26" fmla="*/ 1015663 h 1015663"/>
              <a:gd name="connsiteX27" fmla="*/ 5332734 w 10507851"/>
              <a:gd name="connsiteY27" fmla="*/ 1015663 h 1015663"/>
              <a:gd name="connsiteX28" fmla="*/ 4886151 w 10507851"/>
              <a:gd name="connsiteY28" fmla="*/ 1015663 h 1015663"/>
              <a:gd name="connsiteX29" fmla="*/ 4124332 w 10507851"/>
              <a:gd name="connsiteY29" fmla="*/ 1015663 h 1015663"/>
              <a:gd name="connsiteX30" fmla="*/ 3677748 w 10507851"/>
              <a:gd name="connsiteY30" fmla="*/ 1015663 h 1015663"/>
              <a:gd name="connsiteX31" fmla="*/ 2915929 w 10507851"/>
              <a:gd name="connsiteY31" fmla="*/ 1015663 h 1015663"/>
              <a:gd name="connsiteX32" fmla="*/ 2574423 w 10507851"/>
              <a:gd name="connsiteY32" fmla="*/ 1015663 h 1015663"/>
              <a:gd name="connsiteX33" fmla="*/ 1812604 w 10507851"/>
              <a:gd name="connsiteY33" fmla="*/ 1015663 h 1015663"/>
              <a:gd name="connsiteX34" fmla="*/ 1366021 w 10507851"/>
              <a:gd name="connsiteY34" fmla="*/ 1015663 h 1015663"/>
              <a:gd name="connsiteX35" fmla="*/ 1024515 w 10507851"/>
              <a:gd name="connsiteY35" fmla="*/ 1015663 h 1015663"/>
              <a:gd name="connsiteX36" fmla="*/ 577932 w 10507851"/>
              <a:gd name="connsiteY36" fmla="*/ 1015663 h 1015663"/>
              <a:gd name="connsiteX37" fmla="*/ 0 w 10507851"/>
              <a:gd name="connsiteY37" fmla="*/ 1015663 h 1015663"/>
              <a:gd name="connsiteX38" fmla="*/ 0 w 10507851"/>
              <a:gd name="connsiteY38" fmla="*/ 528145 h 1015663"/>
              <a:gd name="connsiteX39" fmla="*/ 0 w 10507851"/>
              <a:gd name="connsiteY39"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507851" h="1015663" extrusionOk="0">
                <a:moveTo>
                  <a:pt x="0" y="0"/>
                </a:moveTo>
                <a:cubicBezTo>
                  <a:pt x="157493" y="1280"/>
                  <a:pt x="366754" y="1483"/>
                  <a:pt x="551662" y="0"/>
                </a:cubicBezTo>
                <a:cubicBezTo>
                  <a:pt x="736570" y="-1483"/>
                  <a:pt x="764953" y="11176"/>
                  <a:pt x="893167" y="0"/>
                </a:cubicBezTo>
                <a:cubicBezTo>
                  <a:pt x="1021382" y="-11176"/>
                  <a:pt x="1527712" y="-28872"/>
                  <a:pt x="1760065" y="0"/>
                </a:cubicBezTo>
                <a:cubicBezTo>
                  <a:pt x="1992418" y="28872"/>
                  <a:pt x="2175367" y="15153"/>
                  <a:pt x="2311727" y="0"/>
                </a:cubicBezTo>
                <a:cubicBezTo>
                  <a:pt x="2448087" y="-15153"/>
                  <a:pt x="2667046" y="5162"/>
                  <a:pt x="2863389" y="0"/>
                </a:cubicBezTo>
                <a:cubicBezTo>
                  <a:pt x="3059732" y="-5162"/>
                  <a:pt x="3440734" y="-2700"/>
                  <a:pt x="3730287" y="0"/>
                </a:cubicBezTo>
                <a:cubicBezTo>
                  <a:pt x="4019840" y="2700"/>
                  <a:pt x="3970256" y="-20645"/>
                  <a:pt x="4176871" y="0"/>
                </a:cubicBezTo>
                <a:cubicBezTo>
                  <a:pt x="4383486" y="20645"/>
                  <a:pt x="4741939" y="-41685"/>
                  <a:pt x="5043768" y="0"/>
                </a:cubicBezTo>
                <a:cubicBezTo>
                  <a:pt x="5345597" y="41685"/>
                  <a:pt x="5586679" y="-18163"/>
                  <a:pt x="5910666" y="0"/>
                </a:cubicBezTo>
                <a:cubicBezTo>
                  <a:pt x="6234653" y="18163"/>
                  <a:pt x="6376914" y="-30185"/>
                  <a:pt x="6567407" y="0"/>
                </a:cubicBezTo>
                <a:cubicBezTo>
                  <a:pt x="6757900" y="30185"/>
                  <a:pt x="7173459" y="29477"/>
                  <a:pt x="7434305" y="0"/>
                </a:cubicBezTo>
                <a:cubicBezTo>
                  <a:pt x="7695151" y="-29477"/>
                  <a:pt x="7804813" y="20305"/>
                  <a:pt x="7985967" y="0"/>
                </a:cubicBezTo>
                <a:cubicBezTo>
                  <a:pt x="8167121" y="-20305"/>
                  <a:pt x="8336641" y="-2415"/>
                  <a:pt x="8537629" y="0"/>
                </a:cubicBezTo>
                <a:cubicBezTo>
                  <a:pt x="8738617" y="2415"/>
                  <a:pt x="9069767" y="-26585"/>
                  <a:pt x="9299448" y="0"/>
                </a:cubicBezTo>
                <a:cubicBezTo>
                  <a:pt x="9529129" y="26585"/>
                  <a:pt x="9576218" y="1522"/>
                  <a:pt x="9851110" y="0"/>
                </a:cubicBezTo>
                <a:cubicBezTo>
                  <a:pt x="10126002" y="-1522"/>
                  <a:pt x="10220222" y="-21563"/>
                  <a:pt x="10507851" y="0"/>
                </a:cubicBezTo>
                <a:cubicBezTo>
                  <a:pt x="10524088" y="202107"/>
                  <a:pt x="10514389" y="277732"/>
                  <a:pt x="10507851" y="528145"/>
                </a:cubicBezTo>
                <a:cubicBezTo>
                  <a:pt x="10501313" y="778558"/>
                  <a:pt x="10490048" y="818894"/>
                  <a:pt x="10507851" y="1015663"/>
                </a:cubicBezTo>
                <a:cubicBezTo>
                  <a:pt x="10178956" y="1051113"/>
                  <a:pt x="10114332" y="978647"/>
                  <a:pt x="9746032" y="1015663"/>
                </a:cubicBezTo>
                <a:cubicBezTo>
                  <a:pt x="9377732" y="1052679"/>
                  <a:pt x="9426564" y="1017796"/>
                  <a:pt x="9299448" y="1015663"/>
                </a:cubicBezTo>
                <a:cubicBezTo>
                  <a:pt x="9172332" y="1013530"/>
                  <a:pt x="8777291" y="973340"/>
                  <a:pt x="8432550" y="1015663"/>
                </a:cubicBezTo>
                <a:cubicBezTo>
                  <a:pt x="8087809" y="1057986"/>
                  <a:pt x="7967793" y="1004521"/>
                  <a:pt x="7775810" y="1015663"/>
                </a:cubicBezTo>
                <a:cubicBezTo>
                  <a:pt x="7583827" y="1026805"/>
                  <a:pt x="7526520" y="1029766"/>
                  <a:pt x="7329226" y="1015663"/>
                </a:cubicBezTo>
                <a:cubicBezTo>
                  <a:pt x="7131932" y="1001560"/>
                  <a:pt x="6888472" y="1042325"/>
                  <a:pt x="6672485" y="1015663"/>
                </a:cubicBezTo>
                <a:cubicBezTo>
                  <a:pt x="6456498" y="989001"/>
                  <a:pt x="6445646" y="1008702"/>
                  <a:pt x="6330980" y="1015663"/>
                </a:cubicBezTo>
                <a:cubicBezTo>
                  <a:pt x="6216315" y="1022624"/>
                  <a:pt x="6156474" y="1021235"/>
                  <a:pt x="5989475" y="1015663"/>
                </a:cubicBezTo>
                <a:cubicBezTo>
                  <a:pt x="5822477" y="1010091"/>
                  <a:pt x="5522173" y="1009878"/>
                  <a:pt x="5332734" y="1015663"/>
                </a:cubicBezTo>
                <a:cubicBezTo>
                  <a:pt x="5143295" y="1021448"/>
                  <a:pt x="4988610" y="999972"/>
                  <a:pt x="4886151" y="1015663"/>
                </a:cubicBezTo>
                <a:cubicBezTo>
                  <a:pt x="4783692" y="1031354"/>
                  <a:pt x="4357349" y="1022772"/>
                  <a:pt x="4124332" y="1015663"/>
                </a:cubicBezTo>
                <a:cubicBezTo>
                  <a:pt x="3891315" y="1008554"/>
                  <a:pt x="3892069" y="1018144"/>
                  <a:pt x="3677748" y="1015663"/>
                </a:cubicBezTo>
                <a:cubicBezTo>
                  <a:pt x="3463427" y="1013182"/>
                  <a:pt x="3104037" y="984449"/>
                  <a:pt x="2915929" y="1015663"/>
                </a:cubicBezTo>
                <a:cubicBezTo>
                  <a:pt x="2727821" y="1046877"/>
                  <a:pt x="2736680" y="1021751"/>
                  <a:pt x="2574423" y="1015663"/>
                </a:cubicBezTo>
                <a:cubicBezTo>
                  <a:pt x="2412166" y="1009575"/>
                  <a:pt x="2045151" y="995513"/>
                  <a:pt x="1812604" y="1015663"/>
                </a:cubicBezTo>
                <a:cubicBezTo>
                  <a:pt x="1580057" y="1035813"/>
                  <a:pt x="1557320" y="998631"/>
                  <a:pt x="1366021" y="1015663"/>
                </a:cubicBezTo>
                <a:cubicBezTo>
                  <a:pt x="1174722" y="1032695"/>
                  <a:pt x="1112023" y="1014584"/>
                  <a:pt x="1024515" y="1015663"/>
                </a:cubicBezTo>
                <a:cubicBezTo>
                  <a:pt x="937007" y="1016742"/>
                  <a:pt x="760645" y="1026793"/>
                  <a:pt x="577932" y="1015663"/>
                </a:cubicBezTo>
                <a:cubicBezTo>
                  <a:pt x="395219" y="1004533"/>
                  <a:pt x="282382" y="1030645"/>
                  <a:pt x="0" y="1015663"/>
                </a:cubicBezTo>
                <a:cubicBezTo>
                  <a:pt x="4185" y="835427"/>
                  <a:pt x="468" y="700592"/>
                  <a:pt x="0" y="528145"/>
                </a:cubicBezTo>
                <a:cubicBezTo>
                  <a:pt x="-468" y="355698"/>
                  <a:pt x="23952" y="152381"/>
                  <a:pt x="0" y="0"/>
                </a:cubicBezTo>
                <a:close/>
              </a:path>
            </a:pathLst>
          </a:custGeom>
          <a:noFill/>
          <a:ln w="38100" cap="flat" cmpd="sng" algn="ctr">
            <a:solidFill>
              <a:schemeClr val="dk1"/>
            </a:solidFill>
            <a:prstDash val="solid"/>
            <a:round/>
            <a:headEnd type="none" w="med" len="med"/>
            <a:tailEnd type="none" w="med" len="me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dk1"/>
          </a:fontRef>
        </p:style>
        <p:txBody>
          <a:bodyPr wrap="square" rtlCol="0">
            <a:spAutoFit/>
          </a:bodyPr>
          <a:lstStyle/>
          <a:p>
            <a:pPr lvl="0" algn="ctr"/>
            <a:r>
              <a:rPr lang="en-US" sz="2000" b="1" dirty="0"/>
              <a:t>Insight #3: </a:t>
            </a:r>
            <a:r>
              <a:rPr lang="en-US" sz="2000" dirty="0"/>
              <a:t>Gun violence clearly follows a temporal pattern where incidents occur more in the summer months. </a:t>
            </a:r>
          </a:p>
          <a:p>
            <a:pPr lvl="0" algn="ctr"/>
            <a:r>
              <a:rPr lang="en-US" sz="2000" dirty="0"/>
              <a:t>This forecasting model can aid the NYPD with resource allocations to prevent future incidents</a:t>
            </a:r>
          </a:p>
        </p:txBody>
      </p:sp>
    </p:spTree>
    <p:extLst>
      <p:ext uri="{BB962C8B-B14F-4D97-AF65-F5344CB8AC3E}">
        <p14:creationId xmlns:p14="http://schemas.microsoft.com/office/powerpoint/2010/main" val="316059243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28.8"/>
</p:tagLst>
</file>

<file path=ppt/theme/theme1.xml><?xml version="1.0" encoding="utf-8"?>
<a:theme xmlns:a="http://schemas.openxmlformats.org/drawingml/2006/main" name="GestaltVTI">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ded8b1b-070d-4629-82e4-c0b019f46057}" enabled="0" method="" siteId="{3ded8b1b-070d-4629-82e4-c0b019f46057}" removed="1"/>
</clbl:labelList>
</file>

<file path=docProps/app.xml><?xml version="1.0" encoding="utf-8"?>
<Properties xmlns="http://schemas.openxmlformats.org/officeDocument/2006/extended-properties" xmlns:vt="http://schemas.openxmlformats.org/officeDocument/2006/docPropsVTypes">
  <Template>Parcel</Template>
  <TotalTime>6412</TotalTime>
  <Words>1097</Words>
  <Application>Microsoft Macintosh PowerPoint</Application>
  <PresentationFormat>Widescreen</PresentationFormat>
  <Paragraphs>113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Bierstadt</vt:lpstr>
      <vt:lpstr>GestaltVTI</vt:lpstr>
      <vt:lpstr>Shooting Incidents Trends In NYC</vt:lpstr>
      <vt:lpstr>These Data Points are Stories </vt:lpstr>
      <vt:lpstr>Questions of Interest </vt:lpstr>
      <vt:lpstr>Glimpse of Raw Data</vt:lpstr>
      <vt:lpstr>Figure1: Age Factor</vt:lpstr>
      <vt:lpstr>Figure 2 : Victim Gender Distribution</vt:lpstr>
      <vt:lpstr>Figure 3: Weekend Vs Weekdays</vt:lpstr>
      <vt:lpstr>Statistically Significant</vt:lpstr>
      <vt:lpstr>Figure 4: Forecasting</vt:lpstr>
      <vt:lpstr>Three Useful Insights</vt:lpstr>
      <vt:lpstr>We Can Take Action</vt:lpstr>
      <vt:lpstr>Limitations, but We Can Dig Deeper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Rim Baraka</dc:creator>
  <cp:lastModifiedBy>Rim Baraka</cp:lastModifiedBy>
  <cp:revision>6</cp:revision>
  <dcterms:created xsi:type="dcterms:W3CDTF">2025-07-01T14:30:04Z</dcterms:created>
  <dcterms:modified xsi:type="dcterms:W3CDTF">2025-07-06T01:53:11Z</dcterms:modified>
</cp:coreProperties>
</file>