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sldIdLst>
    <p:sldId id="256" r:id="rId2"/>
    <p:sldId id="257" r:id="rId3"/>
    <p:sldId id="258" r:id="rId4"/>
    <p:sldId id="259" r:id="rId5"/>
    <p:sldId id="260" r:id="rId6"/>
    <p:sldId id="261" r:id="rId7"/>
    <p:sldId id="265" r:id="rId8"/>
    <p:sldId id="262" r:id="rId9"/>
    <p:sldId id="263" r:id="rId10"/>
    <p:sldId id="275" r:id="rId11"/>
    <p:sldId id="276" r:id="rId12"/>
    <p:sldId id="277" r:id="rId13"/>
    <p:sldId id="278" r:id="rId14"/>
    <p:sldId id="264" r:id="rId15"/>
    <p:sldId id="267" r:id="rId16"/>
    <p:sldId id="269" r:id="rId17"/>
    <p:sldId id="279" r:id="rId18"/>
    <p:sldId id="270" r:id="rId19"/>
    <p:sldId id="281" r:id="rId20"/>
    <p:sldId id="282" r:id="rId21"/>
    <p:sldId id="283" r:id="rId22"/>
    <p:sldId id="271" r:id="rId23"/>
    <p:sldId id="272" r:id="rId24"/>
    <p:sldId id="273" r:id="rId25"/>
    <p:sldId id="280" r:id="rId26"/>
    <p:sldId id="27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26"/>
    <p:restoredTop sz="94717"/>
  </p:normalViewPr>
  <p:slideViewPr>
    <p:cSldViewPr snapToGrid="0">
      <p:cViewPr varScale="1">
        <p:scale>
          <a:sx n="100" d="100"/>
          <a:sy n="100" d="100"/>
        </p:scale>
        <p:origin x="28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19292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784128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203479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889541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11/6/2023</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8980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117265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480141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161548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599113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2826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11/6/2023</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384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11/6/2023</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3644909560"/>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2EC32AE-E4F8-4BC6-BEF2-B48BDD157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7F458E-BA33-B1A6-E12A-D02E383F7B60}"/>
              </a:ext>
            </a:extLst>
          </p:cNvPr>
          <p:cNvSpPr>
            <a:spLocks noGrp="1"/>
          </p:cNvSpPr>
          <p:nvPr>
            <p:ph type="ctrTitle"/>
          </p:nvPr>
        </p:nvSpPr>
        <p:spPr>
          <a:xfrm>
            <a:off x="7760863" y="1466582"/>
            <a:ext cx="3882286" cy="2138400"/>
          </a:xfrm>
        </p:spPr>
        <p:txBody>
          <a:bodyPr>
            <a:noAutofit/>
          </a:bodyPr>
          <a:lstStyle/>
          <a:p>
            <a:r>
              <a:rPr lang="en-US" sz="3600" dirty="0"/>
              <a:t>Project 1: Data Scientist’s Dilemma: Finding the Optimal State for Career and Quality of Life</a:t>
            </a:r>
          </a:p>
        </p:txBody>
      </p:sp>
      <p:sp>
        <p:nvSpPr>
          <p:cNvPr id="3" name="Subtitle 2">
            <a:extLst>
              <a:ext uri="{FF2B5EF4-FFF2-40B4-BE49-F238E27FC236}">
                <a16:creationId xmlns:a16="http://schemas.microsoft.com/office/drawing/2014/main" id="{D7F6F8DA-21BE-9958-1843-16C76972CC8C}"/>
              </a:ext>
            </a:extLst>
          </p:cNvPr>
          <p:cNvSpPr>
            <a:spLocks noGrp="1"/>
          </p:cNvSpPr>
          <p:nvPr>
            <p:ph type="subTitle" idx="1"/>
          </p:nvPr>
        </p:nvSpPr>
        <p:spPr>
          <a:xfrm>
            <a:off x="8208006" y="3939463"/>
            <a:ext cx="2988000" cy="1655762"/>
          </a:xfrm>
        </p:spPr>
        <p:txBody>
          <a:bodyPr>
            <a:normAutofit fontScale="92500" lnSpcReduction="10000"/>
          </a:bodyPr>
          <a:lstStyle/>
          <a:p>
            <a:r>
              <a:rPr lang="en-US" dirty="0"/>
              <a:t>Renato Barbosa, Mia Serrano-Salow, Jalaine Pruitt, Nelson Velasco</a:t>
            </a:r>
          </a:p>
        </p:txBody>
      </p:sp>
      <p:pic>
        <p:nvPicPr>
          <p:cNvPr id="4" name="Picture 3" descr="Triangular abstract background">
            <a:extLst>
              <a:ext uri="{FF2B5EF4-FFF2-40B4-BE49-F238E27FC236}">
                <a16:creationId xmlns:a16="http://schemas.microsoft.com/office/drawing/2014/main" id="{AE14A665-092A-9E94-E6E1-5C4D1A82F7BB}"/>
              </a:ext>
            </a:extLst>
          </p:cNvPr>
          <p:cNvPicPr>
            <a:picLocks noChangeAspect="1"/>
          </p:cNvPicPr>
          <p:nvPr/>
        </p:nvPicPr>
        <p:blipFill rotWithShape="1">
          <a:blip r:embed="rId2"/>
          <a:srcRect l="11521" r="18282" b="-1"/>
          <a:stretch/>
        </p:blipFill>
        <p:spPr>
          <a:xfrm>
            <a:off x="20" y="10"/>
            <a:ext cx="7211993" cy="6857990"/>
          </a:xfrm>
          <a:prstGeom prst="rect">
            <a:avLst/>
          </a:prstGeom>
        </p:spPr>
      </p:pic>
      <p:cxnSp>
        <p:nvCxnSpPr>
          <p:cNvPr id="11" name="Straight Connector 10">
            <a:extLst>
              <a:ext uri="{FF2B5EF4-FFF2-40B4-BE49-F238E27FC236}">
                <a16:creationId xmlns:a16="http://schemas.microsoft.com/office/drawing/2014/main" id="{5211C822-2379-4749-95C7-3CDA93294E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2006"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DFE6E77-7076-12A4-0C15-A94AE84E1A19}"/>
              </a:ext>
            </a:extLst>
          </p:cNvPr>
          <p:cNvSpPr txBox="1"/>
          <p:nvPr/>
        </p:nvSpPr>
        <p:spPr>
          <a:xfrm>
            <a:off x="7760863" y="5843816"/>
            <a:ext cx="3882286" cy="523220"/>
          </a:xfrm>
          <a:prstGeom prst="rect">
            <a:avLst/>
          </a:prstGeom>
          <a:noFill/>
        </p:spPr>
        <p:txBody>
          <a:bodyPr wrap="square" rtlCol="0">
            <a:spAutoFit/>
          </a:bodyPr>
          <a:lstStyle/>
          <a:p>
            <a:pPr algn="ctr"/>
            <a:r>
              <a:rPr lang="en-US" sz="1400" dirty="0"/>
              <a:t>UM Data Analytics Boot Camp</a:t>
            </a:r>
          </a:p>
          <a:p>
            <a:pPr algn="ctr"/>
            <a:r>
              <a:rPr lang="en-US" sz="1400" dirty="0"/>
              <a:t>November 6</a:t>
            </a:r>
            <a:r>
              <a:rPr lang="en-US" sz="1400" baseline="30000" dirty="0"/>
              <a:t>th</a:t>
            </a:r>
            <a:r>
              <a:rPr lang="en-US" sz="1400" dirty="0"/>
              <a:t>, 2023</a:t>
            </a:r>
          </a:p>
        </p:txBody>
      </p:sp>
    </p:spTree>
    <p:extLst>
      <p:ext uri="{BB962C8B-B14F-4D97-AF65-F5344CB8AC3E}">
        <p14:creationId xmlns:p14="http://schemas.microsoft.com/office/powerpoint/2010/main" val="114182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B9540-9AEE-840B-8203-741E6815CED8}"/>
              </a:ext>
            </a:extLst>
          </p:cNvPr>
          <p:cNvSpPr>
            <a:spLocks noGrp="1"/>
          </p:cNvSpPr>
          <p:nvPr>
            <p:ph type="title"/>
          </p:nvPr>
        </p:nvSpPr>
        <p:spPr/>
        <p:txBody>
          <a:bodyPr/>
          <a:lstStyle/>
          <a:p>
            <a:r>
              <a:rPr lang="en-US" dirty="0"/>
              <a:t>Snippet of data after cleaning</a:t>
            </a:r>
          </a:p>
        </p:txBody>
      </p:sp>
      <p:pic>
        <p:nvPicPr>
          <p:cNvPr id="9" name="Content Placeholder 8" descr="A table with numbers and text&#10;&#10;Description automatically generated">
            <a:extLst>
              <a:ext uri="{FF2B5EF4-FFF2-40B4-BE49-F238E27FC236}">
                <a16:creationId xmlns:a16="http://schemas.microsoft.com/office/drawing/2014/main" id="{7310F21E-C55E-061F-EDD8-6C170790F93A}"/>
              </a:ext>
            </a:extLst>
          </p:cNvPr>
          <p:cNvPicPr>
            <a:picLocks noGrp="1" noChangeAspect="1"/>
          </p:cNvPicPr>
          <p:nvPr>
            <p:ph idx="1"/>
          </p:nvPr>
        </p:nvPicPr>
        <p:blipFill>
          <a:blip r:embed="rId2"/>
          <a:stretch>
            <a:fillRect/>
          </a:stretch>
        </p:blipFill>
        <p:spPr>
          <a:xfrm>
            <a:off x="989013" y="2528307"/>
            <a:ext cx="10213975" cy="2355424"/>
          </a:xfrm>
        </p:spPr>
      </p:pic>
    </p:spTree>
    <p:extLst>
      <p:ext uri="{BB962C8B-B14F-4D97-AF65-F5344CB8AC3E}">
        <p14:creationId xmlns:p14="http://schemas.microsoft.com/office/powerpoint/2010/main" val="1373738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D56E0-27EE-E6C4-8028-1EDA5CD9C60D}"/>
              </a:ext>
            </a:extLst>
          </p:cNvPr>
          <p:cNvSpPr>
            <a:spLocks noGrp="1"/>
          </p:cNvSpPr>
          <p:nvPr>
            <p:ph type="title"/>
          </p:nvPr>
        </p:nvSpPr>
        <p:spPr/>
        <p:txBody>
          <a:bodyPr/>
          <a:lstStyle/>
          <a:p>
            <a:r>
              <a:rPr lang="en-US" dirty="0"/>
              <a:t>Snippet of cost of living data before cleaning</a:t>
            </a:r>
          </a:p>
        </p:txBody>
      </p:sp>
      <p:pic>
        <p:nvPicPr>
          <p:cNvPr id="5" name="Content Placeholder 4" descr="A screenshot of a graph&#10;&#10;Description automatically generated">
            <a:extLst>
              <a:ext uri="{FF2B5EF4-FFF2-40B4-BE49-F238E27FC236}">
                <a16:creationId xmlns:a16="http://schemas.microsoft.com/office/drawing/2014/main" id="{93943F36-9BB5-D8F8-1752-44439D05D3A4}"/>
              </a:ext>
            </a:extLst>
          </p:cNvPr>
          <p:cNvPicPr>
            <a:picLocks noGrp="1" noChangeAspect="1"/>
          </p:cNvPicPr>
          <p:nvPr>
            <p:ph idx="1"/>
          </p:nvPr>
        </p:nvPicPr>
        <p:blipFill>
          <a:blip r:embed="rId2"/>
          <a:stretch>
            <a:fillRect/>
          </a:stretch>
        </p:blipFill>
        <p:spPr>
          <a:xfrm>
            <a:off x="2559721" y="1685925"/>
            <a:ext cx="7072558" cy="4040188"/>
          </a:xfrm>
        </p:spPr>
      </p:pic>
    </p:spTree>
    <p:extLst>
      <p:ext uri="{BB962C8B-B14F-4D97-AF65-F5344CB8AC3E}">
        <p14:creationId xmlns:p14="http://schemas.microsoft.com/office/powerpoint/2010/main" val="3238470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2AF03-594F-3F87-F17D-B7E1DD520AD1}"/>
              </a:ext>
            </a:extLst>
          </p:cNvPr>
          <p:cNvSpPr>
            <a:spLocks noGrp="1"/>
          </p:cNvSpPr>
          <p:nvPr>
            <p:ph type="title"/>
          </p:nvPr>
        </p:nvSpPr>
        <p:spPr/>
        <p:txBody>
          <a:bodyPr/>
          <a:lstStyle/>
          <a:p>
            <a:r>
              <a:rPr lang="en-US" dirty="0"/>
              <a:t>What did we do to clean up?</a:t>
            </a:r>
          </a:p>
        </p:txBody>
      </p:sp>
      <p:pic>
        <p:nvPicPr>
          <p:cNvPr id="5" name="Content Placeholder 4">
            <a:extLst>
              <a:ext uri="{FF2B5EF4-FFF2-40B4-BE49-F238E27FC236}">
                <a16:creationId xmlns:a16="http://schemas.microsoft.com/office/drawing/2014/main" id="{124FF372-A64D-C4C2-B427-C743A393CBD7}"/>
              </a:ext>
            </a:extLst>
          </p:cNvPr>
          <p:cNvPicPr>
            <a:picLocks noGrp="1" noChangeAspect="1"/>
          </p:cNvPicPr>
          <p:nvPr>
            <p:ph idx="1"/>
          </p:nvPr>
        </p:nvPicPr>
        <p:blipFill>
          <a:blip r:embed="rId2"/>
          <a:stretch>
            <a:fillRect/>
          </a:stretch>
        </p:blipFill>
        <p:spPr>
          <a:xfrm>
            <a:off x="989400" y="1819983"/>
            <a:ext cx="10213975" cy="923940"/>
          </a:xfrm>
        </p:spPr>
      </p:pic>
      <p:sp>
        <p:nvSpPr>
          <p:cNvPr id="4" name="TextBox 3">
            <a:extLst>
              <a:ext uri="{FF2B5EF4-FFF2-40B4-BE49-F238E27FC236}">
                <a16:creationId xmlns:a16="http://schemas.microsoft.com/office/drawing/2014/main" id="{B66C3A66-73CB-F292-E733-293859D656C0}"/>
              </a:ext>
            </a:extLst>
          </p:cNvPr>
          <p:cNvSpPr txBox="1"/>
          <p:nvPr/>
        </p:nvSpPr>
        <p:spPr>
          <a:xfrm>
            <a:off x="988625" y="3055781"/>
            <a:ext cx="10213975" cy="129208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Filtered out null values</a:t>
            </a:r>
          </a:p>
          <a:p>
            <a:pPr marL="285750" indent="-285750">
              <a:lnSpc>
                <a:spcPct val="150000"/>
              </a:lnSpc>
              <a:buFont typeface="Arial" panose="020B0604020202020204" pitchFamily="34" charset="0"/>
              <a:buChar char="•"/>
            </a:pPr>
            <a:r>
              <a:rPr lang="en-US" dirty="0"/>
              <a:t>Most of the data in this data set already contained data that we needed, so the clean-up process was shorter.</a:t>
            </a:r>
          </a:p>
        </p:txBody>
      </p:sp>
    </p:spTree>
    <p:extLst>
      <p:ext uri="{BB962C8B-B14F-4D97-AF65-F5344CB8AC3E}">
        <p14:creationId xmlns:p14="http://schemas.microsoft.com/office/powerpoint/2010/main" val="1825923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FAFD8-1043-D1AB-602D-FCA8AD748ECA}"/>
              </a:ext>
            </a:extLst>
          </p:cNvPr>
          <p:cNvSpPr>
            <a:spLocks noGrp="1"/>
          </p:cNvSpPr>
          <p:nvPr>
            <p:ph type="title"/>
          </p:nvPr>
        </p:nvSpPr>
        <p:spPr/>
        <p:txBody>
          <a:bodyPr/>
          <a:lstStyle/>
          <a:p>
            <a:r>
              <a:rPr lang="en-US" dirty="0"/>
              <a:t>Snippet of data after cleaning </a:t>
            </a:r>
          </a:p>
        </p:txBody>
      </p:sp>
      <p:pic>
        <p:nvPicPr>
          <p:cNvPr id="5" name="Content Placeholder 4" descr="A table with numbers and a few black text&#10;&#10;Description automatically generated with medium confidence">
            <a:extLst>
              <a:ext uri="{FF2B5EF4-FFF2-40B4-BE49-F238E27FC236}">
                <a16:creationId xmlns:a16="http://schemas.microsoft.com/office/drawing/2014/main" id="{090037E3-269D-2BFC-8395-7848FCB85C1A}"/>
              </a:ext>
            </a:extLst>
          </p:cNvPr>
          <p:cNvPicPr>
            <a:picLocks noGrp="1" noChangeAspect="1"/>
          </p:cNvPicPr>
          <p:nvPr>
            <p:ph idx="1"/>
          </p:nvPr>
        </p:nvPicPr>
        <p:blipFill>
          <a:blip r:embed="rId2"/>
          <a:stretch>
            <a:fillRect/>
          </a:stretch>
        </p:blipFill>
        <p:spPr>
          <a:xfrm>
            <a:off x="2511674" y="1685925"/>
            <a:ext cx="7168652" cy="4040188"/>
          </a:xfrm>
        </p:spPr>
      </p:pic>
    </p:spTree>
    <p:extLst>
      <p:ext uri="{BB962C8B-B14F-4D97-AF65-F5344CB8AC3E}">
        <p14:creationId xmlns:p14="http://schemas.microsoft.com/office/powerpoint/2010/main" val="3266598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17A6BB46-3712-3F61-3A9C-25D3129E3DC1}"/>
              </a:ext>
            </a:extLst>
          </p:cNvPr>
          <p:cNvPicPr>
            <a:picLocks noChangeAspect="1"/>
          </p:cNvPicPr>
          <p:nvPr/>
        </p:nvPicPr>
        <p:blipFill rotWithShape="1">
          <a:blip r:embed="rId2"/>
          <a:srcRect t="1510" b="14220"/>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19" name="Rectangle 18">
            <a:extLst>
              <a:ext uri="{FF2B5EF4-FFF2-40B4-BE49-F238E27FC236}">
                <a16:creationId xmlns:a16="http://schemas.microsoft.com/office/drawing/2014/main" id="{767E5D14-5396-4D7B-996A-7BFD00576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 y="1"/>
            <a:ext cx="10033000" cy="6858000"/>
          </a:xfrm>
          <a:prstGeom prst="rect">
            <a:avLst/>
          </a:prstGeom>
          <a:gradFill flip="none" rotWithShape="1">
            <a:gsLst>
              <a:gs pos="40000">
                <a:srgbClr val="000000">
                  <a:alpha val="35000"/>
                </a:srgbClr>
              </a:gs>
              <a:gs pos="60000">
                <a:srgbClr val="000000">
                  <a:alpha val="35000"/>
                </a:srgbClr>
              </a:gs>
              <a:gs pos="20000">
                <a:srgbClr val="000000">
                  <a:alpha val="20000"/>
                </a:srgbClr>
              </a:gs>
              <a:gs pos="0">
                <a:srgbClr val="000000">
                  <a:alpha val="0"/>
                </a:srgbClr>
              </a:gs>
              <a:gs pos="100000">
                <a:srgbClr val="000000">
                  <a:alpha val="0"/>
                </a:srgbClr>
              </a:gs>
              <a:gs pos="80000">
                <a:srgbClr val="000000">
                  <a:alpha val="2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B423D118-5B48-28C0-6D62-5AAEC3E6FCE7}"/>
              </a:ext>
            </a:extLst>
          </p:cNvPr>
          <p:cNvSpPr>
            <a:spLocks noGrp="1"/>
          </p:cNvSpPr>
          <p:nvPr>
            <p:ph type="title"/>
          </p:nvPr>
        </p:nvSpPr>
        <p:spPr>
          <a:xfrm>
            <a:off x="2197100" y="1258728"/>
            <a:ext cx="7797800" cy="1532951"/>
          </a:xfrm>
        </p:spPr>
        <p:txBody>
          <a:bodyPr vert="horz" lIns="91440" tIns="45720" rIns="91440" bIns="45720" rtlCol="0" anchor="b" anchorCtr="0">
            <a:normAutofit/>
          </a:bodyPr>
          <a:lstStyle/>
          <a:p>
            <a:pPr algn="ctr"/>
            <a:r>
              <a:rPr lang="en-US" sz="5400" dirty="0">
                <a:solidFill>
                  <a:srgbClr val="FFFFFF"/>
                </a:solidFill>
              </a:rPr>
              <a:t>Data Analysis</a:t>
            </a:r>
          </a:p>
        </p:txBody>
      </p:sp>
      <p:grpSp>
        <p:nvGrpSpPr>
          <p:cNvPr id="21" name="Group 20">
            <a:extLst>
              <a:ext uri="{FF2B5EF4-FFF2-40B4-BE49-F238E27FC236}">
                <a16:creationId xmlns:a16="http://schemas.microsoft.com/office/drawing/2014/main" id="{E14350AE-EC1C-4F25-89C0-954A46AD81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87925" y="2840038"/>
            <a:ext cx="2216150" cy="1177924"/>
            <a:chOff x="4987925" y="2840038"/>
            <a:chExt cx="2216150" cy="1177924"/>
          </a:xfrm>
        </p:grpSpPr>
        <p:sp>
          <p:nvSpPr>
            <p:cNvPr id="22" name="Rectangle 21">
              <a:extLst>
                <a:ext uri="{FF2B5EF4-FFF2-40B4-BE49-F238E27FC236}">
                  <a16:creationId xmlns:a16="http://schemas.microsoft.com/office/drawing/2014/main" id="{AE4B8450-1C95-4531-850D-7F686ACF7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769F795D-66E2-4432-87F1-7E13EA568E8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4" name="Group 23">
                <a:extLst>
                  <a:ext uri="{FF2B5EF4-FFF2-40B4-BE49-F238E27FC236}">
                    <a16:creationId xmlns:a16="http://schemas.microsoft.com/office/drawing/2014/main" id="{E870852C-150C-4471-870D-11A27F4654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81089950-4556-4EE5-B23C-9FA83C28F1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9">
                  <a:extLst>
                    <a:ext uri="{FF2B5EF4-FFF2-40B4-BE49-F238E27FC236}">
                      <a16:creationId xmlns:a16="http://schemas.microsoft.com/office/drawing/2014/main" id="{12CF34BC-E280-4CBF-AF4A-7F778162E8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Line 70">
                  <a:extLst>
                    <a:ext uri="{FF2B5EF4-FFF2-40B4-BE49-F238E27FC236}">
                      <a16:creationId xmlns:a16="http://schemas.microsoft.com/office/drawing/2014/main" id="{22B8AF45-EA47-4AF8-B61A-9803450AE8D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24">
                <a:extLst>
                  <a:ext uri="{FF2B5EF4-FFF2-40B4-BE49-F238E27FC236}">
                    <a16:creationId xmlns:a16="http://schemas.microsoft.com/office/drawing/2014/main" id="{443807CF-0501-40E7-BFD0-D82647E71EA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6" name="Freeform 68">
                  <a:extLst>
                    <a:ext uri="{FF2B5EF4-FFF2-40B4-BE49-F238E27FC236}">
                      <a16:creationId xmlns:a16="http://schemas.microsoft.com/office/drawing/2014/main" id="{776C808B-231E-40AC-849E-C32F2B8E2F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9">
                  <a:extLst>
                    <a:ext uri="{FF2B5EF4-FFF2-40B4-BE49-F238E27FC236}">
                      <a16:creationId xmlns:a16="http://schemas.microsoft.com/office/drawing/2014/main" id="{2363355C-504A-42FE-8E50-40CA0B20AF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Line 70">
                  <a:extLst>
                    <a:ext uri="{FF2B5EF4-FFF2-40B4-BE49-F238E27FC236}">
                      <a16:creationId xmlns:a16="http://schemas.microsoft.com/office/drawing/2014/main" id="{938C58D4-333C-44D7-B4AB-5550D5C880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3656631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627F0-19BB-07B5-9E51-64E1D8BA1D0A}"/>
              </a:ext>
            </a:extLst>
          </p:cNvPr>
          <p:cNvSpPr>
            <a:spLocks noGrp="1"/>
          </p:cNvSpPr>
          <p:nvPr>
            <p:ph type="title"/>
          </p:nvPr>
        </p:nvSpPr>
        <p:spPr/>
        <p:txBody>
          <a:bodyPr/>
          <a:lstStyle/>
          <a:p>
            <a:r>
              <a:rPr lang="en-US" dirty="0"/>
              <a:t>What are the top 5 best and worst states to live in based on mean wage?</a:t>
            </a:r>
          </a:p>
        </p:txBody>
      </p:sp>
      <p:pic>
        <p:nvPicPr>
          <p:cNvPr id="7" name="Content Placeholder 6" descr="A blue and red graph&#10;&#10;Description automatically generated">
            <a:extLst>
              <a:ext uri="{FF2B5EF4-FFF2-40B4-BE49-F238E27FC236}">
                <a16:creationId xmlns:a16="http://schemas.microsoft.com/office/drawing/2014/main" id="{B94DFF83-EDFB-B64E-4AE9-8D9FD505EA38}"/>
              </a:ext>
            </a:extLst>
          </p:cNvPr>
          <p:cNvPicPr>
            <a:picLocks noGrp="1" noChangeAspect="1"/>
          </p:cNvPicPr>
          <p:nvPr>
            <p:ph idx="1"/>
          </p:nvPr>
        </p:nvPicPr>
        <p:blipFill>
          <a:blip r:embed="rId2"/>
          <a:stretch>
            <a:fillRect/>
          </a:stretch>
        </p:blipFill>
        <p:spPr>
          <a:xfrm>
            <a:off x="2010417" y="1685925"/>
            <a:ext cx="8171166" cy="4040188"/>
          </a:xfrm>
        </p:spPr>
      </p:pic>
    </p:spTree>
    <p:extLst>
      <p:ext uri="{BB962C8B-B14F-4D97-AF65-F5344CB8AC3E}">
        <p14:creationId xmlns:p14="http://schemas.microsoft.com/office/powerpoint/2010/main" val="676885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7B0A-E220-329C-B844-378DC6F5456A}"/>
              </a:ext>
            </a:extLst>
          </p:cNvPr>
          <p:cNvSpPr>
            <a:spLocks noGrp="1"/>
          </p:cNvSpPr>
          <p:nvPr>
            <p:ph type="title"/>
          </p:nvPr>
        </p:nvSpPr>
        <p:spPr/>
        <p:txBody>
          <a:bodyPr/>
          <a:lstStyle/>
          <a:p>
            <a:r>
              <a:rPr lang="en-US" dirty="0"/>
              <a:t>What are the top 5 most expensive and least expensive states (urban area)?</a:t>
            </a:r>
          </a:p>
        </p:txBody>
      </p:sp>
      <p:pic>
        <p:nvPicPr>
          <p:cNvPr id="7" name="Content Placeholder 6" descr="A blue and red graph&#10;&#10;Description automatically generated">
            <a:extLst>
              <a:ext uri="{FF2B5EF4-FFF2-40B4-BE49-F238E27FC236}">
                <a16:creationId xmlns:a16="http://schemas.microsoft.com/office/drawing/2014/main" id="{CDB95925-BBA6-2932-0188-C58E8DA6D872}"/>
              </a:ext>
            </a:extLst>
          </p:cNvPr>
          <p:cNvPicPr>
            <a:picLocks noGrp="1" noChangeAspect="1"/>
          </p:cNvPicPr>
          <p:nvPr>
            <p:ph idx="1"/>
          </p:nvPr>
        </p:nvPicPr>
        <p:blipFill>
          <a:blip r:embed="rId2"/>
          <a:stretch>
            <a:fillRect/>
          </a:stretch>
        </p:blipFill>
        <p:spPr>
          <a:xfrm>
            <a:off x="1979149" y="1685925"/>
            <a:ext cx="8233703" cy="4040188"/>
          </a:xfrm>
        </p:spPr>
      </p:pic>
    </p:spTree>
    <p:extLst>
      <p:ext uri="{BB962C8B-B14F-4D97-AF65-F5344CB8AC3E}">
        <p14:creationId xmlns:p14="http://schemas.microsoft.com/office/powerpoint/2010/main" val="1799486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398A2-3BDF-EDDE-BE53-7C261B7C8CDC}"/>
              </a:ext>
            </a:extLst>
          </p:cNvPr>
          <p:cNvSpPr>
            <a:spLocks noGrp="1"/>
          </p:cNvSpPr>
          <p:nvPr>
            <p:ph type="title"/>
          </p:nvPr>
        </p:nvSpPr>
        <p:spPr/>
        <p:txBody>
          <a:bodyPr/>
          <a:lstStyle/>
          <a:p>
            <a:r>
              <a:rPr lang="en-US" dirty="0"/>
              <a:t>What are the top 5 most expensive and least expensive states (suburban area)?</a:t>
            </a:r>
          </a:p>
        </p:txBody>
      </p:sp>
      <p:pic>
        <p:nvPicPr>
          <p:cNvPr id="5" name="Content Placeholder 4">
            <a:extLst>
              <a:ext uri="{FF2B5EF4-FFF2-40B4-BE49-F238E27FC236}">
                <a16:creationId xmlns:a16="http://schemas.microsoft.com/office/drawing/2014/main" id="{3F2CB598-BEC2-2FA2-4E99-E818220FD8A7}"/>
              </a:ext>
            </a:extLst>
          </p:cNvPr>
          <p:cNvPicPr>
            <a:picLocks noGrp="1" noChangeAspect="1"/>
          </p:cNvPicPr>
          <p:nvPr>
            <p:ph idx="1"/>
          </p:nvPr>
        </p:nvPicPr>
        <p:blipFill>
          <a:blip r:embed="rId2"/>
          <a:stretch>
            <a:fillRect/>
          </a:stretch>
        </p:blipFill>
        <p:spPr>
          <a:xfrm>
            <a:off x="2040793" y="1685925"/>
            <a:ext cx="8110414" cy="4040188"/>
          </a:xfrm>
        </p:spPr>
      </p:pic>
    </p:spTree>
    <p:extLst>
      <p:ext uri="{BB962C8B-B14F-4D97-AF65-F5344CB8AC3E}">
        <p14:creationId xmlns:p14="http://schemas.microsoft.com/office/powerpoint/2010/main" val="3606934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B9D81-2153-BFD8-E953-FA57E710A108}"/>
              </a:ext>
            </a:extLst>
          </p:cNvPr>
          <p:cNvSpPr>
            <a:spLocks noGrp="1"/>
          </p:cNvSpPr>
          <p:nvPr>
            <p:ph type="title"/>
          </p:nvPr>
        </p:nvSpPr>
        <p:spPr>
          <a:xfrm>
            <a:off x="921572" y="101145"/>
            <a:ext cx="10213200" cy="826702"/>
          </a:xfrm>
        </p:spPr>
        <p:txBody>
          <a:bodyPr>
            <a:normAutofit/>
          </a:bodyPr>
          <a:lstStyle/>
          <a:p>
            <a:pPr algn="ctr"/>
            <a:r>
              <a:rPr lang="en-US" sz="3600" b="1" dirty="0"/>
              <a:t>Data Scientist Salary vs. Other Professions Salary</a:t>
            </a:r>
          </a:p>
        </p:txBody>
      </p:sp>
      <p:pic>
        <p:nvPicPr>
          <p:cNvPr id="13" name="Picture 12">
            <a:extLst>
              <a:ext uri="{FF2B5EF4-FFF2-40B4-BE49-F238E27FC236}">
                <a16:creationId xmlns:a16="http://schemas.microsoft.com/office/drawing/2014/main" id="{2B5FFC98-5402-0D44-1CE9-C4E96A44D699}"/>
              </a:ext>
            </a:extLst>
          </p:cNvPr>
          <p:cNvPicPr>
            <a:picLocks noChangeAspect="1"/>
          </p:cNvPicPr>
          <p:nvPr/>
        </p:nvPicPr>
        <p:blipFill>
          <a:blip r:embed="rId2"/>
          <a:stretch>
            <a:fillRect/>
          </a:stretch>
        </p:blipFill>
        <p:spPr>
          <a:xfrm>
            <a:off x="547067" y="2626553"/>
            <a:ext cx="5136325" cy="2438611"/>
          </a:xfrm>
          <a:prstGeom prst="rect">
            <a:avLst/>
          </a:prstGeom>
        </p:spPr>
      </p:pic>
      <p:pic>
        <p:nvPicPr>
          <p:cNvPr id="17" name="Picture 16">
            <a:extLst>
              <a:ext uri="{FF2B5EF4-FFF2-40B4-BE49-F238E27FC236}">
                <a16:creationId xmlns:a16="http://schemas.microsoft.com/office/drawing/2014/main" id="{0E0436AD-943A-4D0A-31F3-0F453A5E9D10}"/>
              </a:ext>
            </a:extLst>
          </p:cNvPr>
          <p:cNvPicPr>
            <a:picLocks noChangeAspect="1"/>
          </p:cNvPicPr>
          <p:nvPr/>
        </p:nvPicPr>
        <p:blipFill>
          <a:blip r:embed="rId3"/>
          <a:stretch>
            <a:fillRect/>
          </a:stretch>
        </p:blipFill>
        <p:spPr>
          <a:xfrm>
            <a:off x="6508610" y="2626553"/>
            <a:ext cx="4983912" cy="2423370"/>
          </a:xfrm>
          <a:prstGeom prst="rect">
            <a:avLst/>
          </a:prstGeom>
        </p:spPr>
      </p:pic>
      <p:sp>
        <p:nvSpPr>
          <p:cNvPr id="18" name="TextBox 17">
            <a:extLst>
              <a:ext uri="{FF2B5EF4-FFF2-40B4-BE49-F238E27FC236}">
                <a16:creationId xmlns:a16="http://schemas.microsoft.com/office/drawing/2014/main" id="{B36B3359-17AC-921B-C7BE-790F70E103F1}"/>
              </a:ext>
            </a:extLst>
          </p:cNvPr>
          <p:cNvSpPr txBox="1"/>
          <p:nvPr/>
        </p:nvSpPr>
        <p:spPr>
          <a:xfrm>
            <a:off x="4258639" y="898961"/>
            <a:ext cx="3539066" cy="369332"/>
          </a:xfrm>
          <a:prstGeom prst="rect">
            <a:avLst/>
          </a:prstGeom>
          <a:noFill/>
        </p:spPr>
        <p:txBody>
          <a:bodyPr wrap="square" rtlCol="0">
            <a:spAutoFit/>
          </a:bodyPr>
          <a:lstStyle/>
          <a:p>
            <a:r>
              <a:rPr lang="en-US" dirty="0"/>
              <a:t>Individual values at the city level</a:t>
            </a:r>
          </a:p>
        </p:txBody>
      </p:sp>
      <p:sp>
        <p:nvSpPr>
          <p:cNvPr id="19" name="TextBox 18">
            <a:extLst>
              <a:ext uri="{FF2B5EF4-FFF2-40B4-BE49-F238E27FC236}">
                <a16:creationId xmlns:a16="http://schemas.microsoft.com/office/drawing/2014/main" id="{A943347C-BCAF-F6AF-019D-EF1FD13A49CB}"/>
              </a:ext>
            </a:extLst>
          </p:cNvPr>
          <p:cNvSpPr txBox="1"/>
          <p:nvPr/>
        </p:nvSpPr>
        <p:spPr>
          <a:xfrm>
            <a:off x="1345696" y="1916775"/>
            <a:ext cx="2912943" cy="369332"/>
          </a:xfrm>
          <a:prstGeom prst="rect">
            <a:avLst/>
          </a:prstGeom>
          <a:noFill/>
        </p:spPr>
        <p:txBody>
          <a:bodyPr wrap="square" rtlCol="0">
            <a:spAutoFit/>
          </a:bodyPr>
          <a:lstStyle/>
          <a:p>
            <a:pPr algn="ctr"/>
            <a:r>
              <a:rPr lang="en-US" dirty="0"/>
              <a:t>Top 5 Highest Difference</a:t>
            </a:r>
          </a:p>
        </p:txBody>
      </p:sp>
      <p:sp>
        <p:nvSpPr>
          <p:cNvPr id="20" name="TextBox 19">
            <a:extLst>
              <a:ext uri="{FF2B5EF4-FFF2-40B4-BE49-F238E27FC236}">
                <a16:creationId xmlns:a16="http://schemas.microsoft.com/office/drawing/2014/main" id="{12536B4F-C0AB-9D50-FDAA-FF15AA92386C}"/>
              </a:ext>
            </a:extLst>
          </p:cNvPr>
          <p:cNvSpPr txBox="1"/>
          <p:nvPr/>
        </p:nvSpPr>
        <p:spPr>
          <a:xfrm>
            <a:off x="7231033" y="1953043"/>
            <a:ext cx="3140634" cy="369332"/>
          </a:xfrm>
          <a:prstGeom prst="rect">
            <a:avLst/>
          </a:prstGeom>
          <a:noFill/>
        </p:spPr>
        <p:txBody>
          <a:bodyPr wrap="square" rtlCol="0">
            <a:spAutoFit/>
          </a:bodyPr>
          <a:lstStyle/>
          <a:p>
            <a:pPr algn="ctr"/>
            <a:r>
              <a:rPr lang="en-US" dirty="0"/>
              <a:t>Bottom 5 Lowest Difference</a:t>
            </a:r>
          </a:p>
        </p:txBody>
      </p:sp>
    </p:spTree>
    <p:extLst>
      <p:ext uri="{BB962C8B-B14F-4D97-AF65-F5344CB8AC3E}">
        <p14:creationId xmlns:p14="http://schemas.microsoft.com/office/powerpoint/2010/main" val="991291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F53EC-29E3-3923-0639-A068085167C1}"/>
              </a:ext>
            </a:extLst>
          </p:cNvPr>
          <p:cNvSpPr>
            <a:spLocks noGrp="1"/>
          </p:cNvSpPr>
          <p:nvPr>
            <p:ph type="title"/>
          </p:nvPr>
        </p:nvSpPr>
        <p:spPr>
          <a:xfrm>
            <a:off x="779567" y="146738"/>
            <a:ext cx="6750785" cy="524144"/>
          </a:xfrm>
        </p:spPr>
        <p:txBody>
          <a:bodyPr>
            <a:normAutofit fontScale="90000"/>
          </a:bodyPr>
          <a:lstStyle/>
          <a:p>
            <a:r>
              <a:rPr lang="en-US" sz="2800" b="1" dirty="0"/>
              <a:t>Top 5 State Count and Average Salary Difference</a:t>
            </a:r>
          </a:p>
        </p:txBody>
      </p:sp>
      <p:pic>
        <p:nvPicPr>
          <p:cNvPr id="22" name="Picture 21">
            <a:extLst>
              <a:ext uri="{FF2B5EF4-FFF2-40B4-BE49-F238E27FC236}">
                <a16:creationId xmlns:a16="http://schemas.microsoft.com/office/drawing/2014/main" id="{506D6C62-CCBD-B647-999B-1D840A851053}"/>
              </a:ext>
            </a:extLst>
          </p:cNvPr>
          <p:cNvPicPr>
            <a:picLocks noChangeAspect="1"/>
          </p:cNvPicPr>
          <p:nvPr/>
        </p:nvPicPr>
        <p:blipFill>
          <a:blip r:embed="rId2"/>
          <a:stretch>
            <a:fillRect/>
          </a:stretch>
        </p:blipFill>
        <p:spPr>
          <a:xfrm>
            <a:off x="882057" y="1108627"/>
            <a:ext cx="2136914" cy="2130261"/>
          </a:xfrm>
          <a:prstGeom prst="rect">
            <a:avLst/>
          </a:prstGeom>
        </p:spPr>
      </p:pic>
      <p:pic>
        <p:nvPicPr>
          <p:cNvPr id="24" name="Picture 23">
            <a:extLst>
              <a:ext uri="{FF2B5EF4-FFF2-40B4-BE49-F238E27FC236}">
                <a16:creationId xmlns:a16="http://schemas.microsoft.com/office/drawing/2014/main" id="{A9E363C1-D769-4933-059A-A5E56B796E65}"/>
              </a:ext>
            </a:extLst>
          </p:cNvPr>
          <p:cNvPicPr>
            <a:picLocks noChangeAspect="1"/>
          </p:cNvPicPr>
          <p:nvPr/>
        </p:nvPicPr>
        <p:blipFill>
          <a:blip r:embed="rId3"/>
          <a:stretch>
            <a:fillRect/>
          </a:stretch>
        </p:blipFill>
        <p:spPr>
          <a:xfrm>
            <a:off x="882057" y="3798483"/>
            <a:ext cx="2136913" cy="2239246"/>
          </a:xfrm>
          <a:prstGeom prst="rect">
            <a:avLst/>
          </a:prstGeom>
        </p:spPr>
      </p:pic>
      <p:pic>
        <p:nvPicPr>
          <p:cNvPr id="26" name="Picture 25">
            <a:extLst>
              <a:ext uri="{FF2B5EF4-FFF2-40B4-BE49-F238E27FC236}">
                <a16:creationId xmlns:a16="http://schemas.microsoft.com/office/drawing/2014/main" id="{5A8FF01D-6EAF-9B2F-25C2-3E9A72805C30}"/>
              </a:ext>
            </a:extLst>
          </p:cNvPr>
          <p:cNvPicPr>
            <a:picLocks noChangeAspect="1"/>
          </p:cNvPicPr>
          <p:nvPr/>
        </p:nvPicPr>
        <p:blipFill>
          <a:blip r:embed="rId4"/>
          <a:stretch>
            <a:fillRect/>
          </a:stretch>
        </p:blipFill>
        <p:spPr>
          <a:xfrm>
            <a:off x="3381828" y="1108628"/>
            <a:ext cx="8303665" cy="4929101"/>
          </a:xfrm>
          <a:prstGeom prst="rect">
            <a:avLst/>
          </a:prstGeom>
        </p:spPr>
      </p:pic>
    </p:spTree>
    <p:extLst>
      <p:ext uri="{BB962C8B-B14F-4D97-AF65-F5344CB8AC3E}">
        <p14:creationId xmlns:p14="http://schemas.microsoft.com/office/powerpoint/2010/main" val="1118609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1DCD7-5822-AE37-06B8-0C77D47C68B9}"/>
              </a:ext>
            </a:extLst>
          </p:cNvPr>
          <p:cNvSpPr>
            <a:spLocks noGrp="1"/>
          </p:cNvSpPr>
          <p:nvPr>
            <p:ph type="title"/>
          </p:nvPr>
        </p:nvSpPr>
        <p:spPr/>
        <p:txBody>
          <a:bodyPr/>
          <a:lstStyle/>
          <a:p>
            <a:r>
              <a:rPr lang="en-US" dirty="0"/>
              <a:t>Our Motivation</a:t>
            </a:r>
          </a:p>
        </p:txBody>
      </p:sp>
      <p:sp>
        <p:nvSpPr>
          <p:cNvPr id="3" name="Content Placeholder 2">
            <a:extLst>
              <a:ext uri="{FF2B5EF4-FFF2-40B4-BE49-F238E27FC236}">
                <a16:creationId xmlns:a16="http://schemas.microsoft.com/office/drawing/2014/main" id="{B62849C3-2C5D-45CD-8CA3-FCB7296E3DDC}"/>
              </a:ext>
            </a:extLst>
          </p:cNvPr>
          <p:cNvSpPr>
            <a:spLocks noGrp="1"/>
          </p:cNvSpPr>
          <p:nvPr>
            <p:ph idx="1"/>
          </p:nvPr>
        </p:nvSpPr>
        <p:spPr/>
        <p:txBody>
          <a:bodyPr>
            <a:normAutofit lnSpcReduction="10000"/>
          </a:bodyPr>
          <a:lstStyle/>
          <a:p>
            <a:r>
              <a:rPr lang="en-US" dirty="0"/>
              <a:t>The job market for the tech industry, more specifically for data scientists, has expanded drastically in the last decade. Due to such high demand in the field, job opportunities have become more competitive, making it more difficult to secure positions and stand out from the crowd. As a result, data scientists are increasingly considering not only their potential earnings but also the overall lifestyle and quality of life in the state where they choose to settle. In this presentation, we'll explore the best states for data scientists based on both average salary and quality of life factors, helping you make an informed decision about where to build your career and call home.</a:t>
            </a:r>
          </a:p>
        </p:txBody>
      </p:sp>
    </p:spTree>
    <p:extLst>
      <p:ext uri="{BB962C8B-B14F-4D97-AF65-F5344CB8AC3E}">
        <p14:creationId xmlns:p14="http://schemas.microsoft.com/office/powerpoint/2010/main" val="3914716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23BF662-2697-3960-7BF2-D352267D0D69}"/>
              </a:ext>
            </a:extLst>
          </p:cNvPr>
          <p:cNvSpPr txBox="1">
            <a:spLocks/>
          </p:cNvSpPr>
          <p:nvPr/>
        </p:nvSpPr>
        <p:spPr>
          <a:xfrm>
            <a:off x="779567" y="146738"/>
            <a:ext cx="7221433" cy="524144"/>
          </a:xfrm>
          <a:prstGeom prst="rect">
            <a:avLst/>
          </a:prstGeom>
        </p:spPr>
        <p:txBody>
          <a:bodyPr vert="horz" lIns="91440" tIns="45720" rIns="91440" bIns="45720" rtlCol="0" anchor="b" anchorCtr="0">
            <a:normAutofit fontScale="90000"/>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r>
              <a:rPr lang="en-US" sz="2800" b="1" dirty="0"/>
              <a:t>Bottom 5 State Count and Average Salary Difference</a:t>
            </a:r>
          </a:p>
        </p:txBody>
      </p:sp>
      <p:pic>
        <p:nvPicPr>
          <p:cNvPr id="10" name="Picture 9">
            <a:extLst>
              <a:ext uri="{FF2B5EF4-FFF2-40B4-BE49-F238E27FC236}">
                <a16:creationId xmlns:a16="http://schemas.microsoft.com/office/drawing/2014/main" id="{60FC3D6A-FC4D-8B33-AF1B-6258FC5B1359}"/>
              </a:ext>
            </a:extLst>
          </p:cNvPr>
          <p:cNvPicPr>
            <a:picLocks noChangeAspect="1"/>
          </p:cNvPicPr>
          <p:nvPr/>
        </p:nvPicPr>
        <p:blipFill>
          <a:blip r:embed="rId2"/>
          <a:stretch>
            <a:fillRect/>
          </a:stretch>
        </p:blipFill>
        <p:spPr>
          <a:xfrm>
            <a:off x="3397136" y="1123991"/>
            <a:ext cx="8265376" cy="4751741"/>
          </a:xfrm>
          <a:prstGeom prst="rect">
            <a:avLst/>
          </a:prstGeom>
        </p:spPr>
      </p:pic>
      <p:pic>
        <p:nvPicPr>
          <p:cNvPr id="12" name="Picture 11">
            <a:extLst>
              <a:ext uri="{FF2B5EF4-FFF2-40B4-BE49-F238E27FC236}">
                <a16:creationId xmlns:a16="http://schemas.microsoft.com/office/drawing/2014/main" id="{8EBD8F77-61AD-4203-4946-4AD9DFA5C11E}"/>
              </a:ext>
            </a:extLst>
          </p:cNvPr>
          <p:cNvPicPr>
            <a:picLocks noChangeAspect="1"/>
          </p:cNvPicPr>
          <p:nvPr/>
        </p:nvPicPr>
        <p:blipFill>
          <a:blip r:embed="rId3"/>
          <a:stretch>
            <a:fillRect/>
          </a:stretch>
        </p:blipFill>
        <p:spPr>
          <a:xfrm>
            <a:off x="779567" y="3607263"/>
            <a:ext cx="2259468" cy="2268469"/>
          </a:xfrm>
          <a:prstGeom prst="rect">
            <a:avLst/>
          </a:prstGeom>
        </p:spPr>
      </p:pic>
      <p:pic>
        <p:nvPicPr>
          <p:cNvPr id="14" name="Picture 13">
            <a:extLst>
              <a:ext uri="{FF2B5EF4-FFF2-40B4-BE49-F238E27FC236}">
                <a16:creationId xmlns:a16="http://schemas.microsoft.com/office/drawing/2014/main" id="{94472FAD-1247-A296-5738-210F2F074F22}"/>
              </a:ext>
            </a:extLst>
          </p:cNvPr>
          <p:cNvPicPr>
            <a:picLocks noChangeAspect="1"/>
          </p:cNvPicPr>
          <p:nvPr/>
        </p:nvPicPr>
        <p:blipFill>
          <a:blip r:embed="rId4"/>
          <a:stretch>
            <a:fillRect/>
          </a:stretch>
        </p:blipFill>
        <p:spPr>
          <a:xfrm>
            <a:off x="779567" y="1123991"/>
            <a:ext cx="2353598" cy="2126746"/>
          </a:xfrm>
          <a:prstGeom prst="rect">
            <a:avLst/>
          </a:prstGeom>
        </p:spPr>
      </p:pic>
    </p:spTree>
    <p:extLst>
      <p:ext uri="{BB962C8B-B14F-4D97-AF65-F5344CB8AC3E}">
        <p14:creationId xmlns:p14="http://schemas.microsoft.com/office/powerpoint/2010/main" val="3162277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77962-9DEE-914D-3E5C-CD99CE398174}"/>
              </a:ext>
            </a:extLst>
          </p:cNvPr>
          <p:cNvSpPr>
            <a:spLocks noGrp="1"/>
          </p:cNvSpPr>
          <p:nvPr>
            <p:ph type="title"/>
          </p:nvPr>
        </p:nvSpPr>
        <p:spPr>
          <a:xfrm>
            <a:off x="989400" y="395289"/>
            <a:ext cx="5680341" cy="747311"/>
          </a:xfrm>
        </p:spPr>
        <p:txBody>
          <a:bodyPr/>
          <a:lstStyle/>
          <a:p>
            <a:r>
              <a:rPr lang="en-US" b="1" dirty="0"/>
              <a:t>What’s Happening in New York?</a:t>
            </a:r>
          </a:p>
        </p:txBody>
      </p:sp>
      <p:pic>
        <p:nvPicPr>
          <p:cNvPr id="4" name="Picture 3">
            <a:extLst>
              <a:ext uri="{FF2B5EF4-FFF2-40B4-BE49-F238E27FC236}">
                <a16:creationId xmlns:a16="http://schemas.microsoft.com/office/drawing/2014/main" id="{481C446E-0E0A-78E0-B6C5-89E76744915B}"/>
              </a:ext>
            </a:extLst>
          </p:cNvPr>
          <p:cNvPicPr>
            <a:picLocks noChangeAspect="1"/>
          </p:cNvPicPr>
          <p:nvPr/>
        </p:nvPicPr>
        <p:blipFill>
          <a:blip r:embed="rId2"/>
          <a:stretch>
            <a:fillRect/>
          </a:stretch>
        </p:blipFill>
        <p:spPr>
          <a:xfrm>
            <a:off x="1537096" y="1606006"/>
            <a:ext cx="3138847" cy="4651283"/>
          </a:xfrm>
          <a:prstGeom prst="rect">
            <a:avLst/>
          </a:prstGeom>
        </p:spPr>
      </p:pic>
      <p:pic>
        <p:nvPicPr>
          <p:cNvPr id="8" name="Picture 7">
            <a:extLst>
              <a:ext uri="{FF2B5EF4-FFF2-40B4-BE49-F238E27FC236}">
                <a16:creationId xmlns:a16="http://schemas.microsoft.com/office/drawing/2014/main" id="{AC1C75B0-5FAF-0CDD-ADED-7974E624EA03}"/>
              </a:ext>
            </a:extLst>
          </p:cNvPr>
          <p:cNvPicPr>
            <a:picLocks noChangeAspect="1"/>
          </p:cNvPicPr>
          <p:nvPr/>
        </p:nvPicPr>
        <p:blipFill>
          <a:blip r:embed="rId3"/>
          <a:stretch>
            <a:fillRect/>
          </a:stretch>
        </p:blipFill>
        <p:spPr>
          <a:xfrm>
            <a:off x="7017536" y="2523545"/>
            <a:ext cx="4561933" cy="441998"/>
          </a:xfrm>
          <a:prstGeom prst="rect">
            <a:avLst/>
          </a:prstGeom>
        </p:spPr>
      </p:pic>
      <p:pic>
        <p:nvPicPr>
          <p:cNvPr id="10" name="Picture 9">
            <a:extLst>
              <a:ext uri="{FF2B5EF4-FFF2-40B4-BE49-F238E27FC236}">
                <a16:creationId xmlns:a16="http://schemas.microsoft.com/office/drawing/2014/main" id="{C6FAFFA9-C0D4-F5A3-F668-22D7307CC84F}"/>
              </a:ext>
            </a:extLst>
          </p:cNvPr>
          <p:cNvPicPr>
            <a:picLocks noChangeAspect="1"/>
          </p:cNvPicPr>
          <p:nvPr/>
        </p:nvPicPr>
        <p:blipFill>
          <a:blip r:embed="rId4"/>
          <a:stretch>
            <a:fillRect/>
          </a:stretch>
        </p:blipFill>
        <p:spPr>
          <a:xfrm>
            <a:off x="7017535" y="3425842"/>
            <a:ext cx="6197303" cy="1295512"/>
          </a:xfrm>
          <a:prstGeom prst="rect">
            <a:avLst/>
          </a:prstGeom>
        </p:spPr>
      </p:pic>
      <p:pic>
        <p:nvPicPr>
          <p:cNvPr id="12" name="Picture 11">
            <a:extLst>
              <a:ext uri="{FF2B5EF4-FFF2-40B4-BE49-F238E27FC236}">
                <a16:creationId xmlns:a16="http://schemas.microsoft.com/office/drawing/2014/main" id="{54811D44-50FE-38CF-A114-2D16FC051B6E}"/>
              </a:ext>
            </a:extLst>
          </p:cNvPr>
          <p:cNvPicPr>
            <a:picLocks noChangeAspect="1"/>
          </p:cNvPicPr>
          <p:nvPr/>
        </p:nvPicPr>
        <p:blipFill>
          <a:blip r:embed="rId5"/>
          <a:stretch>
            <a:fillRect/>
          </a:stretch>
        </p:blipFill>
        <p:spPr>
          <a:xfrm>
            <a:off x="7017536" y="4352929"/>
            <a:ext cx="5722518" cy="1143099"/>
          </a:xfrm>
          <a:prstGeom prst="rect">
            <a:avLst/>
          </a:prstGeom>
        </p:spPr>
      </p:pic>
      <p:sp>
        <p:nvSpPr>
          <p:cNvPr id="14" name="TextBox 13">
            <a:extLst>
              <a:ext uri="{FF2B5EF4-FFF2-40B4-BE49-F238E27FC236}">
                <a16:creationId xmlns:a16="http://schemas.microsoft.com/office/drawing/2014/main" id="{6A600FF0-585D-6EE5-5E6D-AA15E5159463}"/>
              </a:ext>
            </a:extLst>
          </p:cNvPr>
          <p:cNvSpPr txBox="1"/>
          <p:nvPr/>
        </p:nvSpPr>
        <p:spPr>
          <a:xfrm>
            <a:off x="5870052" y="3425842"/>
            <a:ext cx="1147482" cy="369332"/>
          </a:xfrm>
          <a:prstGeom prst="rect">
            <a:avLst/>
          </a:prstGeom>
          <a:noFill/>
        </p:spPr>
        <p:txBody>
          <a:bodyPr wrap="square" rtlCol="0">
            <a:spAutoFit/>
          </a:bodyPr>
          <a:lstStyle/>
          <a:p>
            <a:r>
              <a:rPr lang="en-US" dirty="0"/>
              <a:t>Utica</a:t>
            </a:r>
          </a:p>
        </p:txBody>
      </p:sp>
      <p:pic>
        <p:nvPicPr>
          <p:cNvPr id="18" name="Picture 17">
            <a:extLst>
              <a:ext uri="{FF2B5EF4-FFF2-40B4-BE49-F238E27FC236}">
                <a16:creationId xmlns:a16="http://schemas.microsoft.com/office/drawing/2014/main" id="{D3CA3465-C136-5370-A442-41C179DFAC61}"/>
              </a:ext>
            </a:extLst>
          </p:cNvPr>
          <p:cNvPicPr>
            <a:picLocks noChangeAspect="1"/>
          </p:cNvPicPr>
          <p:nvPr/>
        </p:nvPicPr>
        <p:blipFill>
          <a:blip r:embed="rId6"/>
          <a:stretch>
            <a:fillRect/>
          </a:stretch>
        </p:blipFill>
        <p:spPr>
          <a:xfrm>
            <a:off x="7017535" y="1606006"/>
            <a:ext cx="4561933" cy="457240"/>
          </a:xfrm>
          <a:prstGeom prst="rect">
            <a:avLst/>
          </a:prstGeom>
        </p:spPr>
      </p:pic>
      <p:sp>
        <p:nvSpPr>
          <p:cNvPr id="19" name="TextBox 18">
            <a:extLst>
              <a:ext uri="{FF2B5EF4-FFF2-40B4-BE49-F238E27FC236}">
                <a16:creationId xmlns:a16="http://schemas.microsoft.com/office/drawing/2014/main" id="{B8D6E837-32FE-7880-1FF0-47400C2AED0D}"/>
              </a:ext>
            </a:extLst>
          </p:cNvPr>
          <p:cNvSpPr txBox="1"/>
          <p:nvPr/>
        </p:nvSpPr>
        <p:spPr>
          <a:xfrm>
            <a:off x="5870052" y="4352929"/>
            <a:ext cx="1147482" cy="369332"/>
          </a:xfrm>
          <a:prstGeom prst="rect">
            <a:avLst/>
          </a:prstGeom>
          <a:noFill/>
        </p:spPr>
        <p:txBody>
          <a:bodyPr wrap="square" rtlCol="0">
            <a:spAutoFit/>
          </a:bodyPr>
          <a:lstStyle/>
          <a:p>
            <a:r>
              <a:rPr lang="en-US" dirty="0"/>
              <a:t>Bronx</a:t>
            </a:r>
          </a:p>
        </p:txBody>
      </p:sp>
      <p:sp>
        <p:nvSpPr>
          <p:cNvPr id="20" name="TextBox 19">
            <a:extLst>
              <a:ext uri="{FF2B5EF4-FFF2-40B4-BE49-F238E27FC236}">
                <a16:creationId xmlns:a16="http://schemas.microsoft.com/office/drawing/2014/main" id="{3948F508-5179-1E7C-6BB9-FDEEA6D21037}"/>
              </a:ext>
            </a:extLst>
          </p:cNvPr>
          <p:cNvSpPr txBox="1"/>
          <p:nvPr/>
        </p:nvSpPr>
        <p:spPr>
          <a:xfrm>
            <a:off x="5870052" y="2522638"/>
            <a:ext cx="1147482" cy="369332"/>
          </a:xfrm>
          <a:prstGeom prst="rect">
            <a:avLst/>
          </a:prstGeom>
          <a:noFill/>
        </p:spPr>
        <p:txBody>
          <a:bodyPr wrap="square" rtlCol="0">
            <a:spAutoFit/>
          </a:bodyPr>
          <a:lstStyle/>
          <a:p>
            <a:r>
              <a:rPr lang="en-US" dirty="0"/>
              <a:t>New City</a:t>
            </a:r>
          </a:p>
        </p:txBody>
      </p:sp>
      <p:sp>
        <p:nvSpPr>
          <p:cNvPr id="21" name="TextBox 20">
            <a:extLst>
              <a:ext uri="{FF2B5EF4-FFF2-40B4-BE49-F238E27FC236}">
                <a16:creationId xmlns:a16="http://schemas.microsoft.com/office/drawing/2014/main" id="{4E2BFA12-D06F-4EAD-D2B4-B8714B62E789}"/>
              </a:ext>
            </a:extLst>
          </p:cNvPr>
          <p:cNvSpPr txBox="1"/>
          <p:nvPr/>
        </p:nvSpPr>
        <p:spPr>
          <a:xfrm>
            <a:off x="5870052" y="1609802"/>
            <a:ext cx="1147482" cy="369332"/>
          </a:xfrm>
          <a:prstGeom prst="rect">
            <a:avLst/>
          </a:prstGeom>
          <a:noFill/>
        </p:spPr>
        <p:txBody>
          <a:bodyPr wrap="square" rtlCol="0">
            <a:spAutoFit/>
          </a:bodyPr>
          <a:lstStyle/>
          <a:p>
            <a:r>
              <a:rPr lang="en-US" dirty="0"/>
              <a:t>Elmont</a:t>
            </a:r>
          </a:p>
        </p:txBody>
      </p:sp>
      <p:pic>
        <p:nvPicPr>
          <p:cNvPr id="23" name="Picture 22">
            <a:extLst>
              <a:ext uri="{FF2B5EF4-FFF2-40B4-BE49-F238E27FC236}">
                <a16:creationId xmlns:a16="http://schemas.microsoft.com/office/drawing/2014/main" id="{EC4D96FE-36C6-2633-4110-C5DC070C0A1E}"/>
              </a:ext>
            </a:extLst>
          </p:cNvPr>
          <p:cNvPicPr>
            <a:picLocks noChangeAspect="1"/>
          </p:cNvPicPr>
          <p:nvPr/>
        </p:nvPicPr>
        <p:blipFill>
          <a:blip r:embed="rId7"/>
          <a:stretch>
            <a:fillRect/>
          </a:stretch>
        </p:blipFill>
        <p:spPr>
          <a:xfrm>
            <a:off x="10017233" y="5603143"/>
            <a:ext cx="1562235" cy="579170"/>
          </a:xfrm>
          <a:prstGeom prst="rect">
            <a:avLst/>
          </a:prstGeom>
        </p:spPr>
      </p:pic>
      <p:sp>
        <p:nvSpPr>
          <p:cNvPr id="24" name="TextBox 23">
            <a:extLst>
              <a:ext uri="{FF2B5EF4-FFF2-40B4-BE49-F238E27FC236}">
                <a16:creationId xmlns:a16="http://schemas.microsoft.com/office/drawing/2014/main" id="{0A167244-7393-C106-E1AA-73D47F48F7BA}"/>
              </a:ext>
            </a:extLst>
          </p:cNvPr>
          <p:cNvSpPr txBox="1"/>
          <p:nvPr/>
        </p:nvSpPr>
        <p:spPr>
          <a:xfrm>
            <a:off x="9065148" y="5869117"/>
            <a:ext cx="1147482" cy="369332"/>
          </a:xfrm>
          <a:prstGeom prst="rect">
            <a:avLst/>
          </a:prstGeom>
          <a:noFill/>
        </p:spPr>
        <p:txBody>
          <a:bodyPr wrap="square" rtlCol="0">
            <a:spAutoFit/>
          </a:bodyPr>
          <a:lstStyle/>
          <a:p>
            <a:r>
              <a:rPr lang="en-US" dirty="0"/>
              <a:t>Source:</a:t>
            </a:r>
          </a:p>
        </p:txBody>
      </p:sp>
    </p:spTree>
    <p:extLst>
      <p:ext uri="{BB962C8B-B14F-4D97-AF65-F5344CB8AC3E}">
        <p14:creationId xmlns:p14="http://schemas.microsoft.com/office/powerpoint/2010/main" val="2287531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1D50F-F6D1-8AF7-5E8B-ACD4B2D89C4D}"/>
              </a:ext>
            </a:extLst>
          </p:cNvPr>
          <p:cNvSpPr>
            <a:spLocks noGrp="1"/>
          </p:cNvSpPr>
          <p:nvPr>
            <p:ph type="title"/>
          </p:nvPr>
        </p:nvSpPr>
        <p:spPr/>
        <p:txBody>
          <a:bodyPr/>
          <a:lstStyle/>
          <a:p>
            <a:r>
              <a:rPr lang="en-US" dirty="0"/>
              <a:t>Conclusion: Best State to Live In</a:t>
            </a:r>
          </a:p>
        </p:txBody>
      </p:sp>
      <p:sp>
        <p:nvSpPr>
          <p:cNvPr id="3" name="Content Placeholder 2">
            <a:extLst>
              <a:ext uri="{FF2B5EF4-FFF2-40B4-BE49-F238E27FC236}">
                <a16:creationId xmlns:a16="http://schemas.microsoft.com/office/drawing/2014/main" id="{5BCA3189-CD5C-9545-6959-09E6D4B9398A}"/>
              </a:ext>
            </a:extLst>
          </p:cNvPr>
          <p:cNvSpPr>
            <a:spLocks noGrp="1"/>
          </p:cNvSpPr>
          <p:nvPr>
            <p:ph idx="1"/>
          </p:nvPr>
        </p:nvSpPr>
        <p:spPr/>
        <p:txBody>
          <a:bodyPr/>
          <a:lstStyle/>
          <a:p>
            <a:r>
              <a:rPr lang="en-US" dirty="0"/>
              <a:t>We have concluded that there are two states that are the best to live in if you are a data scientist. These states are California and Washington. We have concluded this because although they are both two of the most expensive states to live in inside and outside city centers, their high salaries outweighs the cost of living.</a:t>
            </a:r>
          </a:p>
        </p:txBody>
      </p:sp>
    </p:spTree>
    <p:extLst>
      <p:ext uri="{BB962C8B-B14F-4D97-AF65-F5344CB8AC3E}">
        <p14:creationId xmlns:p14="http://schemas.microsoft.com/office/powerpoint/2010/main" val="3179282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BB202-83C3-F920-0561-C806218F72FE}"/>
              </a:ext>
            </a:extLst>
          </p:cNvPr>
          <p:cNvSpPr>
            <a:spLocks noGrp="1"/>
          </p:cNvSpPr>
          <p:nvPr>
            <p:ph type="title"/>
          </p:nvPr>
        </p:nvSpPr>
        <p:spPr>
          <a:xfrm>
            <a:off x="989400" y="573089"/>
            <a:ext cx="10213200" cy="1112836"/>
          </a:xfrm>
        </p:spPr>
        <p:txBody>
          <a:bodyPr>
            <a:normAutofit fontScale="90000"/>
          </a:bodyPr>
          <a:lstStyle/>
          <a:p>
            <a:r>
              <a:rPr lang="en-US" dirty="0"/>
              <a:t>What recommendations can be made to individuals working in the data science field to navigate the balance between job opportunities and housing affordability in urban areas?</a:t>
            </a:r>
          </a:p>
        </p:txBody>
      </p:sp>
      <p:sp>
        <p:nvSpPr>
          <p:cNvPr id="3" name="Content Placeholder 2">
            <a:extLst>
              <a:ext uri="{FF2B5EF4-FFF2-40B4-BE49-F238E27FC236}">
                <a16:creationId xmlns:a16="http://schemas.microsoft.com/office/drawing/2014/main" id="{330F5C17-9A96-1CB8-1C1D-14C3C2C5CE5F}"/>
              </a:ext>
            </a:extLst>
          </p:cNvPr>
          <p:cNvSpPr>
            <a:spLocks noGrp="1"/>
          </p:cNvSpPr>
          <p:nvPr>
            <p:ph idx="1"/>
          </p:nvPr>
        </p:nvSpPr>
        <p:spPr>
          <a:xfrm>
            <a:off x="989400" y="1685925"/>
            <a:ext cx="10213200" cy="4738938"/>
          </a:xfrm>
        </p:spPr>
        <p:txBody>
          <a:bodyPr>
            <a:normAutofit fontScale="77500" lnSpcReduction="20000"/>
          </a:bodyPr>
          <a:lstStyle/>
          <a:p>
            <a:r>
              <a:rPr lang="en-US" dirty="0"/>
              <a:t>A few recommendations to individuals working in the data science field to navigate the balance between job opportunities and housing affordability in urban areas would be to research the city, consider remote jobs, budgeting, and salary negotiation. </a:t>
            </a:r>
          </a:p>
          <a:p>
            <a:r>
              <a:rPr lang="en-US" dirty="0"/>
              <a:t>You should research the city before considering accepting a job in the data science industry. You want to research the cost of living and job demand. You may want to consider remote job opportunities to save money. You can cut costs on transportation and groceries. Gas prices are steadily increasing. By working remotely, you can eat at home versus eating out. Working remote can also eliminate you driving a long distance to work. Driving an hour or longer to and from work depending on traffic could cause stress. Especially on days when you are mentally exhausted.</a:t>
            </a:r>
          </a:p>
          <a:p>
            <a:r>
              <a:rPr lang="en-US" dirty="0"/>
              <a:t>	Another recommendation is budgeting. Make sure you prepare a monthly budget to ensure you are not living above your means. Minimize expenses as much as possible. Have a strict budget and stick to it. Lastly, negotiate your salary. You never know until you ask. Persuade the company that you add value and have the qualities and expertise to perform the job.</a:t>
            </a:r>
          </a:p>
          <a:p>
            <a:endParaRPr lang="en-US" dirty="0"/>
          </a:p>
        </p:txBody>
      </p:sp>
    </p:spTree>
    <p:extLst>
      <p:ext uri="{BB962C8B-B14F-4D97-AF65-F5344CB8AC3E}">
        <p14:creationId xmlns:p14="http://schemas.microsoft.com/office/powerpoint/2010/main" val="941187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41" name="Group 40">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43"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42"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46" name="Rectangle 45">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ze">
            <a:extLst>
              <a:ext uri="{FF2B5EF4-FFF2-40B4-BE49-F238E27FC236}">
                <a16:creationId xmlns:a16="http://schemas.microsoft.com/office/drawing/2014/main" id="{C7B30973-E359-A32A-F9B0-0256535970DD}"/>
              </a:ext>
            </a:extLst>
          </p:cNvPr>
          <p:cNvPicPr>
            <a:picLocks noChangeAspect="1"/>
          </p:cNvPicPr>
          <p:nvPr/>
        </p:nvPicPr>
        <p:blipFill rotWithShape="1">
          <a:blip r:embed="rId2"/>
          <a:srcRect t="15730"/>
          <a:stretch/>
        </p:blipFill>
        <p:spPr>
          <a:xfrm>
            <a:off x="20" y="10"/>
            <a:ext cx="12191998" cy="6858000"/>
          </a:xfrm>
          <a:custGeom>
            <a:avLst/>
            <a:gdLst/>
            <a:ahLst/>
            <a:cxnLst/>
            <a:rect l="l" t="t" r="r" b="b"/>
            <a:pathLst>
              <a:path w="12192000" h="6858000">
                <a:moveTo>
                  <a:pt x="0" y="0"/>
                </a:moveTo>
                <a:lnTo>
                  <a:pt x="12192000" y="0"/>
                </a:lnTo>
                <a:lnTo>
                  <a:pt x="12192000" y="6858000"/>
                </a:lnTo>
                <a:lnTo>
                  <a:pt x="0" y="6858000"/>
                </a:lnTo>
                <a:close/>
              </a:path>
            </a:pathLst>
          </a:custGeom>
          <a:noFill/>
        </p:spPr>
      </p:pic>
      <p:sp>
        <p:nvSpPr>
          <p:cNvPr id="48" name="Rectangle 47">
            <a:extLst>
              <a:ext uri="{FF2B5EF4-FFF2-40B4-BE49-F238E27FC236}">
                <a16:creationId xmlns:a16="http://schemas.microsoft.com/office/drawing/2014/main" id="{767E5D14-5396-4D7B-996A-7BFD00576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 y="1"/>
            <a:ext cx="10033000" cy="6858000"/>
          </a:xfrm>
          <a:prstGeom prst="rect">
            <a:avLst/>
          </a:prstGeom>
          <a:gradFill flip="none" rotWithShape="1">
            <a:gsLst>
              <a:gs pos="40000">
                <a:srgbClr val="000000">
                  <a:alpha val="35000"/>
                </a:srgbClr>
              </a:gs>
              <a:gs pos="60000">
                <a:srgbClr val="000000">
                  <a:alpha val="35000"/>
                </a:srgbClr>
              </a:gs>
              <a:gs pos="20000">
                <a:srgbClr val="000000">
                  <a:alpha val="20000"/>
                </a:srgbClr>
              </a:gs>
              <a:gs pos="0">
                <a:srgbClr val="000000">
                  <a:alpha val="0"/>
                </a:srgbClr>
              </a:gs>
              <a:gs pos="100000">
                <a:srgbClr val="000000">
                  <a:alpha val="0"/>
                </a:srgbClr>
              </a:gs>
              <a:gs pos="80000">
                <a:srgbClr val="000000">
                  <a:alpha val="2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155CB3CB-73F7-79A3-680B-2F7556E92B18}"/>
              </a:ext>
            </a:extLst>
          </p:cNvPr>
          <p:cNvSpPr>
            <a:spLocks noGrp="1"/>
          </p:cNvSpPr>
          <p:nvPr>
            <p:ph type="title"/>
          </p:nvPr>
        </p:nvSpPr>
        <p:spPr>
          <a:xfrm>
            <a:off x="865290" y="1179567"/>
            <a:ext cx="10461420" cy="1532951"/>
          </a:xfrm>
        </p:spPr>
        <p:txBody>
          <a:bodyPr vert="horz" lIns="91440" tIns="45720" rIns="91440" bIns="45720" rtlCol="0" anchor="b" anchorCtr="0">
            <a:normAutofit/>
          </a:bodyPr>
          <a:lstStyle/>
          <a:p>
            <a:pPr algn="ctr">
              <a:lnSpc>
                <a:spcPct val="90000"/>
              </a:lnSpc>
            </a:pPr>
            <a:r>
              <a:rPr lang="en-US" sz="5400" dirty="0">
                <a:solidFill>
                  <a:srgbClr val="FFFFFF"/>
                </a:solidFill>
              </a:rPr>
              <a:t>Limitations/Unanticipated Insights</a:t>
            </a:r>
          </a:p>
        </p:txBody>
      </p:sp>
      <p:grpSp>
        <p:nvGrpSpPr>
          <p:cNvPr id="50" name="Group 49">
            <a:extLst>
              <a:ext uri="{FF2B5EF4-FFF2-40B4-BE49-F238E27FC236}">
                <a16:creationId xmlns:a16="http://schemas.microsoft.com/office/drawing/2014/main" id="{E14350AE-EC1C-4F25-89C0-954A46AD81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87925" y="2840038"/>
            <a:ext cx="2216150" cy="1177924"/>
            <a:chOff x="4987925" y="2840038"/>
            <a:chExt cx="2216150" cy="1177924"/>
          </a:xfrm>
        </p:grpSpPr>
        <p:sp>
          <p:nvSpPr>
            <p:cNvPr id="51" name="Rectangle 50">
              <a:extLst>
                <a:ext uri="{FF2B5EF4-FFF2-40B4-BE49-F238E27FC236}">
                  <a16:creationId xmlns:a16="http://schemas.microsoft.com/office/drawing/2014/main" id="{AE4B8450-1C95-4531-850D-7F686ACF7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2" name="Group 51">
              <a:extLst>
                <a:ext uri="{FF2B5EF4-FFF2-40B4-BE49-F238E27FC236}">
                  <a16:creationId xmlns:a16="http://schemas.microsoft.com/office/drawing/2014/main" id="{769F795D-66E2-4432-87F1-7E13EA568E8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53" name="Group 52">
                <a:extLst>
                  <a:ext uri="{FF2B5EF4-FFF2-40B4-BE49-F238E27FC236}">
                    <a16:creationId xmlns:a16="http://schemas.microsoft.com/office/drawing/2014/main" id="{E870852C-150C-4471-870D-11A27F4654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58" name="Freeform 68">
                  <a:extLst>
                    <a:ext uri="{FF2B5EF4-FFF2-40B4-BE49-F238E27FC236}">
                      <a16:creationId xmlns:a16="http://schemas.microsoft.com/office/drawing/2014/main" id="{81089950-4556-4EE5-B23C-9FA83C28F1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69">
                  <a:extLst>
                    <a:ext uri="{FF2B5EF4-FFF2-40B4-BE49-F238E27FC236}">
                      <a16:creationId xmlns:a16="http://schemas.microsoft.com/office/drawing/2014/main" id="{12CF34BC-E280-4CBF-AF4A-7F778162E8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0" name="Line 70">
                  <a:extLst>
                    <a:ext uri="{FF2B5EF4-FFF2-40B4-BE49-F238E27FC236}">
                      <a16:creationId xmlns:a16="http://schemas.microsoft.com/office/drawing/2014/main" id="{22B8AF45-EA47-4AF8-B61A-9803450AE8D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4" name="Group 53">
                <a:extLst>
                  <a:ext uri="{FF2B5EF4-FFF2-40B4-BE49-F238E27FC236}">
                    <a16:creationId xmlns:a16="http://schemas.microsoft.com/office/drawing/2014/main" id="{443807CF-0501-40E7-BFD0-D82647E71EA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55" name="Freeform 68">
                  <a:extLst>
                    <a:ext uri="{FF2B5EF4-FFF2-40B4-BE49-F238E27FC236}">
                      <a16:creationId xmlns:a16="http://schemas.microsoft.com/office/drawing/2014/main" id="{776C808B-231E-40AC-849E-C32F2B8E2F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9">
                  <a:extLst>
                    <a:ext uri="{FF2B5EF4-FFF2-40B4-BE49-F238E27FC236}">
                      <a16:creationId xmlns:a16="http://schemas.microsoft.com/office/drawing/2014/main" id="{2363355C-504A-42FE-8E50-40CA0B20AF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7" name="Line 70">
                  <a:extLst>
                    <a:ext uri="{FF2B5EF4-FFF2-40B4-BE49-F238E27FC236}">
                      <a16:creationId xmlns:a16="http://schemas.microsoft.com/office/drawing/2014/main" id="{938C58D4-333C-44D7-B4AB-5550D5C880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1262360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F6F365-05AC-20E3-44B9-A80C31ED61F4}"/>
              </a:ext>
            </a:extLst>
          </p:cNvPr>
          <p:cNvSpPr>
            <a:spLocks noGrp="1"/>
          </p:cNvSpPr>
          <p:nvPr>
            <p:ph idx="1"/>
          </p:nvPr>
        </p:nvSpPr>
        <p:spPr>
          <a:xfrm>
            <a:off x="989400" y="1143001"/>
            <a:ext cx="10213200" cy="4583116"/>
          </a:xfrm>
        </p:spPr>
        <p:txBody>
          <a:bodyPr/>
          <a:lstStyle/>
          <a:p>
            <a:r>
              <a:rPr lang="en-US" dirty="0"/>
              <a:t>While researching the topic we chose and attempting to collect data, we were unable to find an accessible API for our data set from the Bureau of Labor Statistics. Because of this, we made the collective decision to not use an API for our project.</a:t>
            </a:r>
          </a:p>
          <a:p>
            <a:r>
              <a:rPr lang="en-US" dirty="0"/>
              <a:t>Our analysis based on state data could be inaccurate due to some cities’ high standard deviation of data.</a:t>
            </a:r>
          </a:p>
          <a:p>
            <a:r>
              <a:rPr lang="en-US" dirty="0"/>
              <a:t>More time = more research</a:t>
            </a:r>
          </a:p>
          <a:p>
            <a:pPr marL="702900" lvl="1" indent="-342900">
              <a:buFont typeface="Arial" panose="020B0604020202020204" pitchFamily="34" charset="0"/>
              <a:buChar char="•"/>
            </a:pPr>
            <a:r>
              <a:rPr lang="en-US" dirty="0"/>
              <a:t>	</a:t>
            </a:r>
            <a:r>
              <a:rPr lang="en-US" i="0" dirty="0"/>
              <a:t>A larger window of time for this project could have allowed for more in-depth research, contributing to the accuracy of data. </a:t>
            </a:r>
            <a:endParaRPr lang="en-US" dirty="0"/>
          </a:p>
          <a:p>
            <a:endParaRPr lang="en-US" dirty="0"/>
          </a:p>
        </p:txBody>
      </p:sp>
    </p:spTree>
    <p:extLst>
      <p:ext uri="{BB962C8B-B14F-4D97-AF65-F5344CB8AC3E}">
        <p14:creationId xmlns:p14="http://schemas.microsoft.com/office/powerpoint/2010/main" val="2842040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3D black question marks with one yellow question mark">
            <a:extLst>
              <a:ext uri="{FF2B5EF4-FFF2-40B4-BE49-F238E27FC236}">
                <a16:creationId xmlns:a16="http://schemas.microsoft.com/office/drawing/2014/main" id="{86C92942-4276-5F21-829F-B3FA1F1E4ADF}"/>
              </a:ext>
            </a:extLst>
          </p:cNvPr>
          <p:cNvPicPr>
            <a:picLocks noChangeAspect="1"/>
          </p:cNvPicPr>
          <p:nvPr/>
        </p:nvPicPr>
        <p:blipFill rotWithShape="1">
          <a:blip r:embed="rId2"/>
          <a:srcRect l="28990" r="6122" b="1"/>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19" name="Rectangle 18">
            <a:extLst>
              <a:ext uri="{FF2B5EF4-FFF2-40B4-BE49-F238E27FC236}">
                <a16:creationId xmlns:a16="http://schemas.microsoft.com/office/drawing/2014/main" id="{767E5D14-5396-4D7B-996A-7BFD00576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 y="1"/>
            <a:ext cx="10033000" cy="6858000"/>
          </a:xfrm>
          <a:prstGeom prst="rect">
            <a:avLst/>
          </a:prstGeom>
          <a:gradFill flip="none" rotWithShape="1">
            <a:gsLst>
              <a:gs pos="40000">
                <a:srgbClr val="000000">
                  <a:alpha val="35000"/>
                </a:srgbClr>
              </a:gs>
              <a:gs pos="60000">
                <a:srgbClr val="000000">
                  <a:alpha val="35000"/>
                </a:srgbClr>
              </a:gs>
              <a:gs pos="20000">
                <a:srgbClr val="000000">
                  <a:alpha val="20000"/>
                </a:srgbClr>
              </a:gs>
              <a:gs pos="0">
                <a:srgbClr val="000000">
                  <a:alpha val="0"/>
                </a:srgbClr>
              </a:gs>
              <a:gs pos="100000">
                <a:srgbClr val="000000">
                  <a:alpha val="0"/>
                </a:srgbClr>
              </a:gs>
              <a:gs pos="80000">
                <a:srgbClr val="000000">
                  <a:alpha val="2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769EEFB0-D37A-2497-3CFF-22CE6873DBEE}"/>
              </a:ext>
            </a:extLst>
          </p:cNvPr>
          <p:cNvSpPr>
            <a:spLocks noGrp="1"/>
          </p:cNvSpPr>
          <p:nvPr>
            <p:ph type="title"/>
          </p:nvPr>
        </p:nvSpPr>
        <p:spPr>
          <a:xfrm>
            <a:off x="2197100" y="1178763"/>
            <a:ext cx="7797800" cy="1532951"/>
          </a:xfrm>
        </p:spPr>
        <p:txBody>
          <a:bodyPr vert="horz" lIns="91440" tIns="45720" rIns="91440" bIns="45720" rtlCol="0" anchor="b" anchorCtr="0">
            <a:normAutofit/>
          </a:bodyPr>
          <a:lstStyle/>
          <a:p>
            <a:pPr algn="ctr"/>
            <a:r>
              <a:rPr lang="en-US" sz="6600" dirty="0">
                <a:solidFill>
                  <a:srgbClr val="FFFFFF"/>
                </a:solidFill>
              </a:rPr>
              <a:t>Questions?</a:t>
            </a:r>
          </a:p>
        </p:txBody>
      </p:sp>
      <p:grpSp>
        <p:nvGrpSpPr>
          <p:cNvPr id="21" name="Group 20">
            <a:extLst>
              <a:ext uri="{FF2B5EF4-FFF2-40B4-BE49-F238E27FC236}">
                <a16:creationId xmlns:a16="http://schemas.microsoft.com/office/drawing/2014/main" id="{E14350AE-EC1C-4F25-89C0-954A46AD81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87925" y="2840038"/>
            <a:ext cx="2216150" cy="1177924"/>
            <a:chOff x="4987925" y="2840038"/>
            <a:chExt cx="2216150" cy="1177924"/>
          </a:xfrm>
        </p:grpSpPr>
        <p:sp>
          <p:nvSpPr>
            <p:cNvPr id="22" name="Rectangle 21">
              <a:extLst>
                <a:ext uri="{FF2B5EF4-FFF2-40B4-BE49-F238E27FC236}">
                  <a16:creationId xmlns:a16="http://schemas.microsoft.com/office/drawing/2014/main" id="{AE4B8450-1C95-4531-850D-7F686ACF7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769F795D-66E2-4432-87F1-7E13EA568E8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4" name="Group 23">
                <a:extLst>
                  <a:ext uri="{FF2B5EF4-FFF2-40B4-BE49-F238E27FC236}">
                    <a16:creationId xmlns:a16="http://schemas.microsoft.com/office/drawing/2014/main" id="{E870852C-150C-4471-870D-11A27F4654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81089950-4556-4EE5-B23C-9FA83C28F1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9">
                  <a:extLst>
                    <a:ext uri="{FF2B5EF4-FFF2-40B4-BE49-F238E27FC236}">
                      <a16:creationId xmlns:a16="http://schemas.microsoft.com/office/drawing/2014/main" id="{12CF34BC-E280-4CBF-AF4A-7F778162E8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Line 70">
                  <a:extLst>
                    <a:ext uri="{FF2B5EF4-FFF2-40B4-BE49-F238E27FC236}">
                      <a16:creationId xmlns:a16="http://schemas.microsoft.com/office/drawing/2014/main" id="{22B8AF45-EA47-4AF8-B61A-9803450AE8D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24">
                <a:extLst>
                  <a:ext uri="{FF2B5EF4-FFF2-40B4-BE49-F238E27FC236}">
                    <a16:creationId xmlns:a16="http://schemas.microsoft.com/office/drawing/2014/main" id="{443807CF-0501-40E7-BFD0-D82647E71EA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6" name="Freeform 68">
                  <a:extLst>
                    <a:ext uri="{FF2B5EF4-FFF2-40B4-BE49-F238E27FC236}">
                      <a16:creationId xmlns:a16="http://schemas.microsoft.com/office/drawing/2014/main" id="{776C808B-231E-40AC-849E-C32F2B8E2F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9">
                  <a:extLst>
                    <a:ext uri="{FF2B5EF4-FFF2-40B4-BE49-F238E27FC236}">
                      <a16:creationId xmlns:a16="http://schemas.microsoft.com/office/drawing/2014/main" id="{2363355C-504A-42FE-8E50-40CA0B20AF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Line 70">
                  <a:extLst>
                    <a:ext uri="{FF2B5EF4-FFF2-40B4-BE49-F238E27FC236}">
                      <a16:creationId xmlns:a16="http://schemas.microsoft.com/office/drawing/2014/main" id="{938C58D4-333C-44D7-B4AB-5550D5C880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3513321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AC12A-5226-96E4-4CA1-609AAD768B9E}"/>
              </a:ext>
            </a:extLst>
          </p:cNvPr>
          <p:cNvSpPr>
            <a:spLocks noGrp="1"/>
          </p:cNvSpPr>
          <p:nvPr>
            <p:ph type="title"/>
          </p:nvPr>
        </p:nvSpPr>
        <p:spPr/>
        <p:txBody>
          <a:bodyPr/>
          <a:lstStyle/>
          <a:p>
            <a:r>
              <a:rPr lang="en-US" dirty="0"/>
              <a:t>Key Research Questions</a:t>
            </a:r>
          </a:p>
        </p:txBody>
      </p:sp>
      <p:sp>
        <p:nvSpPr>
          <p:cNvPr id="3" name="Content Placeholder 2">
            <a:extLst>
              <a:ext uri="{FF2B5EF4-FFF2-40B4-BE49-F238E27FC236}">
                <a16:creationId xmlns:a16="http://schemas.microsoft.com/office/drawing/2014/main" id="{47682B39-F5D4-7D3C-4E21-7CBF762ADB06}"/>
              </a:ext>
            </a:extLst>
          </p:cNvPr>
          <p:cNvSpPr>
            <a:spLocks noGrp="1"/>
          </p:cNvSpPr>
          <p:nvPr>
            <p:ph idx="1"/>
          </p:nvPr>
        </p:nvSpPr>
        <p:spPr/>
        <p:txBody>
          <a:bodyPr>
            <a:normAutofit fontScale="85000" lnSpcReduction="10000"/>
          </a:bodyPr>
          <a:lstStyle/>
          <a:p>
            <a:pPr marL="457200" indent="-457200">
              <a:buFont typeface="+mj-lt"/>
              <a:buAutoNum type="arabicPeriod"/>
            </a:pPr>
            <a:r>
              <a:rPr lang="en-US" dirty="0"/>
              <a:t>What are the top 5 best and top 5 worst states in the U.S. for a data scientist to live in terms of median annual salary?</a:t>
            </a:r>
          </a:p>
          <a:p>
            <a:pPr marL="457200" indent="-457200">
              <a:buFont typeface="+mj-lt"/>
              <a:buAutoNum type="arabicPeriod"/>
            </a:pPr>
            <a:r>
              <a:rPr lang="en-US" dirty="0"/>
              <a:t>What are the top 5 most expensive states to live in and the top 5 least expensive states to live in?</a:t>
            </a:r>
          </a:p>
          <a:p>
            <a:pPr marL="457200" indent="-457200">
              <a:buFont typeface="+mj-lt"/>
              <a:buAutoNum type="arabicPeriod"/>
            </a:pPr>
            <a:r>
              <a:rPr lang="en-US" dirty="0"/>
              <a:t>How does the average data scientist salary after tax compare to that of other professions in each state? Which are the most positive and negative states?</a:t>
            </a:r>
          </a:p>
          <a:p>
            <a:pPr marL="457200" indent="-457200">
              <a:buFont typeface="+mj-lt"/>
              <a:buAutoNum type="arabicPeriod"/>
            </a:pPr>
            <a:r>
              <a:rPr lang="en-US" dirty="0"/>
              <a:t>What is the best state to live in as a data scientist based on all this information?</a:t>
            </a:r>
          </a:p>
          <a:p>
            <a:pPr marL="457200" indent="-457200">
              <a:buFont typeface="+mj-lt"/>
              <a:buAutoNum type="arabicPeriod"/>
            </a:pPr>
            <a:r>
              <a:rPr lang="en-US" dirty="0"/>
              <a:t>What recommendations can be made to individuals working in the data science field to navigate the balance between job opportunities and housing affordability in urban areas?</a:t>
            </a:r>
          </a:p>
        </p:txBody>
      </p:sp>
    </p:spTree>
    <p:extLst>
      <p:ext uri="{BB962C8B-B14F-4D97-AF65-F5344CB8AC3E}">
        <p14:creationId xmlns:p14="http://schemas.microsoft.com/office/powerpoint/2010/main" val="1822051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35"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37"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38" name="Rectangle 37">
            <a:extLst>
              <a:ext uri="{FF2B5EF4-FFF2-40B4-BE49-F238E27FC236}">
                <a16:creationId xmlns:a16="http://schemas.microsoft.com/office/drawing/2014/main" id="{42EC32AE-E4F8-4BC6-BEF2-B48BDD157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560243-7CE0-9D74-CC9C-BDBBB0EDC239}"/>
              </a:ext>
            </a:extLst>
          </p:cNvPr>
          <p:cNvSpPr>
            <a:spLocks noGrp="1"/>
          </p:cNvSpPr>
          <p:nvPr>
            <p:ph type="title"/>
          </p:nvPr>
        </p:nvSpPr>
        <p:spPr>
          <a:xfrm>
            <a:off x="7760863" y="776236"/>
            <a:ext cx="3882286" cy="2138400"/>
          </a:xfrm>
        </p:spPr>
        <p:txBody>
          <a:bodyPr vert="horz" lIns="91440" tIns="45720" rIns="91440" bIns="45720" rtlCol="0" anchor="b" anchorCtr="0">
            <a:normAutofit/>
          </a:bodyPr>
          <a:lstStyle/>
          <a:p>
            <a:pPr algn="ctr"/>
            <a:r>
              <a:rPr lang="en-US" sz="4400" dirty="0"/>
              <a:t>Our Core Hypothesis</a:t>
            </a:r>
          </a:p>
        </p:txBody>
      </p:sp>
      <p:pic>
        <p:nvPicPr>
          <p:cNvPr id="39" name="Picture 38" descr="Magnifying glass on clear background">
            <a:extLst>
              <a:ext uri="{FF2B5EF4-FFF2-40B4-BE49-F238E27FC236}">
                <a16:creationId xmlns:a16="http://schemas.microsoft.com/office/drawing/2014/main" id="{99C7CCFF-D4F2-DA62-38F2-C62A555709D9}"/>
              </a:ext>
            </a:extLst>
          </p:cNvPr>
          <p:cNvPicPr>
            <a:picLocks noChangeAspect="1"/>
          </p:cNvPicPr>
          <p:nvPr/>
        </p:nvPicPr>
        <p:blipFill rotWithShape="1">
          <a:blip r:embed="rId2"/>
          <a:srcRect l="28042" r="1762" b="-1"/>
          <a:stretch/>
        </p:blipFill>
        <p:spPr>
          <a:xfrm>
            <a:off x="20" y="10"/>
            <a:ext cx="7211993" cy="6857990"/>
          </a:xfrm>
          <a:prstGeom prst="rect">
            <a:avLst/>
          </a:prstGeom>
        </p:spPr>
      </p:pic>
      <p:cxnSp>
        <p:nvCxnSpPr>
          <p:cNvPr id="40" name="Straight Connector 39">
            <a:extLst>
              <a:ext uri="{FF2B5EF4-FFF2-40B4-BE49-F238E27FC236}">
                <a16:creationId xmlns:a16="http://schemas.microsoft.com/office/drawing/2014/main" id="{5211C822-2379-4749-95C7-3CDA93294E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2006"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605780A-C4B0-AB3E-2C21-92E5498958AF}"/>
              </a:ext>
            </a:extLst>
          </p:cNvPr>
          <p:cNvSpPr txBox="1"/>
          <p:nvPr/>
        </p:nvSpPr>
        <p:spPr>
          <a:xfrm>
            <a:off x="7760863" y="3896139"/>
            <a:ext cx="4046823" cy="1200329"/>
          </a:xfrm>
          <a:prstGeom prst="rect">
            <a:avLst/>
          </a:prstGeom>
          <a:noFill/>
        </p:spPr>
        <p:txBody>
          <a:bodyPr wrap="square" rtlCol="0">
            <a:spAutoFit/>
          </a:bodyPr>
          <a:lstStyle/>
          <a:p>
            <a:r>
              <a:rPr lang="en-US" dirty="0"/>
              <a:t>We hypothesize that the earnings for data scientists is going to be more than the earning of other professions.</a:t>
            </a:r>
          </a:p>
        </p:txBody>
      </p:sp>
    </p:spTree>
    <p:extLst>
      <p:ext uri="{BB962C8B-B14F-4D97-AF65-F5344CB8AC3E}">
        <p14:creationId xmlns:p14="http://schemas.microsoft.com/office/powerpoint/2010/main" val="2862505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3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36"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37" name="Rectangle 3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descr="Financial graphs on a dark display">
            <a:extLst>
              <a:ext uri="{FF2B5EF4-FFF2-40B4-BE49-F238E27FC236}">
                <a16:creationId xmlns:a16="http://schemas.microsoft.com/office/drawing/2014/main" id="{BE2C2BD2-43E2-1824-3A11-470C5E75CE5E}"/>
              </a:ext>
            </a:extLst>
          </p:cNvPr>
          <p:cNvPicPr>
            <a:picLocks noChangeAspect="1"/>
          </p:cNvPicPr>
          <p:nvPr/>
        </p:nvPicPr>
        <p:blipFill rotWithShape="1">
          <a:blip r:embed="rId2"/>
          <a:srcRect t="10000"/>
          <a:stretch/>
        </p:blipFill>
        <p:spPr>
          <a:xfrm>
            <a:off x="20" y="-1"/>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39" name="Rectangle 38">
            <a:extLst>
              <a:ext uri="{FF2B5EF4-FFF2-40B4-BE49-F238E27FC236}">
                <a16:creationId xmlns:a16="http://schemas.microsoft.com/office/drawing/2014/main" id="{767E5D14-5396-4D7B-996A-7BFD00576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 y="1"/>
            <a:ext cx="10033000" cy="6858000"/>
          </a:xfrm>
          <a:prstGeom prst="rect">
            <a:avLst/>
          </a:prstGeom>
          <a:gradFill flip="none" rotWithShape="1">
            <a:gsLst>
              <a:gs pos="40000">
                <a:srgbClr val="000000">
                  <a:alpha val="35000"/>
                </a:srgbClr>
              </a:gs>
              <a:gs pos="60000">
                <a:srgbClr val="000000">
                  <a:alpha val="35000"/>
                </a:srgbClr>
              </a:gs>
              <a:gs pos="20000">
                <a:srgbClr val="000000">
                  <a:alpha val="20000"/>
                </a:srgbClr>
              </a:gs>
              <a:gs pos="0">
                <a:srgbClr val="000000">
                  <a:alpha val="0"/>
                </a:srgbClr>
              </a:gs>
              <a:gs pos="100000">
                <a:srgbClr val="000000">
                  <a:alpha val="0"/>
                </a:srgbClr>
              </a:gs>
              <a:gs pos="80000">
                <a:srgbClr val="000000">
                  <a:alpha val="2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01222D4-ABCA-95A4-C5E1-CF481C997305}"/>
              </a:ext>
            </a:extLst>
          </p:cNvPr>
          <p:cNvSpPr>
            <a:spLocks noGrp="1"/>
          </p:cNvSpPr>
          <p:nvPr>
            <p:ph type="title"/>
          </p:nvPr>
        </p:nvSpPr>
        <p:spPr>
          <a:xfrm>
            <a:off x="1355271" y="1216525"/>
            <a:ext cx="9749178" cy="1532951"/>
          </a:xfrm>
        </p:spPr>
        <p:txBody>
          <a:bodyPr vert="horz" lIns="91440" tIns="45720" rIns="91440" bIns="45720" rtlCol="0" anchor="b" anchorCtr="0">
            <a:noAutofit/>
          </a:bodyPr>
          <a:lstStyle/>
          <a:p>
            <a:pPr algn="ctr"/>
            <a:r>
              <a:rPr lang="en-US" sz="5400" dirty="0">
                <a:solidFill>
                  <a:srgbClr val="FFFFFF"/>
                </a:solidFill>
              </a:rPr>
              <a:t>Data Exploration and Clean-Up </a:t>
            </a:r>
          </a:p>
        </p:txBody>
      </p:sp>
      <p:grpSp>
        <p:nvGrpSpPr>
          <p:cNvPr id="40" name="Group 39">
            <a:extLst>
              <a:ext uri="{FF2B5EF4-FFF2-40B4-BE49-F238E27FC236}">
                <a16:creationId xmlns:a16="http://schemas.microsoft.com/office/drawing/2014/main" id="{E14350AE-EC1C-4F25-89C0-954A46AD81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87925" y="2840038"/>
            <a:ext cx="2216150" cy="1177924"/>
            <a:chOff x="4987925" y="2840038"/>
            <a:chExt cx="2216150" cy="1177924"/>
          </a:xfrm>
        </p:grpSpPr>
        <p:sp>
          <p:nvSpPr>
            <p:cNvPr id="22" name="Rectangle 21">
              <a:extLst>
                <a:ext uri="{FF2B5EF4-FFF2-40B4-BE49-F238E27FC236}">
                  <a16:creationId xmlns:a16="http://schemas.microsoft.com/office/drawing/2014/main" id="{AE4B8450-1C95-4531-850D-7F686ACF7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769F795D-66E2-4432-87F1-7E13EA568E8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4" name="Group 23">
                <a:extLst>
                  <a:ext uri="{FF2B5EF4-FFF2-40B4-BE49-F238E27FC236}">
                    <a16:creationId xmlns:a16="http://schemas.microsoft.com/office/drawing/2014/main" id="{E870852C-150C-4471-870D-11A27F4654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81089950-4556-4EE5-B23C-9FA83C28F1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9">
                  <a:extLst>
                    <a:ext uri="{FF2B5EF4-FFF2-40B4-BE49-F238E27FC236}">
                      <a16:creationId xmlns:a16="http://schemas.microsoft.com/office/drawing/2014/main" id="{12CF34BC-E280-4CBF-AF4A-7F778162E8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Line 70">
                  <a:extLst>
                    <a:ext uri="{FF2B5EF4-FFF2-40B4-BE49-F238E27FC236}">
                      <a16:creationId xmlns:a16="http://schemas.microsoft.com/office/drawing/2014/main" id="{22B8AF45-EA47-4AF8-B61A-9803450AE8D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5" name="Group 24">
                <a:extLst>
                  <a:ext uri="{FF2B5EF4-FFF2-40B4-BE49-F238E27FC236}">
                    <a16:creationId xmlns:a16="http://schemas.microsoft.com/office/drawing/2014/main" id="{443807CF-0501-40E7-BFD0-D82647E71EA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6" name="Freeform 68">
                  <a:extLst>
                    <a:ext uri="{FF2B5EF4-FFF2-40B4-BE49-F238E27FC236}">
                      <a16:creationId xmlns:a16="http://schemas.microsoft.com/office/drawing/2014/main" id="{776C808B-231E-40AC-849E-C32F2B8E2F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9">
                  <a:extLst>
                    <a:ext uri="{FF2B5EF4-FFF2-40B4-BE49-F238E27FC236}">
                      <a16:creationId xmlns:a16="http://schemas.microsoft.com/office/drawing/2014/main" id="{2363355C-504A-42FE-8E50-40CA0B20AF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Line 70">
                  <a:extLst>
                    <a:ext uri="{FF2B5EF4-FFF2-40B4-BE49-F238E27FC236}">
                      <a16:creationId xmlns:a16="http://schemas.microsoft.com/office/drawing/2014/main" id="{938C58D4-333C-44D7-B4AB-5550D5C880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3935546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7EAF8-8545-A83A-4639-6CF908712DFF}"/>
              </a:ext>
            </a:extLst>
          </p:cNvPr>
          <p:cNvSpPr>
            <a:spLocks noGrp="1"/>
          </p:cNvSpPr>
          <p:nvPr>
            <p:ph type="title"/>
          </p:nvPr>
        </p:nvSpPr>
        <p:spPr/>
        <p:txBody>
          <a:bodyPr/>
          <a:lstStyle/>
          <a:p>
            <a:r>
              <a:rPr lang="en-US" dirty="0"/>
              <a:t>Where is our data scientist national average wages data from?</a:t>
            </a:r>
          </a:p>
        </p:txBody>
      </p:sp>
      <p:pic>
        <p:nvPicPr>
          <p:cNvPr id="5" name="Content Placeholder 4" descr="A screenshot of a web page&#10;&#10;Description automatically generated">
            <a:extLst>
              <a:ext uri="{FF2B5EF4-FFF2-40B4-BE49-F238E27FC236}">
                <a16:creationId xmlns:a16="http://schemas.microsoft.com/office/drawing/2014/main" id="{EBABB763-65D6-EA17-1038-5E336509E2B4}"/>
              </a:ext>
            </a:extLst>
          </p:cNvPr>
          <p:cNvPicPr>
            <a:picLocks noGrp="1" noChangeAspect="1"/>
          </p:cNvPicPr>
          <p:nvPr>
            <p:ph idx="1"/>
          </p:nvPr>
        </p:nvPicPr>
        <p:blipFill>
          <a:blip r:embed="rId2"/>
          <a:stretch>
            <a:fillRect/>
          </a:stretch>
        </p:blipFill>
        <p:spPr>
          <a:xfrm>
            <a:off x="1992157" y="1508125"/>
            <a:ext cx="8207685" cy="4662400"/>
          </a:xfrm>
        </p:spPr>
      </p:pic>
      <p:sp>
        <p:nvSpPr>
          <p:cNvPr id="7" name="TextBox 6">
            <a:extLst>
              <a:ext uri="{FF2B5EF4-FFF2-40B4-BE49-F238E27FC236}">
                <a16:creationId xmlns:a16="http://schemas.microsoft.com/office/drawing/2014/main" id="{003DC232-6DA6-2624-E52B-40D863EE45D6}"/>
              </a:ext>
            </a:extLst>
          </p:cNvPr>
          <p:cNvSpPr txBox="1"/>
          <p:nvPr/>
        </p:nvSpPr>
        <p:spPr>
          <a:xfrm>
            <a:off x="3436104" y="6278045"/>
            <a:ext cx="5319790" cy="369332"/>
          </a:xfrm>
          <a:prstGeom prst="rect">
            <a:avLst/>
          </a:prstGeom>
          <a:noFill/>
        </p:spPr>
        <p:txBody>
          <a:bodyPr wrap="none" rtlCol="0">
            <a:spAutoFit/>
          </a:bodyPr>
          <a:lstStyle/>
          <a:p>
            <a:r>
              <a:rPr lang="en-US" dirty="0"/>
              <a:t>https://</a:t>
            </a:r>
            <a:r>
              <a:rPr lang="en-US" dirty="0" err="1"/>
              <a:t>www.bls.gov</a:t>
            </a:r>
            <a:r>
              <a:rPr lang="en-US" dirty="0"/>
              <a:t>/</a:t>
            </a:r>
            <a:r>
              <a:rPr lang="en-US" dirty="0" err="1"/>
              <a:t>oes</a:t>
            </a:r>
            <a:r>
              <a:rPr lang="en-US" dirty="0"/>
              <a:t>/current/oes152051.htm</a:t>
            </a:r>
          </a:p>
        </p:txBody>
      </p:sp>
    </p:spTree>
    <p:extLst>
      <p:ext uri="{BB962C8B-B14F-4D97-AF65-F5344CB8AC3E}">
        <p14:creationId xmlns:p14="http://schemas.microsoft.com/office/powerpoint/2010/main" val="3365692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8AC59-DB28-7A10-5431-4038D1848AF5}"/>
              </a:ext>
            </a:extLst>
          </p:cNvPr>
          <p:cNvSpPr>
            <a:spLocks noGrp="1"/>
          </p:cNvSpPr>
          <p:nvPr>
            <p:ph type="title"/>
          </p:nvPr>
        </p:nvSpPr>
        <p:spPr/>
        <p:txBody>
          <a:bodyPr/>
          <a:lstStyle/>
          <a:p>
            <a:r>
              <a:rPr lang="en-US" dirty="0"/>
              <a:t>Where is our cost of living data from?</a:t>
            </a:r>
          </a:p>
        </p:txBody>
      </p:sp>
      <p:pic>
        <p:nvPicPr>
          <p:cNvPr id="5" name="Content Placeholder 4" descr="A screenshot of a computer&#10;&#10;Description automatically generated">
            <a:extLst>
              <a:ext uri="{FF2B5EF4-FFF2-40B4-BE49-F238E27FC236}">
                <a16:creationId xmlns:a16="http://schemas.microsoft.com/office/drawing/2014/main" id="{DC6A3E21-7E0B-1B90-1C28-663CF8401754}"/>
              </a:ext>
            </a:extLst>
          </p:cNvPr>
          <p:cNvPicPr>
            <a:picLocks noGrp="1" noChangeAspect="1"/>
          </p:cNvPicPr>
          <p:nvPr>
            <p:ph idx="1"/>
          </p:nvPr>
        </p:nvPicPr>
        <p:blipFill>
          <a:blip r:embed="rId2"/>
          <a:stretch>
            <a:fillRect/>
          </a:stretch>
        </p:blipFill>
        <p:spPr>
          <a:xfrm>
            <a:off x="2083476" y="1508125"/>
            <a:ext cx="8025047" cy="4771956"/>
          </a:xfrm>
        </p:spPr>
      </p:pic>
      <p:sp>
        <p:nvSpPr>
          <p:cNvPr id="6" name="TextBox 5">
            <a:extLst>
              <a:ext uri="{FF2B5EF4-FFF2-40B4-BE49-F238E27FC236}">
                <a16:creationId xmlns:a16="http://schemas.microsoft.com/office/drawing/2014/main" id="{D2B1EE93-8BA8-4C4E-984D-6C3510EB2066}"/>
              </a:ext>
            </a:extLst>
          </p:cNvPr>
          <p:cNvSpPr txBox="1"/>
          <p:nvPr/>
        </p:nvSpPr>
        <p:spPr>
          <a:xfrm>
            <a:off x="2240905" y="6418605"/>
            <a:ext cx="7710188" cy="369332"/>
          </a:xfrm>
          <a:prstGeom prst="rect">
            <a:avLst/>
          </a:prstGeom>
          <a:noFill/>
        </p:spPr>
        <p:txBody>
          <a:bodyPr wrap="none" rtlCol="0">
            <a:spAutoFit/>
          </a:bodyPr>
          <a:lstStyle/>
          <a:p>
            <a:r>
              <a:rPr lang="en-US" dirty="0"/>
              <a:t>https://</a:t>
            </a:r>
            <a:r>
              <a:rPr lang="en-US" dirty="0" err="1"/>
              <a:t>www.kaggle.com</a:t>
            </a:r>
            <a:r>
              <a:rPr lang="en-US" dirty="0"/>
              <a:t>/datasets/mvieira101/global-cost-of-living/data</a:t>
            </a:r>
          </a:p>
        </p:txBody>
      </p:sp>
    </p:spTree>
    <p:extLst>
      <p:ext uri="{BB962C8B-B14F-4D97-AF65-F5344CB8AC3E}">
        <p14:creationId xmlns:p14="http://schemas.microsoft.com/office/powerpoint/2010/main" val="1586614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96E9C-2B9B-91C9-4094-0D127B35DC0F}"/>
              </a:ext>
            </a:extLst>
          </p:cNvPr>
          <p:cNvSpPr>
            <a:spLocks noGrp="1"/>
          </p:cNvSpPr>
          <p:nvPr>
            <p:ph type="title"/>
          </p:nvPr>
        </p:nvSpPr>
        <p:spPr/>
        <p:txBody>
          <a:bodyPr/>
          <a:lstStyle/>
          <a:p>
            <a:r>
              <a:rPr lang="en-US" dirty="0"/>
              <a:t>Snippet of data scientist wage data before cleaning</a:t>
            </a:r>
          </a:p>
        </p:txBody>
      </p:sp>
      <p:pic>
        <p:nvPicPr>
          <p:cNvPr id="17" name="Content Placeholder 16" descr="A table with numbers and text&#10;&#10;Description automatically generated">
            <a:extLst>
              <a:ext uri="{FF2B5EF4-FFF2-40B4-BE49-F238E27FC236}">
                <a16:creationId xmlns:a16="http://schemas.microsoft.com/office/drawing/2014/main" id="{BF7CBDE1-0D3B-58B1-ADDE-5A1693ED45C6}"/>
              </a:ext>
            </a:extLst>
          </p:cNvPr>
          <p:cNvPicPr>
            <a:picLocks noGrp="1" noChangeAspect="1"/>
          </p:cNvPicPr>
          <p:nvPr>
            <p:ph idx="1"/>
          </p:nvPr>
        </p:nvPicPr>
        <p:blipFill>
          <a:blip r:embed="rId2"/>
          <a:stretch>
            <a:fillRect/>
          </a:stretch>
        </p:blipFill>
        <p:spPr>
          <a:xfrm>
            <a:off x="989013" y="1980969"/>
            <a:ext cx="10213975" cy="3450100"/>
          </a:xfrm>
        </p:spPr>
      </p:pic>
    </p:spTree>
    <p:extLst>
      <p:ext uri="{BB962C8B-B14F-4D97-AF65-F5344CB8AC3E}">
        <p14:creationId xmlns:p14="http://schemas.microsoft.com/office/powerpoint/2010/main" val="3124570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6C7D1-4591-C194-2A68-E6283F2D6BB9}"/>
              </a:ext>
            </a:extLst>
          </p:cNvPr>
          <p:cNvSpPr>
            <a:spLocks noGrp="1"/>
          </p:cNvSpPr>
          <p:nvPr>
            <p:ph type="title"/>
          </p:nvPr>
        </p:nvSpPr>
        <p:spPr/>
        <p:txBody>
          <a:bodyPr/>
          <a:lstStyle/>
          <a:p>
            <a:r>
              <a:rPr lang="en-US" dirty="0"/>
              <a:t>What did we do to clean up?</a:t>
            </a:r>
          </a:p>
        </p:txBody>
      </p:sp>
      <p:pic>
        <p:nvPicPr>
          <p:cNvPr id="5" name="Content Placeholder 4">
            <a:extLst>
              <a:ext uri="{FF2B5EF4-FFF2-40B4-BE49-F238E27FC236}">
                <a16:creationId xmlns:a16="http://schemas.microsoft.com/office/drawing/2014/main" id="{A95861EE-CAB3-1D21-DAE6-EA829B12FD56}"/>
              </a:ext>
            </a:extLst>
          </p:cNvPr>
          <p:cNvPicPr>
            <a:picLocks noGrp="1" noChangeAspect="1"/>
          </p:cNvPicPr>
          <p:nvPr>
            <p:ph idx="1"/>
          </p:nvPr>
        </p:nvPicPr>
        <p:blipFill>
          <a:blip r:embed="rId2"/>
          <a:stretch>
            <a:fillRect/>
          </a:stretch>
        </p:blipFill>
        <p:spPr>
          <a:xfrm>
            <a:off x="988625" y="1809434"/>
            <a:ext cx="10213975" cy="1154899"/>
          </a:xfrm>
        </p:spPr>
      </p:pic>
      <p:sp>
        <p:nvSpPr>
          <p:cNvPr id="3" name="TextBox 2">
            <a:extLst>
              <a:ext uri="{FF2B5EF4-FFF2-40B4-BE49-F238E27FC236}">
                <a16:creationId xmlns:a16="http://schemas.microsoft.com/office/drawing/2014/main" id="{045AAC27-BDBD-E9CC-C2CC-C813D7C536ED}"/>
              </a:ext>
            </a:extLst>
          </p:cNvPr>
          <p:cNvSpPr txBox="1"/>
          <p:nvPr/>
        </p:nvSpPr>
        <p:spPr>
          <a:xfrm>
            <a:off x="988625" y="3272589"/>
            <a:ext cx="10213975" cy="8765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Filtered out unnecessary columns that did not pertain to our research</a:t>
            </a:r>
          </a:p>
          <a:p>
            <a:pPr marL="285750" indent="-285750">
              <a:lnSpc>
                <a:spcPct val="150000"/>
              </a:lnSpc>
              <a:buFont typeface="Arial" panose="020B0604020202020204" pitchFamily="34" charset="0"/>
              <a:buChar char="•"/>
            </a:pPr>
            <a:r>
              <a:rPr lang="en-US" dirty="0"/>
              <a:t>Filtered out null values</a:t>
            </a:r>
          </a:p>
        </p:txBody>
      </p:sp>
    </p:spTree>
    <p:extLst>
      <p:ext uri="{BB962C8B-B14F-4D97-AF65-F5344CB8AC3E}">
        <p14:creationId xmlns:p14="http://schemas.microsoft.com/office/powerpoint/2010/main" val="2521007264"/>
      </p:ext>
    </p:extLst>
  </p:cSld>
  <p:clrMapOvr>
    <a:masterClrMapping/>
  </p:clrMapOvr>
</p:sld>
</file>

<file path=ppt/theme/theme1.xml><?xml version="1.0" encoding="utf-8"?>
<a:theme xmlns:a="http://schemas.openxmlformats.org/drawingml/2006/main" name="Frosty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732</TotalTime>
  <Words>967</Words>
  <Application>Microsoft Office PowerPoint</Application>
  <PresentationFormat>Widescreen</PresentationFormat>
  <Paragraphs>57</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Avenir Next LT Pro</vt:lpstr>
      <vt:lpstr>Goudy Old Style</vt:lpstr>
      <vt:lpstr>Wingdings</vt:lpstr>
      <vt:lpstr>FrostyVTI</vt:lpstr>
      <vt:lpstr>Project 1: Data Scientist’s Dilemma: Finding the Optimal State for Career and Quality of Life</vt:lpstr>
      <vt:lpstr>Our Motivation</vt:lpstr>
      <vt:lpstr>Key Research Questions</vt:lpstr>
      <vt:lpstr>Our Core Hypothesis</vt:lpstr>
      <vt:lpstr>Data Exploration and Clean-Up </vt:lpstr>
      <vt:lpstr>Where is our data scientist national average wages data from?</vt:lpstr>
      <vt:lpstr>Where is our cost of living data from?</vt:lpstr>
      <vt:lpstr>Snippet of data scientist wage data before cleaning</vt:lpstr>
      <vt:lpstr>What did we do to clean up?</vt:lpstr>
      <vt:lpstr>Snippet of data after cleaning</vt:lpstr>
      <vt:lpstr>Snippet of cost of living data before cleaning</vt:lpstr>
      <vt:lpstr>What did we do to clean up?</vt:lpstr>
      <vt:lpstr>Snippet of data after cleaning </vt:lpstr>
      <vt:lpstr>Data Analysis</vt:lpstr>
      <vt:lpstr>What are the top 5 best and worst states to live in based on mean wage?</vt:lpstr>
      <vt:lpstr>What are the top 5 most expensive and least expensive states (urban area)?</vt:lpstr>
      <vt:lpstr>What are the top 5 most expensive and least expensive states (suburban area)?</vt:lpstr>
      <vt:lpstr>Data Scientist Salary vs. Other Professions Salary</vt:lpstr>
      <vt:lpstr>Top 5 State Count and Average Salary Difference</vt:lpstr>
      <vt:lpstr>PowerPoint Presentation</vt:lpstr>
      <vt:lpstr>What’s Happening in New York?</vt:lpstr>
      <vt:lpstr>Conclusion: Best State to Live In</vt:lpstr>
      <vt:lpstr>What recommendations can be made to individuals working in the data science field to navigate the balance between job opportunities and housing affordability in urban areas?</vt:lpstr>
      <vt:lpstr>Limitations/Unanticipated Insights</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 Data Scientist’s Dilemma: Finding the Optimal State for Career and Quality of Life</dc:title>
  <dc:creator>Mia Serrano-Salow</dc:creator>
  <cp:lastModifiedBy>Renato Barbosa</cp:lastModifiedBy>
  <cp:revision>24</cp:revision>
  <dcterms:created xsi:type="dcterms:W3CDTF">2023-11-02T22:48:43Z</dcterms:created>
  <dcterms:modified xsi:type="dcterms:W3CDTF">2023-11-06T22:24:55Z</dcterms:modified>
</cp:coreProperties>
</file>