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1" r:id="rId5"/>
    <p:sldId id="286" r:id="rId6"/>
    <p:sldId id="292" r:id="rId7"/>
    <p:sldId id="311" r:id="rId8"/>
    <p:sldId id="312" r:id="rId9"/>
    <p:sldId id="354" r:id="rId10"/>
    <p:sldId id="355" r:id="rId11"/>
    <p:sldId id="356" r:id="rId12"/>
    <p:sldId id="359" r:id="rId13"/>
    <p:sldId id="360" r:id="rId14"/>
    <p:sldId id="361" r:id="rId15"/>
    <p:sldId id="362" r:id="rId16"/>
    <p:sldId id="365" r:id="rId17"/>
    <p:sldId id="363" r:id="rId18"/>
    <p:sldId id="364" r:id="rId19"/>
    <p:sldId id="366" r:id="rId20"/>
    <p:sldId id="314" r:id="rId21"/>
    <p:sldId id="367" r:id="rId22"/>
    <p:sldId id="297" r:id="rId23"/>
    <p:sldId id="369" r:id="rId24"/>
    <p:sldId id="370" r:id="rId25"/>
    <p:sldId id="368" r:id="rId26"/>
    <p:sldId id="371" r:id="rId27"/>
    <p:sldId id="298" r:id="rId28"/>
    <p:sldId id="372" r:id="rId29"/>
    <p:sldId id="373" r:id="rId30"/>
    <p:sldId id="374" r:id="rId31"/>
    <p:sldId id="375" r:id="rId32"/>
    <p:sldId id="31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7" r:id="rId44"/>
    <p:sldId id="386" r:id="rId45"/>
    <p:sldId id="388" r:id="rId46"/>
    <p:sldId id="390" r:id="rId47"/>
    <p:sldId id="389" r:id="rId48"/>
    <p:sldId id="391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F0F1-BB21-4471-AB23-9C33D2E01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1F4E0-156C-4F09-B887-FDE3FB2C9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F8FD5-8ED8-4712-A6CD-57202BC2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8B3A-7878-4B29-AC95-577C468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459C-FA72-4CA2-877A-BC3C9F8F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5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1AA6-C981-4DB3-A604-702427C5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3A26-B8E1-47AF-8F56-90A495EEF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7E96-1232-4B49-8CB1-7C529030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01F9-E670-4E9F-A623-D50DDB6A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2302-1A10-4C1B-AC12-B9619246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1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C55CB-CA50-483C-B826-47C24C983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2B36E-CC3A-4C6D-99D2-ED834C805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0CA29-A89E-47FA-9AD6-75A08760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C817-2333-4EA5-8EB2-9966766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3DF8-D4ED-43B0-8A7E-780959CC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6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FF7C-01FB-4E2E-9513-ADFABEF6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3EFF-C7E4-4C35-B52C-6C2019A2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148D-71D7-47F3-A538-86A71CD7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E6E3-A458-4EBB-869C-C2028DBA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2AED-6C41-47C1-8B45-AB537AB7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91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12BA-4408-43F3-A5BA-F687EF68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B96A-6C8D-449D-AC25-9AE45371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6FC7-E663-4881-8CA5-1011BF41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6DE5-0928-4CF6-BB0F-811B1F68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8F89-7F39-453A-B7BF-29A86739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21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06DD-DB44-41CC-8EDF-86BBE280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CCD9-03CC-4B2F-B3C8-0686A5996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92903-5BE6-4764-B8FD-E11EAF10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A0A8A-E0C6-433C-950A-03EBAE9E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85-817E-47FE-9C4C-B2F6E6F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87D7-A3B3-456A-AEE3-7A2317AD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16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B6B6-C613-4718-87AB-0D33D34C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9B109-4DBB-49E5-9349-1DF7F56B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53168-2FBC-4762-B018-77F04785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A89-0DFC-47D8-90E7-789CFAD75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6B738-5649-43FD-BA7A-93566CD54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7134E-21E5-4629-BF38-C1A2F9F4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D5E38-892A-457C-86F1-E2E5AE5D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CF421-1F7A-4D61-ADB6-09C6CB3D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4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7805-FAAB-455E-86C7-0C694981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DC17A-9318-4052-ABCF-1D42FFC6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89426-7392-4AF7-AE14-9D4D13FE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0947B-BC64-4A70-8BF5-7E74A29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9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D7411-BA60-4D64-936B-FDFE74CC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A3A80-C0D0-43E8-A691-0859328A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34901-7123-4DD5-9078-EF6D3F31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4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6551-C9A0-4853-9D24-7C6771D0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1CF3-5EC9-4BBD-B88D-167A6EC0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B852-FEDE-444E-9165-B746639E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7E333-A696-46B7-9D54-7009DAB0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D5B76-CCAE-41A7-9EA6-14D85B4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73FD-8278-49EC-B441-9C39934F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18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F8E1-7823-4356-9150-2AAE2782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E5B2C-AD25-40F4-B383-92812847B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7BAFB-65BF-4DF3-ABA1-7111F2B4A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B9C3-6052-45F4-9A86-160D63E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C7FFC-6F44-45CB-B9DE-2323B3BF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52FCF-DF4D-4F65-86B8-073EDF63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DDF2-261D-4C54-ACCB-DB198E7E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6CA3-B067-4F8D-88F0-D6418DD5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00B5-25B9-4059-AC85-A6B4B7847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C927-D8E4-4577-B47B-2B960D03B357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63BB-48A7-4D68-8643-7AA797BD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3730-99A6-44AC-99DA-98E95C302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02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A5A1E-1D53-4573-8626-CBD537FD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737361"/>
            <a:ext cx="6105194" cy="98090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AllLife</a:t>
            </a:r>
            <a:r>
              <a:rPr lang="en-US" dirty="0">
                <a:solidFill>
                  <a:srgbClr val="FFFFFF"/>
                </a:solidFill>
              </a:rPr>
              <a:t> Bank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959E6-C697-4E24-A8F8-2D81B6BB9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3429000"/>
            <a:ext cx="6105194" cy="132779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Supervised Learning Classification</a:t>
            </a:r>
          </a:p>
          <a:p>
            <a:r>
              <a:rPr lang="en-US" dirty="0">
                <a:solidFill>
                  <a:srgbClr val="FFFFFF"/>
                </a:solidFill>
              </a:rPr>
              <a:t>Logistic Regression vs. Decision Tree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Renato Barroco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Univariate 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95AC1-C8BF-4D02-A594-D8823880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54" y="381000"/>
            <a:ext cx="6096000" cy="2051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8B2BF-191B-415E-B0AC-79602BD73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954" y="2549634"/>
            <a:ext cx="6244046" cy="2054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5811CD-BF30-4CFC-BA29-CD9486ABD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608" y="4721313"/>
            <a:ext cx="6403391" cy="21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0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8F998-5DD2-4C59-B53B-B6B0482C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76200"/>
            <a:ext cx="608087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56004-0E5E-4EB3-B8D8-1AE8718FE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532064"/>
            <a:ext cx="6082111" cy="32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4054C-507E-4337-A9D2-F6CFA88D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147718"/>
            <a:ext cx="6095999" cy="317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D60A23-9FFE-4189-8A95-EABA942A9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055" y="3473654"/>
            <a:ext cx="6082111" cy="33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7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B2476-3E50-4F2F-BE32-C26A03EA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62" y="189411"/>
            <a:ext cx="6208837" cy="3239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B6F7B-5A8F-42F5-9BA2-3E7C20BB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10" y="3517588"/>
            <a:ext cx="6109889" cy="32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2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B2476-3E50-4F2F-BE32-C26A03EA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62" y="189411"/>
            <a:ext cx="6208837" cy="3239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B6F7B-5A8F-42F5-9BA2-3E7C20BB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10" y="3517588"/>
            <a:ext cx="6109889" cy="32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2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Multivariate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577CD-6817-47EC-91F2-2B0D67AFB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75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2.	Illustrate the insights based on EDA.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319947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EDA conclusions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795BF-E641-42D8-9CE8-5E8A5DD8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913" y="971005"/>
            <a:ext cx="6406086" cy="49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EDA conclusions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53423-8001-470A-B01E-C09E67E9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63" y="2239146"/>
            <a:ext cx="6245862" cy="23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6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3.	Data Pre-processing.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45191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124B-048F-47C1-8DB0-E2B3A372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9992"/>
            <a:ext cx="12192000" cy="35730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 is an exploratory data analysis and a supervised learning (classification) </a:t>
            </a:r>
            <a:r>
              <a:rPr lang="en-US" sz="2400" dirty="0">
                <a:solidFill>
                  <a:srgbClr val="FFFFFF"/>
                </a:solidFill>
              </a:rPr>
              <a:t>analysis 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using a dataset provided by great learning at the </a:t>
            </a:r>
            <a:r>
              <a:rPr lang="en-US" sz="2400" dirty="0">
                <a:solidFill>
                  <a:srgbClr val="FFFFFF"/>
                </a:solidFill>
              </a:rPr>
              <a:t>P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ost Graduate program of Data Science and Business Analytics.</a:t>
            </a:r>
          </a:p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The main objective is to build a model applying supervised learning classification to predict if a customer is going to do a Personal Loan or not, explore client dataset and understand </a:t>
            </a:r>
            <a:r>
              <a:rPr lang="en-US" sz="2400" dirty="0" err="1">
                <a:solidFill>
                  <a:srgbClr val="FFFFFF"/>
                </a:solidFill>
              </a:rPr>
              <a:t>AllLife</a:t>
            </a:r>
            <a:r>
              <a:rPr lang="en-US" sz="2400" dirty="0">
                <a:solidFill>
                  <a:srgbClr val="FFFFFF"/>
                </a:solidFill>
              </a:rPr>
              <a:t> client’s behavior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14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Outliers treatment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600" dirty="0">
                <a:solidFill>
                  <a:srgbClr val="FFFFFF"/>
                </a:solidFill>
              </a:rPr>
              <a:t>only for Logistic Regression application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C50EF-B0CF-4242-ACCC-13726EBE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80" y="205968"/>
            <a:ext cx="5911149" cy="3223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AFD33-D975-4419-AAF5-0C1D7EE3D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479" y="3529487"/>
            <a:ext cx="5911149" cy="32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4.	Model building – Logistic Regression.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57301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9A0CB-502D-4FED-AFB9-C94477EF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57" y="535577"/>
            <a:ext cx="6022742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Logistic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Solving multicollinearity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FBC3A-0054-4115-9CF3-7CD4EC78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1142681"/>
            <a:ext cx="530616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Logistic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Solving multicollinearity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66FC9-53E8-47B9-AABB-E8EA3399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90" y="1199839"/>
            <a:ext cx="6058746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3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Logistic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After removing Education, Mortgage, Experience based on higher p-value than 0.05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3BDC0-3D48-4C9B-AB4E-FB2078FA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823391"/>
            <a:ext cx="6095999" cy="52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5.	Model performance evaluation and improvement</a:t>
            </a:r>
          </a:p>
          <a:p>
            <a:pPr marL="0" indent="0">
              <a:buNone/>
            </a:pPr>
            <a:r>
              <a:rPr lang="pt-BR" sz="4000" i="1" dirty="0"/>
              <a:t>		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06207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39092-8B77-4A48-ADB9-8FA582EA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00" y="2835986"/>
            <a:ext cx="5110876" cy="11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95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Logistic Regression</a:t>
            </a:r>
            <a:br>
              <a:rPr lang="pt-BR" dirty="0">
                <a:solidFill>
                  <a:srgbClr val="FFFFFF"/>
                </a:solidFill>
              </a:rPr>
            </a:b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19417-A10E-4AC8-8934-9B47FDEE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91" y="711841"/>
            <a:ext cx="4201111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05387-F1FF-454A-8260-4109F329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11" y="2643052"/>
            <a:ext cx="5921629" cy="36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1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Logistic Regression optimal threshold</a:t>
            </a:r>
            <a:br>
              <a:rPr lang="pt-BR" dirty="0">
                <a:solidFill>
                  <a:srgbClr val="FFFFFF"/>
                </a:solidFill>
              </a:rPr>
            </a:b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B60C9-617F-49E5-9659-DC6332EE3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81" y="112870"/>
            <a:ext cx="4143953" cy="157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E50D9-4BFB-4829-92DA-BAD5C350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11" y="1741149"/>
            <a:ext cx="3424204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66E68-F868-442C-BE4F-EB1A4AB9A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855" y="4291925"/>
            <a:ext cx="3235324" cy="24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9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990AC-5720-431D-AA50-64B94540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Data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124B-048F-47C1-8DB0-E2B3A372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Data Dictionary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ID: Customer 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Age: Customer’s age in completed years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Experience: years of professional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Income: Annual income of the customer (in thousand dollars)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ZIP Code: Home Address ZIP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Family: the Family size of the customer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CCAvg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: Avg. spending on credit cards per month (in thousand dollars)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Education: Education Level. 1: Undergrad; 2: Graduate;3: Advanced/Professional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Mortgage: Value of house mortgage if any. (in thousand dollars)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Personal_Loan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: Did this customer accept the personal loan offered in the last campaign?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Securities_Account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: Does the customer have securities account with the bank?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CD_Account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: Does the customer have a certificate of deposit (CD) account with the bank?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Online: Do customers use internet banking facilities?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CreditCard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: Does the customer use a credit card issued by Bank?</a:t>
            </a:r>
          </a:p>
        </p:txBody>
      </p:sp>
    </p:spTree>
    <p:extLst>
      <p:ext uri="{BB962C8B-B14F-4D97-AF65-F5344CB8AC3E}">
        <p14:creationId xmlns:p14="http://schemas.microsoft.com/office/powerpoint/2010/main" val="378097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Logistic Regression optimal threshold</a:t>
            </a:r>
            <a:br>
              <a:rPr lang="pt-BR" dirty="0">
                <a:solidFill>
                  <a:srgbClr val="FFFFFF"/>
                </a:solidFill>
              </a:rPr>
            </a:b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B60C9-617F-49E5-9659-DC6332EE3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81" y="112870"/>
            <a:ext cx="4143953" cy="157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E50D9-4BFB-4829-92DA-BAD5C350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11" y="1741149"/>
            <a:ext cx="3424204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66E68-F868-442C-BE4F-EB1A4AB9A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855" y="4291925"/>
            <a:ext cx="3235324" cy="24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34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6.	Model performance evaluation and improvement</a:t>
            </a:r>
          </a:p>
          <a:p>
            <a:pPr marL="0" indent="0">
              <a:buNone/>
            </a:pPr>
            <a:r>
              <a:rPr lang="pt-BR" sz="4000" i="1" dirty="0"/>
              <a:t>		Decistion Tree</a:t>
            </a:r>
          </a:p>
        </p:txBody>
      </p:sp>
    </p:spTree>
    <p:extLst>
      <p:ext uri="{BB962C8B-B14F-4D97-AF65-F5344CB8AC3E}">
        <p14:creationId xmlns:p14="http://schemas.microsoft.com/office/powerpoint/2010/main" val="409332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Decistion Tree initial</a:t>
            </a:r>
            <a:br>
              <a:rPr lang="pt-BR" dirty="0">
                <a:solidFill>
                  <a:srgbClr val="FFFFFF"/>
                </a:solidFill>
              </a:rPr>
            </a:b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7EA43-B769-49C4-9983-E87B5CB5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91" y="2776114"/>
            <a:ext cx="5642609" cy="130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00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Decistion Tree initial</a:t>
            </a:r>
            <a:br>
              <a:rPr lang="pt-BR" dirty="0">
                <a:solidFill>
                  <a:srgbClr val="FFFFFF"/>
                </a:solidFill>
              </a:rPr>
            </a:b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15F14-B187-4E23-9176-F1C032AD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275737"/>
            <a:ext cx="3496163" cy="1133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085C77-7122-4843-A592-26F01EC6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10" y="1409370"/>
            <a:ext cx="584916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4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Decistion Tree initial </a:t>
            </a:r>
            <a:br>
              <a:rPr lang="pt-BR" sz="1800" dirty="0">
                <a:solidFill>
                  <a:srgbClr val="FFFFFF"/>
                </a:solidFill>
              </a:rPr>
            </a:br>
            <a:r>
              <a:rPr lang="pt-BR" sz="1400" dirty="0">
                <a:solidFill>
                  <a:srgbClr val="FFFFFF"/>
                </a:solidFill>
              </a:rPr>
              <a:t>Most important features in this model: Income, Education and Family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E6075-D64C-4171-81FD-2F57BAB8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63" y="971005"/>
            <a:ext cx="5829784" cy="49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0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7.	Model performance evaluation and improvement</a:t>
            </a:r>
          </a:p>
          <a:p>
            <a:pPr marL="0" indent="0">
              <a:buNone/>
            </a:pPr>
            <a:r>
              <a:rPr lang="pt-BR" sz="4000" i="1" dirty="0"/>
              <a:t>		Decistion Tree</a:t>
            </a:r>
          </a:p>
        </p:txBody>
      </p:sp>
    </p:spTree>
    <p:extLst>
      <p:ext uri="{BB962C8B-B14F-4D97-AF65-F5344CB8AC3E}">
        <p14:creationId xmlns:p14="http://schemas.microsoft.com/office/powerpoint/2010/main" val="782824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Decistion Tree Hyperparameter Tuning, GridSearchCV and class_weight argument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D28EE-572F-430B-808E-D3B9996B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44" y="473868"/>
            <a:ext cx="6182588" cy="981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32E5A-7FE5-4CA5-8C5F-DBF91884B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411" y="4466294"/>
            <a:ext cx="4057370" cy="2297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370448-DADC-46F8-9FF6-5CA49D36A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830" y="1455080"/>
            <a:ext cx="3933902" cy="25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80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Decistion Tree Hyperparameter Tuning, GridSearchCV and class_weight argument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5B1C8-48F5-4C70-9B5B-7398350E9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2103446"/>
            <a:ext cx="5731328" cy="26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30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7b.	Model performance evaluation and improvement</a:t>
            </a:r>
          </a:p>
          <a:p>
            <a:pPr marL="0" indent="0">
              <a:buNone/>
            </a:pPr>
            <a:r>
              <a:rPr lang="pt-BR" sz="4000" i="1" dirty="0"/>
              <a:t>		Decistion Tree – Cost Complexity Prunning</a:t>
            </a:r>
          </a:p>
        </p:txBody>
      </p:sp>
    </p:spTree>
    <p:extLst>
      <p:ext uri="{BB962C8B-B14F-4D97-AF65-F5344CB8AC3E}">
        <p14:creationId xmlns:p14="http://schemas.microsoft.com/office/powerpoint/2010/main" val="4198248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Decistion Tree Cost Complexity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F442-DBB4-44F3-9AA4-B1B3C91A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149780"/>
            <a:ext cx="5988487" cy="2186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6A14E-9D25-4919-83EA-9CA70B106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15" y="2336246"/>
            <a:ext cx="6152878" cy="42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5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990AC-5720-431D-AA50-64B94540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Data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674AA-CB20-402B-8F25-6EB97F43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0" y="1163409"/>
            <a:ext cx="4992353" cy="453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05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 Performance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Decistion Tree Cost Complexity Pruning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81154-821A-4317-8735-3CA00FC5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2417954"/>
            <a:ext cx="6095246" cy="21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17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Model Performance</a:t>
            </a:r>
            <a:br>
              <a:rPr lang="pt-BR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Decistion Tree Cost Complexity Pruning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413F4-EA44-4189-92B1-69093974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680959"/>
            <a:ext cx="4706007" cy="112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FA242-EBE4-4FCB-A8C8-AE640D53D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497" y="3580943"/>
            <a:ext cx="5839640" cy="3277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8D09D9-0593-4E6A-B3B3-81DF3915D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497" y="1805066"/>
            <a:ext cx="493463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30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Model Performance</a:t>
            </a:r>
            <a:br>
              <a:rPr lang="pt-BR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Decistion Tree Cost Complexity Pruning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DC916-077F-4BA6-AF99-E1D84684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866" y="2098766"/>
            <a:ext cx="6120719" cy="31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38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8.	Actionable Insights &amp; Recommendations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2281223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wrap-up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AF2C6-9811-44CA-87D1-55E49C99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63" y="2543051"/>
            <a:ext cx="414395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6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Conclusions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050CA-B01E-4DCB-939D-DE0C4B41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1837508"/>
            <a:ext cx="6087222" cy="35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35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9.	Misclassification Analysis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922877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Misclassification 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119B9-5631-4A88-9E70-939ABDB7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39" y="2001132"/>
            <a:ext cx="6082110" cy="28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64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Thank you!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33866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1.	Perform exploratory data analysis.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331179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Univariate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20660-A225-46EB-84A0-8F89A259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91" y="1554480"/>
            <a:ext cx="557610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Univariate 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E3BD0-E4D2-4BD7-9A0A-46A8DB63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95" y="743919"/>
            <a:ext cx="5715738" cy="998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02404-6FEE-4294-B33F-2C28506A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095" y="1977386"/>
            <a:ext cx="5853145" cy="2903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59563-A006-4325-9C14-913DC3139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095" y="4918859"/>
            <a:ext cx="4296540" cy="17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Univariate 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09B52-7D8F-4428-866E-C2715F5F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459377"/>
            <a:ext cx="6095998" cy="1986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CCBD-4115-499F-9A2B-0876E4E9D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09" y="2571240"/>
            <a:ext cx="6096000" cy="208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45CAE-6D00-49FD-88AF-A3698F72A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4651831"/>
            <a:ext cx="6096001" cy="2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Univariate 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A0D90-0447-4584-BD36-7B30406A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1" y="237225"/>
            <a:ext cx="6065469" cy="201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19007-F787-47A2-AE12-9864484B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891" y="2354300"/>
            <a:ext cx="6037689" cy="2132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93777-131D-4109-BFE9-C09C1EF83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110" y="4609201"/>
            <a:ext cx="6097649" cy="20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539</Words>
  <Application>Microsoft Office PowerPoint</Application>
  <PresentationFormat>Widescreen</PresentationFormat>
  <Paragraphs>74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Helvetica Neue</vt:lpstr>
      <vt:lpstr>Office Theme</vt:lpstr>
      <vt:lpstr>AllLife Bank</vt:lpstr>
      <vt:lpstr>PowerPoint Presentation</vt:lpstr>
      <vt:lpstr>Data Dictionary </vt:lpstr>
      <vt:lpstr>Data description</vt:lpstr>
      <vt:lpstr>PowerPoint Presentation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Multivariate analysis</vt:lpstr>
      <vt:lpstr>PowerPoint Presentation</vt:lpstr>
      <vt:lpstr>EDA conclusions</vt:lpstr>
      <vt:lpstr>EDA conclusions</vt:lpstr>
      <vt:lpstr>PowerPoint Presentation</vt:lpstr>
      <vt:lpstr>Outliers treatment only for Logistic Regression application</vt:lpstr>
      <vt:lpstr>PowerPoint Presentation</vt:lpstr>
      <vt:lpstr>Logistic Regression</vt:lpstr>
      <vt:lpstr>Logistic Regression Solving multicollinearity</vt:lpstr>
      <vt:lpstr>Logistic Regression Solving multicollinearity</vt:lpstr>
      <vt:lpstr>Logistic Regression After removing Education, Mortgage, Experience based on higher p-value than 0.05</vt:lpstr>
      <vt:lpstr>PowerPoint Presentation</vt:lpstr>
      <vt:lpstr>Model Performance </vt:lpstr>
      <vt:lpstr>Model Performance Logistic Regression </vt:lpstr>
      <vt:lpstr>Model Performance Logistic Regression optimal threshold </vt:lpstr>
      <vt:lpstr>Model Performance Logistic Regression optimal threshold </vt:lpstr>
      <vt:lpstr>PowerPoint Presentation</vt:lpstr>
      <vt:lpstr>Model Performance Decistion Tree initial </vt:lpstr>
      <vt:lpstr>Model Performance Decistion Tree initial </vt:lpstr>
      <vt:lpstr>Model Performance Decistion Tree initial  Most important features in this model: Income, Education and Family</vt:lpstr>
      <vt:lpstr>PowerPoint Presentation</vt:lpstr>
      <vt:lpstr>Model Performance Decistion Tree Hyperparameter Tuning, GridSearchCV and class_weight argument</vt:lpstr>
      <vt:lpstr>Model Performance Decistion Tree Hyperparameter Tuning, GridSearchCV and class_weight argument</vt:lpstr>
      <vt:lpstr>PowerPoint Presentation</vt:lpstr>
      <vt:lpstr>Model Performance Decistion Tree Cost Complexity Pruning</vt:lpstr>
      <vt:lpstr>Model Performance Decistion Tree Cost Complexity Pruning</vt:lpstr>
      <vt:lpstr>Model Performance Decistion Tree Cost Complexity Pruning</vt:lpstr>
      <vt:lpstr>Model Performance Decistion Tree Cost Complexity Pruning</vt:lpstr>
      <vt:lpstr>PowerPoint Presentation</vt:lpstr>
      <vt:lpstr>wrap-up</vt:lpstr>
      <vt:lpstr>Conclusions</vt:lpstr>
      <vt:lpstr>PowerPoint Presentation</vt:lpstr>
      <vt:lpstr>Misclassification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Axis Insurance</dc:title>
  <dc:creator>Renato Barroco</dc:creator>
  <cp:lastModifiedBy>Renato Barroco</cp:lastModifiedBy>
  <cp:revision>123</cp:revision>
  <dcterms:created xsi:type="dcterms:W3CDTF">2021-01-18T04:45:11Z</dcterms:created>
  <dcterms:modified xsi:type="dcterms:W3CDTF">2021-03-18T17:46:53Z</dcterms:modified>
</cp:coreProperties>
</file>