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3"/>
  </p:notesMasterIdLst>
  <p:sldIdLst>
    <p:sldId id="257" r:id="rId2"/>
    <p:sldId id="258" r:id="rId3"/>
    <p:sldId id="259" r:id="rId4"/>
    <p:sldId id="260" r:id="rId5"/>
    <p:sldId id="261" r:id="rId6"/>
    <p:sldId id="275" r:id="rId7"/>
    <p:sldId id="273" r:id="rId8"/>
    <p:sldId id="289" r:id="rId9"/>
    <p:sldId id="292" r:id="rId10"/>
    <p:sldId id="290" r:id="rId11"/>
    <p:sldId id="262" r:id="rId12"/>
    <p:sldId id="265" r:id="rId13"/>
    <p:sldId id="266" r:id="rId14"/>
    <p:sldId id="303" r:id="rId15"/>
    <p:sldId id="272" r:id="rId16"/>
    <p:sldId id="291" r:id="rId17"/>
    <p:sldId id="310" r:id="rId18"/>
    <p:sldId id="311" r:id="rId19"/>
    <p:sldId id="306" r:id="rId20"/>
    <p:sldId id="288" r:id="rId21"/>
    <p:sldId id="305" r:id="rId22"/>
    <p:sldId id="294" r:id="rId23"/>
    <p:sldId id="300" r:id="rId24"/>
    <p:sldId id="295" r:id="rId25"/>
    <p:sldId id="309" r:id="rId26"/>
    <p:sldId id="296" r:id="rId27"/>
    <p:sldId id="297" r:id="rId28"/>
    <p:sldId id="298" r:id="rId29"/>
    <p:sldId id="299" r:id="rId30"/>
    <p:sldId id="304" r:id="rId31"/>
    <p:sldId id="269" r:id="rId32"/>
    <p:sldId id="264" r:id="rId33"/>
    <p:sldId id="268" r:id="rId34"/>
    <p:sldId id="277" r:id="rId35"/>
    <p:sldId id="283" r:id="rId36"/>
    <p:sldId id="281" r:id="rId37"/>
    <p:sldId id="282" r:id="rId38"/>
    <p:sldId id="284" r:id="rId39"/>
    <p:sldId id="276" r:id="rId40"/>
    <p:sldId id="271" r:id="rId41"/>
    <p:sldId id="270" r:id="rId42"/>
  </p:sldIdLst>
  <p:sldSz cx="9144000" cy="5143500" type="screen16x9"/>
  <p:notesSz cx="6858000" cy="9144000"/>
  <p:embeddedFontLst>
    <p:embeddedFont>
      <p:font typeface="Proxima Nova" panose="02000506030000020004" pitchFamily="2" charset="0"/>
      <p:regular r:id="rId44"/>
      <p:bold r:id="rId45"/>
      <p:italic r:id="rId46"/>
      <p:boldItalic r:id="rId47"/>
    </p:embeddedFont>
    <p:embeddedFont>
      <p:font typeface="Proxima Nova Semibold" panose="02000506030000020004"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252"/>
  </p:normalViewPr>
  <p:slideViewPr>
    <p:cSldViewPr snapToGrid="0">
      <p:cViewPr varScale="1">
        <p:scale>
          <a:sx n="152" d="100"/>
          <a:sy n="152" d="100"/>
        </p:scale>
        <p:origin x="1232" y="176"/>
      </p:cViewPr>
      <p:guideLst>
        <p:guide orient="horz" pos="1618"/>
        <p:guide pos="2880"/>
        <p:guide orient="horz" pos="732"/>
        <p:guide orient="horz" pos="2868"/>
        <p:guide pos="192"/>
        <p:guide pos="5568"/>
      </p:guideLst>
    </p:cSldViewPr>
  </p:slideViewPr>
  <p:outlineViewPr>
    <p:cViewPr>
      <p:scale>
        <a:sx n="33" d="100"/>
        <a:sy n="33" d="100"/>
      </p:scale>
      <p:origin x="0" y="-63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397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Welcome to the presentation of our network analytics project</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team members are Renato </a:t>
            </a:r>
            <a:r>
              <a:rPr lang="en-US" sz="1400" dirty="0" err="1"/>
              <a:t>Barroco</a:t>
            </a:r>
            <a:r>
              <a:rPr lang="en-US" sz="1400" dirty="0"/>
              <a:t> and Joaquin Gianantonio</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In today’s presentation we are going to … </a:t>
            </a:r>
          </a:p>
          <a:p>
            <a:pPr marL="0" lvl="0" indent="0" algn="l" rtl="0">
              <a:lnSpc>
                <a:spcPct val="100000"/>
              </a:lnSpc>
              <a:spcBef>
                <a:spcPts val="0"/>
              </a:spcBef>
              <a:spcAft>
                <a:spcPts val="0"/>
              </a:spcAft>
              <a:buSzPts val="1100"/>
              <a:buNone/>
            </a:pPr>
            <a:endParaRPr dirty="0"/>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highlight>
                  <a:srgbClr val="FFFF00"/>
                </a:highlight>
              </a:rPr>
              <a:t>Talk about </a:t>
            </a:r>
            <a:r>
              <a:rPr lang="en-US" dirty="0" err="1">
                <a:highlight>
                  <a:srgbClr val="FFFF00"/>
                </a:highlight>
              </a:rPr>
              <a:t>bacl</a:t>
            </a:r>
            <a:r>
              <a:rPr lang="en-US" dirty="0">
                <a:highlight>
                  <a:srgbClr val="FFFF00"/>
                </a:highlight>
              </a:rPr>
              <a:t> end and front end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the demo deployment of our intrusion alarm system we used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Flask to provide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 node as it provides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react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containerized the application using Docker</a:t>
            </a:r>
            <a:endParaRPr dirty="0"/>
          </a:p>
        </p:txBody>
      </p:sp>
    </p:spTree>
    <p:extLst>
      <p:ext uri="{BB962C8B-B14F-4D97-AF65-F5344CB8AC3E}">
        <p14:creationId xmlns:p14="http://schemas.microsoft.com/office/powerpoint/2010/main" val="162538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77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In this presentation we are going to cover the following: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define the problem we are addressing,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ML solution we are proposing, </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briefly review the data we used and the ML model we selected,</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give a run down of the MLE stack we used and then we will jump into the demo for of our deployed solution</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After that we will comment on our conclusions and proposed future work (what we would have implemented if we had more time and resources available, and what we the alternatives that we discovered as we were deploying our solution)</a:t>
            </a: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75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417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35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446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We all know that network infrastructures are at risk of cyber attacks and intrusions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And today it is an ever-increasing concern as the applications of modern-day networking continue to expand, as with IoT and smart homes.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Cyber attacks and intrusions can compromise the availability, confidentiality and integrity of networks.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These threats are difficult to detect unaided because they display network traffic patterns tat are almost undistinguishable from the normal traffic.</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endParaRPr lang="en-US"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proposed solution is to develop a ML network intrusion detection alarm system.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provide a rapid identification of potential intrusions.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alarm system will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 network administrators take corrective actions and minimize the impact of the intrusion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Help network engineers to develop responses based on the information from the app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goal of the alarm system is to help reduce the interruption of service, the interruption of critical tasks and to limit the cost of the intrusion for the user and the provider.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Our proposed intrusion detection alarm will monitor the network flow at the port level, will robustly identify any threats (with high accuracy), and will provide a multi-class result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training our alarm system we used a dataset from the University of Nevada – Reno.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Their Intrusion Detection Dataset is based on a custom application that periodically  collected and logged port statistics  from open flow switches.  The dataset also includes delta port statistics.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main difference from other NID datasets is that this one consists primarily of network port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dataset also addressed the limitation of the presence of tail classes, that there are enough samples for ML classifiers and has no missing network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providing a multi-class classification result for the network analysis will provide a robust identification of the network flow, giving a security team a better understanding of the type of network flow.</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our intrusion detection alarm system will be deployed to be hit from an API or some streaming process / batch load as the events are generated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dataset consist of 37.xxxx samples of network port statistic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labels for the type of network activity/intrusion classes include the following:</a:t>
            </a:r>
          </a:p>
          <a:p>
            <a:pPr marL="0" lvl="0" indent="0" algn="l" rtl="0">
              <a:lnSpc>
                <a:spcPct val="100000"/>
              </a:lnSpc>
              <a:spcBef>
                <a:spcPts val="0"/>
              </a:spcBef>
              <a:spcAft>
                <a:spcPts val="0"/>
              </a:spcAft>
              <a:buSzPts val="1100"/>
              <a:buNone/>
            </a:pPr>
            <a:r>
              <a:rPr lang="en-US" dirty="0"/>
              <a:t>Normal Network Functionality,</a:t>
            </a:r>
          </a:p>
          <a:p>
            <a:pPr marL="0" lvl="0" indent="0" algn="l" rtl="0">
              <a:lnSpc>
                <a:spcPct val="100000"/>
              </a:lnSpc>
              <a:spcBef>
                <a:spcPts val="0"/>
              </a:spcBef>
              <a:spcAft>
                <a:spcPts val="0"/>
              </a:spcAft>
              <a:buSzPts val="1100"/>
              <a:buNone/>
            </a:pPr>
            <a:r>
              <a:rPr lang="en-US" dirty="0"/>
              <a:t>TCP SYN Flood,</a:t>
            </a:r>
          </a:p>
          <a:p>
            <a:pPr marL="0" lvl="0" indent="0" algn="l" rtl="0">
              <a:lnSpc>
                <a:spcPct val="100000"/>
              </a:lnSpc>
              <a:spcBef>
                <a:spcPts val="0"/>
              </a:spcBef>
              <a:spcAft>
                <a:spcPts val="0"/>
              </a:spcAft>
              <a:buSzPts val="1100"/>
              <a:buNone/>
            </a:pPr>
            <a:r>
              <a:rPr lang="en-US" dirty="0"/>
              <a:t>Port Scanning</a:t>
            </a:r>
          </a:p>
          <a:p>
            <a:pPr marL="0" lvl="0" indent="0" algn="l" rtl="0">
              <a:lnSpc>
                <a:spcPct val="100000"/>
              </a:lnSpc>
              <a:spcBef>
                <a:spcPts val="0"/>
              </a:spcBef>
              <a:spcAft>
                <a:spcPts val="0"/>
              </a:spcAft>
              <a:buSzPts val="1100"/>
              <a:buNone/>
            </a:pPr>
            <a:r>
              <a:rPr lang="en-US" dirty="0"/>
              <a:t>Flow table overflow</a:t>
            </a:r>
          </a:p>
          <a:p>
            <a:pPr marL="0" lvl="0" indent="0" algn="l" rtl="0">
              <a:lnSpc>
                <a:spcPct val="100000"/>
              </a:lnSpc>
              <a:spcBef>
                <a:spcPts val="0"/>
              </a:spcBef>
              <a:spcAft>
                <a:spcPts val="0"/>
              </a:spcAft>
              <a:buSzPts val="1100"/>
              <a:buNone/>
            </a:pPr>
            <a:r>
              <a:rPr lang="en-US" dirty="0"/>
              <a:t>Blackhole attack, and </a:t>
            </a:r>
          </a:p>
          <a:p>
            <a:pPr marL="0" lvl="0" indent="0" algn="l" rtl="0">
              <a:lnSpc>
                <a:spcPct val="100000"/>
              </a:lnSpc>
              <a:spcBef>
                <a:spcPts val="0"/>
              </a:spcBef>
              <a:spcAft>
                <a:spcPts val="0"/>
              </a:spcAft>
              <a:buSzPts val="1100"/>
              <a:buNone/>
            </a:pPr>
            <a:r>
              <a:rPr lang="en-US" dirty="0"/>
              <a:t>Traffic Diversion Attack.</a:t>
            </a:r>
            <a:endParaRPr dirty="0"/>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network port </a:t>
            </a:r>
            <a:r>
              <a:rPr lang="en-US" dirty="0" err="1"/>
              <a:t>statictics</a:t>
            </a:r>
            <a:r>
              <a:rPr lang="en-US" dirty="0"/>
              <a:t> measured include: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started by testing linear regression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later used an automated tool for model selection and parameter optimization, the  tree based pipeline optimization tool,  or TPOT, on our reduced feature dataset.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Based on the TPOT results we selected and used an XG Boost Classifier, as it provided the more robust results for our multi-class analysis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XG Boost Classifier is a decision tree, ensembled learning algorithm, similar to a random forest model, which, according to the Network Intrusion Detection literature is the most widely used in the field. </a:t>
            </a: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you can see a description of the ML stack that we used throughout the project,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tools for Exploratory Data Analysis, data engineering and feature selection, on </a:t>
            </a:r>
            <a:r>
              <a:rPr lang="en-US" dirty="0" err="1"/>
              <a:t>jupyter</a:t>
            </a:r>
            <a:r>
              <a:rPr lang="en-US" dirty="0"/>
              <a:t> notebooks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Scikit learn tools for data preprocessing, model selection, metrics and pipelines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the TPOT tool to select and fine tune ML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we selected the extreme gradient boost library of ML models for our project</a:t>
            </a:r>
            <a:endParaRPr dirty="0"/>
          </a:p>
        </p:txBody>
      </p:sp>
    </p:spTree>
    <p:extLst>
      <p:ext uri="{BB962C8B-B14F-4D97-AF65-F5344CB8AC3E}">
        <p14:creationId xmlns:p14="http://schemas.microsoft.com/office/powerpoint/2010/main" val="1003624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a:cxnSpLocks/>
          </p:cNvCxnSpPr>
          <p:nvPr/>
        </p:nvCxnSpPr>
        <p:spPr>
          <a:xfrm>
            <a:off x="311708" y="4731467"/>
            <a:ext cx="8568900" cy="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cxnSp>
        <p:nvCxnSpPr>
          <p:cNvPr id="4" name="Google Shape;14;g133bbe043f8_2_11">
            <a:extLst>
              <a:ext uri="{FF2B5EF4-FFF2-40B4-BE49-F238E27FC236}">
                <a16:creationId xmlns:a16="http://schemas.microsoft.com/office/drawing/2014/main" id="{622861F8-B451-D9E0-C41F-45380B1A5D83}"/>
              </a:ext>
            </a:extLst>
          </p:cNvPr>
          <p:cNvCxnSpPr>
            <a:cxnSpLocks/>
          </p:cNvCxnSpPr>
          <p:nvPr userDrawn="1"/>
        </p:nvCxnSpPr>
        <p:spPr>
          <a:xfrm>
            <a:off x="287550" y="978934"/>
            <a:ext cx="8593058"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79615" y="1915044"/>
            <a:ext cx="8520600" cy="2637905"/>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p>
          <a:p>
            <a:pPr marL="0" indent="0"/>
            <a:r>
              <a:rPr lang="en-US" sz="2400" b="1" dirty="0">
                <a:solidFill>
                  <a:schemeClr val="dk1"/>
                </a:solidFill>
                <a:latin typeface="Proxima Nova"/>
                <a:ea typeface="Proxima Nova"/>
                <a:cs typeface="Proxima Nova"/>
                <a:sym typeface="Proxima Nova"/>
              </a:rPr>
              <a:t>An </a:t>
            </a:r>
            <a:r>
              <a:rPr lang="en-SG" sz="2400" b="1" dirty="0">
                <a:solidFill>
                  <a:schemeClr val="bg2"/>
                </a:solidFill>
                <a:effectLst/>
                <a:latin typeface="Proxima Nova" panose="020B0604020202020204" charset="0"/>
                <a:ea typeface="Arial" panose="020B0604020202020204" pitchFamily="34" charset="0"/>
              </a:rPr>
              <a:t>Intrusion Detection Alarm </a:t>
            </a:r>
            <a:r>
              <a:rPr lang="en-SG" sz="2400" b="1" dirty="0">
                <a:solidFill>
                  <a:schemeClr val="bg2"/>
                </a:solidFill>
                <a:latin typeface="Proxima Nova" panose="020B0604020202020204" charset="0"/>
                <a:ea typeface="Arial" panose="020B0604020202020204" pitchFamily="34" charset="0"/>
              </a:rPr>
              <a:t>S</a:t>
            </a:r>
            <a:r>
              <a:rPr lang="en-SG" sz="2400" b="1" dirty="0">
                <a:solidFill>
                  <a:schemeClr val="bg2"/>
                </a:solidFill>
                <a:effectLst/>
                <a:latin typeface="Proxima Nova" panose="020B0604020202020204" charset="0"/>
                <a:ea typeface="Arial" panose="020B0604020202020204" pitchFamily="34" charset="0"/>
              </a:rPr>
              <a:t>ystem</a:t>
            </a:r>
            <a:r>
              <a:rPr lang="en-US" sz="2400" b="1" dirty="0">
                <a:solidFill>
                  <a:schemeClr val="dk1"/>
                </a:solidFill>
                <a:latin typeface="Proxima Nova"/>
                <a:ea typeface="Proxima Nova"/>
                <a:cs typeface="Proxima Nova"/>
                <a:sym typeface="Proxima Nova"/>
              </a:rPr>
              <a:t> </a:t>
            </a:r>
            <a:br>
              <a:rPr lang="en-US" sz="4300" b="1" dirty="0">
                <a:solidFill>
                  <a:schemeClr val="dk1"/>
                </a:solidFill>
                <a:latin typeface="Proxima Nova"/>
                <a:ea typeface="Proxima Nova"/>
                <a:cs typeface="Proxima Nova"/>
                <a:sym typeface="Proxima Nova"/>
              </a:rPr>
            </a:br>
            <a:endParaRPr lang="en-US" sz="1000" b="1" dirty="0">
              <a:solidFill>
                <a:schemeClr val="dk1"/>
              </a:solidFill>
              <a:latin typeface="Proxima Nova"/>
              <a:ea typeface="Proxima Nova"/>
              <a:cs typeface="Proxima Nova"/>
              <a:sym typeface="Proxima Nova"/>
            </a:endParaRPr>
          </a:p>
          <a:p>
            <a:pPr marL="0" indent="0"/>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04800" y="421350"/>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 Introduction</a:t>
            </a:r>
            <a:endParaRPr dirty="0">
              <a:solidFill>
                <a:srgbClr val="0070C0"/>
              </a:solidFill>
            </a:endParaRPr>
          </a:p>
        </p:txBody>
      </p:sp>
      <p:sp>
        <p:nvSpPr>
          <p:cNvPr id="2" name="TextBox 1">
            <a:extLst>
              <a:ext uri="{FF2B5EF4-FFF2-40B4-BE49-F238E27FC236}">
                <a16:creationId xmlns:a16="http://schemas.microsoft.com/office/drawing/2014/main" id="{52D07A92-79AD-F358-54AA-00EC92A390E0}"/>
              </a:ext>
            </a:extLst>
          </p:cNvPr>
          <p:cNvSpPr txBox="1"/>
          <p:nvPr/>
        </p:nvSpPr>
        <p:spPr>
          <a:xfrm>
            <a:off x="1504604" y="1554479"/>
            <a:ext cx="5685905" cy="789709"/>
          </a:xfrm>
          <a:prstGeom prst="rect">
            <a:avLst/>
          </a:prstGeom>
          <a:noFill/>
          <a:ln>
            <a:solidFill>
              <a:schemeClr val="dk2"/>
            </a:solidFill>
          </a:ln>
        </p:spPr>
        <p:txBody>
          <a:bodyPr wrap="square" rtlCol="0">
            <a:noAutofit/>
          </a:bodyPr>
          <a:lstStyle/>
          <a:p>
            <a:r>
              <a:rPr lang="en-US" dirty="0">
                <a:highlight>
                  <a:srgbClr val="FFFF00"/>
                </a:highlight>
              </a:rPr>
              <a:t>Include here a ’capture’ of what we will show in the demo, with a very brief description of the output and how it works.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Real time streaming using KAFKA, Autoloader &amp; Databricks delta lake for real-time threat detection,</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Dashboarding using </a:t>
            </a:r>
            <a:r>
              <a:rPr lang="en-US" sz="1400" dirty="0" err="1">
                <a:latin typeface="Arial" panose="020B0604020202020204" pitchFamily="34" charset="0"/>
                <a:cs typeface="Arial" panose="020B0604020202020204" pitchFamily="34" charset="0"/>
              </a:rPr>
              <a:t>Plotly</a:t>
            </a:r>
            <a:r>
              <a:rPr lang="en-US" sz="1400" dirty="0">
                <a:latin typeface="Arial" panose="020B0604020202020204" pitchFamily="34" charset="0"/>
                <a:cs typeface="Arial" panose="020B0604020202020204" pitchFamily="34" charset="0"/>
              </a:rPr>
              <a:t>, Databricks environment,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Data drift analysis with a robust DevOps,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r>
              <a:rPr lang="en-US" sz="3200" dirty="0"/>
              <a:t>Thank You! </a:t>
            </a:r>
            <a:br>
              <a:rPr lang="en-US" sz="3200" dirty="0"/>
            </a:br>
            <a:r>
              <a:rPr lang="en-US" sz="3200" dirty="0"/>
              <a:t>Any Questions?</a:t>
            </a:r>
            <a:br>
              <a:rPr lang="en-US" sz="3200" dirty="0"/>
            </a:br>
            <a:br>
              <a:rPr lang="en-US" sz="1800" dirty="0"/>
            </a:br>
            <a:br>
              <a:rPr lang="en-US" sz="1800" dirty="0"/>
            </a:br>
            <a:br>
              <a:rPr lang="en-US" sz="1800" dirty="0"/>
            </a:br>
            <a:r>
              <a:rPr lang="en-US" sz="1800" dirty="0">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Github</a:t>
            </a:r>
            <a:r>
              <a:rPr lang="en-US" sz="1800" dirty="0">
                <a:highlight>
                  <a:srgbClr val="FFFF00"/>
                </a:highlight>
                <a:latin typeface="Arial" panose="020B0604020202020204" pitchFamily="34" charset="0"/>
                <a:cs typeface="Arial" panose="020B0604020202020204" pitchFamily="34" charset="0"/>
              </a:rPr>
              <a:t> repo: https://</a:t>
            </a:r>
            <a:r>
              <a:rPr lang="en-US" sz="1800" dirty="0" err="1">
                <a:highlight>
                  <a:srgbClr val="FFFF00"/>
                </a:highlight>
                <a:latin typeface="Arial" panose="020B0604020202020204" pitchFamily="34" charset="0"/>
                <a:cs typeface="Arial" panose="020B0604020202020204" pitchFamily="34" charset="0"/>
              </a:rPr>
              <a:t>github.com</a:t>
            </a:r>
            <a:r>
              <a:rPr lang="en-US" sz="1800" dirty="0">
                <a:highlight>
                  <a:srgbClr val="FFFF00"/>
                </a:highlight>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JoaquinGianan</a:t>
            </a:r>
            <a:r>
              <a:rPr lang="en-US" sz="1800" dirty="0">
                <a:highlight>
                  <a:srgbClr val="FFFF00"/>
                </a:highlight>
                <a:latin typeface="Arial" panose="020B0604020202020204" pitchFamily="34" charset="0"/>
                <a:cs typeface="Arial" panose="020B0604020202020204" pitchFamily="34" charset="0"/>
              </a:rPr>
              <a:t>/network-analytics]</a:t>
            </a:r>
            <a:br>
              <a:rPr lang="en-US" sz="1800" dirty="0">
                <a:highlight>
                  <a:srgbClr val="FFFF00"/>
                </a:highlight>
                <a:latin typeface="Arial" panose="020B0604020202020204" pitchFamily="34" charset="0"/>
                <a:cs typeface="Arial" panose="020B0604020202020204" pitchFamily="34" charset="0"/>
              </a:rPr>
            </a:br>
            <a:r>
              <a:rPr lang="en-US" sz="1800" dirty="0">
                <a:highlight>
                  <a:srgbClr val="FFFF00"/>
                </a:highlight>
                <a:latin typeface="Arial" panose="020B0604020202020204" pitchFamily="34" charset="0"/>
                <a:cs typeface="Arial" panose="020B0604020202020204" pitchFamily="34" charset="0"/>
              </a:rPr>
              <a:t>[Demo: link to demo]</a:t>
            </a:r>
            <a:endParaRPr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Flow Simulation: </a:t>
            </a:r>
            <a:r>
              <a:rPr lang="en-US" sz="1400" dirty="0" err="1">
                <a:solidFill>
                  <a:schemeClr val="bg2"/>
                </a:solidFill>
                <a:latin typeface="Arial" panose="020B0604020202020204" pitchFamily="34" charset="0"/>
                <a:cs typeface="Arial" panose="020B0604020202020204" pitchFamily="34" charset="0"/>
              </a:rPr>
              <a:t>IPerf</a:t>
            </a:r>
            <a:r>
              <a:rPr lang="en-US" sz="1400" dirty="0">
                <a:solidFill>
                  <a:schemeClr val="bg2"/>
                </a:solidFill>
                <a:latin typeface="Arial" panose="020B0604020202020204" pitchFamily="34" charset="0"/>
                <a:cs typeface="Arial" panose="020B0604020202020204" pitchFamily="3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Arial" panose="020B0604020202020204" pitchFamily="34" charset="0"/>
                <a:cs typeface="Arial" panose="020B0604020202020204" pitchFamily="34" charset="0"/>
              </a:rPr>
              <a:t>OFPPortStatsRequest</a:t>
            </a:r>
            <a:r>
              <a:rPr lang="en-US" sz="1400" dirty="0">
                <a:solidFill>
                  <a:schemeClr val="bg2"/>
                </a:solidFill>
                <a:latin typeface="Arial" panose="020B0604020202020204" pitchFamily="34" charset="0"/>
                <a:cs typeface="Arial" panose="020B0604020202020204" pitchFamily="34" charset="0"/>
              </a:rPr>
              <a:t> and </a:t>
            </a:r>
            <a:r>
              <a:rPr lang="en-US" sz="1400" i="1" dirty="0" err="1">
                <a:solidFill>
                  <a:schemeClr val="bg2"/>
                </a:solidFill>
                <a:latin typeface="Arial" panose="020B0604020202020204" pitchFamily="34" charset="0"/>
                <a:cs typeface="Arial" panose="020B0604020202020204" pitchFamily="34" charset="0"/>
              </a:rPr>
              <a:t>OFPPortStatsReply</a:t>
            </a:r>
            <a:r>
              <a:rPr lang="en-US" sz="1400" dirty="0">
                <a:solidFill>
                  <a:schemeClr val="bg2"/>
                </a:solidFill>
                <a:latin typeface="Arial" panose="020B0604020202020204" pitchFamily="34" charset="0"/>
                <a:cs typeface="Arial" panose="020B0604020202020204" pitchFamily="34" charset="0"/>
              </a:rPr>
              <a:t> messages between controller and switches. </a:t>
            </a: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For this Capstone project we are using data from the University of Nevada</a:t>
            </a:r>
            <a:r>
              <a:rPr lang="en-US" sz="1100" dirty="0">
                <a:solidFill>
                  <a:schemeClr val="tx1">
                    <a:lumMod val="50000"/>
                  </a:schemeClr>
                </a:solidFill>
                <a:latin typeface="Arial" panose="020B0604020202020204" pitchFamily="34" charset="0"/>
                <a:cs typeface="Arial" panose="020B0604020202020204" pitchFamily="34" charset="0"/>
              </a:rPr>
              <a:t>, the </a:t>
            </a: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Compared to datasets that primarily use flow level statistics, these port statistics can provide a fine-grained analysis of network flows from the port level as decisions are made at the port level versus the flow level. 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ensures that there are enough samples for ML classifiers to achieve high F-Measure scores.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Our training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04800" y="480369"/>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sp>
        <p:nvSpPr>
          <p:cNvPr id="16" name="TextBox 15">
            <a:extLst>
              <a:ext uri="{FF2B5EF4-FFF2-40B4-BE49-F238E27FC236}">
                <a16:creationId xmlns:a16="http://schemas.microsoft.com/office/drawing/2014/main" id="{B18409FC-D8CB-D559-67BA-C91ADDB6E591}"/>
              </a:ext>
            </a:extLst>
          </p:cNvPr>
          <p:cNvSpPr txBox="1"/>
          <p:nvPr/>
        </p:nvSpPr>
        <p:spPr>
          <a:xfrm>
            <a:off x="1101672" y="1426708"/>
            <a:ext cx="1117747"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Arial" panose="020B0604020202020204" pitchFamily="34" charset="0"/>
                <a:cs typeface="Arial" panose="020B0604020202020204" pitchFamily="34" charset="0"/>
                <a:sym typeface="Proxima Nova"/>
              </a:rPr>
              <a:t>Received Packets</a:t>
            </a:r>
          </a:p>
        </p:txBody>
      </p:sp>
      <p:sp>
        <p:nvSpPr>
          <p:cNvPr id="17" name="TextBox 16">
            <a:extLst>
              <a:ext uri="{FF2B5EF4-FFF2-40B4-BE49-F238E27FC236}">
                <a16:creationId xmlns:a16="http://schemas.microsoft.com/office/drawing/2014/main" id="{0386CAF7-69C1-FCBA-EDC4-19103BB1A4D0}"/>
              </a:ext>
            </a:extLst>
          </p:cNvPr>
          <p:cNvSpPr txBox="1"/>
          <p:nvPr/>
        </p:nvSpPr>
        <p:spPr>
          <a:xfrm>
            <a:off x="2382416" y="1395361"/>
            <a:ext cx="2944187" cy="42786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packets received by the port</a:t>
            </a:r>
          </a:p>
        </p:txBody>
      </p:sp>
      <p:sp>
        <p:nvSpPr>
          <p:cNvPr id="20" name="TextBox 19">
            <a:extLst>
              <a:ext uri="{FF2B5EF4-FFF2-40B4-BE49-F238E27FC236}">
                <a16:creationId xmlns:a16="http://schemas.microsoft.com/office/drawing/2014/main" id="{29CC8DCD-B6C4-1575-1A7B-26B1CDFD61B2}"/>
              </a:ext>
            </a:extLst>
          </p:cNvPr>
          <p:cNvSpPr txBox="1"/>
          <p:nvPr/>
        </p:nvSpPr>
        <p:spPr>
          <a:xfrm>
            <a:off x="1101672" y="1898730"/>
            <a:ext cx="1117746"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Arial" panose="020B0604020202020204" pitchFamily="34" charset="0"/>
                <a:cs typeface="Arial" panose="020B0604020202020204" pitchFamily="34" charset="0"/>
              </a:rPr>
              <a:t>Received Bytes</a:t>
            </a:r>
          </a:p>
        </p:txBody>
      </p:sp>
      <p:sp>
        <p:nvSpPr>
          <p:cNvPr id="21" name="TextBox 20">
            <a:extLst>
              <a:ext uri="{FF2B5EF4-FFF2-40B4-BE49-F238E27FC236}">
                <a16:creationId xmlns:a16="http://schemas.microsoft.com/office/drawing/2014/main" id="{49D896CA-06D2-5714-618A-49879296EA82}"/>
              </a:ext>
            </a:extLst>
          </p:cNvPr>
          <p:cNvSpPr txBox="1"/>
          <p:nvPr/>
        </p:nvSpPr>
        <p:spPr>
          <a:xfrm>
            <a:off x="2382416" y="1840978"/>
            <a:ext cx="2944187" cy="416212"/>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bytes received by the port</a:t>
            </a:r>
          </a:p>
        </p:txBody>
      </p:sp>
      <p:sp>
        <p:nvSpPr>
          <p:cNvPr id="22" name="TextBox 21">
            <a:extLst>
              <a:ext uri="{FF2B5EF4-FFF2-40B4-BE49-F238E27FC236}">
                <a16:creationId xmlns:a16="http://schemas.microsoft.com/office/drawing/2014/main" id="{6F09ADAF-64C8-6858-1A8A-CA40B45C8EE1}"/>
              </a:ext>
            </a:extLst>
          </p:cNvPr>
          <p:cNvSpPr txBox="1"/>
          <p:nvPr/>
        </p:nvSpPr>
        <p:spPr>
          <a:xfrm>
            <a:off x="1107460" y="2389920"/>
            <a:ext cx="1111959" cy="402019"/>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Sent Packets</a:t>
            </a:r>
          </a:p>
        </p:txBody>
      </p:sp>
      <p:sp>
        <p:nvSpPr>
          <p:cNvPr id="23" name="TextBox 22">
            <a:extLst>
              <a:ext uri="{FF2B5EF4-FFF2-40B4-BE49-F238E27FC236}">
                <a16:creationId xmlns:a16="http://schemas.microsoft.com/office/drawing/2014/main" id="{F9E7C5E5-7B14-33CA-C209-707F2EFC79EB}"/>
              </a:ext>
            </a:extLst>
          </p:cNvPr>
          <p:cNvSpPr txBox="1"/>
          <p:nvPr/>
        </p:nvSpPr>
        <p:spPr>
          <a:xfrm>
            <a:off x="2414940" y="2395572"/>
            <a:ext cx="2911663" cy="37719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packets sent by the port</a:t>
            </a:r>
          </a:p>
        </p:txBody>
      </p:sp>
      <p:sp>
        <p:nvSpPr>
          <p:cNvPr id="24" name="TextBox 23">
            <a:extLst>
              <a:ext uri="{FF2B5EF4-FFF2-40B4-BE49-F238E27FC236}">
                <a16:creationId xmlns:a16="http://schemas.microsoft.com/office/drawing/2014/main" id="{24D8D6AC-8146-E4D3-5B8A-3C5C9E9DD5DE}"/>
              </a:ext>
            </a:extLst>
          </p:cNvPr>
          <p:cNvSpPr txBox="1"/>
          <p:nvPr/>
        </p:nvSpPr>
        <p:spPr>
          <a:xfrm>
            <a:off x="1107459" y="2861942"/>
            <a:ext cx="1111959"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Sent Bytes</a:t>
            </a:r>
          </a:p>
        </p:txBody>
      </p:sp>
      <p:sp>
        <p:nvSpPr>
          <p:cNvPr id="25" name="TextBox 24">
            <a:extLst>
              <a:ext uri="{FF2B5EF4-FFF2-40B4-BE49-F238E27FC236}">
                <a16:creationId xmlns:a16="http://schemas.microsoft.com/office/drawing/2014/main" id="{60D3F7E1-E731-6C36-08FF-5518F17E4176}"/>
              </a:ext>
            </a:extLst>
          </p:cNvPr>
          <p:cNvSpPr txBox="1"/>
          <p:nvPr/>
        </p:nvSpPr>
        <p:spPr>
          <a:xfrm>
            <a:off x="2382416" y="2909062"/>
            <a:ext cx="2944187" cy="36663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Number of bytes sent</a:t>
            </a:r>
          </a:p>
        </p:txBody>
      </p:sp>
      <p:sp>
        <p:nvSpPr>
          <p:cNvPr id="26" name="TextBox 25">
            <a:extLst>
              <a:ext uri="{FF2B5EF4-FFF2-40B4-BE49-F238E27FC236}">
                <a16:creationId xmlns:a16="http://schemas.microsoft.com/office/drawing/2014/main" id="{275D762E-94BB-FC98-E57C-3B8BF500A94A}"/>
              </a:ext>
            </a:extLst>
          </p:cNvPr>
          <p:cNvSpPr txBox="1"/>
          <p:nvPr/>
        </p:nvSpPr>
        <p:spPr>
          <a:xfrm>
            <a:off x="1101673" y="3415371"/>
            <a:ext cx="111196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Port alive Duration</a:t>
            </a:r>
          </a:p>
        </p:txBody>
      </p:sp>
      <p:sp>
        <p:nvSpPr>
          <p:cNvPr id="27" name="TextBox 26">
            <a:extLst>
              <a:ext uri="{FF2B5EF4-FFF2-40B4-BE49-F238E27FC236}">
                <a16:creationId xmlns:a16="http://schemas.microsoft.com/office/drawing/2014/main" id="{D0D0563C-FE29-7D20-84DE-E746A01014D1}"/>
              </a:ext>
            </a:extLst>
          </p:cNvPr>
          <p:cNvSpPr txBox="1"/>
          <p:nvPr/>
        </p:nvSpPr>
        <p:spPr>
          <a:xfrm>
            <a:off x="2394284" y="3424634"/>
            <a:ext cx="293232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The time port has been alive in seconds</a:t>
            </a:r>
          </a:p>
        </p:txBody>
      </p:sp>
      <p:sp>
        <p:nvSpPr>
          <p:cNvPr id="28" name="TextBox 27">
            <a:extLst>
              <a:ext uri="{FF2B5EF4-FFF2-40B4-BE49-F238E27FC236}">
                <a16:creationId xmlns:a16="http://schemas.microsoft.com/office/drawing/2014/main" id="{F2B6A6F5-279C-736A-31F9-579483CE3D01}"/>
              </a:ext>
            </a:extLst>
          </p:cNvPr>
          <p:cNvSpPr txBox="1"/>
          <p:nvPr/>
        </p:nvSpPr>
        <p:spPr>
          <a:xfrm rot="16200000">
            <a:off x="-515302" y="2379196"/>
            <a:ext cx="2399945" cy="49496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Arial" panose="020B0604020202020204" pitchFamily="34" charset="0"/>
                <a:cs typeface="Arial" panose="020B0604020202020204" pitchFamily="34" charset="0"/>
              </a:rPr>
              <a:t>Port statistics collected for every port on every switch</a:t>
            </a:r>
          </a:p>
        </p:txBody>
      </p:sp>
    </p:spTree>
    <p:extLst>
      <p:ext uri="{BB962C8B-B14F-4D97-AF65-F5344CB8AC3E}">
        <p14:creationId xmlns:p14="http://schemas.microsoft.com/office/powerpoint/2010/main" val="15024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Arial" panose="020B0604020202020204" pitchFamily="34" charset="0"/>
                <a:cs typeface="Arial" panose="020B0604020202020204" pitchFamily="34" charset="0"/>
              </a:rPr>
              <a:t>As mentioned above, the three prominent NIDS datasets are NSL-KDD [5], CIC-IDS-2018 [6], and UNSW-NB15 [3].</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These datasets also have several limitations. For instance, the UNSW-NB15 suffers from inconsistent performance for machine learning classifiers. It requires more rigorous and expanded machine learning mechanisms which increases training and inference times. The NSL-KDD and CIC-IDS-2018 datasets suffer from missing data samples within their datasets. </a:t>
            </a:r>
          </a:p>
          <a:p>
            <a:pPr marL="107948" indent="0">
              <a:buNone/>
            </a:pPr>
            <a:r>
              <a:rPr lang="en-US" sz="1000" i="1" dirty="0">
                <a:effectLst/>
                <a:latin typeface="Arial" panose="020B0604020202020204" pitchFamily="34" charset="0"/>
                <a:cs typeface="Arial" panose="020B0604020202020204" pitchFamily="34" charset="0"/>
              </a:rPr>
              <a:t>Many of these datasets also suffer from the issue of containing inadequately modeled tail classes which leads to inconsistent performance.</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For more effective intrusion detection, we need to ensure that a dataset contains a wide variety of intrusion categories. </a:t>
            </a:r>
          </a:p>
          <a:p>
            <a:pPr marL="107948" indent="0">
              <a:buNone/>
            </a:pPr>
            <a:r>
              <a:rPr lang="en-US" sz="1000" i="1" dirty="0">
                <a:effectLst/>
                <a:latin typeface="Arial" panose="020B0604020202020204" pitchFamily="34" charset="0"/>
                <a:cs typeface="Arial" panose="020B0604020202020204" pitchFamily="34" charset="0"/>
              </a:rPr>
              <a:t>We also need to make sure that it is complete as missing data can negatively impact the performance of prediction models. </a:t>
            </a:r>
          </a:p>
          <a:p>
            <a:pPr marL="107948" indent="0">
              <a:buNone/>
            </a:pP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 primary usage of port level statistics, in conjunction with some flow statistics, for NIDS is another attractive research direction that can be employed to check their efficacy at detecting network intrusions. Lastly, it is critical to ensure that tail classes have adequate representation so that prediction models can accurately capture their unique behavior and attain</a:t>
            </a:r>
            <a:r>
              <a:rPr lang="en-US" sz="1000" dirty="0">
                <a:latin typeface="Arial" panose="020B0604020202020204" pitchFamily="34" charset="0"/>
                <a:cs typeface="Arial" panose="020B0604020202020204" pitchFamily="34" charset="0"/>
              </a:rPr>
              <a:t> </a:t>
            </a:r>
            <a:r>
              <a:rPr lang="en-US" sz="1000" i="1" dirty="0">
                <a:effectLst/>
                <a:latin typeface="Arial" panose="020B0604020202020204" pitchFamily="34" charset="0"/>
                <a:cs typeface="Arial" panose="020B0604020202020204" pitchFamily="34" charset="0"/>
              </a:rPr>
              <a:t>high performance.</a:t>
            </a:r>
            <a:endParaRPr sz="1400" dirty="0"/>
          </a:p>
        </p:txBody>
      </p:sp>
    </p:spTree>
    <p:extLst>
      <p:ext uri="{BB962C8B-B14F-4D97-AF65-F5344CB8AC3E}">
        <p14:creationId xmlns:p14="http://schemas.microsoft.com/office/powerpoint/2010/main" val="139292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Definition of the Problem</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Our Proposed MLE Solution</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Information about the Data &amp; ML Model</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MLE Stack</a:t>
            </a:r>
          </a:p>
          <a:p>
            <a:pPr>
              <a:lnSpc>
                <a:spcPct val="100000"/>
              </a:lnSpc>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Demo</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Conclusions (and lessons learned)</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Future Work</a:t>
            </a:r>
            <a:endParaRPr sz="16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A Gradient Boosting Decision Tree is a decision tree </a:t>
            </a:r>
            <a:r>
              <a:rPr lang="en-US" sz="1200" dirty="0">
                <a:solidFill>
                  <a:schemeClr val="bg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Arial" panose="020B0604020202020204" pitchFamily="34" charset="0"/>
                <a:cs typeface="Arial" panose="020B0604020202020204" pitchFamily="3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Arial" panose="020B0604020202020204" pitchFamily="34" charset="0"/>
                <a:cs typeface="Arial" panose="020B0604020202020204" pitchFamily="3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numpy</a:t>
            </a:r>
            <a:r>
              <a:rPr lang="en-US" sz="900" b="0" dirty="0">
                <a:solidFill>
                  <a:schemeClr val="tx2">
                    <a:lumMod val="10000"/>
                  </a:schemeClr>
                </a:solidFill>
                <a:effectLst/>
                <a:latin typeface="Courier New" panose="02070309020205020404" pitchFamily="49" charset="0"/>
                <a:cs typeface="Courier New" panose="02070309020205020404" pitchFamily="49" charset="0"/>
              </a:rPr>
              <a:t> as np</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pandas as pd</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sklearn.model_selection</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xgboost</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NOTE: Make sure that the outcome column is labeled 'target' in the data file</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pd.read_csv</a:t>
            </a:r>
            <a:r>
              <a:rPr lang="en-US" sz="900" b="0" dirty="0">
                <a:solidFill>
                  <a:schemeClr val="tx2">
                    <a:lumMod val="10000"/>
                  </a:schemeClr>
                </a:solidFill>
                <a:effectLst/>
                <a:latin typeface="Courier New" panose="02070309020205020404" pitchFamily="49" charset="0"/>
                <a:cs typeface="Courier New" panose="02070309020205020404" pitchFamily="49" charset="0"/>
              </a:rPr>
              <a:t>('PATH/TO/DATA/FILE',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sep</a:t>
            </a:r>
            <a:r>
              <a:rPr lang="en-US" sz="900" b="0" dirty="0">
                <a:solidFill>
                  <a:schemeClr val="tx2">
                    <a:lumMod val="10000"/>
                  </a:schemeClr>
                </a:solidFill>
                <a:effectLst/>
                <a:latin typeface="Courier New" panose="02070309020205020404" pitchFamily="49" charset="0"/>
                <a:cs typeface="Courier New" panose="02070309020205020404" pitchFamily="49" charset="0"/>
              </a:rPr>
              <a:t>='COLUMN_SEPARATOR',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dtype</a:t>
            </a:r>
            <a:r>
              <a:rPr lang="en-US" sz="900" b="0" dirty="0">
                <a:solidFill>
                  <a:schemeClr val="tx2">
                    <a:lumMod val="10000"/>
                  </a:schemeClr>
                </a:solidFill>
                <a:effectLst/>
                <a:latin typeface="Courier New" panose="02070309020205020404" pitchFamily="49" charset="0"/>
                <a:cs typeface="Courier New" panose="02070309020205020404" pitchFamily="49" charset="0"/>
              </a:rPr>
              <a:t>=np.float64)</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tpot_data.drop</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axis=1)</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Average CV score on the training set was: 0.9521518326659425</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learning_rate</a:t>
            </a:r>
            <a:r>
              <a:rPr lang="en-US" sz="900" b="0" dirty="0">
                <a:solidFill>
                  <a:schemeClr val="tx2">
                    <a:lumMod val="10000"/>
                  </a:schemeClr>
                </a:solidFill>
                <a:effectLst/>
                <a:latin typeface="Courier New" panose="02070309020205020404" pitchFamily="49" charset="0"/>
                <a:cs typeface="Courier New" panose="02070309020205020404" pitchFamily="49" charset="0"/>
              </a:rPr>
              <a:t>=1.0,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max_depth</a:t>
            </a:r>
            <a:r>
              <a:rPr lang="en-US" sz="900" b="0" dirty="0">
                <a:solidFill>
                  <a:schemeClr val="tx2">
                    <a:lumMod val="10000"/>
                  </a:schemeClr>
                </a:solidFill>
                <a:effectLst/>
                <a:latin typeface="Courier New" panose="02070309020205020404" pitchFamily="49" charset="0"/>
                <a:cs typeface="Courier New" panose="02070309020205020404" pitchFamily="49" charset="0"/>
              </a:rPr>
              <a:t>=5,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min_child_weight</a:t>
            </a:r>
            <a:r>
              <a:rPr lang="en-US" sz="900" b="0" dirty="0">
                <a:solidFill>
                  <a:schemeClr val="tx2">
                    <a:lumMod val="10000"/>
                  </a:schemeClr>
                </a:solidFill>
                <a:effectLst/>
                <a:latin typeface="Courier New" panose="02070309020205020404" pitchFamily="49" charset="0"/>
                <a:cs typeface="Courier New" panose="02070309020205020404" pitchFamily="49" charset="0"/>
              </a:rPr>
              <a:t>=8,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n_estimators</a:t>
            </a:r>
            <a:r>
              <a:rPr lang="en-US" sz="900" b="0" dirty="0">
                <a:solidFill>
                  <a:schemeClr val="tx2">
                    <a:lumMod val="10000"/>
                  </a:schemeClr>
                </a:solidFill>
                <a:effectLst/>
                <a:latin typeface="Courier New" panose="02070309020205020404" pitchFamily="49" charset="0"/>
                <a:cs typeface="Courier New" panose="02070309020205020404" pitchFamily="49" charset="0"/>
              </a:rPr>
              <a:t>=100,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n_jobs</a:t>
            </a:r>
            <a:r>
              <a:rPr lang="en-US" sz="900" b="0" dirty="0">
                <a:solidFill>
                  <a:schemeClr val="tx2">
                    <a:lumMod val="10000"/>
                  </a:schemeClr>
                </a:solidFill>
                <a:effectLst/>
                <a:latin typeface="Courier New" panose="02070309020205020404" pitchFamily="49" charset="0"/>
                <a:cs typeface="Courier New" panose="02070309020205020404" pitchFamily="49" charset="0"/>
              </a:rPr>
              <a:t>=1, subsample=0.8500000000000001, verbosity=0)</a:t>
            </a:r>
          </a:p>
          <a:p>
            <a:pPr marL="107948" indent="0">
              <a:buNone/>
            </a:pPr>
            <a:r>
              <a:rPr lang="en-US" sz="900" b="0" dirty="0">
                <a:solidFill>
                  <a:srgbClr val="00B050"/>
                </a:solidFill>
                <a:effectLst/>
                <a:latin typeface="Courier New" panose="02070309020205020404" pitchFamily="49" charset="0"/>
                <a:cs typeface="Courier New" panose="02070309020205020404" pitchFamily="49" charset="0"/>
              </a:rPr>
              <a:t># Fix random state in exported estimator</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if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hasattr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setattr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 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exported_pipeline.fit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results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exported_pipeline.predict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403899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3408286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22395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84453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Network infrastructures are at risk from cyber-attacks and intrusions.</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C</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yber-attacks and intrusions can compromise their availability, confidentiality, and integrity</a:t>
            </a:r>
            <a:r>
              <a:rPr lang="en-US"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But t</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hese threats are difficult to detect </a:t>
            </a:r>
            <a:r>
              <a:rPr lang="en-SG" sz="1600" i="1" u="sng" dirty="0">
                <a:solidFill>
                  <a:schemeClr val="bg2"/>
                </a:solidFill>
                <a:effectLst/>
                <a:latin typeface="Arial" panose="020B0604020202020204" pitchFamily="34" charset="0"/>
                <a:ea typeface="Arial" panose="020B0604020202020204" pitchFamily="34" charset="0"/>
                <a:cs typeface="Arial" panose="020B0604020202020204" pitchFamily="34" charset="0"/>
              </a:rPr>
              <a:t>unaided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because they display network traffic patterns almost indistinguishable from normal traffic.</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solidFill>
                  <a:schemeClr val="tx2">
                    <a:lumMod val="10000"/>
                  </a:schemeClr>
                </a:solidFill>
                <a:latin typeface="Arial" panose="020B0604020202020204" pitchFamily="34" charset="0"/>
                <a:cs typeface="Arial" panose="020B0604020202020204" pitchFamily="34" charset="0"/>
              </a:rPr>
              <a:t>[estimation of of losses due to network attacks: </a:t>
            </a:r>
            <a:r>
              <a:rPr lang="en-US" sz="1400" dirty="0" err="1">
                <a:solidFill>
                  <a:schemeClr val="tx2">
                    <a:lumMod val="10000"/>
                  </a:schemeClr>
                </a:solidFill>
                <a:latin typeface="Arial" panose="020B0604020202020204" pitchFamily="34" charset="0"/>
                <a:cs typeface="Arial" panose="020B0604020202020204" pitchFamily="34" charset="0"/>
              </a:rPr>
              <a:t>xxxx</a:t>
            </a:r>
            <a:r>
              <a:rPr lang="en-US" sz="1400" dirty="0">
                <a:solidFill>
                  <a:schemeClr val="tx2">
                    <a:lumMod val="10000"/>
                  </a:schemeClr>
                </a:solidFill>
                <a:latin typeface="Arial" panose="020B0604020202020204" pitchFamily="34" charset="0"/>
                <a:cs typeface="Arial" panose="020B0604020202020204" pitchFamily="34" charset="0"/>
              </a:rPr>
              <a:t>, Source xxx]</a:t>
            </a:r>
            <a:endParaRPr sz="1400" dirty="0">
              <a:solidFill>
                <a:schemeClr val="tx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
        <p:nvSpPr>
          <p:cNvPr id="2" name="&quot;No&quot; Symbol 1">
            <a:extLst>
              <a:ext uri="{FF2B5EF4-FFF2-40B4-BE49-F238E27FC236}">
                <a16:creationId xmlns:a16="http://schemas.microsoft.com/office/drawing/2014/main" id="{3CB28166-F8F7-458F-5FFF-727CF99C2BBC}"/>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64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
        <p:nvSpPr>
          <p:cNvPr id="2" name="&quot;No&quot; Symbol 1">
            <a:extLst>
              <a:ext uri="{FF2B5EF4-FFF2-40B4-BE49-F238E27FC236}">
                <a16:creationId xmlns:a16="http://schemas.microsoft.com/office/drawing/2014/main" id="{38D932FA-7979-4E82-22A9-A42271FCC90A}"/>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3820474" y="11700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4" name="&quot;No&quot; Symbol 3">
            <a:extLst>
              <a:ext uri="{FF2B5EF4-FFF2-40B4-BE49-F238E27FC236}">
                <a16:creationId xmlns:a16="http://schemas.microsoft.com/office/drawing/2014/main" id="{DEFCBC3A-6DD1-8A8C-23DD-F8FA24AF5D8D}"/>
              </a:ext>
            </a:extLst>
          </p:cNvPr>
          <p:cNvSpPr/>
          <p:nvPr/>
        </p:nvSpPr>
        <p:spPr>
          <a:xfrm>
            <a:off x="3828787" y="6484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6691746" y="1471352"/>
            <a:ext cx="935593" cy="78250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6126480" y="2979297"/>
            <a:ext cx="1176662" cy="101172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A914ADFC-26D0-A892-E32D-3E80365321D2}"/>
              </a:ext>
            </a:extLst>
          </p:cNvPr>
          <p:cNvSpPr/>
          <p:nvPr/>
        </p:nvSpPr>
        <p:spPr>
          <a:xfrm>
            <a:off x="7473143" y="3125585"/>
            <a:ext cx="1259789" cy="136086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5636030" y="2849625"/>
            <a:ext cx="1327387" cy="111148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7556269" y="2884516"/>
            <a:ext cx="1022465" cy="9411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We propose developing a</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ML-based network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i</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ntrusion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etection alarm system that can provide rapid identification of potential intrusions.  </a:t>
            </a:r>
          </a:p>
          <a:p>
            <a:pPr>
              <a:buFont typeface="Arial" panose="020B0604020202020204" pitchFamily="34" charset="0"/>
              <a:buChar char="•"/>
            </a:pPr>
            <a:endParaRPr lang="en-SG" sz="900" dirty="0">
              <a:solidFill>
                <a:schemeClr val="bg2"/>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alert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 network administrators to take corrective action and minimize </a:t>
            </a: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the impact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cs typeface="Arial" panose="020B0604020202020204" pitchFamily="34" charset="0"/>
              </a:rPr>
              <a:t>let network engineers develop responses based on information from the app.</a:t>
            </a:r>
          </a:p>
          <a:p>
            <a:pPr lvl="1">
              <a:lnSpc>
                <a:spcPct val="100000"/>
              </a:lnSpc>
              <a:spcBef>
                <a:spcPts val="600"/>
              </a:spcBef>
              <a:buFont typeface="Courier New" panose="02070309020205020404" pitchFamily="49" charset="0"/>
              <a:buChar char="o"/>
            </a:pPr>
            <a:endParaRPr lang="en-US" sz="9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The alarm will help reduce interruption of service and avoid, or reduce, interrupting critical tasks and limit the cost for the user and provider. </a:t>
            </a:r>
          </a:p>
          <a:p>
            <a:pPr>
              <a:buFont typeface="Arial" panose="020B0604020202020204" pitchFamily="34" charset="0"/>
              <a:buChar char="•"/>
            </a:pPr>
            <a:endParaRPr lang="en-US" sz="8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i="1" dirty="0">
                <a:solidFill>
                  <a:schemeClr val="bg2"/>
                </a:solidFill>
                <a:latin typeface="Arial" panose="020B0604020202020204" pitchFamily="34" charset="0"/>
                <a:cs typeface="Arial" panose="020B0604020202020204" pitchFamily="34" charset="0"/>
              </a:rPr>
              <a:t>The intrusion detection alarm will monitor network flow at port level, robustly identify threats with high accuracy and provide multi-class classification results.</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7564581" y="1404850"/>
            <a:ext cx="1409643" cy="127975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6276109" y="1911926"/>
            <a:ext cx="1766866" cy="175156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Our training dataset (University of Nevada – Reno, Intrusion Detection Dataset, UNR-IDD) is based on a custom application that collects and logs the available statistics captured periodically (</a:t>
            </a:r>
            <a:r>
              <a:rPr lang="en-SG" sz="1400" dirty="0">
                <a:solidFill>
                  <a:schemeClr val="tx1">
                    <a:lumMod val="50000"/>
                  </a:schemeClr>
                </a:solidFill>
                <a:highlight>
                  <a:srgbClr val="FFFF00"/>
                </a:highlight>
                <a:latin typeface="Arial" panose="020B0604020202020204" pitchFamily="34" charset="0"/>
                <a:ea typeface="Arial" panose="020B0604020202020204" pitchFamily="34" charset="0"/>
                <a:cs typeface="Arial" panose="020B0604020202020204" pitchFamily="34" charset="0"/>
              </a:rPr>
              <a:t>every 5 sec – tumbling windows)</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from OpenFlow switches.</a:t>
            </a:r>
            <a:r>
              <a:rPr lang="en-US" sz="1400" dirty="0">
                <a:solidFill>
                  <a:schemeClr val="tx1">
                    <a:lumMod val="50000"/>
                  </a:schemeClr>
                </a:solidFill>
                <a:latin typeface="Arial" panose="020B0604020202020204" pitchFamily="34" charset="0"/>
                <a:cs typeface="Arial" panose="020B0604020202020204" pitchFamily="34" charset="0"/>
              </a:rPr>
              <a:t> </a:t>
            </a:r>
            <a:r>
              <a:rPr lang="en-SG" sz="1400" dirty="0">
                <a:solidFill>
                  <a:schemeClr val="tx1">
                    <a:lumMod val="50000"/>
                  </a:schemeClr>
                </a:solidFill>
                <a:latin typeface="Arial" panose="020B0604020202020204" pitchFamily="34" charset="0"/>
                <a:cs typeface="Arial" panose="020B0604020202020204" pitchFamily="34" charset="0"/>
              </a:rPr>
              <a:t>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elta port statistics were also computed</a:t>
            </a:r>
            <a:r>
              <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We expect that the use of a multi-class classification for network analysis</a:t>
            </a:r>
            <a:r>
              <a:rPr lang="en-US"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will provide a robust identification of network flow, giving (a security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t</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eam) a better understanding of the type of port flow.</a:t>
            </a:r>
            <a:r>
              <a:rPr lang="en-US" sz="1400" dirty="0">
                <a:solidFill>
                  <a:schemeClr val="tx1">
                    <a:lumMod val="50000"/>
                  </a:schemeClr>
                </a:solidFill>
                <a:effectLst/>
                <a:latin typeface="Arial" panose="020B0604020202020204" pitchFamily="34" charset="0"/>
                <a:cs typeface="Arial" panose="020B0604020202020204" pitchFamily="34" charset="0"/>
              </a:rPr>
              <a:t> </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The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i</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ntrusion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d</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etection alarm system should be deployed to be hit from an API or some sort of streaming process/batch load as events are generated.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highlight>
                  <a:srgbClr val="FFFF00"/>
                </a:highlight>
                <a:latin typeface="Arial" panose="020B0604020202020204" pitchFamily="34" charset="0"/>
                <a:ea typeface="Arial" panose="020B0604020202020204" pitchFamily="34" charset="0"/>
                <a:cs typeface="Arial" panose="020B0604020202020204" pitchFamily="34" charset="0"/>
              </a:rPr>
              <a:t>(Dashboard)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46660" y="1564182"/>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ML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initially tested linear regression models.</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used a Tree-based Pipeline Optimization Tool (TPOT), a python automated ML tool, for model selection and parameter optimization.</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selected and used an </a:t>
            </a:r>
            <a:r>
              <a:rPr lang="en-US" sz="1600" dirty="0" err="1">
                <a:solidFill>
                  <a:schemeClr val="bg2"/>
                </a:solidFill>
                <a:latin typeface="Arial" panose="020B0604020202020204" pitchFamily="34" charset="0"/>
                <a:cs typeface="Arial" panose="020B0604020202020204" pitchFamily="34" charset="0"/>
              </a:rPr>
              <a:t>XGBoostClassifier</a:t>
            </a:r>
            <a:r>
              <a:rPr lang="en-US" sz="1600" dirty="0">
                <a:solidFill>
                  <a:schemeClr val="bg2"/>
                </a:solidFill>
                <a:latin typeface="Arial" panose="020B0604020202020204" pitchFamily="34" charset="0"/>
                <a:cs typeface="Arial" panose="020B0604020202020204" pitchFamily="34" charset="0"/>
              </a:rPr>
              <a:t> for the multi-class classification project.</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According to the NID literature, random forest models are the more widely used. </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an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pic>
        <p:nvPicPr>
          <p:cNvPr id="2" name="Graphic 1">
            <a:extLst>
              <a:ext uri="{FF2B5EF4-FFF2-40B4-BE49-F238E27FC236}">
                <a16:creationId xmlns:a16="http://schemas.microsoft.com/office/drawing/2014/main" id="{275887CF-1675-2A51-4966-0D330FC61F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40951" y="2936291"/>
            <a:ext cx="530863" cy="489774"/>
          </a:xfrm>
          <a:prstGeom prst="rect">
            <a:avLst/>
          </a:prstGeom>
        </p:spPr>
      </p:pic>
    </p:spTree>
    <p:extLst>
      <p:ext uri="{BB962C8B-B14F-4D97-AF65-F5344CB8AC3E}">
        <p14:creationId xmlns:p14="http://schemas.microsoft.com/office/powerpoint/2010/main" val="536615293"/>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6318</TotalTime>
  <Words>3570</Words>
  <Application>Microsoft Macintosh PowerPoint</Application>
  <PresentationFormat>On-screen Show (16:9)</PresentationFormat>
  <Paragraphs>339</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Proxima Nova</vt:lpstr>
      <vt:lpstr>Wingdings</vt:lpstr>
      <vt:lpstr>Courier New</vt:lpstr>
      <vt:lpstr>Arial</vt:lpstr>
      <vt:lpstr>Arial</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data (network topology)</vt:lpstr>
      <vt:lpstr>Information about the ML Model</vt:lpstr>
      <vt:lpstr>MLE Stack / EDA - Data Engineering - ML</vt:lpstr>
      <vt:lpstr>MLE Stack / Deployment</vt:lpstr>
      <vt:lpstr>Demo / Introduction</vt:lpstr>
      <vt:lpstr>Future Work </vt:lpstr>
      <vt:lpstr>Thank You!  Any Questions?    [Github repo: https://github.com/JoaquinGianan/network-analytics] [Demo: link to demo]</vt:lpstr>
      <vt:lpstr>PowerPoint Presentation</vt:lpstr>
      <vt:lpstr>Information about the data (network topology)</vt:lpstr>
      <vt:lpstr>Information about the Data</vt:lpstr>
      <vt:lpstr>Information about the data (network topology)</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Appendices </vt:lpstr>
      <vt:lpstr>PowerPoint Presentation</vt:lpstr>
      <vt:lpstr>Demo Challenges</vt:lpstr>
      <vt:lpstr>Conclusions - WIP</vt:lpstr>
      <vt:lpstr>MLE Stack (2 min)</vt:lpstr>
      <vt:lpstr>Industry insights</vt:lpstr>
      <vt:lpstr>DeepInsight pipeline</vt:lpstr>
      <vt:lpstr>Models</vt:lpstr>
      <vt:lpstr>Models (industry)</vt:lpstr>
      <vt:lpstr>Models (industry)</vt:lpstr>
      <vt:lpstr>Industry insights</vt:lpstr>
      <vt:lpstr>MLE Stack</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46</cp:revision>
  <cp:lastPrinted>2022-12-04T19:30:55Z</cp:lastPrinted>
  <dcterms:modified xsi:type="dcterms:W3CDTF">2022-12-05T22:49:21Z</dcterms:modified>
</cp:coreProperties>
</file>