
<file path=[Content_Types].xml><?xml version="1.0" encoding="utf-8"?>
<Types xmlns="http://schemas.openxmlformats.org/package/2006/content-types">
  <Default Extension="emf" ContentType="image/x-emf"/>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Lst>
  <p:notesMasterIdLst>
    <p:notesMasterId r:id="rId47"/>
  </p:notesMasterIdLst>
  <p:sldIdLst>
    <p:sldId id="257" r:id="rId2"/>
    <p:sldId id="258" r:id="rId3"/>
    <p:sldId id="259" r:id="rId4"/>
    <p:sldId id="260" r:id="rId5"/>
    <p:sldId id="261" r:id="rId6"/>
    <p:sldId id="275" r:id="rId7"/>
    <p:sldId id="273" r:id="rId8"/>
    <p:sldId id="310" r:id="rId9"/>
    <p:sldId id="289" r:id="rId10"/>
    <p:sldId id="292" r:id="rId11"/>
    <p:sldId id="290" r:id="rId12"/>
    <p:sldId id="262" r:id="rId13"/>
    <p:sldId id="269" r:id="rId14"/>
    <p:sldId id="265" r:id="rId15"/>
    <p:sldId id="264" r:id="rId16"/>
    <p:sldId id="266" r:id="rId17"/>
    <p:sldId id="303" r:id="rId18"/>
    <p:sldId id="272" r:id="rId19"/>
    <p:sldId id="291" r:id="rId20"/>
    <p:sldId id="311" r:id="rId21"/>
    <p:sldId id="306" r:id="rId22"/>
    <p:sldId id="288" r:id="rId23"/>
    <p:sldId id="305" r:id="rId24"/>
    <p:sldId id="294" r:id="rId25"/>
    <p:sldId id="300" r:id="rId26"/>
    <p:sldId id="295" r:id="rId27"/>
    <p:sldId id="309" r:id="rId28"/>
    <p:sldId id="296" r:id="rId29"/>
    <p:sldId id="297" r:id="rId30"/>
    <p:sldId id="298" r:id="rId31"/>
    <p:sldId id="299" r:id="rId32"/>
    <p:sldId id="304" r:id="rId33"/>
    <p:sldId id="285" r:id="rId34"/>
    <p:sldId id="268" r:id="rId35"/>
    <p:sldId id="277" r:id="rId36"/>
    <p:sldId id="280" r:id="rId37"/>
    <p:sldId id="278" r:id="rId38"/>
    <p:sldId id="283" r:id="rId39"/>
    <p:sldId id="281" r:id="rId40"/>
    <p:sldId id="282" r:id="rId41"/>
    <p:sldId id="284" r:id="rId42"/>
    <p:sldId id="276" r:id="rId43"/>
    <p:sldId id="271" r:id="rId44"/>
    <p:sldId id="267" r:id="rId45"/>
    <p:sldId id="270" r:id="rId46"/>
  </p:sldIdLst>
  <p:sldSz cx="9144000" cy="5143500" type="screen16x9"/>
  <p:notesSz cx="6858000" cy="9144000"/>
  <p:embeddedFontLst>
    <p:embeddedFont>
      <p:font typeface="Proxima Nova" panose="02000506030000020004" pitchFamily="2" charset="0"/>
      <p:regular r:id="rId48"/>
      <p:bold r:id="rId49"/>
      <p:italic r:id="rId50"/>
      <p:boldItalic r:id="rId51"/>
    </p:embeddedFont>
    <p:embeddedFont>
      <p:font typeface="Proxima Nova Semibold" panose="02000506030000020004"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217"/>
  </p:normalViewPr>
  <p:slideViewPr>
    <p:cSldViewPr snapToGrid="0">
      <p:cViewPr varScale="1">
        <p:scale>
          <a:sx n="114" d="100"/>
          <a:sy n="114" d="100"/>
        </p:scale>
        <p:origin x="1312" y="176"/>
      </p:cViewPr>
      <p:guideLst>
        <p:guide orient="horz" pos="1618"/>
        <p:guide pos="2880"/>
        <p:guide orient="horz" pos="732"/>
        <p:guide orient="horz" pos="2868"/>
        <p:guide pos="192"/>
        <p:guide pos="5568"/>
      </p:guideLst>
    </p:cSldViewPr>
  </p:slideViewPr>
  <p:outlineViewPr>
    <p:cViewPr>
      <p:scale>
        <a:sx n="33" d="100"/>
        <a:sy n="33" d="100"/>
      </p:scale>
      <p:origin x="0" y="-8"/>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62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5389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51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983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85892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95728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1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7709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3900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3749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6406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0345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756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4179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350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4469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618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778705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0012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47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2522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pic>
        <p:nvPicPr>
          <p:cNvPr id="13" name="Google Shape;13;g133bbe043f8_2_11"/>
          <p:cNvPicPr preferRelativeResize="0"/>
          <p:nvPr/>
        </p:nvPicPr>
        <p:blipFill rotWithShape="1">
          <a:blip r:embed="rId2">
            <a:alphaModFix/>
          </a:blip>
          <a:srcRect/>
          <a:stretch/>
        </p:blipFill>
        <p:spPr>
          <a:xfrm>
            <a:off x="8322883" y="83137"/>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4596158" y="4796847"/>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     </a:t>
            </a:r>
          </a:p>
        </p:txBody>
      </p:sp>
      <p:sp>
        <p:nvSpPr>
          <p:cNvPr id="3" name="TextBox 2">
            <a:extLst>
              <a:ext uri="{FF2B5EF4-FFF2-40B4-BE49-F238E27FC236}">
                <a16:creationId xmlns:a16="http://schemas.microsoft.com/office/drawing/2014/main" id="{CE9D164A-7662-F59A-F840-3E6453EBDF04}"/>
              </a:ext>
            </a:extLst>
          </p:cNvPr>
          <p:cNvSpPr txBox="1"/>
          <p:nvPr userDrawn="1"/>
        </p:nvSpPr>
        <p:spPr>
          <a:xfrm>
            <a:off x="2498103" y="254524"/>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AFC4C81-7FE9-A3FF-AF00-73A1AD337255}"/>
              </a:ext>
            </a:extLst>
          </p:cNvPr>
          <p:cNvSpPr txBox="1"/>
          <p:nvPr userDrawn="1"/>
        </p:nvSpPr>
        <p:spPr>
          <a:xfrm>
            <a:off x="8397849" y="4810078"/>
            <a:ext cx="366816" cy="236394"/>
          </a:xfrm>
          <a:prstGeom prst="rect">
            <a:avLst/>
          </a:prstGeom>
          <a:noFill/>
        </p:spPr>
        <p:txBody>
          <a:bodyPr wrap="square" rtlCol="0">
            <a:spAutoFit/>
          </a:bodyPr>
          <a:lstStyle/>
          <a:p>
            <a:fld id="{9B4E17F3-918A-2A41-92C9-156AB227B681}" type="slidenum">
              <a:rPr lang="en-US" sz="900" smtClean="0"/>
              <a:t>‹#›</a:t>
            </a:fld>
            <a:endParaRPr lang="en-US" sz="900"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dirty="0"/>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developer.nvidia.com/blog/gradient-boosting-decision-trees-xgboost-cuda/"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microsoft.com/en-us/azure/iot-hub/iot-hub-live-data-visualization-in-power-bi"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jfif"/><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6" name="TextBox 5">
            <a:extLst>
              <a:ext uri="{FF2B5EF4-FFF2-40B4-BE49-F238E27FC236}">
                <a16:creationId xmlns:a16="http://schemas.microsoft.com/office/drawing/2014/main" id="{DE815755-CA9D-91D9-819C-5788FE5CBF2C}"/>
              </a:ext>
            </a:extLst>
          </p:cNvPr>
          <p:cNvSpPr txBox="1"/>
          <p:nvPr/>
        </p:nvSpPr>
        <p:spPr>
          <a:xfrm>
            <a:off x="1146025" y="1309760"/>
            <a:ext cx="6851950" cy="461665"/>
          </a:xfrm>
          <a:prstGeom prst="rect">
            <a:avLst/>
          </a:prstGeom>
          <a:noFill/>
        </p:spPr>
        <p:txBody>
          <a:bodyPr wrap="square" rtlCol="0">
            <a:spAutoFit/>
          </a:bodyPr>
          <a:lstStyle/>
          <a:p>
            <a:r>
              <a:rPr lang="en-US" sz="1200" dirty="0"/>
              <a:t>Throughout the project we utilized the power of </a:t>
            </a:r>
            <a:r>
              <a:rPr lang="en-US" sz="1200" dirty="0" err="1"/>
              <a:t>Github</a:t>
            </a:r>
            <a:r>
              <a:rPr lang="en-US" sz="1200" dirty="0"/>
              <a:t> for version control and collaboration among team members.</a:t>
            </a:r>
          </a:p>
        </p:txBody>
      </p:sp>
      <p:sp>
        <p:nvSpPr>
          <p:cNvPr id="7" name="TextBox 6">
            <a:extLst>
              <a:ext uri="{FF2B5EF4-FFF2-40B4-BE49-F238E27FC236}">
                <a16:creationId xmlns:a16="http://schemas.microsoft.com/office/drawing/2014/main" id="{AE314D5B-799C-808F-D760-9F5DDFF70ECF}"/>
              </a:ext>
            </a:extLst>
          </p:cNvPr>
          <p:cNvSpPr txBox="1"/>
          <p:nvPr/>
        </p:nvSpPr>
        <p:spPr>
          <a:xfrm>
            <a:off x="4800361" y="3721953"/>
            <a:ext cx="1738896" cy="830997"/>
          </a:xfrm>
          <a:prstGeom prst="rect">
            <a:avLst/>
          </a:prstGeom>
          <a:noFill/>
          <a:ln w="12700">
            <a:solidFill>
              <a:schemeClr val="tx1">
                <a:lumMod val="50000"/>
              </a:schemeClr>
            </a:solidFill>
          </a:ln>
        </p:spPr>
        <p:txBody>
          <a:bodyPr wrap="square" rtlCol="0" anchor="ctr" anchorCtr="1">
            <a:spAutoFit/>
          </a:bodyPr>
          <a:lstStyle/>
          <a:p>
            <a:pPr algn="ctr"/>
            <a:r>
              <a:rPr lang="en-US" sz="1200" dirty="0"/>
              <a:t>Took advantage of TPOT capabilities to select and fine tune a ML model.</a:t>
            </a:r>
          </a:p>
        </p:txBody>
      </p:sp>
      <p:pic>
        <p:nvPicPr>
          <p:cNvPr id="1028" name="Picture 4">
            <a:extLst>
              <a:ext uri="{FF2B5EF4-FFF2-40B4-BE49-F238E27FC236}">
                <a16:creationId xmlns:a16="http://schemas.microsoft.com/office/drawing/2014/main" id="{147E41FD-EBE5-7E00-D3FF-F60711E52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678" y="2055640"/>
            <a:ext cx="463509" cy="537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thon Logo">
            <a:extLst>
              <a:ext uri="{FF2B5EF4-FFF2-40B4-BE49-F238E27FC236}">
                <a16:creationId xmlns:a16="http://schemas.microsoft.com/office/drawing/2014/main" id="{43B13BD7-F7A6-FAF3-B027-8EC3FF398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24" y="2611230"/>
            <a:ext cx="463509" cy="461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mPy">
            <a:extLst>
              <a:ext uri="{FF2B5EF4-FFF2-40B4-BE49-F238E27FC236}">
                <a16:creationId xmlns:a16="http://schemas.microsoft.com/office/drawing/2014/main" id="{C57F3D60-0812-35E4-7320-3F8E8B89E3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852" y="2539115"/>
            <a:ext cx="572102" cy="57210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ndas - Python Data Analysis Library">
            <a:extLst>
              <a:ext uri="{FF2B5EF4-FFF2-40B4-BE49-F238E27FC236}">
                <a16:creationId xmlns:a16="http://schemas.microsoft.com/office/drawing/2014/main" id="{35089554-DA4E-CF68-DD5B-0E07C50213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7852" y="3129114"/>
            <a:ext cx="596594" cy="42230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BFF9A48-2A52-62BD-5BC0-2DA0E6B91F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0085" y="2451101"/>
            <a:ext cx="832594" cy="448242"/>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Discussion of seaborn logo · Issue #2243 · mwaskom/seaborn · GitHub">
            <a:extLst>
              <a:ext uri="{FF2B5EF4-FFF2-40B4-BE49-F238E27FC236}">
                <a16:creationId xmlns:a16="http://schemas.microsoft.com/office/drawing/2014/main" id="{44E62E3D-BF9B-5DC6-141D-21B439D7DF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57" y="3112600"/>
            <a:ext cx="590550" cy="59055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TPOT Logo - AutoML">
            <a:extLst>
              <a:ext uri="{FF2B5EF4-FFF2-40B4-BE49-F238E27FC236}">
                <a16:creationId xmlns:a16="http://schemas.microsoft.com/office/drawing/2014/main" id="{5462DFEA-7F66-29B7-E264-4E357870C8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1577" y="2384403"/>
            <a:ext cx="736179" cy="64535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RAPIDS + XGBoost | RAPIDS">
            <a:extLst>
              <a:ext uri="{FF2B5EF4-FFF2-40B4-BE49-F238E27FC236}">
                <a16:creationId xmlns:a16="http://schemas.microsoft.com/office/drawing/2014/main" id="{E9A6EB5B-3D06-6F90-AC28-A26D67F586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3656" y="2322441"/>
            <a:ext cx="1144983" cy="85873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3">
            <a:extLst>
              <a:ext uri="{FF2B5EF4-FFF2-40B4-BE49-F238E27FC236}">
                <a16:creationId xmlns:a16="http://schemas.microsoft.com/office/drawing/2014/main" id="{EE8AECEE-5342-EA15-A5E0-B8538B966704}"/>
              </a:ext>
            </a:extLst>
          </p:cNvPr>
          <p:cNvSpPr>
            <a:spLocks noGrp="1"/>
          </p:cNvSpPr>
          <p:nvPr>
            <p:ph type="title"/>
          </p:nvPr>
        </p:nvSpPr>
        <p:spPr/>
        <p:txBody>
          <a:bodyPr/>
          <a:lstStyle/>
          <a:p>
            <a:r>
              <a:rPr lang="en-US" dirty="0">
                <a:solidFill>
                  <a:srgbClr val="0070C0"/>
                </a:solidFill>
              </a:rPr>
              <a:t>MLE Stack / EDA - Data Engineering - ML</a:t>
            </a:r>
          </a:p>
        </p:txBody>
      </p:sp>
      <p:pic>
        <p:nvPicPr>
          <p:cNvPr id="1064" name="Picture 40" descr="GitHub Logos and Usage · GitHub">
            <a:extLst>
              <a:ext uri="{FF2B5EF4-FFF2-40B4-BE49-F238E27FC236}">
                <a16:creationId xmlns:a16="http://schemas.microsoft.com/office/drawing/2014/main" id="{713E3ED5-9912-E634-B17A-43261AA503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205" y="1279145"/>
            <a:ext cx="572103" cy="572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0" descr="GitHub Logos and Usage · GitHub">
            <a:extLst>
              <a:ext uri="{FF2B5EF4-FFF2-40B4-BE49-F238E27FC236}">
                <a16:creationId xmlns:a16="http://schemas.microsoft.com/office/drawing/2014/main" id="{0BD7E616-4B79-F6B0-95CC-5EE4C21BF9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692" y="1237788"/>
            <a:ext cx="572103" cy="572103"/>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8D2D27FE-AFFF-5FC3-77A5-6325DC83C0FC}"/>
              </a:ext>
            </a:extLst>
          </p:cNvPr>
          <p:cNvSpPr/>
          <p:nvPr/>
        </p:nvSpPr>
        <p:spPr>
          <a:xfrm>
            <a:off x="398205" y="1237788"/>
            <a:ext cx="8347590" cy="613460"/>
          </a:xfrm>
          <a:prstGeom prst="round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29C513BC-D591-7670-5AC9-45E49EB38807}"/>
              </a:ext>
            </a:extLst>
          </p:cNvPr>
          <p:cNvSpPr/>
          <p:nvPr/>
        </p:nvSpPr>
        <p:spPr>
          <a:xfrm>
            <a:off x="1982490" y="2568574"/>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34601F49-0868-2EF4-5039-241A3628DD83}"/>
              </a:ext>
            </a:extLst>
          </p:cNvPr>
          <p:cNvSpPr/>
          <p:nvPr/>
        </p:nvSpPr>
        <p:spPr>
          <a:xfrm>
            <a:off x="4079403" y="2600808"/>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a:extLst>
              <a:ext uri="{FF2B5EF4-FFF2-40B4-BE49-F238E27FC236}">
                <a16:creationId xmlns:a16="http://schemas.microsoft.com/office/drawing/2014/main" id="{EA42870C-15B2-D928-DCEF-7E637B8B4984}"/>
              </a:ext>
            </a:extLst>
          </p:cNvPr>
          <p:cNvSpPr/>
          <p:nvPr/>
        </p:nvSpPr>
        <p:spPr>
          <a:xfrm>
            <a:off x="6282106" y="2611230"/>
            <a:ext cx="720958" cy="302004"/>
          </a:xfrm>
          <a:prstGeom prst="rightArrow">
            <a:avLst>
              <a:gd name="adj1" fmla="val 16826"/>
              <a:gd name="adj2"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48C25C9-8360-A3DD-7547-2D849974FE56}"/>
              </a:ext>
            </a:extLst>
          </p:cNvPr>
          <p:cNvSpPr txBox="1"/>
          <p:nvPr/>
        </p:nvSpPr>
        <p:spPr>
          <a:xfrm>
            <a:off x="2653817"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Pipeline</a:t>
            </a:r>
          </a:p>
          <a:p>
            <a:pPr algn="ctr"/>
            <a:r>
              <a:rPr lang="en-US" sz="1200" dirty="0"/>
              <a:t>Data preprocessing</a:t>
            </a:r>
          </a:p>
          <a:p>
            <a:pPr algn="ctr"/>
            <a:r>
              <a:rPr lang="en-US" sz="1200" dirty="0"/>
              <a:t>Model selection – </a:t>
            </a:r>
            <a:r>
              <a:rPr lang="en-US" sz="1200" dirty="0" err="1"/>
              <a:t>lgr</a:t>
            </a:r>
            <a:endParaRPr lang="en-US" sz="1200" dirty="0"/>
          </a:p>
          <a:p>
            <a:pPr algn="ctr"/>
            <a:r>
              <a:rPr lang="en-US" sz="1200" dirty="0"/>
              <a:t>Metrics</a:t>
            </a:r>
          </a:p>
        </p:txBody>
      </p:sp>
      <p:sp>
        <p:nvSpPr>
          <p:cNvPr id="22" name="TextBox 21">
            <a:extLst>
              <a:ext uri="{FF2B5EF4-FFF2-40B4-BE49-F238E27FC236}">
                <a16:creationId xmlns:a16="http://schemas.microsoft.com/office/drawing/2014/main" id="{20579A39-E6A3-131B-ADE3-677171D8B3F4}"/>
              </a:ext>
            </a:extLst>
          </p:cNvPr>
          <p:cNvSpPr txBox="1"/>
          <p:nvPr/>
        </p:nvSpPr>
        <p:spPr>
          <a:xfrm>
            <a:off x="405359" y="3721953"/>
            <a:ext cx="1738896" cy="830997"/>
          </a:xfrm>
          <a:prstGeom prst="rect">
            <a:avLst/>
          </a:prstGeom>
          <a:noFill/>
          <a:ln w="12700">
            <a:solidFill>
              <a:schemeClr val="tx1">
                <a:lumMod val="50000"/>
              </a:schemeClr>
            </a:solidFill>
          </a:ln>
        </p:spPr>
        <p:txBody>
          <a:bodyPr wrap="square" rtlCol="0" anchor="ctr" anchorCtr="1">
            <a:noAutofit/>
          </a:bodyPr>
          <a:lstStyle/>
          <a:p>
            <a:pPr algn="ctr"/>
            <a:r>
              <a:rPr lang="en-US" sz="1200" dirty="0"/>
              <a:t>EDA</a:t>
            </a:r>
          </a:p>
          <a:p>
            <a:pPr algn="ctr"/>
            <a:r>
              <a:rPr lang="en-US" sz="1200" dirty="0"/>
              <a:t>Experimentation</a:t>
            </a:r>
          </a:p>
          <a:p>
            <a:pPr algn="ctr"/>
            <a:r>
              <a:rPr lang="en-US" sz="1200" dirty="0"/>
              <a:t>Data Engineering</a:t>
            </a:r>
          </a:p>
          <a:p>
            <a:pPr algn="ctr"/>
            <a:r>
              <a:rPr lang="en-US" sz="1200" dirty="0"/>
              <a:t>Feature selection</a:t>
            </a:r>
          </a:p>
        </p:txBody>
      </p:sp>
      <p:sp>
        <p:nvSpPr>
          <p:cNvPr id="23" name="TextBox 22">
            <a:extLst>
              <a:ext uri="{FF2B5EF4-FFF2-40B4-BE49-F238E27FC236}">
                <a16:creationId xmlns:a16="http://schemas.microsoft.com/office/drawing/2014/main" id="{A6B9BD35-E202-5B64-CA02-CDA4090BA0BC}"/>
              </a:ext>
            </a:extLst>
          </p:cNvPr>
          <p:cNvSpPr txBox="1"/>
          <p:nvPr/>
        </p:nvSpPr>
        <p:spPr>
          <a:xfrm>
            <a:off x="7006899" y="3721953"/>
            <a:ext cx="1738896" cy="830997"/>
          </a:xfrm>
          <a:prstGeom prst="rect">
            <a:avLst/>
          </a:prstGeom>
          <a:noFill/>
          <a:ln w="12700">
            <a:solidFill>
              <a:schemeClr val="tx1">
                <a:lumMod val="50000"/>
              </a:schemeClr>
            </a:solidFill>
          </a:ln>
        </p:spPr>
        <p:txBody>
          <a:bodyPr wrap="square" rtlCol="0" anchor="ctr" anchorCtr="1">
            <a:spAutoFit/>
          </a:bodyPr>
          <a:lstStyle>
            <a:defPPr marR="0" lvl="0" algn="l" rtl="0">
              <a:lnSpc>
                <a:spcPct val="100000"/>
              </a:lnSpc>
              <a:spcBef>
                <a:spcPts val="0"/>
              </a:spcBef>
              <a:spcAft>
                <a:spcPts val="0"/>
              </a:spcAft>
            </a:defPPr>
            <a:lvl1pPr algn="ctr">
              <a:defRPr sz="1200"/>
            </a:lvl1pPr>
          </a:lstStyle>
          <a:p>
            <a:r>
              <a:rPr lang="en-US" dirty="0"/>
              <a:t>Extreme Gradient Boost</a:t>
            </a:r>
          </a:p>
          <a:p>
            <a:r>
              <a:rPr lang="en-US" dirty="0"/>
              <a:t>parallel tree boosting</a:t>
            </a:r>
          </a:p>
          <a:p>
            <a:r>
              <a:rPr lang="en-US" dirty="0"/>
              <a:t>ML classification lib</a:t>
            </a:r>
          </a:p>
        </p:txBody>
      </p:sp>
    </p:spTree>
    <p:extLst>
      <p:ext uri="{BB962C8B-B14F-4D97-AF65-F5344CB8AC3E}">
        <p14:creationId xmlns:p14="http://schemas.microsoft.com/office/powerpoint/2010/main" val="53661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 Deployment</a:t>
            </a:r>
            <a:endParaRPr dirty="0">
              <a:solidFill>
                <a:srgbClr val="0070C0"/>
              </a:solidFill>
            </a:endParaRPr>
          </a:p>
        </p:txBody>
      </p:sp>
      <p:pic>
        <p:nvPicPr>
          <p:cNvPr id="2056" name="Picture 8" descr="Docker: Accelerated, Containerized Application Development">
            <a:extLst>
              <a:ext uri="{FF2B5EF4-FFF2-40B4-BE49-F238E27FC236}">
                <a16:creationId xmlns:a16="http://schemas.microsoft.com/office/drawing/2014/main" id="{0671922A-0F68-A977-E57B-3197A71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48" y="1207483"/>
            <a:ext cx="860258" cy="86025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Pocoo, flask, logo Icon in Vector Logo">
            <a:extLst>
              <a:ext uri="{FF2B5EF4-FFF2-40B4-BE49-F238E27FC236}">
                <a16:creationId xmlns:a16="http://schemas.microsoft.com/office/drawing/2014/main" id="{D879B2D4-3102-AE4A-775F-D57318955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62" y="2268929"/>
            <a:ext cx="925630" cy="46281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Node.js Logo PNG Transparent &amp; SVG Vector - Freebie Supply">
            <a:extLst>
              <a:ext uri="{FF2B5EF4-FFF2-40B4-BE49-F238E27FC236}">
                <a16:creationId xmlns:a16="http://schemas.microsoft.com/office/drawing/2014/main" id="{58A92A08-FC7E-99C7-C604-D2818FDCA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39" y="2923308"/>
            <a:ext cx="1172677" cy="879508"/>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ickers: React Logo Stickers">
            <a:extLst>
              <a:ext uri="{FF2B5EF4-FFF2-40B4-BE49-F238E27FC236}">
                <a16:creationId xmlns:a16="http://schemas.microsoft.com/office/drawing/2014/main" id="{460F42AF-1456-3252-8EA5-6181C2A01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5901" y="3891909"/>
            <a:ext cx="667753" cy="6677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048D343-A81A-6AC3-BB6E-25E5D4334B4D}"/>
              </a:ext>
            </a:extLst>
          </p:cNvPr>
          <p:cNvSpPr txBox="1"/>
          <p:nvPr/>
        </p:nvSpPr>
        <p:spPr>
          <a:xfrm>
            <a:off x="3077150" y="127766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Containerization for back-end deployment</a:t>
            </a:r>
          </a:p>
        </p:txBody>
      </p:sp>
      <p:sp>
        <p:nvSpPr>
          <p:cNvPr id="12" name="TextBox 11">
            <a:extLst>
              <a:ext uri="{FF2B5EF4-FFF2-40B4-BE49-F238E27FC236}">
                <a16:creationId xmlns:a16="http://schemas.microsoft.com/office/drawing/2014/main" id="{3223DAC6-57D1-F0B8-5442-C00D984157C5}"/>
              </a:ext>
            </a:extLst>
          </p:cNvPr>
          <p:cNvSpPr txBox="1"/>
          <p:nvPr/>
        </p:nvSpPr>
        <p:spPr>
          <a:xfrm>
            <a:off x="3077149" y="2140388"/>
            <a:ext cx="3772383"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Lightweight</a:t>
            </a:r>
            <a:r>
              <a:rPr lang="en-US" sz="1600" b="0" i="0" u="none" strike="noStrike" dirty="0">
                <a:solidFill>
                  <a:srgbClr val="BDC1C6"/>
                </a:solidFill>
                <a:effectLst/>
                <a:latin typeface="arial" panose="020B0604020202020204" pitchFamily="34" charset="0"/>
              </a:rPr>
              <a:t> </a:t>
            </a:r>
            <a:r>
              <a:rPr lang="en-US" sz="1200" dirty="0"/>
              <a:t>WSGI web application framework</a:t>
            </a:r>
          </a:p>
        </p:txBody>
      </p:sp>
      <p:sp>
        <p:nvSpPr>
          <p:cNvPr id="13" name="TextBox 12">
            <a:extLst>
              <a:ext uri="{FF2B5EF4-FFF2-40B4-BE49-F238E27FC236}">
                <a16:creationId xmlns:a16="http://schemas.microsoft.com/office/drawing/2014/main" id="{A31E8553-FA0D-2D7B-6CB3-5EF04906B9F2}"/>
              </a:ext>
            </a:extLst>
          </p:cNvPr>
          <p:cNvSpPr txBox="1"/>
          <p:nvPr/>
        </p:nvSpPr>
        <p:spPr>
          <a:xfrm>
            <a:off x="3077150" y="3003113"/>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Enables the creation of scalable and quick back-end RESTful APIs</a:t>
            </a:r>
          </a:p>
        </p:txBody>
      </p:sp>
      <p:sp>
        <p:nvSpPr>
          <p:cNvPr id="14" name="TextBox 13">
            <a:extLst>
              <a:ext uri="{FF2B5EF4-FFF2-40B4-BE49-F238E27FC236}">
                <a16:creationId xmlns:a16="http://schemas.microsoft.com/office/drawing/2014/main" id="{5AB8A59A-F7D0-3A0B-5EBA-E3904183692E}"/>
              </a:ext>
            </a:extLst>
          </p:cNvPr>
          <p:cNvSpPr txBox="1"/>
          <p:nvPr/>
        </p:nvSpPr>
        <p:spPr>
          <a:xfrm>
            <a:off x="3077150" y="3865837"/>
            <a:ext cx="3772382" cy="719899"/>
          </a:xfrm>
          <a:prstGeom prst="rect">
            <a:avLst/>
          </a:prstGeom>
          <a:noFill/>
          <a:ln w="12700">
            <a:solidFill>
              <a:schemeClr val="tx1">
                <a:lumMod val="50000"/>
              </a:schemeClr>
            </a:solidFill>
          </a:ln>
        </p:spPr>
        <p:txBody>
          <a:bodyPr wrap="square" rtlCol="0" anchor="ctr" anchorCtr="1">
            <a:noAutofit/>
          </a:bodyPr>
          <a:lstStyle/>
          <a:p>
            <a:pPr algn="ctr"/>
            <a:r>
              <a:rPr lang="en-US" sz="1200" dirty="0"/>
              <a:t>Front-end library that creates interactive user interfaces</a:t>
            </a:r>
          </a:p>
        </p:txBody>
      </p:sp>
    </p:spTree>
    <p:extLst>
      <p:ext uri="{BB962C8B-B14F-4D97-AF65-F5344CB8AC3E}">
        <p14:creationId xmlns:p14="http://schemas.microsoft.com/office/powerpoint/2010/main" val="183251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solidFill>
                  <a:schemeClr val="bg2"/>
                </a:solidFill>
                <a:latin typeface="Proxima Nova" panose="020B0604020202020204" charset="0"/>
              </a:rPr>
              <a:t>Full workflow implementation;</a:t>
            </a:r>
          </a:p>
          <a:p>
            <a:pPr marL="107948" indent="0">
              <a:buNone/>
            </a:pPr>
            <a:endParaRPr lang="en-US" sz="1400" dirty="0">
              <a:solidFill>
                <a:schemeClr val="bg2"/>
              </a:solidFill>
              <a:effectLst/>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Deployment in a dashboard? What tool to use? </a:t>
            </a:r>
            <a:endParaRPr lang="en-US" sz="400" dirty="0">
              <a:solidFill>
                <a:schemeClr val="bg2"/>
              </a:solidFill>
              <a:latin typeface="Proxima Nova" panose="020B0604020202020204" charset="0"/>
            </a:endParaRPr>
          </a:p>
          <a:p>
            <a:pPr>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How to simulate the use of real data to validate/test the solution? </a:t>
            </a:r>
          </a:p>
          <a:p>
            <a:pPr lvl="1">
              <a:lnSpc>
                <a:spcPct val="100000"/>
              </a:lnSpc>
              <a:buFont typeface="Arial" panose="020B0604020202020204" pitchFamily="34" charset="0"/>
              <a:buChar char="•"/>
            </a:pPr>
            <a:r>
              <a:rPr lang="en-US" dirty="0">
                <a:solidFill>
                  <a:schemeClr val="bg2"/>
                </a:solidFill>
                <a:latin typeface="Proxima Nova" panose="020B0604020202020204" charset="0"/>
              </a:rPr>
              <a:t>We used unseen, test data for the Demo.</a:t>
            </a:r>
          </a:p>
          <a:p>
            <a:pPr>
              <a:buFont typeface="Arial" panose="020B0604020202020204" pitchFamily="34" charset="0"/>
              <a:buChar char="•"/>
            </a:pPr>
            <a:endParaRPr lang="en-US" sz="1400" dirty="0">
              <a:solidFill>
                <a:schemeClr val="bg2"/>
              </a:solidFill>
              <a:latin typeface="Proxima Nova" panose="020B0604020202020204" charset="0"/>
            </a:endParaRPr>
          </a:p>
          <a:p>
            <a:pPr>
              <a:buFont typeface="Arial" panose="020B0604020202020204" pitchFamily="34" charset="0"/>
              <a:buChar char="•"/>
            </a:pPr>
            <a:r>
              <a:rPr lang="en-US" sz="1400" dirty="0">
                <a:solidFill>
                  <a:schemeClr val="bg2"/>
                </a:solidFill>
                <a:latin typeface="Proxima Nova" panose="020B0604020202020204" charset="0"/>
              </a:rPr>
              <a:t>How often a model like that would need to be retrained to reflect the dataset/data drift?</a:t>
            </a:r>
          </a:p>
        </p:txBody>
      </p:sp>
    </p:spTree>
    <p:extLst>
      <p:ext uri="{BB962C8B-B14F-4D97-AF65-F5344CB8AC3E}">
        <p14:creationId xmlns:p14="http://schemas.microsoft.com/office/powerpoint/2010/main" val="322964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Real time streaming using KAFKA, Autoloader &amp; Databricks delta lake for real-time threat detection,</a:t>
            </a:r>
          </a:p>
          <a:p>
            <a:pPr>
              <a:buFont typeface="Arial" panose="020B0604020202020204" pitchFamily="34" charset="0"/>
              <a:buChar char="•"/>
            </a:pPr>
            <a:endParaRPr lang="en-US" sz="1400" dirty="0"/>
          </a:p>
          <a:p>
            <a:pPr>
              <a:buFont typeface="Arial" panose="020B0604020202020204" pitchFamily="34" charset="0"/>
              <a:buChar char="•"/>
            </a:pPr>
            <a:r>
              <a:rPr lang="en-US" sz="1400" dirty="0"/>
              <a:t>Dashboarding using </a:t>
            </a:r>
            <a:r>
              <a:rPr lang="en-US" sz="1400" dirty="0" err="1"/>
              <a:t>plotly</a:t>
            </a:r>
            <a:r>
              <a:rPr lang="en-US" sz="1400" dirty="0"/>
              <a:t>, </a:t>
            </a:r>
            <a:r>
              <a:rPr lang="en-US" sz="1400" dirty="0" err="1"/>
              <a:t>databricks</a:t>
            </a:r>
            <a:r>
              <a:rPr lang="en-US" sz="1400" dirty="0"/>
              <a:t> environment,</a:t>
            </a:r>
          </a:p>
          <a:p>
            <a:pPr>
              <a:buFont typeface="Arial" panose="020B0604020202020204" pitchFamily="34" charset="0"/>
              <a:buChar char="•"/>
            </a:pPr>
            <a:endParaRPr lang="en-US" sz="1400" dirty="0"/>
          </a:p>
          <a:p>
            <a:pPr>
              <a:buFont typeface="Arial" panose="020B0604020202020204" pitchFamily="34" charset="0"/>
              <a:buChar char="•"/>
            </a:pPr>
            <a:r>
              <a:rPr lang="en-US" sz="1400" dirty="0"/>
              <a:t>Data drift analysis with a robust </a:t>
            </a:r>
            <a:r>
              <a:rPr lang="en-US" sz="1400" dirty="0" err="1"/>
              <a:t>devOps</a:t>
            </a:r>
            <a:r>
              <a:rPr lang="en-US" sz="1400" dirty="0"/>
              <a:t>, CICD deployment.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 WIP</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We learned to do end-to-end ML the easy way, the hard way is to be able to deploy and monitor the model daily; mapping data drift and applying re-training the model using </a:t>
            </a:r>
            <a:r>
              <a:rPr lang="en-US" sz="1400" dirty="0" err="1"/>
              <a:t>devOps</a:t>
            </a:r>
            <a:r>
              <a:rPr lang="en-US" sz="1400" dirty="0"/>
              <a:t> solutions;</a:t>
            </a:r>
          </a:p>
          <a:p>
            <a:pPr>
              <a:buFont typeface="Arial" panose="020B0604020202020204" pitchFamily="34" charset="0"/>
              <a:buChar char="•"/>
            </a:pPr>
            <a:endParaRPr sz="1400" dirty="0"/>
          </a:p>
          <a:p>
            <a:pPr>
              <a:buFont typeface="Arial" panose="020B0604020202020204" pitchFamily="34" charset="0"/>
              <a:buChar char="•"/>
            </a:pPr>
            <a:r>
              <a:rPr lang="en-US" sz="1400" dirty="0"/>
              <a:t>Important aspect of any MLE solution is the data engineering part of the project;</a:t>
            </a:r>
          </a:p>
          <a:p>
            <a:pPr>
              <a:buFont typeface="Arial" panose="020B0604020202020204" pitchFamily="34" charset="0"/>
              <a:buChar char="•"/>
            </a:pPr>
            <a:endParaRPr sz="1400" dirty="0"/>
          </a:p>
          <a:p>
            <a:pPr>
              <a:buFont typeface="Arial" panose="020B0604020202020204" pitchFamily="34" charset="0"/>
              <a:buChar char="•"/>
            </a:pPr>
            <a:endParaRPr lang="en-US" sz="1400" dirty="0"/>
          </a:p>
          <a:p>
            <a:pPr>
              <a:buFont typeface="Arial" panose="020B0604020202020204" pitchFamily="34" charset="0"/>
              <a:buChar char="•"/>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1162050"/>
            <a:ext cx="8520600" cy="3390900"/>
          </a:xfrm>
          <a:prstGeom prst="rect">
            <a:avLst/>
          </a:prstGeom>
          <a:noFill/>
          <a:ln>
            <a:noFill/>
          </a:ln>
        </p:spPr>
        <p:txBody>
          <a:bodyPr spcFirstLastPara="1" wrap="square" lIns="91425" tIns="91425" rIns="91425" bIns="91425" anchor="ctr" anchorCtr="0">
            <a:noAutofit/>
          </a:bodyPr>
          <a:lstStyle/>
          <a:p>
            <a:br>
              <a:rPr lang="en-US" dirty="0"/>
            </a:br>
            <a:r>
              <a:rPr lang="en-US" sz="2800" dirty="0"/>
              <a:t>[https://</a:t>
            </a:r>
            <a:r>
              <a:rPr lang="en-US" sz="2800" dirty="0" err="1"/>
              <a:t>github.com</a:t>
            </a:r>
            <a:r>
              <a:rPr lang="en-US" sz="2800" dirty="0"/>
              <a:t>/</a:t>
            </a:r>
            <a:r>
              <a:rPr lang="en-US" sz="2800" dirty="0" err="1"/>
              <a:t>JoaquinGianan</a:t>
            </a:r>
            <a:r>
              <a:rPr lang="en-US" sz="2800" dirty="0"/>
              <a:t>/network-analytics]</a:t>
            </a:r>
            <a:br>
              <a:rPr lang="en-US" sz="2800" dirty="0"/>
            </a:br>
            <a:br>
              <a:rPr lang="en-US" sz="2800" dirty="0"/>
            </a:br>
            <a:br>
              <a:rPr lang="en-US" sz="2800" dirty="0"/>
            </a:br>
            <a:r>
              <a:rPr lang="en-US" dirty="0"/>
              <a:t>[link to demo?]</a:t>
            </a:r>
            <a:br>
              <a:rPr lang="en-US" dirty="0"/>
            </a:br>
            <a:r>
              <a:rPr lang="en-US" dirty="0"/>
              <a:t>Thank You! </a:t>
            </a:r>
            <a:br>
              <a:rPr lang="en-US" dirty="0"/>
            </a:br>
            <a:r>
              <a:rPr lang="en-US" dirty="0"/>
              <a:t>Questions?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Appendices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4592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400" dirty="0">
                <a:solidFill>
                  <a:schemeClr val="bg2"/>
                </a:solidFill>
                <a:latin typeface="Proxima Nova" panose="020B0604020202020204" charset="0"/>
              </a:rPr>
              <a:t>Flow Simulation: </a:t>
            </a:r>
            <a:r>
              <a:rPr lang="en-US" sz="1400" dirty="0" err="1">
                <a:solidFill>
                  <a:schemeClr val="bg2"/>
                </a:solidFill>
                <a:latin typeface="Proxima Nova" panose="020B0604020202020204" charset="0"/>
              </a:rPr>
              <a:t>IPerf</a:t>
            </a:r>
            <a:r>
              <a:rPr lang="en-US" sz="1400" dirty="0">
                <a:solidFill>
                  <a:schemeClr val="bg2"/>
                </a:solidFill>
                <a:latin typeface="Proxima Nova" panose="020B0604020202020204" charset="0"/>
              </a:rPr>
              <a:t> is used to create TCP and UDP data streams simulating network flows in virtual and real networks using dummy payloads.</a:t>
            </a:r>
          </a:p>
          <a:p>
            <a:pPr>
              <a:lnSpc>
                <a:spcPct val="100000"/>
              </a:lnSpc>
              <a:buFont typeface="Arial" panose="020B0604020202020204" pitchFamily="34" charset="0"/>
              <a:buChar char="•"/>
            </a:pPr>
            <a:endParaRPr lang="en-US" sz="1400" dirty="0">
              <a:solidFill>
                <a:schemeClr val="bg2"/>
              </a:solidFill>
              <a:latin typeface="Proxima Nova" panose="020B0604020202020204" charset="0"/>
            </a:endParaRPr>
          </a:p>
          <a:p>
            <a:pPr>
              <a:lnSpc>
                <a:spcPct val="100000"/>
              </a:lnSpc>
              <a:buFont typeface="Arial" panose="020B0604020202020204" pitchFamily="34" charset="0"/>
              <a:buChar char="•"/>
            </a:pPr>
            <a:r>
              <a:rPr lang="en-US" sz="1400" dirty="0">
                <a:solidFill>
                  <a:schemeClr val="bg2"/>
                </a:solidFill>
                <a:latin typeface="Proxima Nova" panose="020B0604020202020204" charset="0"/>
              </a:rPr>
              <a:t>Data Collection: we create a custom application to collect and log the available statistics that are captured periodically (once in every 5 seconds) from OpenFlow (OF) switches. The statistics are collected through by means of </a:t>
            </a:r>
            <a:r>
              <a:rPr lang="en-US" sz="1400" i="1" dirty="0" err="1">
                <a:solidFill>
                  <a:schemeClr val="bg2"/>
                </a:solidFill>
                <a:latin typeface="Proxima Nova" panose="020B0604020202020204" charset="0"/>
              </a:rPr>
              <a:t>OFPPortStatsRequest</a:t>
            </a:r>
            <a:r>
              <a:rPr lang="en-US" sz="1400" dirty="0">
                <a:solidFill>
                  <a:schemeClr val="bg2"/>
                </a:solidFill>
                <a:latin typeface="Proxima Nova" panose="020B0604020202020204" charset="0"/>
              </a:rPr>
              <a:t> and </a:t>
            </a:r>
            <a:r>
              <a:rPr lang="en-US" sz="1400" i="1" dirty="0" err="1">
                <a:solidFill>
                  <a:schemeClr val="bg2"/>
                </a:solidFill>
                <a:latin typeface="Proxima Nova" panose="020B0604020202020204" charset="0"/>
              </a:rPr>
              <a:t>OFPPortStatsReply</a:t>
            </a:r>
            <a:r>
              <a:rPr lang="en-US" sz="1400" dirty="0">
                <a:solidFill>
                  <a:schemeClr val="bg2"/>
                </a:solidFill>
                <a:latin typeface="Proxima Nova" panose="020B0604020202020204" charset="0"/>
              </a:rPr>
              <a:t> messages between controller and switches.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100" b="0" i="0" u="none" strike="noStrike" dirty="0">
                <a:solidFill>
                  <a:schemeClr val="tx1">
                    <a:lumMod val="50000"/>
                  </a:schemeClr>
                </a:solidFill>
                <a:effectLst/>
                <a:latin typeface="-apple-system"/>
              </a:rPr>
              <a:t>For this Capstone project we are using data </a:t>
            </a:r>
            <a:r>
              <a:rPr lang="en-US" sz="1100" b="0" i="0" u="none" strike="noStrike" dirty="0" err="1">
                <a:solidFill>
                  <a:schemeClr val="tx1">
                    <a:lumMod val="50000"/>
                  </a:schemeClr>
                </a:solidFill>
                <a:effectLst/>
                <a:latin typeface="-apple-system"/>
              </a:rPr>
              <a:t>fron</a:t>
            </a:r>
            <a:r>
              <a:rPr lang="en-US" sz="1100" b="0" i="0" u="none" strike="noStrike" dirty="0">
                <a:solidFill>
                  <a:schemeClr val="tx1">
                    <a:lumMod val="50000"/>
                  </a:schemeClr>
                </a:solidFill>
                <a:effectLst/>
                <a:latin typeface="-apple-system"/>
              </a:rPr>
              <a:t> the University of Nevada.</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Specifically, their Reno Intrusion Detection Dataset (UNR-IDD).</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main difference between UNR-IDD and other existing datasets is that UNR-IDD consists primarily of network port statistics.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These refer to the observed port metrics recorded in switch/router ports within a networking environment.</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also includes delta port statistics which indicates the change in magnitude of observed port statistics within a time interval.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Compared to datasets that primarily use flow level statistics, these port statistics can provide a fine-grained analysis of network flows from the port level as decisions are made at the port level versus the flow level.</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This can lead to rapid identification of potential intrusions.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UNR-IDD also address the limitation of the presence of tail classes.</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The dataset ensures that there are enough samples for ML classifiers to achieve high F-Measure scores, uniquely.</a:t>
            </a:r>
          </a:p>
          <a:p>
            <a:pPr algn="l">
              <a:buFont typeface="Arial" panose="020B0604020202020204" pitchFamily="34" charset="0"/>
              <a:buChar char="•"/>
            </a:pPr>
            <a:r>
              <a:rPr lang="en-US" sz="1100" b="0" i="0" u="none" strike="noStrike" dirty="0">
                <a:solidFill>
                  <a:schemeClr val="tx1">
                    <a:lumMod val="50000"/>
                  </a:schemeClr>
                </a:solidFill>
                <a:effectLst/>
                <a:latin typeface="-apple-system"/>
              </a:rPr>
              <a:t>Our proposed dataset also ensures that there are no missing network metrics and that all data samples are filled.</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183584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US" sz="1600" b="1" dirty="0">
                <a:solidFill>
                  <a:schemeClr val="bg2"/>
                </a:solidFill>
              </a:rPr>
              <a:t>Definition of the Problem</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Our Proposed MLE Solution</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Information about the Data &amp; ML Model</a:t>
            </a:r>
          </a:p>
          <a:p>
            <a:pPr marL="107948" indent="0">
              <a:lnSpc>
                <a:spcPct val="100000"/>
              </a:lnSpc>
              <a:buNone/>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Demo</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MLE Stack</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Conclusions (and lessons learned)</a:t>
            </a:r>
          </a:p>
          <a:p>
            <a:pPr>
              <a:lnSpc>
                <a:spcPct val="100000"/>
              </a:lnSpc>
              <a:buFont typeface="Arial" panose="020B0604020202020204" pitchFamily="34" charset="0"/>
              <a:buChar char="•"/>
            </a:pPr>
            <a:endParaRPr sz="1600" b="1" dirty="0">
              <a:solidFill>
                <a:schemeClr val="bg2"/>
              </a:solidFill>
            </a:endParaRPr>
          </a:p>
          <a:p>
            <a:pPr>
              <a:lnSpc>
                <a:spcPct val="100000"/>
              </a:lnSpc>
              <a:buFont typeface="Arial" panose="020B0604020202020204" pitchFamily="34" charset="0"/>
              <a:buChar char="•"/>
            </a:pPr>
            <a:r>
              <a:rPr lang="en-US" sz="1600" b="1" dirty="0">
                <a:solidFill>
                  <a:schemeClr val="bg2"/>
                </a:solidFill>
              </a:rPr>
              <a:t>Future Work</a:t>
            </a:r>
            <a:endParaRPr sz="1600" b="1" dirty="0">
              <a:solidFill>
                <a:schemeClr val="bg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8775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indent="0">
              <a:buNone/>
            </a:pPr>
            <a:endParaRPr sz="1400" dirty="0"/>
          </a:p>
        </p:txBody>
      </p:sp>
      <p:pic>
        <p:nvPicPr>
          <p:cNvPr id="3" name="Picture 2">
            <a:extLst>
              <a:ext uri="{FF2B5EF4-FFF2-40B4-BE49-F238E27FC236}">
                <a16:creationId xmlns:a16="http://schemas.microsoft.com/office/drawing/2014/main" id="{3441169C-5BD5-AF22-8DB2-518822239CC5}"/>
              </a:ext>
            </a:extLst>
          </p:cNvPr>
          <p:cNvPicPr>
            <a:picLocks noChangeAspect="1"/>
          </p:cNvPicPr>
          <p:nvPr/>
        </p:nvPicPr>
        <p:blipFill>
          <a:blip r:embed="rId3"/>
          <a:stretch>
            <a:fillRect/>
          </a:stretch>
        </p:blipFill>
        <p:spPr>
          <a:xfrm>
            <a:off x="245738" y="1313576"/>
            <a:ext cx="4249507" cy="3164764"/>
          </a:xfrm>
          <a:prstGeom prst="rect">
            <a:avLst/>
          </a:prstGeom>
          <a:ln>
            <a:solidFill>
              <a:schemeClr val="tx1">
                <a:lumMod val="50000"/>
              </a:schemeClr>
            </a:solidFill>
          </a:ln>
        </p:spPr>
      </p:pic>
      <p:pic>
        <p:nvPicPr>
          <p:cNvPr id="7" name="Picture 6">
            <a:extLst>
              <a:ext uri="{FF2B5EF4-FFF2-40B4-BE49-F238E27FC236}">
                <a16:creationId xmlns:a16="http://schemas.microsoft.com/office/drawing/2014/main" id="{D5CBBE0B-6B41-FF11-7091-F9F269D793C3}"/>
              </a:ext>
            </a:extLst>
          </p:cNvPr>
          <p:cNvPicPr>
            <a:picLocks noChangeAspect="1"/>
          </p:cNvPicPr>
          <p:nvPr/>
        </p:nvPicPr>
        <p:blipFill>
          <a:blip r:embed="rId4"/>
          <a:stretch>
            <a:fillRect/>
          </a:stretch>
        </p:blipFill>
        <p:spPr>
          <a:xfrm>
            <a:off x="4545992" y="1411550"/>
            <a:ext cx="4193021" cy="2897795"/>
          </a:xfrm>
          <a:prstGeom prst="rect">
            <a:avLst/>
          </a:prstGeom>
          <a:ln>
            <a:solidFill>
              <a:schemeClr val="tx1">
                <a:lumMod val="50000"/>
              </a:schemeClr>
            </a:solidFill>
          </a:ln>
        </p:spPr>
      </p:pic>
    </p:spTree>
    <p:extLst>
      <p:ext uri="{BB962C8B-B14F-4D97-AF65-F5344CB8AC3E}">
        <p14:creationId xmlns:p14="http://schemas.microsoft.com/office/powerpoint/2010/main" val="144407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Other Datasets</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marL="107948" indent="0">
              <a:buNone/>
            </a:pPr>
            <a:r>
              <a:rPr lang="en-US" sz="1000" i="1" dirty="0">
                <a:effectLst/>
                <a:latin typeface="Helvetica" pitchFamily="2" charset="0"/>
              </a:rPr>
              <a:t>As mentioned above, the three prominent NIDS datasets</a:t>
            </a:r>
            <a:endParaRPr lang="en-US" sz="1000" dirty="0">
              <a:effectLst/>
              <a:latin typeface="Helvetica" pitchFamily="2" charset="0"/>
            </a:endParaRPr>
          </a:p>
          <a:p>
            <a:pPr marL="107948" indent="0">
              <a:buNone/>
            </a:pPr>
            <a:r>
              <a:rPr lang="en-US" sz="1000" i="1" dirty="0">
                <a:effectLst/>
                <a:latin typeface="Helvetica" pitchFamily="2" charset="0"/>
              </a:rPr>
              <a:t>are NSL-KDD [5], CIC-IDS-2018 [6], and UNSW-NB15 [3].</a:t>
            </a:r>
            <a:endParaRPr lang="en-US" sz="1000" dirty="0">
              <a:effectLst/>
              <a:latin typeface="Helvetica" pitchFamily="2" charset="0"/>
            </a:endParaRPr>
          </a:p>
          <a:p>
            <a:pPr marL="107948" indent="0">
              <a:buNone/>
            </a:pPr>
            <a:r>
              <a:rPr lang="en-US" sz="1000" i="1" dirty="0">
                <a:effectLst/>
                <a:latin typeface="Helvetica" pitchFamily="2" charset="0"/>
              </a:rPr>
              <a:t>These datasets also have several limitations. For instance,</a:t>
            </a:r>
            <a:endParaRPr lang="en-US" sz="1000" dirty="0">
              <a:effectLst/>
              <a:latin typeface="Helvetica" pitchFamily="2" charset="0"/>
            </a:endParaRPr>
          </a:p>
          <a:p>
            <a:pPr marL="107948" indent="0">
              <a:buNone/>
            </a:pPr>
            <a:r>
              <a:rPr lang="en-US" sz="1000" i="1" dirty="0">
                <a:effectLst/>
                <a:latin typeface="Helvetica" pitchFamily="2" charset="0"/>
              </a:rPr>
              <a:t>the UNSW-NB15 suffers from inconsistent performance for</a:t>
            </a:r>
            <a:endParaRPr lang="en-US" sz="1000" dirty="0">
              <a:effectLst/>
              <a:latin typeface="Helvetica" pitchFamily="2" charset="0"/>
            </a:endParaRPr>
          </a:p>
          <a:p>
            <a:pPr marL="107948" indent="0">
              <a:buNone/>
            </a:pPr>
            <a:r>
              <a:rPr lang="en-US" sz="1000" i="1" dirty="0">
                <a:effectLst/>
                <a:latin typeface="Helvetica" pitchFamily="2" charset="0"/>
              </a:rPr>
              <a:t>machine learning classifiers. It requires more rigorous and</a:t>
            </a:r>
            <a:endParaRPr lang="en-US" sz="1000" dirty="0">
              <a:effectLst/>
              <a:latin typeface="Helvetica" pitchFamily="2" charset="0"/>
            </a:endParaRPr>
          </a:p>
          <a:p>
            <a:pPr marL="107948" indent="0">
              <a:buNone/>
            </a:pPr>
            <a:r>
              <a:rPr lang="en-US" sz="1000" i="1" dirty="0">
                <a:effectLst/>
                <a:latin typeface="Helvetica" pitchFamily="2" charset="0"/>
              </a:rPr>
              <a:t>expanded machine learning mechanisms which increases training</a:t>
            </a:r>
            <a:endParaRPr lang="en-US" sz="1000" dirty="0">
              <a:effectLst/>
              <a:latin typeface="Helvetica" pitchFamily="2" charset="0"/>
            </a:endParaRPr>
          </a:p>
          <a:p>
            <a:pPr marL="107948" indent="0">
              <a:buNone/>
            </a:pPr>
            <a:r>
              <a:rPr lang="en-US" sz="1000" i="1" dirty="0">
                <a:effectLst/>
                <a:latin typeface="Helvetica" pitchFamily="2" charset="0"/>
              </a:rPr>
              <a:t>and inference times. The NSL-KDD and CIC-IDS-2018</a:t>
            </a:r>
            <a:endParaRPr lang="en-US" sz="1000" dirty="0">
              <a:effectLst/>
              <a:latin typeface="Helvetica" pitchFamily="2" charset="0"/>
            </a:endParaRPr>
          </a:p>
          <a:p>
            <a:pPr marL="107948" indent="0">
              <a:buNone/>
            </a:pPr>
            <a:r>
              <a:rPr lang="en-US" sz="1000" i="1" dirty="0">
                <a:effectLst/>
                <a:latin typeface="Helvetica" pitchFamily="2" charset="0"/>
              </a:rPr>
              <a:t>datasets suffer from missing data samples within their datasets.</a:t>
            </a:r>
            <a:endParaRPr lang="en-US" sz="1000" dirty="0">
              <a:effectLst/>
              <a:latin typeface="Helvetica" pitchFamily="2" charset="0"/>
            </a:endParaRPr>
          </a:p>
          <a:p>
            <a:pPr marL="107948" indent="0">
              <a:buNone/>
            </a:pPr>
            <a:r>
              <a:rPr lang="en-US" sz="1000" i="1" dirty="0">
                <a:effectLst/>
                <a:latin typeface="Helvetica" pitchFamily="2" charset="0"/>
              </a:rPr>
              <a:t>Many of these datasets also suffer from the issue of containing</a:t>
            </a:r>
            <a:endParaRPr lang="en-US" sz="1000" dirty="0">
              <a:effectLst/>
              <a:latin typeface="Helvetica" pitchFamily="2" charset="0"/>
            </a:endParaRPr>
          </a:p>
          <a:p>
            <a:pPr marL="107948" indent="0">
              <a:buNone/>
            </a:pPr>
            <a:r>
              <a:rPr lang="en-US" sz="1000" i="1" dirty="0">
                <a:effectLst/>
                <a:latin typeface="Helvetica" pitchFamily="2" charset="0"/>
              </a:rPr>
              <a:t>inadequately modeled tail classes which leads to inconsistent</a:t>
            </a:r>
            <a:endParaRPr lang="en-US" sz="1000" dirty="0">
              <a:effectLst/>
              <a:latin typeface="Helvetica" pitchFamily="2" charset="0"/>
            </a:endParaRPr>
          </a:p>
          <a:p>
            <a:pPr marL="107948" indent="0">
              <a:buNone/>
            </a:pPr>
            <a:r>
              <a:rPr lang="en-US" sz="1000" i="1" dirty="0">
                <a:effectLst/>
                <a:latin typeface="Helvetica" pitchFamily="2" charset="0"/>
              </a:rPr>
              <a:t>performance.</a:t>
            </a:r>
            <a:endParaRPr lang="en-US" sz="1000" dirty="0">
              <a:effectLst/>
              <a:latin typeface="Helvetica" pitchFamily="2" charset="0"/>
            </a:endParaRPr>
          </a:p>
          <a:p>
            <a:pPr marL="107948" indent="0">
              <a:buNone/>
            </a:pPr>
            <a:r>
              <a:rPr lang="en-US" sz="1000" i="1" dirty="0">
                <a:effectLst/>
                <a:latin typeface="Helvetica" pitchFamily="2" charset="0"/>
              </a:rPr>
              <a:t>For more effective intrusion detection, we need to ensure</a:t>
            </a:r>
            <a:endParaRPr lang="en-US" sz="1000" dirty="0">
              <a:effectLst/>
              <a:latin typeface="Helvetica" pitchFamily="2" charset="0"/>
            </a:endParaRPr>
          </a:p>
          <a:p>
            <a:pPr marL="107948" indent="0">
              <a:buNone/>
            </a:pPr>
            <a:r>
              <a:rPr lang="en-US" sz="1000" i="1" dirty="0">
                <a:effectLst/>
                <a:latin typeface="Helvetica" pitchFamily="2" charset="0"/>
              </a:rPr>
              <a:t>that a dataset contains a wide variety of intrusion categories.</a:t>
            </a:r>
            <a:endParaRPr lang="en-US" sz="1000" dirty="0">
              <a:effectLst/>
              <a:latin typeface="Helvetica" pitchFamily="2" charset="0"/>
            </a:endParaRPr>
          </a:p>
          <a:p>
            <a:pPr marL="107948" indent="0">
              <a:buNone/>
            </a:pPr>
            <a:r>
              <a:rPr lang="en-US" sz="1000" i="1" dirty="0">
                <a:effectLst/>
                <a:latin typeface="Helvetica" pitchFamily="2" charset="0"/>
              </a:rPr>
              <a:t>We also need to make sure that it is complete as missing data</a:t>
            </a:r>
            <a:endParaRPr lang="en-US" sz="1000" dirty="0">
              <a:effectLst/>
              <a:latin typeface="Helvetica" pitchFamily="2" charset="0"/>
            </a:endParaRPr>
          </a:p>
          <a:p>
            <a:pPr marL="107948" indent="0">
              <a:buNone/>
            </a:pPr>
            <a:r>
              <a:rPr lang="en-US" sz="1000" i="1" dirty="0">
                <a:effectLst/>
                <a:latin typeface="Helvetica" pitchFamily="2" charset="0"/>
              </a:rPr>
              <a:t>can negatively impact the performance of prediction models.</a:t>
            </a:r>
            <a:endParaRPr lang="en-US" sz="1000" dirty="0">
              <a:effectLst/>
              <a:latin typeface="Helvetica" pitchFamily="2" charset="0"/>
            </a:endParaRPr>
          </a:p>
          <a:p>
            <a:pPr marL="107948" indent="0">
              <a:buNone/>
            </a:pPr>
            <a:r>
              <a:rPr lang="en-US" sz="1000" i="1" dirty="0">
                <a:effectLst/>
                <a:latin typeface="Helvetica" pitchFamily="2" charset="0"/>
              </a:rPr>
              <a:t>The primary usage of port level statistics, in conjunction with</a:t>
            </a:r>
            <a:endParaRPr lang="en-US" sz="1000" dirty="0">
              <a:effectLst/>
              <a:latin typeface="Helvetica" pitchFamily="2" charset="0"/>
            </a:endParaRPr>
          </a:p>
          <a:p>
            <a:pPr marL="107948" indent="0">
              <a:buNone/>
            </a:pPr>
            <a:r>
              <a:rPr lang="en-US" sz="1000" i="1" dirty="0">
                <a:effectLst/>
                <a:latin typeface="Helvetica" pitchFamily="2" charset="0"/>
              </a:rPr>
              <a:t>some flow statistics, for NIDS is another attractive research</a:t>
            </a:r>
            <a:endParaRPr lang="en-US" sz="1000" dirty="0">
              <a:effectLst/>
              <a:latin typeface="Helvetica" pitchFamily="2" charset="0"/>
            </a:endParaRPr>
          </a:p>
          <a:p>
            <a:pPr marL="107948" indent="0">
              <a:buNone/>
            </a:pPr>
            <a:r>
              <a:rPr lang="en-US" sz="1000" i="1" dirty="0">
                <a:effectLst/>
                <a:latin typeface="Helvetica" pitchFamily="2" charset="0"/>
              </a:rPr>
              <a:t>direction that can be employed to check their efficacy at</a:t>
            </a:r>
            <a:endParaRPr lang="en-US" sz="1000" dirty="0">
              <a:effectLst/>
              <a:latin typeface="Helvetica" pitchFamily="2" charset="0"/>
            </a:endParaRPr>
          </a:p>
          <a:p>
            <a:pPr marL="107948" indent="0">
              <a:buNone/>
            </a:pPr>
            <a:r>
              <a:rPr lang="en-US" sz="1000" i="1" dirty="0">
                <a:effectLst/>
                <a:latin typeface="Helvetica" pitchFamily="2" charset="0"/>
              </a:rPr>
              <a:t>detecting network intrusions. Lastly, it is critical to ensure</a:t>
            </a:r>
            <a:endParaRPr lang="en-US" sz="1000" dirty="0">
              <a:effectLst/>
              <a:latin typeface="Helvetica" pitchFamily="2" charset="0"/>
            </a:endParaRPr>
          </a:p>
          <a:p>
            <a:pPr marL="107948" indent="0">
              <a:buNone/>
            </a:pPr>
            <a:r>
              <a:rPr lang="en-US" sz="1000" i="1" dirty="0">
                <a:effectLst/>
                <a:latin typeface="Helvetica" pitchFamily="2" charset="0"/>
              </a:rPr>
              <a:t>that tail classes have adequate representation so that prediction</a:t>
            </a:r>
            <a:endParaRPr lang="en-US" sz="1000" dirty="0">
              <a:effectLst/>
              <a:latin typeface="Helvetica" pitchFamily="2" charset="0"/>
            </a:endParaRPr>
          </a:p>
          <a:p>
            <a:pPr marL="107948" indent="0">
              <a:buNone/>
            </a:pPr>
            <a:r>
              <a:rPr lang="en-US" sz="1000" i="1" dirty="0">
                <a:effectLst/>
                <a:latin typeface="Helvetica" pitchFamily="2" charset="0"/>
              </a:rPr>
              <a:t>models can accurately capture their unique behavior and attain</a:t>
            </a:r>
            <a:endParaRPr lang="en-US" sz="1000" dirty="0">
              <a:effectLst/>
              <a:latin typeface="Helvetica" pitchFamily="2" charset="0"/>
            </a:endParaRPr>
          </a:p>
          <a:p>
            <a:pPr marL="107948" indent="0">
              <a:buNone/>
            </a:pPr>
            <a:r>
              <a:rPr lang="en-US" sz="1000" i="1" dirty="0">
                <a:effectLst/>
                <a:latin typeface="Helvetica" pitchFamily="2" charset="0"/>
              </a:rPr>
              <a:t>high performance.</a:t>
            </a:r>
            <a:endParaRPr lang="en-US" sz="1000" dirty="0">
              <a:effectLst/>
              <a:latin typeface="Helvetica" pitchFamily="2" charset="0"/>
            </a:endParaRPr>
          </a:p>
          <a:p>
            <a:pPr indent="0">
              <a:buNone/>
            </a:pPr>
            <a:endParaRPr sz="1400" dirty="0"/>
          </a:p>
        </p:txBody>
      </p:sp>
    </p:spTree>
    <p:extLst>
      <p:ext uri="{BB962C8B-B14F-4D97-AF65-F5344CB8AC3E}">
        <p14:creationId xmlns:p14="http://schemas.microsoft.com/office/powerpoint/2010/main" val="139292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EDA</a:t>
            </a:r>
            <a:endParaRPr dirty="0">
              <a:solidFill>
                <a:srgbClr val="0070C0"/>
              </a:solidFill>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07948" indent="0" algn="l">
              <a:buNone/>
            </a:pPr>
            <a:r>
              <a:rPr lang="en-US" b="0" i="0" dirty="0">
                <a:solidFill>
                  <a:schemeClr val="bg2"/>
                </a:solidFill>
                <a:effectLst/>
                <a:latin typeface="Proxima Nova" panose="020B0604020202020204" charset="0"/>
              </a:rPr>
              <a:t>Correlation analysis performed on dataset</a:t>
            </a:r>
          </a:p>
        </p:txBody>
      </p:sp>
      <p:pic>
        <p:nvPicPr>
          <p:cNvPr id="3" name="Picture 2">
            <a:extLst>
              <a:ext uri="{FF2B5EF4-FFF2-40B4-BE49-F238E27FC236}">
                <a16:creationId xmlns:a16="http://schemas.microsoft.com/office/drawing/2014/main" id="{34F0C217-91CA-F583-F3FD-0162C11FD66E}"/>
              </a:ext>
            </a:extLst>
          </p:cNvPr>
          <p:cNvPicPr>
            <a:picLocks noChangeAspect="1"/>
          </p:cNvPicPr>
          <p:nvPr/>
        </p:nvPicPr>
        <p:blipFill>
          <a:blip r:embed="rId3"/>
          <a:stretch>
            <a:fillRect/>
          </a:stretch>
        </p:blipFill>
        <p:spPr>
          <a:xfrm>
            <a:off x="311700" y="1656640"/>
            <a:ext cx="4260300" cy="2700190"/>
          </a:xfrm>
          <a:prstGeom prst="rect">
            <a:avLst/>
          </a:prstGeom>
        </p:spPr>
      </p:pic>
      <p:pic>
        <p:nvPicPr>
          <p:cNvPr id="5" name="Picture 4">
            <a:extLst>
              <a:ext uri="{FF2B5EF4-FFF2-40B4-BE49-F238E27FC236}">
                <a16:creationId xmlns:a16="http://schemas.microsoft.com/office/drawing/2014/main" id="{E417F312-31B6-51E5-5BE5-296F816722F5}"/>
              </a:ext>
            </a:extLst>
          </p:cNvPr>
          <p:cNvPicPr>
            <a:picLocks noChangeAspect="1"/>
          </p:cNvPicPr>
          <p:nvPr/>
        </p:nvPicPr>
        <p:blipFill>
          <a:blip r:embed="rId4"/>
          <a:stretch>
            <a:fillRect/>
          </a:stretch>
        </p:blipFill>
        <p:spPr>
          <a:xfrm>
            <a:off x="4964492" y="1932542"/>
            <a:ext cx="3475315" cy="2525801"/>
          </a:xfrm>
          <a:prstGeom prst="rect">
            <a:avLst/>
          </a:prstGeom>
        </p:spPr>
      </p:pic>
    </p:spTree>
    <p:extLst>
      <p:ext uri="{BB962C8B-B14F-4D97-AF65-F5344CB8AC3E}">
        <p14:creationId xmlns:p14="http://schemas.microsoft.com/office/powerpoint/2010/main" val="210578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LGR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22" name="Picture 21">
            <a:extLst>
              <a:ext uri="{FF2B5EF4-FFF2-40B4-BE49-F238E27FC236}">
                <a16:creationId xmlns:a16="http://schemas.microsoft.com/office/drawing/2014/main" id="{60217CAD-8DE4-CBCC-B252-E60139F1A37A}"/>
              </a:ext>
            </a:extLst>
          </p:cNvPr>
          <p:cNvPicPr>
            <a:picLocks noChangeAspect="1"/>
          </p:cNvPicPr>
          <p:nvPr/>
        </p:nvPicPr>
        <p:blipFill>
          <a:blip r:embed="rId3"/>
          <a:stretch>
            <a:fillRect/>
          </a:stretch>
        </p:blipFill>
        <p:spPr>
          <a:xfrm>
            <a:off x="4732262" y="1174750"/>
            <a:ext cx="4100038" cy="3378200"/>
          </a:xfrm>
          <a:prstGeom prst="rect">
            <a:avLst/>
          </a:prstGeom>
        </p:spPr>
      </p:pic>
      <p:pic>
        <p:nvPicPr>
          <p:cNvPr id="24" name="Picture 23">
            <a:extLst>
              <a:ext uri="{FF2B5EF4-FFF2-40B4-BE49-F238E27FC236}">
                <a16:creationId xmlns:a16="http://schemas.microsoft.com/office/drawing/2014/main" id="{84325F7D-308D-B5E6-DCB4-C973DE765627}"/>
              </a:ext>
            </a:extLst>
          </p:cNvPr>
          <p:cNvPicPr>
            <a:picLocks noChangeAspect="1"/>
          </p:cNvPicPr>
          <p:nvPr/>
        </p:nvPicPr>
        <p:blipFill>
          <a:blip r:embed="rId4"/>
          <a:stretch>
            <a:fillRect/>
          </a:stretch>
        </p:blipFill>
        <p:spPr>
          <a:xfrm>
            <a:off x="311699" y="1162050"/>
            <a:ext cx="4283845" cy="3378200"/>
          </a:xfrm>
          <a:prstGeom prst="rect">
            <a:avLst/>
          </a:prstGeom>
        </p:spPr>
      </p:pic>
    </p:spTree>
    <p:extLst>
      <p:ext uri="{BB962C8B-B14F-4D97-AF65-F5344CB8AC3E}">
        <p14:creationId xmlns:p14="http://schemas.microsoft.com/office/powerpoint/2010/main" val="1610532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Model description </a:t>
            </a:r>
            <a:r>
              <a:rPr lang="en-US" dirty="0" err="1">
                <a:solidFill>
                  <a:srgbClr val="0070C0"/>
                </a:solidFill>
              </a:rPr>
              <a:t>XGBClassifier</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
        <p:nvSpPr>
          <p:cNvPr id="2" name="Google Shape;154;g133c1f20611_0_39">
            <a:extLst>
              <a:ext uri="{FF2B5EF4-FFF2-40B4-BE49-F238E27FC236}">
                <a16:creationId xmlns:a16="http://schemas.microsoft.com/office/drawing/2014/main" id="{0F9B53CB-AB9B-77DE-F9C5-F0F82858E9E2}"/>
              </a:ext>
            </a:extLst>
          </p:cNvPr>
          <p:cNvSpPr txBox="1">
            <a:spLocks/>
          </p:cNvSpPr>
          <p:nvPr/>
        </p:nvSpPr>
        <p:spPr>
          <a:xfrm>
            <a:off x="318600" y="1162049"/>
            <a:ext cx="8520600" cy="35364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189" marR="0" lvl="0" indent="-349241"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378" marR="0" lvl="1"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566" marR="0" lvl="2"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754" marR="0" lvl="3"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5943" marR="0" lvl="4"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132" marR="0" lvl="5"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320" marR="0" lvl="6"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509" marR="0" lvl="7" indent="-317492"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697" marR="0" lvl="8" indent="-317492"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a:buFont typeface="Arial" panose="020B0604020202020204" pitchFamily="34" charset="0"/>
              <a:buChar char="•"/>
            </a:pPr>
            <a:r>
              <a:rPr lang="en-US" sz="1200" dirty="0">
                <a:solidFill>
                  <a:schemeClr val="bg2"/>
                </a:solidFill>
                <a:latin typeface="Proxima Nova" panose="020B0604020202020204" charset="0"/>
              </a:rPr>
              <a:t>A Gradient Boosting Decision Tree is a decision tree </a:t>
            </a:r>
            <a:r>
              <a:rPr lang="en-US" sz="1200" dirty="0">
                <a:solidFill>
                  <a:schemeClr val="bg2"/>
                </a:solidFill>
                <a:latin typeface="Proxima Nova" panose="020B0604020202020204" charset="0"/>
                <a:hlinkClick r:id="rId3">
                  <a:extLst>
                    <a:ext uri="{A12FA001-AC4F-418D-AE19-62706E023703}">
                      <ahyp:hlinkClr xmlns:ahyp="http://schemas.microsoft.com/office/drawing/2018/hyperlinkcolor" val="tx"/>
                    </a:ext>
                  </a:extLst>
                </a:hlinkClick>
              </a:rPr>
              <a:t>ensemble learning algorithm</a:t>
            </a:r>
            <a:r>
              <a:rPr lang="en-US" sz="1200" dirty="0">
                <a:solidFill>
                  <a:schemeClr val="bg2"/>
                </a:solidFill>
                <a:latin typeface="Proxima Nova" panose="020B0604020202020204" charset="0"/>
              </a:rPr>
              <a:t> similar to random forest. Ensemble learning algorithms combine multiple machine learning algorithms to obtain a better model.</a:t>
            </a:r>
          </a:p>
          <a:p>
            <a:pPr>
              <a:buFont typeface="Arial" panose="020B0604020202020204" pitchFamily="34" charset="0"/>
              <a:buChar char="•"/>
            </a:pPr>
            <a:r>
              <a:rPr lang="en-US" sz="1200" dirty="0">
                <a:solidFill>
                  <a:schemeClr val="bg2"/>
                </a:solidFill>
                <a:latin typeface="Proxima Nova" panose="020B0604020202020204" charset="0"/>
              </a:rPr>
              <a:t>The term “gradient boosting” comes from the idea of “boosting” or improving a single weak model by combining it with a number of other weak models in order to generate a collectively strong model. </a:t>
            </a:r>
            <a:r>
              <a:rPr lang="en-US" sz="1200" dirty="0">
                <a:solidFill>
                  <a:schemeClr val="bg2"/>
                </a:solidFill>
                <a:latin typeface="Proxima Nova" panose="020B0604020202020204" charset="0"/>
                <a:hlinkClick r:id="rId4">
                  <a:extLst>
                    <a:ext uri="{A12FA001-AC4F-418D-AE19-62706E023703}">
                      <ahyp:hlinkClr xmlns:ahyp="http://schemas.microsoft.com/office/drawing/2018/hyperlinkcolor" val="tx"/>
                    </a:ext>
                  </a:extLst>
                </a:hlinkClick>
              </a:rPr>
              <a:t>Gradient boosting</a:t>
            </a:r>
            <a:r>
              <a:rPr lang="en-US" sz="1200" dirty="0">
                <a:solidFill>
                  <a:schemeClr val="bg2"/>
                </a:solidFill>
                <a:latin typeface="Proxima Nova" panose="020B0604020202020204" charset="0"/>
              </a:rPr>
              <a:t> is an extension of boosting where the process of additively generating weak models is formalized as a gradient descent algorithm over an objective function. Gradient boosting sets targeted outcomes for the next model in an effort to minimize errors. Targeted outcomes for each case are based on the gradient of the error (hence the name gradient boosting) with respect to the prediction.</a:t>
            </a:r>
          </a:p>
          <a:p>
            <a:pPr>
              <a:buFont typeface="Arial" panose="020B0604020202020204" pitchFamily="34" charset="0"/>
              <a:buChar char="•"/>
            </a:pPr>
            <a:r>
              <a:rPr lang="en-US" sz="1200" dirty="0">
                <a:solidFill>
                  <a:schemeClr val="bg2"/>
                </a:solidFill>
                <a:latin typeface="Proxima Nova" panose="020B0604020202020204" charset="0"/>
              </a:rPr>
              <a:t>GBDTs iteratively train an ensemble of shallow decision trees, with each iteration using the error residuals of the previous model to fit the next model. The final prediction is a weighted sum of all of the tree predictions. Random forest “bagging” minimizes the variance and overfitting, while GBDT “boosting” minimizes the bias and underfitting.</a:t>
            </a:r>
          </a:p>
          <a:p>
            <a:pPr>
              <a:buFont typeface="Arial" panose="020B0604020202020204" pitchFamily="34" charset="0"/>
              <a:buChar char="•"/>
            </a:pP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is a scalable and highly accurate implementation of gradient boosting that pushes the limits of computing power for boosted tree algorithms, being built largely for energizing machine learning model performance and computational speed. With </a:t>
            </a:r>
            <a:r>
              <a:rPr lang="en-US" sz="1200" dirty="0" err="1">
                <a:solidFill>
                  <a:schemeClr val="bg2"/>
                </a:solidFill>
                <a:latin typeface="Proxima Nova" panose="020B0604020202020204" charset="0"/>
              </a:rPr>
              <a:t>XGBoost</a:t>
            </a:r>
            <a:r>
              <a:rPr lang="en-US" sz="1200" dirty="0">
                <a:solidFill>
                  <a:schemeClr val="bg2"/>
                </a:solidFill>
                <a:latin typeface="Proxima Nova" panose="020B0604020202020204" charset="0"/>
              </a:rPr>
              <a:t>, trees are built in parallel, instead of sequentially like GBDT. It follows a level-wise strategy, scanning across gradient values and using these partial sums to evaluate the quality of splits at every possible split in the training set. </a:t>
            </a:r>
          </a:p>
          <a:p>
            <a:pPr>
              <a:buFont typeface="Arial" panose="020B0604020202020204" pitchFamily="34" charset="0"/>
              <a:buChar char="•"/>
            </a:pPr>
            <a:endParaRPr lang="en-US" sz="1200" dirty="0">
              <a:solidFill>
                <a:schemeClr val="bg2"/>
              </a:solidFill>
              <a:latin typeface="Proxima Nova" panose="020B0604020202020204" charset="0"/>
            </a:endParaRP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indent="0">
              <a:buFont typeface="Proxima Nova"/>
              <a:buNone/>
            </a:pPr>
            <a:endParaRPr lang="en-US" sz="1000" dirty="0"/>
          </a:p>
        </p:txBody>
      </p:sp>
    </p:spTree>
    <p:extLst>
      <p:ext uri="{BB962C8B-B14F-4D97-AF65-F5344CB8AC3E}">
        <p14:creationId xmlns:p14="http://schemas.microsoft.com/office/powerpoint/2010/main" val="178573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 – TPOT run used</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numpy</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np</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pandas</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D4D4D4"/>
                </a:solidFill>
                <a:effectLst/>
                <a:latin typeface="Menlo" panose="020B0609030804020204" pitchFamily="49" charset="0"/>
              </a:rPr>
              <a:t> </a:t>
            </a:r>
            <a:r>
              <a:rPr lang="en-US" sz="900" b="0" dirty="0">
                <a:solidFill>
                  <a:srgbClr val="4EC9B0"/>
                </a:solidFill>
                <a:effectLst/>
                <a:latin typeface="Menlo" panose="020B0609030804020204" pitchFamily="49" charset="0"/>
              </a:rPr>
              <a:t>pd</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4EC9B0"/>
                </a:solidFill>
                <a:effectLst/>
                <a:latin typeface="Menlo" panose="020B0609030804020204" pitchFamily="49" charset="0"/>
              </a:rPr>
              <a:t>sklearn</a:t>
            </a:r>
            <a:r>
              <a:rPr lang="en-US" sz="900" b="0" dirty="0" err="1">
                <a:solidFill>
                  <a:srgbClr val="D4D4D4"/>
                </a:solidFill>
                <a:effectLst/>
                <a:latin typeface="Menlo" panose="020B0609030804020204" pitchFamily="49" charset="0"/>
              </a:rPr>
              <a:t>.</a:t>
            </a:r>
            <a:r>
              <a:rPr lang="en-US" sz="900" b="0" dirty="0" err="1">
                <a:solidFill>
                  <a:srgbClr val="4EC9B0"/>
                </a:solidFill>
                <a:effectLst/>
                <a:latin typeface="Menlo" panose="020B0609030804020204" pitchFamily="49" charset="0"/>
              </a:rPr>
              <a:t>model_selection</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train_test_split</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from</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xgboost</a:t>
            </a:r>
            <a:r>
              <a:rPr lang="en-US" sz="900" b="0" dirty="0">
                <a:solidFill>
                  <a:srgbClr val="D4D4D4"/>
                </a:solidFill>
                <a:effectLst/>
                <a:latin typeface="Menlo" panose="020B0609030804020204" pitchFamily="49" charset="0"/>
              </a:rPr>
              <a:t> </a:t>
            </a:r>
            <a:r>
              <a:rPr lang="en-US" sz="900" b="0" dirty="0">
                <a:solidFill>
                  <a:srgbClr val="C586C0"/>
                </a:solidFill>
                <a:effectLst/>
                <a:latin typeface="Menlo" panose="020B0609030804020204" pitchFamily="49" charset="0"/>
              </a:rPr>
              <a:t>import</a:t>
            </a:r>
            <a:r>
              <a:rPr lang="en-US" sz="900" b="0" dirty="0">
                <a:solidFill>
                  <a:srgbClr val="D4D4D4"/>
                </a:solidFill>
                <a:effectLst/>
                <a:latin typeface="Menlo" panose="020B0609030804020204" pitchFamily="49" charset="0"/>
              </a:rPr>
              <a:t> </a:t>
            </a:r>
            <a:r>
              <a:rPr lang="en-US" sz="900" b="0" dirty="0" err="1">
                <a:solidFill>
                  <a:srgbClr val="D4D4D4"/>
                </a:solidFill>
                <a:effectLst/>
                <a:latin typeface="Menlo" panose="020B0609030804020204" pitchFamily="49" charset="0"/>
              </a:rPr>
              <a:t>XGBClassifier</a:t>
            </a:r>
            <a:endParaRPr lang="en-US" sz="900" b="0" dirty="0">
              <a:solidFill>
                <a:srgbClr val="D4D4D4"/>
              </a:solidFill>
              <a:effectLst/>
              <a:latin typeface="Menlo" panose="020B0609030804020204" pitchFamily="49" charset="0"/>
            </a:endParaRP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t>
            </a:r>
            <a:r>
              <a:rPr lang="en-US" sz="900" b="0" dirty="0">
                <a:solidFill>
                  <a:srgbClr val="569CD6"/>
                </a:solidFill>
                <a:effectLst/>
                <a:latin typeface="Menlo" panose="020B0609030804020204" pitchFamily="49" charset="0"/>
              </a:rPr>
              <a:t>NOTE</a:t>
            </a:r>
            <a:r>
              <a:rPr lang="en-US" sz="900" b="0" dirty="0">
                <a:solidFill>
                  <a:srgbClr val="6A9955"/>
                </a:solidFill>
                <a:effectLst/>
                <a:latin typeface="Menlo" panose="020B0609030804020204" pitchFamily="49" charset="0"/>
              </a:rPr>
              <a:t>: Make sure that the outcome column is labeled 'target' in the data file</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 = </a:t>
            </a:r>
            <a:r>
              <a:rPr lang="en-US" sz="900" b="0" dirty="0" err="1">
                <a:solidFill>
                  <a:srgbClr val="4EC9B0"/>
                </a:solidFill>
                <a:effectLst/>
                <a:latin typeface="Menlo" panose="020B0609030804020204" pitchFamily="49" charset="0"/>
              </a:rPr>
              <a:t>pd</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read_csv</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'PATH/TO/DATA/FILE'</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sep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'COLUMN_SEPARATOR'</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dtype</a:t>
            </a:r>
            <a:r>
              <a:rPr lang="en-US" sz="900" b="0" dirty="0">
                <a:solidFill>
                  <a:srgbClr val="D4D4D4"/>
                </a:solidFill>
                <a:effectLst/>
                <a:latin typeface="Menlo" panose="020B0609030804020204" pitchFamily="49" charset="0"/>
              </a:rPr>
              <a:t>=</a:t>
            </a:r>
            <a:r>
              <a:rPr lang="en-US" sz="900" b="0" dirty="0">
                <a:solidFill>
                  <a:srgbClr val="4EC9B0"/>
                </a:solidFill>
                <a:effectLst/>
                <a:latin typeface="Menlo" panose="020B0609030804020204" pitchFamily="49" charset="0"/>
              </a:rPr>
              <a:t>np</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float64</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tpot_data</a:t>
            </a:r>
            <a:r>
              <a:rPr lang="en-US" sz="900" b="0" dirty="0" err="1">
                <a:solidFill>
                  <a:srgbClr val="D4D4D4"/>
                </a:solidFill>
                <a:effectLst/>
                <a:latin typeface="Menlo" panose="020B0609030804020204" pitchFamily="49" charset="0"/>
              </a:rPr>
              <a:t>.</a:t>
            </a:r>
            <a:r>
              <a:rPr lang="en-US" sz="900" b="0" dirty="0" err="1">
                <a:solidFill>
                  <a:srgbClr val="DCDCAA"/>
                </a:solidFill>
                <a:effectLst/>
                <a:latin typeface="Menlo" panose="020B0609030804020204" pitchFamily="49" charset="0"/>
              </a:rPr>
              <a:t>drop</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axis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a:t>
            </a:r>
          </a:p>
          <a:p>
            <a:pPr marL="107948" indent="0">
              <a:buNone/>
            </a:pP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testing_target</a:t>
            </a:r>
            <a:r>
              <a:rPr lang="en-US" sz="900" b="0" dirty="0">
                <a:solidFill>
                  <a:srgbClr val="D4D4D4"/>
                </a:solidFill>
                <a:effectLst/>
                <a:latin typeface="Menlo" panose="020B0609030804020204" pitchFamily="49" charset="0"/>
              </a:rPr>
              <a:t> = \</a:t>
            </a:r>
          </a:p>
          <a:p>
            <a:pPr marL="107948" indent="0">
              <a:buNone/>
            </a:pPr>
            <a:r>
              <a:rPr lang="en-US" sz="900" b="0" dirty="0" err="1">
                <a:solidFill>
                  <a:srgbClr val="DCDCAA"/>
                </a:solidFill>
                <a:effectLst/>
                <a:latin typeface="Menlo" panose="020B0609030804020204" pitchFamily="49" charset="0"/>
              </a:rPr>
              <a:t>train_test_split</a:t>
            </a:r>
            <a:r>
              <a:rPr lang="en-US" sz="900" b="0" dirty="0">
                <a:solidFill>
                  <a:srgbClr val="D4D4D4"/>
                </a:solidFill>
                <a:effectLst/>
                <a:latin typeface="Menlo" panose="020B0609030804020204" pitchFamily="49" charset="0"/>
              </a:rPr>
              <a:t>(</a:t>
            </a:r>
            <a:r>
              <a:rPr lang="en-US" sz="900" b="0" dirty="0">
                <a:solidFill>
                  <a:srgbClr val="9CDCFE"/>
                </a:solidFill>
                <a:effectLst/>
                <a:latin typeface="Menlo" panose="020B0609030804020204" pitchFamily="49" charset="0"/>
              </a:rPr>
              <a:t>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tpot_data</a:t>
            </a:r>
            <a:r>
              <a:rPr lang="en-US" sz="900" b="0" dirty="0">
                <a:solidFill>
                  <a:srgbClr val="D4D4D4"/>
                </a:solidFill>
                <a:effectLst/>
                <a:latin typeface="Menlo" panose="020B0609030804020204" pitchFamily="49" charset="0"/>
              </a:rPr>
              <a:t>[</a:t>
            </a:r>
            <a:r>
              <a:rPr lang="en-US" sz="900" b="0" dirty="0">
                <a:solidFill>
                  <a:srgbClr val="CE9178"/>
                </a:solidFill>
                <a:effectLst/>
                <a:latin typeface="Menlo" panose="020B0609030804020204" pitchFamily="49" charset="0"/>
              </a:rPr>
              <a:t>'target'</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random_state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a:solidFill>
                  <a:srgbClr val="6A9955"/>
                </a:solidFill>
                <a:effectLst/>
                <a:latin typeface="Menlo" panose="020B0609030804020204" pitchFamily="49" charset="0"/>
              </a:rPr>
              <a:t># Average CV score on the training set was: 0.9521518326659425</a:t>
            </a:r>
            <a:endParaRPr lang="en-US" sz="900" b="0" dirty="0">
              <a:solidFill>
                <a:srgbClr val="D4D4D4"/>
              </a:solidFill>
              <a:effectLst/>
              <a:latin typeface="Menlo" panose="020B0609030804020204" pitchFamily="49" charset="0"/>
            </a:endParaRPr>
          </a:p>
          <a:p>
            <a:pPr marL="107948" indent="0">
              <a:buNone/>
            </a:pP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 </a:t>
            </a:r>
            <a:r>
              <a:rPr lang="en-US" sz="900" b="0" dirty="0" err="1">
                <a:solidFill>
                  <a:srgbClr val="D4D4D4"/>
                </a:solidFill>
                <a:effectLst/>
                <a:latin typeface="Menlo" panose="020B0609030804020204" pitchFamily="49" charset="0"/>
              </a:rPr>
              <a:t>XGBClassifier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learning_rate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max_depth</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5</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min_child_weight</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8</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n_estimators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100</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n_jobs</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subsample</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0.8500000000000001</a:t>
            </a:r>
            <a:r>
              <a:rPr lang="en-US" sz="900" b="0" dirty="0">
                <a:solidFill>
                  <a:srgbClr val="D4D4D4"/>
                </a:solidFill>
                <a:effectLst/>
                <a:latin typeface="Menlo" panose="020B0609030804020204" pitchFamily="49" charset="0"/>
              </a:rPr>
              <a:t>, </a:t>
            </a:r>
            <a:r>
              <a:rPr lang="en-US" sz="900" b="0" dirty="0">
                <a:solidFill>
                  <a:srgbClr val="9CDCFE"/>
                </a:solidFill>
                <a:effectLst/>
                <a:latin typeface="Menlo" panose="020B0609030804020204" pitchFamily="49" charset="0"/>
              </a:rPr>
              <a:t>verbosity</a:t>
            </a:r>
            <a:r>
              <a:rPr lang="en-US" sz="900" b="0" dirty="0">
                <a:solidFill>
                  <a:srgbClr val="D4D4D4"/>
                </a:solidFill>
                <a:effectLst/>
                <a:latin typeface="Menlo" panose="020B0609030804020204" pitchFamily="49" charset="0"/>
              </a:rPr>
              <a:t>=</a:t>
            </a:r>
            <a:r>
              <a:rPr lang="en-US" sz="900" b="0" dirty="0">
                <a:solidFill>
                  <a:srgbClr val="B5CEA8"/>
                </a:solidFill>
                <a:effectLst/>
                <a:latin typeface="Menlo" panose="020B0609030804020204" pitchFamily="49" charset="0"/>
              </a:rPr>
              <a:t>0</a:t>
            </a:r>
            <a:r>
              <a:rPr lang="en-US" sz="900" b="0" dirty="0">
                <a:solidFill>
                  <a:srgbClr val="D4D4D4"/>
                </a:solidFill>
                <a:effectLst/>
                <a:latin typeface="Menlo" panose="020B0609030804020204" pitchFamily="49" charset="0"/>
              </a:rPr>
              <a:t>)</a:t>
            </a:r>
          </a:p>
          <a:p>
            <a:pPr marL="107948" indent="0">
              <a:buNone/>
            </a:pPr>
            <a:r>
              <a:rPr lang="en-US" sz="900" b="0" dirty="0">
                <a:solidFill>
                  <a:srgbClr val="6A9955"/>
                </a:solidFill>
                <a:effectLst/>
                <a:latin typeface="Menlo" panose="020B0609030804020204" pitchFamily="49" charset="0"/>
              </a:rPr>
              <a:t># Fix random state in exported estimator</a:t>
            </a:r>
            <a:endParaRPr lang="en-US" sz="900" b="0" dirty="0">
              <a:solidFill>
                <a:srgbClr val="D4D4D4"/>
              </a:solidFill>
              <a:effectLst/>
              <a:latin typeface="Menlo" panose="020B0609030804020204" pitchFamily="49" charset="0"/>
            </a:endParaRPr>
          </a:p>
          <a:p>
            <a:pPr marL="107948" indent="0">
              <a:buNone/>
            </a:pPr>
            <a:r>
              <a:rPr lang="en-US" sz="900" b="0" dirty="0">
                <a:solidFill>
                  <a:srgbClr val="C586C0"/>
                </a:solidFill>
                <a:effectLst/>
                <a:latin typeface="Menlo" panose="020B0609030804020204" pitchFamily="49" charset="0"/>
              </a:rPr>
              <a:t>if</a:t>
            </a:r>
            <a:r>
              <a:rPr lang="en-US" sz="900" b="0" dirty="0">
                <a:solidFill>
                  <a:srgbClr val="D4D4D4"/>
                </a:solidFill>
                <a:effectLst/>
                <a:latin typeface="Menlo" panose="020B0609030804020204" pitchFamily="49" charset="0"/>
              </a:rPr>
              <a:t> </a:t>
            </a:r>
            <a:r>
              <a:rPr lang="en-US" sz="900" b="0" dirty="0" err="1">
                <a:solidFill>
                  <a:srgbClr val="DCDCAA"/>
                </a:solidFill>
                <a:effectLst/>
                <a:latin typeface="Menlo" panose="020B0609030804020204" pitchFamily="49" charset="0"/>
              </a:rPr>
              <a:t>hasattr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a:t>
            </a:r>
          </a:p>
          <a:p>
            <a:pPr marL="107948" indent="0">
              <a:buNone/>
            </a:pPr>
            <a:r>
              <a:rPr lang="en-US" sz="900" b="0" dirty="0" err="1">
                <a:solidFill>
                  <a:srgbClr val="DCDCAA"/>
                </a:solidFill>
                <a:effectLst/>
                <a:latin typeface="Menlo" panose="020B0609030804020204" pitchFamily="49" charset="0"/>
              </a:rPr>
              <a:t>setattr</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exported_pipeline</a:t>
            </a:r>
            <a:r>
              <a:rPr lang="en-US" sz="900" b="0" dirty="0">
                <a:solidFill>
                  <a:srgbClr val="D4D4D4"/>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random_state</a:t>
            </a:r>
            <a:r>
              <a:rPr lang="en-US" sz="900" b="0" dirty="0">
                <a:solidFill>
                  <a:srgbClr val="CE9178"/>
                </a:solidFill>
                <a:effectLst/>
                <a:latin typeface="Menlo" panose="020B0609030804020204" pitchFamily="49" charset="0"/>
              </a:rPr>
              <a:t>'</a:t>
            </a:r>
            <a:r>
              <a:rPr lang="en-US" sz="900" b="0" dirty="0">
                <a:solidFill>
                  <a:srgbClr val="D4D4D4"/>
                </a:solidFill>
                <a:effectLst/>
                <a:latin typeface="Menlo" panose="020B0609030804020204" pitchFamily="49" charset="0"/>
              </a:rPr>
              <a:t>, </a:t>
            </a:r>
            <a:r>
              <a:rPr lang="en-US" sz="900" b="0" dirty="0">
                <a:solidFill>
                  <a:srgbClr val="B5CEA8"/>
                </a:solidFill>
                <a:effectLst/>
                <a:latin typeface="Menlo" panose="020B0609030804020204" pitchFamily="49" charset="0"/>
              </a:rPr>
              <a:t>42</a:t>
            </a:r>
            <a:r>
              <a:rPr lang="en-US" sz="900" b="0" dirty="0">
                <a:solidFill>
                  <a:srgbClr val="D4D4D4"/>
                </a:solidFill>
                <a:effectLst/>
                <a:latin typeface="Menlo" panose="020B0609030804020204" pitchFamily="49" charset="0"/>
              </a:rPr>
              <a:t>)</a:t>
            </a:r>
          </a:p>
          <a:p>
            <a:pPr marL="107948" indent="0">
              <a:buNone/>
            </a:pPr>
            <a:br>
              <a:rPr lang="en-US" sz="900" b="0" dirty="0">
                <a:solidFill>
                  <a:srgbClr val="D4D4D4"/>
                </a:solidFill>
                <a:effectLst/>
                <a:latin typeface="Menlo" panose="020B0609030804020204" pitchFamily="49" charset="0"/>
              </a:rPr>
            </a:b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.fit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training_features</a:t>
            </a:r>
            <a:r>
              <a:rPr lang="en-US" sz="900" b="0" dirty="0">
                <a:solidFill>
                  <a:srgbClr val="D4D4D4"/>
                </a:solidFill>
                <a:effectLst/>
                <a:latin typeface="Menlo" panose="020B0609030804020204" pitchFamily="49" charset="0"/>
              </a:rPr>
              <a:t>, </a:t>
            </a:r>
            <a:r>
              <a:rPr lang="en-US" sz="900" b="0" dirty="0" err="1">
                <a:solidFill>
                  <a:srgbClr val="9CDCFE"/>
                </a:solidFill>
                <a:effectLst/>
                <a:latin typeface="Menlo" panose="020B0609030804020204" pitchFamily="49" charset="0"/>
              </a:rPr>
              <a:t>training_target</a:t>
            </a:r>
            <a:r>
              <a:rPr lang="en-US" sz="900" b="0" dirty="0">
                <a:solidFill>
                  <a:srgbClr val="D4D4D4"/>
                </a:solidFill>
                <a:effectLst/>
                <a:latin typeface="Menlo" panose="020B0609030804020204" pitchFamily="49" charset="0"/>
              </a:rPr>
              <a:t>)</a:t>
            </a:r>
          </a:p>
          <a:p>
            <a:pPr marL="107948" indent="0">
              <a:buNone/>
            </a:pPr>
            <a:r>
              <a:rPr lang="en-US" sz="900" b="0" dirty="0">
                <a:solidFill>
                  <a:srgbClr val="9CDCFE"/>
                </a:solidFill>
                <a:effectLst/>
                <a:latin typeface="Menlo" panose="020B0609030804020204" pitchFamily="49" charset="0"/>
              </a:rPr>
              <a:t>results</a:t>
            </a:r>
            <a:r>
              <a:rPr lang="en-US" sz="900" b="0" dirty="0">
                <a:solidFill>
                  <a:srgbClr val="D4D4D4"/>
                </a:solidFill>
                <a:effectLst/>
                <a:latin typeface="Menlo" panose="020B0609030804020204" pitchFamily="49" charset="0"/>
              </a:rPr>
              <a:t> = </a:t>
            </a:r>
            <a:r>
              <a:rPr lang="en-US" sz="900" b="0" dirty="0" err="1">
                <a:solidFill>
                  <a:srgbClr val="9CDCFE"/>
                </a:solidFill>
                <a:effectLst/>
                <a:latin typeface="Menlo" panose="020B0609030804020204" pitchFamily="49" charset="0"/>
              </a:rPr>
              <a:t>exported_pipeline</a:t>
            </a:r>
            <a:r>
              <a:rPr lang="en-US" sz="900" b="0" dirty="0" err="1">
                <a:solidFill>
                  <a:srgbClr val="D4D4D4"/>
                </a:solidFill>
                <a:effectLst/>
                <a:latin typeface="Menlo" panose="020B0609030804020204" pitchFamily="49" charset="0"/>
              </a:rPr>
              <a:t>.predict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testing_features</a:t>
            </a:r>
            <a:r>
              <a:rPr lang="en-US" sz="900" b="0" dirty="0">
                <a:solidFill>
                  <a:srgbClr val="D4D4D4"/>
                </a:solidFill>
                <a:effectLst/>
                <a:latin typeface="Menlo" panose="020B0609030804020204" pitchFamily="49" charset="0"/>
              </a:rPr>
              <a:t>)</a:t>
            </a:r>
          </a:p>
          <a:p>
            <a:pPr marL="107950" lvl="0" indent="0" algn="l" rtl="0">
              <a:lnSpc>
                <a:spcPct val="115000"/>
              </a:lnSpc>
              <a:spcBef>
                <a:spcPts val="0"/>
              </a:spcBef>
              <a:spcAft>
                <a:spcPts val="0"/>
              </a:spcAft>
              <a:buSzPts val="1900"/>
              <a:buNone/>
            </a:pPr>
            <a:endParaRPr lang="en-US" sz="1200" dirty="0"/>
          </a:p>
        </p:txBody>
      </p:sp>
    </p:spTree>
    <p:extLst>
      <p:ext uri="{BB962C8B-B14F-4D97-AF65-F5344CB8AC3E}">
        <p14:creationId xmlns:p14="http://schemas.microsoft.com/office/powerpoint/2010/main" val="3113321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 / TPOT model runs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pic>
        <p:nvPicPr>
          <p:cNvPr id="6" name="Picture 5">
            <a:extLst>
              <a:ext uri="{FF2B5EF4-FFF2-40B4-BE49-F238E27FC236}">
                <a16:creationId xmlns:a16="http://schemas.microsoft.com/office/drawing/2014/main" id="{E3EF252E-E413-C0B1-4284-35BEBE8F982D}"/>
              </a:ext>
            </a:extLst>
          </p:cNvPr>
          <p:cNvPicPr>
            <a:picLocks noChangeAspect="1"/>
          </p:cNvPicPr>
          <p:nvPr/>
        </p:nvPicPr>
        <p:blipFill>
          <a:blip r:embed="rId3"/>
          <a:stretch>
            <a:fillRect/>
          </a:stretch>
        </p:blipFill>
        <p:spPr>
          <a:xfrm>
            <a:off x="304800" y="1543717"/>
            <a:ext cx="4260300" cy="2551366"/>
          </a:xfrm>
          <a:prstGeom prst="rect">
            <a:avLst/>
          </a:prstGeom>
        </p:spPr>
      </p:pic>
      <p:pic>
        <p:nvPicPr>
          <p:cNvPr id="20" name="Picture 19">
            <a:extLst>
              <a:ext uri="{FF2B5EF4-FFF2-40B4-BE49-F238E27FC236}">
                <a16:creationId xmlns:a16="http://schemas.microsoft.com/office/drawing/2014/main" id="{4D91541D-4B73-0F13-C140-055199EEDE91}"/>
              </a:ext>
            </a:extLst>
          </p:cNvPr>
          <p:cNvPicPr>
            <a:picLocks noChangeAspect="1"/>
          </p:cNvPicPr>
          <p:nvPr/>
        </p:nvPicPr>
        <p:blipFill>
          <a:blip r:embed="rId4"/>
          <a:stretch>
            <a:fillRect/>
          </a:stretch>
        </p:blipFill>
        <p:spPr>
          <a:xfrm>
            <a:off x="5330750" y="1162050"/>
            <a:ext cx="3009900" cy="3314700"/>
          </a:xfrm>
          <a:prstGeom prst="rect">
            <a:avLst/>
          </a:prstGeom>
        </p:spPr>
      </p:pic>
    </p:spTree>
    <p:extLst>
      <p:ext uri="{BB962C8B-B14F-4D97-AF65-F5344CB8AC3E}">
        <p14:creationId xmlns:p14="http://schemas.microsoft.com/office/powerpoint/2010/main" val="403734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356162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403899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340828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62049"/>
            <a:ext cx="8520600" cy="3406825"/>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This is an ever-increasing concern as we continue to expand the applications of modern-day networking: i.e., Internet Of Things, smart homes, etc.</a:t>
            </a: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C</a:t>
            </a:r>
            <a:r>
              <a:rPr lang="en-SG" sz="1400" b="1"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b="1" dirty="0">
                <a:solidFill>
                  <a:schemeClr val="bg2"/>
                </a:solidFill>
                <a:effectLst/>
                <a:latin typeface="Proxima Nova" panose="020B0604020202020204" charset="0"/>
                <a:ea typeface="Arial" panose="020B0604020202020204" pitchFamily="34" charset="0"/>
              </a:rPr>
              <a:t>.</a:t>
            </a:r>
            <a:r>
              <a:rPr lang="en-US" sz="1400" b="1" dirty="0">
                <a:solidFill>
                  <a:schemeClr val="bg2"/>
                </a:solidFill>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endParaRPr sz="1400" b="1" dirty="0">
              <a:solidFill>
                <a:schemeClr val="bg2"/>
              </a:solidFill>
              <a:latin typeface="Proxima Nova" panose="020B060402020202020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But t</a:t>
            </a:r>
            <a:r>
              <a:rPr lang="en-SG" sz="1400" b="1" dirty="0">
                <a:solidFill>
                  <a:schemeClr val="bg2"/>
                </a:solidFill>
                <a:effectLst/>
                <a:latin typeface="Proxima Nova" panose="020B0604020202020204" charset="0"/>
                <a:ea typeface="Arial" panose="020B0604020202020204" pitchFamily="34" charset="0"/>
              </a:rPr>
              <a:t>hese threats are difficult to detect </a:t>
            </a:r>
            <a:r>
              <a:rPr lang="en-SG" sz="1400" b="1" i="1" u="sng" dirty="0">
                <a:solidFill>
                  <a:schemeClr val="bg2"/>
                </a:solidFill>
                <a:effectLst/>
                <a:latin typeface="Proxima Nova" panose="020B0604020202020204" charset="0"/>
                <a:ea typeface="Arial" panose="020B0604020202020204" pitchFamily="34" charset="0"/>
              </a:rPr>
              <a:t>unaided</a:t>
            </a:r>
            <a:r>
              <a:rPr lang="en-SG" sz="1400" b="1" dirty="0">
                <a:solidFill>
                  <a:schemeClr val="bg2"/>
                </a:solidFill>
                <a:effectLst/>
                <a:latin typeface="Proxima Nova" panose="020B0604020202020204" charset="0"/>
                <a:ea typeface="Arial" panose="020B0604020202020204" pitchFamily="34" charset="0"/>
              </a:rPr>
              <a:t> because they display network traffic patterns almost indistinguishable from normal traffic.</a:t>
            </a:r>
            <a:r>
              <a:rPr lang="en-US" sz="1400" b="1" dirty="0">
                <a:solidFill>
                  <a:schemeClr val="bg2"/>
                </a:solidFill>
                <a:effectLst/>
                <a:latin typeface="Proxima Nova" panose="020B0604020202020204" charset="0"/>
              </a:rPr>
              <a:t>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[estimation of of losses due to network attacks: </a:t>
            </a:r>
            <a:r>
              <a:rPr lang="en-US" sz="1400" b="1" dirty="0" err="1">
                <a:solidFill>
                  <a:schemeClr val="bg2"/>
                </a:solidFill>
                <a:latin typeface="Proxima Nova" panose="020B0604020202020204" charset="0"/>
              </a:rPr>
              <a:t>xxxx</a:t>
            </a:r>
            <a:r>
              <a:rPr lang="en-US" sz="1400" b="1" dirty="0">
                <a:solidFill>
                  <a:schemeClr val="bg2"/>
                </a:solidFill>
                <a:latin typeface="Proxima Nova" panose="020B0604020202020204" charset="0"/>
              </a:rPr>
              <a:t>, Source xxx]</a:t>
            </a:r>
            <a:endParaRPr sz="1400" b="1" dirty="0">
              <a:solidFill>
                <a:schemeClr val="bg2"/>
              </a:solidFill>
              <a:latin typeface="Proxima Nova"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2223950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Appendices</a:t>
            </a:r>
            <a:br>
              <a:rPr lang="en-US" dirty="0">
                <a:solidFill>
                  <a:srgbClr val="0070C0"/>
                </a:solidFill>
              </a:rPr>
            </a:b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107950" lvl="0" indent="0" algn="l" rtl="0">
              <a:lnSpc>
                <a:spcPct val="115000"/>
              </a:lnSpc>
              <a:spcBef>
                <a:spcPts val="0"/>
              </a:spcBef>
              <a:spcAft>
                <a:spcPts val="0"/>
              </a:spcAft>
              <a:buSzPts val="1900"/>
              <a:buNone/>
            </a:pPr>
            <a:endParaRPr lang="en-US" sz="1000" dirty="0"/>
          </a:p>
        </p:txBody>
      </p:sp>
    </p:spTree>
    <p:extLst>
      <p:ext uri="{BB962C8B-B14F-4D97-AF65-F5344CB8AC3E}">
        <p14:creationId xmlns:p14="http://schemas.microsoft.com/office/powerpoint/2010/main" val="1844536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Google Shape;104;g133bbe043f8_2_48">
            <a:extLst>
              <a:ext uri="{FF2B5EF4-FFF2-40B4-BE49-F238E27FC236}">
                <a16:creationId xmlns:a16="http://schemas.microsoft.com/office/drawing/2014/main" id="{5BCA0C81-5D1C-8449-7088-5DA634CAE526}"/>
              </a:ext>
            </a:extLst>
          </p:cNvPr>
          <p:cNvSpPr txBox="1">
            <a:spLocks/>
          </p:cNvSpPr>
          <p:nvPr/>
        </p:nvSpPr>
        <p:spPr>
          <a:xfrm>
            <a:off x="318600" y="2172275"/>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300" b="1" dirty="0">
                <a:solidFill>
                  <a:srgbClr val="0070C0"/>
                </a:solidFill>
                <a:latin typeface="Proxima Nova"/>
                <a:ea typeface="Proxima Nova"/>
                <a:cs typeface="Proxima Nova"/>
                <a:sym typeface="Proxima Nova"/>
              </a:rPr>
              <a:t>To be continued …</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algn="ctr"/>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lang="en-US" sz="2000" dirty="0">
              <a:solidFill>
                <a:srgbClr val="0070C0"/>
              </a:solidFill>
            </a:endParaRPr>
          </a:p>
        </p:txBody>
      </p:sp>
    </p:spTree>
    <p:extLst>
      <p:ext uri="{BB962C8B-B14F-4D97-AF65-F5344CB8AC3E}">
        <p14:creationId xmlns:p14="http://schemas.microsoft.com/office/powerpoint/2010/main" val="1589180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887A-F1AB-D4BB-66EC-42E1CC7F11BF}"/>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90C192F-5FCC-1F70-37ED-46E36359ECFF}"/>
              </a:ext>
            </a:extLst>
          </p:cNvPr>
          <p:cNvSpPr>
            <a:spLocks noGrp="1"/>
          </p:cNvSpPr>
          <p:nvPr>
            <p:ph type="subTitle" idx="1"/>
          </p:nvPr>
        </p:nvSpPr>
        <p:spPr/>
        <p:txBody>
          <a:bodyPr/>
          <a:lstStyle/>
          <a:p>
            <a:endParaRPr lang="en-US" dirty="0"/>
          </a:p>
        </p:txBody>
      </p:sp>
      <p:sp>
        <p:nvSpPr>
          <p:cNvPr id="4" name="&quot;No&quot; Symbol 3">
            <a:extLst>
              <a:ext uri="{FF2B5EF4-FFF2-40B4-BE49-F238E27FC236}">
                <a16:creationId xmlns:a16="http://schemas.microsoft.com/office/drawing/2014/main" id="{4952EE89-5601-65B0-41C4-4EE8F2C48669}"/>
              </a:ext>
            </a:extLst>
          </p:cNvPr>
          <p:cNvSpPr/>
          <p:nvPr/>
        </p:nvSpPr>
        <p:spPr>
          <a:xfrm>
            <a:off x="2270927" y="591271"/>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080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3" name="Text Placeholder 2">
            <a:extLst>
              <a:ext uri="{FF2B5EF4-FFF2-40B4-BE49-F238E27FC236}">
                <a16:creationId xmlns:a16="http://schemas.microsoft.com/office/drawing/2014/main" id="{2877AC06-BE06-AA65-B088-6F5AAF7CD6AC}"/>
              </a:ext>
            </a:extLst>
          </p:cNvPr>
          <p:cNvSpPr>
            <a:spLocks noGrp="1"/>
          </p:cNvSpPr>
          <p:nvPr>
            <p:ph type="body" idx="1"/>
          </p:nvPr>
        </p:nvSpPr>
        <p:spPr>
          <a:xfrm>
            <a:off x="311700" y="1162009"/>
            <a:ext cx="8520600" cy="3390941"/>
          </a:xfrm>
        </p:spPr>
        <p:txBody>
          <a:bodyPr/>
          <a:lstStyle/>
          <a:p>
            <a:endParaRPr lang="en-US" dirty="0"/>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458393"/>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915956" y="4322118"/>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
        <p:nvSpPr>
          <p:cNvPr id="4" name="&quot;No&quot; Symbol 3">
            <a:extLst>
              <a:ext uri="{FF2B5EF4-FFF2-40B4-BE49-F238E27FC236}">
                <a16:creationId xmlns:a16="http://schemas.microsoft.com/office/drawing/2014/main" id="{BF104222-22B6-B265-6627-D31FD616504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80567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endParaRPr lang="en-US" sz="1200" i="1" u="sng" dirty="0">
              <a:solidFill>
                <a:schemeClr val="bg2"/>
              </a:solidFill>
              <a:latin typeface="Proxima Nova" panose="020B0604020202020204" charset="0"/>
            </a:endParaRPr>
          </a:p>
          <a:p>
            <a:pPr>
              <a:buFont typeface="Arial" panose="020B0604020202020204" pitchFamily="34" charset="0"/>
              <a:buChar char="•"/>
            </a:pPr>
            <a:r>
              <a:rPr lang="en-US" sz="1400" dirty="0"/>
              <a:t>Deep Learning for Network Traffic Monitoring and Analysis (NTMA)</a:t>
            </a:r>
          </a:p>
          <a:p>
            <a:pPr>
              <a:buFont typeface="Arial" panose="020B0604020202020204" pitchFamily="34" charset="0"/>
              <a:buChar char="•"/>
            </a:pPr>
            <a:r>
              <a:rPr lang="en-US" sz="1400" dirty="0"/>
              <a:t>	</a:t>
            </a:r>
            <a:r>
              <a:rPr lang="en-US" sz="1000" dirty="0"/>
              <a:t>https://www.sciencedirect.com/science/article/pii/S0140366421000426#b96</a:t>
            </a:r>
          </a:p>
          <a:p>
            <a:pPr>
              <a:buFont typeface="Arial" panose="020B0604020202020204" pitchFamily="34" charset="0"/>
              <a:buChar char="•"/>
            </a:pPr>
            <a:r>
              <a:rPr lang="en-US" sz="1400" dirty="0"/>
              <a:t>The experiments revealed that DL models provides better accuracy (with 99.20%) than the classical ML models (with 95.22%).</a:t>
            </a:r>
          </a:p>
          <a:p>
            <a:pPr>
              <a:buFont typeface="Arial" panose="020B0604020202020204" pitchFamily="34" charset="0"/>
              <a:buChar char="•"/>
            </a:pPr>
            <a:r>
              <a:rPr lang="en-US" sz="1400" dirty="0"/>
              <a:t>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Arial" panose="020B0604020202020204" pitchFamily="34" charset="0"/>
              <a:buChar char="•"/>
            </a:pPr>
            <a:endParaRPr lang="en-US" sz="1400" dirty="0"/>
          </a:p>
          <a:p>
            <a:pPr>
              <a:buFont typeface="Arial" panose="020B0604020202020204" pitchFamily="34" charset="0"/>
              <a:buChar char="•"/>
            </a:pPr>
            <a:r>
              <a:rPr lang="en-US" sz="1000" dirty="0">
                <a:hlinkClick r:id="rId3">
                  <a:extLst>
                    <a:ext uri="{A12FA001-AC4F-418D-AE19-62706E023703}">
                      <ahyp:hlinkClr xmlns:ahyp="http://schemas.microsoft.com/office/drawing/2018/hyperlinkcolor" val="tx"/>
                    </a:ext>
                  </a:extLst>
                </a:hlinkClick>
              </a:rPr>
              <a:t>https://learn.microsoft.com/en-us/azure/</a:t>
            </a:r>
            <a:r>
              <a:rPr lang="en-US" sz="1000" dirty="0"/>
              <a:t>/</a:t>
            </a:r>
            <a:r>
              <a:rPr lang="en-US" sz="1000" dirty="0" err="1"/>
              <a:t>strea</a:t>
            </a:r>
            <a:r>
              <a:rPr lang="en-US" sz="1000" dirty="0" err="1">
                <a:hlinkClick r:id="rId3">
                  <a:extLst>
                    <a:ext uri="{A12FA001-AC4F-418D-AE19-62706E023703}">
                      <ahyp:hlinkClr xmlns:ahyp="http://schemas.microsoft.com/office/drawing/2018/hyperlinkcolor" val="tx"/>
                    </a:ext>
                  </a:extLst>
                </a:hlinkClick>
              </a:rPr>
              <a:t>iot</a:t>
            </a:r>
            <a:r>
              <a:rPr lang="en-US" sz="1000" dirty="0">
                <a:hlinkClick r:id="rId3">
                  <a:extLst>
                    <a:ext uri="{A12FA001-AC4F-418D-AE19-62706E023703}">
                      <ahyp:hlinkClr xmlns:ahyp="http://schemas.microsoft.com/office/drawing/2018/hyperlinkcolor" val="tx"/>
                    </a:ext>
                  </a:extLst>
                </a:hlinkClick>
              </a:rPr>
              <a:t>-hub/iot-hub-live-data-visualization-in-power-bi</a:t>
            </a:r>
            <a:endParaRPr lang="en-US" sz="1000" dirty="0"/>
          </a:p>
          <a:p>
            <a:pPr>
              <a:buFont typeface="Arial" panose="020B0604020202020204" pitchFamily="34" charset="0"/>
              <a:buChar char="•"/>
            </a:pPr>
            <a:r>
              <a:rPr lang="en-US" sz="1000" dirty="0"/>
              <a:t>https://</a:t>
            </a:r>
            <a:r>
              <a:rPr lang="en-US" sz="1000" dirty="0" err="1"/>
              <a:t>www.databricks.com</a:t>
            </a:r>
            <a:r>
              <a:rPr lang="en-US" sz="1000" dirty="0"/>
              <a:t>/blog/2022/05/05ming-windows-event-logs-into-the-cybersecurity-lakehouse.html</a:t>
            </a:r>
          </a:p>
        </p:txBody>
      </p:sp>
      <p:sp>
        <p:nvSpPr>
          <p:cNvPr id="3" name="&quot;No&quot; Symbol 2">
            <a:extLst>
              <a:ext uri="{FF2B5EF4-FFF2-40B4-BE49-F238E27FC236}">
                <a16:creationId xmlns:a16="http://schemas.microsoft.com/office/drawing/2014/main" id="{37C46D19-BE7F-ABA8-BA4C-7A9203E4C688}"/>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4140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
        <p:nvSpPr>
          <p:cNvPr id="2" name="&quot;No&quot; Symbol 1">
            <a:extLst>
              <a:ext uri="{FF2B5EF4-FFF2-40B4-BE49-F238E27FC236}">
                <a16:creationId xmlns:a16="http://schemas.microsoft.com/office/drawing/2014/main" id="{1669AA54-130C-D418-B3A5-9C124481CFF6}"/>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6422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1400" dirty="0"/>
              <a:t>If the data dimensionality is extremely large and difficult to handle due to hardware limitations, then the dimensionality reduction technique (DRT) may be considered before applying </a:t>
            </a:r>
            <a:r>
              <a:rPr lang="en-US" sz="1400" dirty="0" err="1"/>
              <a:t>DeepInsight</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DRT can be either in the form of feature selection or feature extraction depending upon the nature of the problem.</a:t>
            </a:r>
          </a:p>
          <a:p>
            <a:pPr>
              <a:buFont typeface="Arial" panose="020B0604020202020204" pitchFamily="34" charset="0"/>
              <a:buChar char="•"/>
            </a:pPr>
            <a:endParaRPr lang="en-US" sz="1400" dirty="0"/>
          </a:p>
          <a:p>
            <a:pPr>
              <a:buFont typeface="Arial" panose="020B0604020202020204" pitchFamily="34" charset="0"/>
              <a:buChar char="•"/>
            </a:pPr>
            <a:r>
              <a:rPr lang="en-US" sz="1400" dirty="0"/>
              <a:t>The application of DRT will provide a small feature set which will help in faster processing, however, can risk classification performance. On the other hand, if noisy or redundant features are removed then it could help to get higher processing speed as well as better accuracy. </a:t>
            </a:r>
            <a:r>
              <a:rPr lang="en-US" sz="1400" b="1" i="1" dirty="0"/>
              <a:t>Since the application of DRT is case dependent, we have described </a:t>
            </a:r>
            <a:r>
              <a:rPr lang="en-US" sz="1400" b="1" i="1" dirty="0" err="1"/>
              <a:t>DeepInsight</a:t>
            </a:r>
            <a:r>
              <a:rPr lang="en-US" sz="1400" b="1" i="1"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7725905E-0B39-C8B7-5D8E-B3ABA60AEC2D}"/>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10217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latin typeface="Proxima Nova" panose="020B0604020202020204" charset="0"/>
              </a:rPr>
              <a:t>The conversion from Cartesian coordinates to pixel frames is done by averaging some features as the image size has a pixel limitation.</a:t>
            </a:r>
          </a:p>
          <a:p>
            <a:pPr>
              <a:buFont typeface="Wingdings" panose="05000000000000000000" pitchFamily="2" charset="2"/>
              <a:buChar char="§"/>
            </a:pPr>
            <a:endParaRPr lang="en-US" sz="1200" dirty="0">
              <a:latin typeface="Proxima Nova" panose="020B0604020202020204" charset="0"/>
            </a:endParaRPr>
          </a:p>
          <a:p>
            <a:pPr marL="107948" indent="0">
              <a:buNone/>
            </a:pPr>
            <a:r>
              <a:rPr lang="en-US" sz="1200" dirty="0">
                <a:latin typeface="Proxima Nova" panose="020B0604020202020204" charset="0"/>
              </a:rPr>
              <a:t>Drawbacks and concerns: </a:t>
            </a:r>
          </a:p>
          <a:p>
            <a:pPr marL="107948" indent="0">
              <a:buNone/>
            </a:pPr>
            <a:endParaRPr lang="en-US" sz="1200" dirty="0">
              <a:latin typeface="Proxima Nova" panose="020B0604020202020204" charset="0"/>
            </a:endParaRPr>
          </a:p>
          <a:p>
            <a:pPr marL="107948" indent="0">
              <a:buNone/>
            </a:pPr>
            <a:r>
              <a:rPr lang="en-US" sz="1200" dirty="0">
                <a:latin typeface="Proxima Nova" panose="020B0604020202020204" charset="0"/>
              </a:rPr>
              <a:t>1)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p>
          <a:p>
            <a:pPr marL="107948" indent="0">
              <a:buNone/>
            </a:pPr>
            <a:endParaRPr lang="en-US" sz="1200" i="1" u="sng" dirty="0">
              <a:solidFill>
                <a:schemeClr val="bg2"/>
              </a:solidFill>
              <a:latin typeface="Proxima Nova" panose="020B0604020202020204" charset="0"/>
            </a:endParaRPr>
          </a:p>
          <a:p>
            <a:pPr marL="107948" indent="0">
              <a:buNone/>
            </a:pPr>
            <a:r>
              <a:rPr lang="en-US" sz="1200" dirty="0">
                <a:solidFill>
                  <a:schemeClr val="bg2"/>
                </a:solidFill>
                <a:latin typeface="Proxima Nova" panose="020B0604020202020204" charset="0"/>
              </a:rPr>
              <a:t>2)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a:p>
            <a:pPr marL="107948" indent="0">
              <a:buNone/>
            </a:pPr>
            <a:endParaRPr lang="en-US" sz="1400" i="1" u="sng" dirty="0">
              <a:solidFill>
                <a:schemeClr val="bg2"/>
              </a:solidFill>
              <a:latin typeface="Proxima Nova" panose="020B0604020202020204" charset="0"/>
            </a:endParaRPr>
          </a:p>
        </p:txBody>
      </p:sp>
      <p:sp>
        <p:nvSpPr>
          <p:cNvPr id="3" name="&quot;No&quot; Symbol 2">
            <a:extLst>
              <a:ext uri="{FF2B5EF4-FFF2-40B4-BE49-F238E27FC236}">
                <a16:creationId xmlns:a16="http://schemas.microsoft.com/office/drawing/2014/main" id="{9BE57F07-8277-8BC7-977F-2A6C0AC682D5}"/>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4675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[x] studied DL-based models for mobile traffic classification. They reproduced several DL classifiers, e.g., MLP, LSTM, CNN, and SAE, from the traffic classification literature in order to make a comprehensive evaluation for showing the accuracy of these classifiers.</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Among DL-based classifiers, the best performance is related to 1D-CNN with 76.37%/85.70% accuracy and the F-measure of 75.56%/78.78% on FB-FBM and Android dataset, respectively.</a:t>
            </a:r>
          </a:p>
        </p:txBody>
      </p:sp>
      <p:sp>
        <p:nvSpPr>
          <p:cNvPr id="3" name="&quot;No&quot; Symbol 2">
            <a:extLst>
              <a:ext uri="{FF2B5EF4-FFF2-40B4-BE49-F238E27FC236}">
                <a16:creationId xmlns:a16="http://schemas.microsoft.com/office/drawing/2014/main" id="{F17BCD48-AB94-EA90-4604-E8F51DFFB4C9}"/>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128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We propose developing a</a:t>
            </a:r>
            <a:r>
              <a:rPr lang="en-SG" sz="1400" b="1" dirty="0">
                <a:solidFill>
                  <a:schemeClr val="bg2"/>
                </a:solidFill>
                <a:effectLst/>
                <a:latin typeface="Proxima Nova" panose="020B0604020202020204" charset="0"/>
                <a:ea typeface="Arial" panose="020B0604020202020204" pitchFamily="34" charset="0"/>
              </a:rPr>
              <a:t> ML-based Network Intrusion Detection alarm system that can provide rapid identification of potential intrusions.  </a:t>
            </a:r>
          </a:p>
          <a:p>
            <a:pPr>
              <a:buFont typeface="Arial" panose="020B0604020202020204" pitchFamily="34" charset="0"/>
              <a:buChar char="•"/>
            </a:pPr>
            <a:endParaRPr lang="en-SG" sz="1400" b="1" dirty="0">
              <a:solidFill>
                <a:schemeClr val="bg2"/>
              </a:solidFill>
              <a:effectLst/>
              <a:latin typeface="Proxima Nova" panose="020B0604020202020204" charset="0"/>
              <a:ea typeface="Arial" panose="020B0604020202020204" pitchFamily="34" charset="0"/>
            </a:endParaRPr>
          </a:p>
          <a:p>
            <a:pPr>
              <a:buFont typeface="Arial" panose="020B0604020202020204" pitchFamily="34" charset="0"/>
              <a:buChar char="•"/>
            </a:pPr>
            <a:r>
              <a:rPr lang="en-SG" sz="1400" b="1" dirty="0">
                <a:solidFill>
                  <a:schemeClr val="bg2"/>
                </a:solidFill>
                <a:latin typeface="Proxima Nova" panose="020B0604020202020204" charset="0"/>
                <a:ea typeface="Arial" panose="020B0604020202020204" pitchFamily="34" charset="0"/>
              </a:rPr>
              <a:t>This alarm system will: </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ea typeface="Arial" panose="020B0604020202020204" pitchFamily="34" charset="0"/>
              </a:rPr>
              <a:t>alert</a:t>
            </a:r>
            <a:r>
              <a:rPr lang="en-SG" b="1" dirty="0">
                <a:solidFill>
                  <a:schemeClr val="bg2"/>
                </a:solidFill>
                <a:effectLst/>
                <a:latin typeface="Proxima Nova" panose="020B0604020202020204" charset="0"/>
                <a:ea typeface="Arial" panose="020B0604020202020204" pitchFamily="34" charset="0"/>
              </a:rPr>
              <a:t> network administrators to take corrective action and minimize </a:t>
            </a:r>
            <a:r>
              <a:rPr lang="en-SG" b="1" dirty="0">
                <a:solidFill>
                  <a:schemeClr val="bg2"/>
                </a:solidFill>
                <a:latin typeface="Proxima Nova" panose="020B0604020202020204" charset="0"/>
                <a:ea typeface="Arial" panose="020B0604020202020204" pitchFamily="34" charset="0"/>
              </a:rPr>
              <a:t>its impact</a:t>
            </a:r>
            <a:r>
              <a:rPr lang="en-SG" b="1" dirty="0">
                <a:solidFill>
                  <a:schemeClr val="bg2"/>
                </a:solidFill>
                <a:effectLst/>
                <a:latin typeface="Proxima Nova" panose="020B0604020202020204" charset="0"/>
                <a:ea typeface="Arial" panose="020B0604020202020204" pitchFamily="34" charset="0"/>
              </a:rPr>
              <a:t>.</a:t>
            </a:r>
          </a:p>
          <a:p>
            <a:pPr lvl="1">
              <a:lnSpc>
                <a:spcPct val="100000"/>
              </a:lnSpc>
              <a:spcBef>
                <a:spcPts val="600"/>
              </a:spcBef>
              <a:buFont typeface="Courier New" panose="02070309020205020404" pitchFamily="49" charset="0"/>
              <a:buChar char="o"/>
            </a:pPr>
            <a:r>
              <a:rPr lang="en-SG" b="1" dirty="0">
                <a:solidFill>
                  <a:schemeClr val="bg2"/>
                </a:solidFill>
                <a:latin typeface="Proxima Nova" panose="020B0604020202020204" charset="0"/>
              </a:rPr>
              <a:t>let network engineers develop responses based on information from the app.</a:t>
            </a:r>
          </a:p>
          <a:p>
            <a:pPr lvl="1">
              <a:lnSpc>
                <a:spcPct val="100000"/>
              </a:lnSpc>
              <a:spcBef>
                <a:spcPts val="600"/>
              </a:spcBef>
              <a:buFont typeface="Arial" panose="020B0604020202020204" pitchFamily="34" charset="0"/>
              <a:buChar char="•"/>
            </a:pPr>
            <a:endParaRPr lang="en-US"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The alarm will help reduce interruption of service and avoid, or reduce, interrupting critical tasks and its associated cost for the user and provider.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i="1" dirty="0">
                <a:solidFill>
                  <a:schemeClr val="bg2"/>
                </a:solidFill>
                <a:latin typeface="Proxima Nova" panose="020B0604020202020204" charset="0"/>
              </a:rPr>
              <a:t>The intrusion detection alarm will monitor network flow (at port level) and robustly identify threats with high accuracy and provide multi-class classification results.</a:t>
            </a:r>
            <a:r>
              <a:rPr lang="en-SG" sz="1400" b="1" dirty="0">
                <a:solidFill>
                  <a:schemeClr val="bg2"/>
                </a:solidFill>
                <a:latin typeface="Proxima Nova" panose="020B0604020202020204" charset="0"/>
                <a:ea typeface="Arial" panose="020B0604020202020204" pitchFamily="34"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a:t>
            </a:r>
          </a:p>
          <a:p>
            <a:pPr marL="107948" indent="0">
              <a:buNone/>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authors reported an accuracy of 1D-CNN 1%, 82%, 98%, and 86%, and 2D-CNN 1%, 80%, 97%, and 84% for four different experiments, respectively. The main advantages of the method presented in this work over the existing traffic classifiers, such as classical ML classifiers, include:</a:t>
            </a:r>
          </a:p>
          <a:p>
            <a:pPr marL="107948" indent="0">
              <a:buNone/>
            </a:pPr>
            <a:r>
              <a:rPr lang="en-US" sz="1000" dirty="0">
                <a:solidFill>
                  <a:schemeClr val="bg2"/>
                </a:solidFill>
                <a:latin typeface="Proxima Nova" panose="020B0604020202020204" charset="0"/>
              </a:rPr>
              <a:t>	 (1) integrating feature extraction/selection/classification phases into an end-to-end framework;</a:t>
            </a:r>
          </a:p>
          <a:p>
            <a:pPr marL="107948" indent="0">
              <a:buNone/>
            </a:pPr>
            <a:r>
              <a:rPr lang="en-US" sz="1000" dirty="0">
                <a:solidFill>
                  <a:schemeClr val="bg2"/>
                </a:solidFill>
                <a:latin typeface="Proxima Nova" panose="020B0604020202020204" charset="0"/>
              </a:rPr>
              <a:t>	(2) categorization of the encrypted network traffic which is a challenging task for the traditional classifiers</a:t>
            </a:r>
          </a:p>
        </p:txBody>
      </p:sp>
      <p:sp>
        <p:nvSpPr>
          <p:cNvPr id="3" name="&quot;No&quot; Symbol 2">
            <a:extLst>
              <a:ext uri="{FF2B5EF4-FFF2-40B4-BE49-F238E27FC236}">
                <a16:creationId xmlns:a16="http://schemas.microsoft.com/office/drawing/2014/main" id="{A914ADFC-26D0-A892-E32D-3E80365321D2}"/>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5453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Models (industry)</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hlinkClick r:id="rId3"/>
              </a:rPr>
              <a:t>https://www.nature.com/articles/s41598-019-47765-6</a:t>
            </a:r>
            <a:endParaRPr lang="en-US" sz="1000" dirty="0">
              <a:solidFill>
                <a:schemeClr val="bg2"/>
              </a:solidFill>
              <a:latin typeface="Proxima Nova" panose="020B0604020202020204" charset="0"/>
            </a:endParaRP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a:t>
            </a:r>
          </a:p>
          <a:p>
            <a:pPr>
              <a:buFont typeface="Wingdings" panose="05000000000000000000" pitchFamily="2" charset="2"/>
              <a:buChar char="§"/>
            </a:pPr>
            <a:endParaRPr lang="en-US" sz="1000" dirty="0">
              <a:solidFill>
                <a:schemeClr val="bg2"/>
              </a:solidFill>
              <a:latin typeface="Proxima Nova" panose="020B0604020202020204" charset="0"/>
            </a:endParaRPr>
          </a:p>
          <a:p>
            <a:pPr>
              <a:buFont typeface="Wingdings" panose="05000000000000000000" pitchFamily="2" charset="2"/>
              <a:buChar char="§"/>
            </a:pPr>
            <a:r>
              <a:rPr lang="en-US" sz="1000" dirty="0">
                <a:solidFill>
                  <a:schemeClr val="bg2"/>
                </a:solidFill>
                <a:latin typeface="Proxima Nova" panose="020B0604020202020204" charset="0"/>
              </a:rPr>
              <a:t>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
        <p:nvSpPr>
          <p:cNvPr id="3" name="&quot;No&quot; Symbol 2">
            <a:extLst>
              <a:ext uri="{FF2B5EF4-FFF2-40B4-BE49-F238E27FC236}">
                <a16:creationId xmlns:a16="http://schemas.microsoft.com/office/drawing/2014/main" id="{006087C5-9254-57B7-DB05-AE938A5426B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448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100898"/>
            <a:ext cx="6647468" cy="3333258"/>
          </a:xfrm>
          <a:prstGeom prst="rect">
            <a:avLst/>
          </a:prstGeom>
        </p:spPr>
      </p:pic>
      <p:sp>
        <p:nvSpPr>
          <p:cNvPr id="2" name="&quot;No&quot; Symbol 1">
            <a:extLst>
              <a:ext uri="{FF2B5EF4-FFF2-40B4-BE49-F238E27FC236}">
                <a16:creationId xmlns:a16="http://schemas.microsoft.com/office/drawing/2014/main" id="{61C2D61B-20A0-F6EE-2710-477A5F48EB0F}"/>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860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a:t>
            </a:r>
            <a:endParaRPr dirty="0">
              <a:solidFill>
                <a:srgbClr val="0070C0"/>
              </a:solidFill>
            </a:endParaRPr>
          </a:p>
        </p:txBody>
      </p:sp>
      <p:sp>
        <p:nvSpPr>
          <p:cNvPr id="2" name="Text Placeholder 1">
            <a:extLst>
              <a:ext uri="{FF2B5EF4-FFF2-40B4-BE49-F238E27FC236}">
                <a16:creationId xmlns:a16="http://schemas.microsoft.com/office/drawing/2014/main" id="{8961D4E6-44C6-6F1A-33F1-94B9FE7D930C}"/>
              </a:ext>
            </a:extLst>
          </p:cNvPr>
          <p:cNvSpPr>
            <a:spLocks noGrp="1"/>
          </p:cNvSpPr>
          <p:nvPr>
            <p:ph type="body" idx="1"/>
          </p:nvPr>
        </p:nvSpPr>
        <p:spPr/>
        <p:txBody>
          <a:bodyPr/>
          <a:lstStyle/>
          <a:p>
            <a:r>
              <a:rPr lang="en-US" dirty="0"/>
              <a:t>Use pipelines</a:t>
            </a: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599694"/>
            <a:ext cx="5163671" cy="282836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quot; Symbol 2">
            <a:extLst>
              <a:ext uri="{FF2B5EF4-FFF2-40B4-BE49-F238E27FC236}">
                <a16:creationId xmlns:a16="http://schemas.microsoft.com/office/drawing/2014/main" id="{252AAD1A-7B9A-21F6-797A-8A66142E2BEF}"/>
              </a:ext>
            </a:extLst>
          </p:cNvPr>
          <p:cNvSpPr/>
          <p:nvPr/>
        </p:nvSpPr>
        <p:spPr>
          <a:xfrm>
            <a:off x="2246214" y="360382"/>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0376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04800" y="515313"/>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Our Proposed Solution [[LET’S REVIEW/ CHANGE]]</a:t>
            </a:r>
            <a:endParaRPr dirty="0">
              <a:highlight>
                <a:srgbClr val="FFFF00"/>
              </a:highlight>
            </a:endParaRPr>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304800" y="121939"/>
            <a:ext cx="6522944" cy="3992042"/>
          </a:xfrm>
          <a:prstGeom prst="rect">
            <a:avLst/>
          </a:prstGeom>
        </p:spPr>
      </p:pic>
      <p:sp>
        <p:nvSpPr>
          <p:cNvPr id="2" name="&quot;No&quot; Symbol 1">
            <a:extLst>
              <a:ext uri="{FF2B5EF4-FFF2-40B4-BE49-F238E27FC236}">
                <a16:creationId xmlns:a16="http://schemas.microsoft.com/office/drawing/2014/main" id="{E56CB004-8CE9-A51D-7ACD-51CA9FBB9A1A}"/>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MLE Stack (initial proposal) [not in our project]use Renato’s pipeline schema</a:t>
            </a:r>
            <a:endParaRPr dirty="0">
              <a:solidFill>
                <a:srgbClr val="0070C0"/>
              </a:solidFill>
              <a:highlight>
                <a:srgbClr val="FFFF00"/>
              </a:highlight>
            </a:endParaRPr>
          </a:p>
        </p:txBody>
      </p:sp>
      <p:sp>
        <p:nvSpPr>
          <p:cNvPr id="141" name="Google Shape;141;g133c1f20611_0_2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lgn="l">
              <a:lnSpc>
                <a:spcPct val="100000"/>
              </a:lnSpc>
              <a:buFont typeface="+mj-lt"/>
              <a:buAutoNum type="arabicPeriod"/>
            </a:pPr>
            <a:r>
              <a:rPr lang="en-US" sz="1400" b="1" i="0" dirty="0">
                <a:solidFill>
                  <a:schemeClr val="bg2"/>
                </a:solidFill>
                <a:effectLst/>
                <a:latin typeface="Proxima Nova" panose="020B0604020202020204" charset="0"/>
              </a:rPr>
              <a:t>Reusable Code Structure for building ML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Experiment Tracking with model Artifacts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Training of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Version control of Trained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Git-based triggers to train and deploy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Deployment of Trained models on Managed Remote instances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Monitoring and Logging of deployed models</a:t>
            </a:r>
          </a:p>
          <a:p>
            <a:pPr algn="l">
              <a:lnSpc>
                <a:spcPct val="100000"/>
              </a:lnSpc>
              <a:buFont typeface="+mj-lt"/>
              <a:buAutoNum type="arabicPeriod"/>
            </a:pPr>
            <a:endParaRPr lang="en-US" sz="1400" b="1" i="0" dirty="0">
              <a:solidFill>
                <a:schemeClr val="bg2"/>
              </a:solidFill>
              <a:effectLst/>
              <a:latin typeface="Proxima Nova" panose="020B0604020202020204" charset="0"/>
            </a:endParaRPr>
          </a:p>
          <a:p>
            <a:pPr algn="l">
              <a:lnSpc>
                <a:spcPct val="100000"/>
              </a:lnSpc>
              <a:buFont typeface="+mj-lt"/>
              <a:buAutoNum type="arabicPeriod"/>
            </a:pPr>
            <a:r>
              <a:rPr lang="en-US" sz="1400" b="1" i="0" dirty="0">
                <a:solidFill>
                  <a:schemeClr val="bg2"/>
                </a:solidFill>
                <a:effectLst/>
                <a:latin typeface="Proxima Nova" panose="020B0604020202020204" charset="0"/>
              </a:rPr>
              <a:t>Integration of Deployed endpoints with API Gateway</a:t>
            </a:r>
          </a:p>
        </p:txBody>
      </p:sp>
      <p:sp>
        <p:nvSpPr>
          <p:cNvPr id="2" name="&quot;No&quot; Symbol 1">
            <a:extLst>
              <a:ext uri="{FF2B5EF4-FFF2-40B4-BE49-F238E27FC236}">
                <a16:creationId xmlns:a16="http://schemas.microsoft.com/office/drawing/2014/main" id="{C0CE8956-D2B5-9F0C-6EB6-0A4553CDCD50}"/>
              </a:ext>
            </a:extLst>
          </p:cNvPr>
          <p:cNvSpPr/>
          <p:nvPr/>
        </p:nvSpPr>
        <p:spPr>
          <a:xfrm>
            <a:off x="2270927" y="582804"/>
            <a:ext cx="5215095" cy="3970146"/>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442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Font typeface="Arial" panose="020B0604020202020204" pitchFamily="34" charset="0"/>
              <a:buChar char="•"/>
            </a:pPr>
            <a:r>
              <a:rPr lang="en-SG" sz="1400" dirty="0">
                <a:solidFill>
                  <a:schemeClr val="tx1">
                    <a:lumMod val="50000"/>
                  </a:schemeClr>
                </a:solidFill>
                <a:latin typeface="Proxima Nova" panose="020B0604020202020204" charset="0"/>
                <a:ea typeface="Arial" panose="020B0604020202020204" pitchFamily="34" charset="0"/>
              </a:rPr>
              <a:t>Our proposed dataset (University of Nevada – Reno, Intrusion Detection Dataset, UNR-IDD) is based on a custom application that collects and logs the available statistics captured periodically (every 5 sec – tumbling windows) from OpenFlow switches.</a:t>
            </a:r>
            <a:r>
              <a:rPr lang="en-US" sz="1400" dirty="0">
                <a:solidFill>
                  <a:schemeClr val="tx1">
                    <a:lumMod val="50000"/>
                  </a:schemeClr>
                </a:solidFill>
                <a:latin typeface="Proxima Nova" panose="020B0604020202020204" charset="0"/>
              </a:rPr>
              <a:t> </a:t>
            </a:r>
            <a:r>
              <a:rPr lang="en-SG" sz="1400" dirty="0">
                <a:solidFill>
                  <a:schemeClr val="tx1">
                    <a:lumMod val="50000"/>
                  </a:schemeClr>
                </a:solidFill>
                <a:latin typeface="Proxima Nova" panose="020B0604020202020204" charset="0"/>
              </a:rPr>
              <a:t>D</a:t>
            </a:r>
            <a:r>
              <a:rPr lang="en-SG" sz="1400" dirty="0">
                <a:solidFill>
                  <a:schemeClr val="tx1">
                    <a:lumMod val="50000"/>
                  </a:schemeClr>
                </a:solidFill>
                <a:latin typeface="Proxima Nova" panose="020B0604020202020204" charset="0"/>
                <a:ea typeface="Arial" panose="020B0604020202020204" pitchFamily="34" charset="0"/>
              </a:rPr>
              <a:t>elta port statistics are also computed</a:t>
            </a:r>
            <a:r>
              <a:rPr lang="en-US" sz="1400" i="1" dirty="0">
                <a:solidFill>
                  <a:schemeClr val="tx1">
                    <a:lumMod val="50000"/>
                  </a:schemeClr>
                </a:solidFill>
                <a:latin typeface="Proxima Nova" panose="020B0604020202020204" charset="0"/>
                <a:ea typeface="Arial" panose="020B0604020202020204" pitchFamily="34" charset="0"/>
              </a:rPr>
              <a:t>.</a:t>
            </a:r>
          </a:p>
          <a:p>
            <a:pPr>
              <a:lnSpc>
                <a:spcPct val="100000"/>
              </a:lnSpc>
              <a:buFont typeface="Arial" panose="020B0604020202020204" pitchFamily="34" charset="0"/>
              <a:buChar char="•"/>
            </a:pPr>
            <a:endParaRPr lang="en-US" sz="1400" i="1" dirty="0">
              <a:solidFill>
                <a:schemeClr val="tx1">
                  <a:lumMod val="50000"/>
                </a:schemeClr>
              </a:solidFill>
              <a:latin typeface="Proxima Nova" panose="020B0604020202020204" charset="0"/>
              <a:ea typeface="Arial" panose="020B0604020202020204" pitchFamily="34" charset="0"/>
            </a:endParaRPr>
          </a:p>
          <a:p>
            <a:pPr>
              <a:lnSpc>
                <a:spcPct val="100000"/>
              </a:lnSpc>
              <a:buFont typeface="Arial" panose="020B0604020202020204" pitchFamily="34" charset="0"/>
              <a:buChar char="•"/>
            </a:pPr>
            <a:r>
              <a:rPr lang="en-US" sz="1400" dirty="0">
                <a:solidFill>
                  <a:schemeClr val="tx1">
                    <a:lumMod val="50000"/>
                  </a:schemeClr>
                </a:solidFill>
                <a:latin typeface="Proxima Nova" panose="020B0604020202020204" charset="0"/>
              </a:rPr>
              <a:t>The main difference between UNR-IDD and other existing datasets is that UNR-IDD consists primarily of network port statistics.</a:t>
            </a:r>
          </a:p>
          <a:p>
            <a:pPr>
              <a:lnSpc>
                <a:spcPct val="100000"/>
              </a:lnSpc>
              <a:buFont typeface="Arial" panose="020B0604020202020204" pitchFamily="34" charset="0"/>
              <a:buChar char="•"/>
            </a:pPr>
            <a:endParaRPr lang="en-US" sz="1400"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US" sz="1400" dirty="0">
                <a:solidFill>
                  <a:schemeClr val="tx1">
                    <a:lumMod val="50000"/>
                  </a:schemeClr>
                </a:solidFill>
                <a:latin typeface="Proxima Nova" panose="020B0604020202020204" charset="0"/>
              </a:rPr>
              <a:t>UNR-IDD also address the limitation of the presence of tail classes, that there are enough samples for ML classifiers, and  ensures that there are no missing network metrics.</a:t>
            </a:r>
          </a:p>
          <a:p>
            <a:pPr>
              <a:lnSpc>
                <a:spcPct val="100000"/>
              </a:lnSpc>
              <a:buFont typeface="Arial" panose="020B0604020202020204" pitchFamily="34" charset="0"/>
              <a:buChar char="•"/>
            </a:pPr>
            <a:endParaRPr lang="en-US" sz="1400" i="1" u="sng"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tx1">
                    <a:lumMod val="50000"/>
                  </a:schemeClr>
                </a:solidFill>
                <a:latin typeface="Proxima Nova" panose="020B0604020202020204" charset="0"/>
                <a:ea typeface="Arial" panose="020B0604020202020204" pitchFamily="34" charset="0"/>
              </a:rPr>
              <a:t> </a:t>
            </a:r>
            <a:r>
              <a:rPr lang="en-SG" sz="1400" dirty="0">
                <a:solidFill>
                  <a:schemeClr val="tx1">
                    <a:lumMod val="50000"/>
                  </a:schemeClr>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tx1">
                    <a:lumMod val="50000"/>
                  </a:schemeClr>
                </a:solidFill>
                <a:effectLst/>
                <a:latin typeface="Proxima Nova" panose="020B0604020202020204" charset="0"/>
              </a:rPr>
              <a:t> </a:t>
            </a:r>
          </a:p>
          <a:p>
            <a:pPr>
              <a:lnSpc>
                <a:spcPct val="100000"/>
              </a:lnSpc>
              <a:buFont typeface="Arial" panose="020B0604020202020204" pitchFamily="34" charset="0"/>
              <a:buChar char="•"/>
            </a:pPr>
            <a:endParaRPr lang="en-US" sz="1400" dirty="0">
              <a:solidFill>
                <a:schemeClr val="tx1">
                  <a:lumMod val="50000"/>
                </a:schemeClr>
              </a:solidFill>
              <a:latin typeface="Proxima Nova" panose="020B0604020202020204" charset="0"/>
            </a:endParaRPr>
          </a:p>
          <a:p>
            <a:pPr>
              <a:lnSpc>
                <a:spcPct val="100000"/>
              </a:lnSpc>
              <a:buFont typeface="Arial" panose="020B0604020202020204" pitchFamily="34" charset="0"/>
              <a:buChar char="•"/>
            </a:pPr>
            <a:r>
              <a:rPr lang="en-SG" sz="1400" dirty="0">
                <a:solidFill>
                  <a:schemeClr val="tx1">
                    <a:lumMod val="50000"/>
                  </a:schemeClr>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tx1">
                    <a:lumMod val="50000"/>
                  </a:schemeClr>
                </a:solidFill>
                <a:latin typeface="Proxima Nova" panose="020B0604020202020204" charset="0"/>
                <a:ea typeface="Arial" panose="020B0604020202020204" pitchFamily="34" charset="0"/>
              </a:rPr>
              <a:t> (Dashboard)</a:t>
            </a:r>
          </a:p>
          <a:p>
            <a:pPr>
              <a:lnSpc>
                <a:spcPct val="100000"/>
              </a:lnSpc>
              <a:buFont typeface="Arial" panose="020B0604020202020204" pitchFamily="34" charset="0"/>
              <a:buChar char="•"/>
            </a:pPr>
            <a:endParaRPr lang="en-US" sz="1400" dirty="0">
              <a:solidFill>
                <a:schemeClr val="bg2"/>
              </a:solidFill>
              <a:effectLst/>
              <a:latin typeface="Proxima Nova" panose="020B0604020202020204" charset="0"/>
            </a:endParaRPr>
          </a:p>
          <a:p>
            <a:pPr marL="107948" indent="0" algn="r">
              <a:buNone/>
            </a:pPr>
            <a:r>
              <a:rPr lang="en-US" sz="1050" dirty="0">
                <a:hlinkClick r:id="rId3"/>
              </a:rPr>
              <a:t>Source: Tapadhir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pic>
        <p:nvPicPr>
          <p:cNvPr id="2" name="Picture 1">
            <a:extLst>
              <a:ext uri="{FF2B5EF4-FFF2-40B4-BE49-F238E27FC236}">
                <a16:creationId xmlns:a16="http://schemas.microsoft.com/office/drawing/2014/main" id="{3E276E5C-2A4B-47C8-301F-52FEB674359B}"/>
              </a:ext>
            </a:extLst>
          </p:cNvPr>
          <p:cNvPicPr>
            <a:picLocks noChangeAspect="1"/>
          </p:cNvPicPr>
          <p:nvPr/>
        </p:nvPicPr>
        <p:blipFill>
          <a:blip r:embed="rId3"/>
          <a:stretch>
            <a:fillRect/>
          </a:stretch>
        </p:blipFill>
        <p:spPr>
          <a:xfrm>
            <a:off x="685800" y="1415496"/>
            <a:ext cx="7772400" cy="2794830"/>
          </a:xfrm>
          <a:prstGeom prst="rect">
            <a:avLst/>
          </a:prstGeom>
        </p:spPr>
      </p:pic>
    </p:spTree>
    <p:extLst>
      <p:ext uri="{BB962C8B-B14F-4D97-AF65-F5344CB8AC3E}">
        <p14:creationId xmlns:p14="http://schemas.microsoft.com/office/powerpoint/2010/main" val="89071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6" name="Picture 5">
            <a:extLst>
              <a:ext uri="{FF2B5EF4-FFF2-40B4-BE49-F238E27FC236}">
                <a16:creationId xmlns:a16="http://schemas.microsoft.com/office/drawing/2014/main" id="{7E8763D5-2712-55CC-04D0-EB57F416A99F}"/>
              </a:ext>
            </a:extLst>
          </p:cNvPr>
          <p:cNvPicPr>
            <a:picLocks noChangeAspect="1"/>
          </p:cNvPicPr>
          <p:nvPr/>
        </p:nvPicPr>
        <p:blipFill>
          <a:blip r:embed="rId3"/>
          <a:stretch>
            <a:fillRect/>
          </a:stretch>
        </p:blipFill>
        <p:spPr>
          <a:xfrm>
            <a:off x="346660" y="1564182"/>
            <a:ext cx="4246271" cy="2008783"/>
          </a:xfrm>
          <a:prstGeom prst="rect">
            <a:avLst/>
          </a:prstGeom>
        </p:spPr>
      </p:pic>
      <p:pic>
        <p:nvPicPr>
          <p:cNvPr id="8" name="Picture 7">
            <a:extLst>
              <a:ext uri="{FF2B5EF4-FFF2-40B4-BE49-F238E27FC236}">
                <a16:creationId xmlns:a16="http://schemas.microsoft.com/office/drawing/2014/main" id="{C467E22F-FCB1-47DD-9485-F5670AC871D5}"/>
              </a:ext>
            </a:extLst>
          </p:cNvPr>
          <p:cNvPicPr>
            <a:picLocks noChangeAspect="1"/>
          </p:cNvPicPr>
          <p:nvPr/>
        </p:nvPicPr>
        <p:blipFill>
          <a:blip r:embed="rId4"/>
          <a:stretch>
            <a:fillRect/>
          </a:stretch>
        </p:blipFill>
        <p:spPr>
          <a:xfrm>
            <a:off x="4592931" y="1564183"/>
            <a:ext cx="4246272" cy="2008783"/>
          </a:xfrm>
          <a:prstGeom prst="rect">
            <a:avLst/>
          </a:prstGeom>
        </p:spPr>
      </p:pic>
    </p:spTree>
    <p:extLst>
      <p:ext uri="{BB962C8B-B14F-4D97-AF65-F5344CB8AC3E}">
        <p14:creationId xmlns:p14="http://schemas.microsoft.com/office/powerpoint/2010/main" val="332381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04800" y="480369"/>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sp>
        <p:nvSpPr>
          <p:cNvPr id="16" name="TextBox 15">
            <a:extLst>
              <a:ext uri="{FF2B5EF4-FFF2-40B4-BE49-F238E27FC236}">
                <a16:creationId xmlns:a16="http://schemas.microsoft.com/office/drawing/2014/main" id="{B18409FC-D8CB-D559-67BA-C91ADDB6E591}"/>
              </a:ext>
            </a:extLst>
          </p:cNvPr>
          <p:cNvSpPr txBox="1"/>
          <p:nvPr/>
        </p:nvSpPr>
        <p:spPr>
          <a:xfrm>
            <a:off x="1101672" y="1426708"/>
            <a:ext cx="1117747"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sym typeface="Proxima Nova"/>
              </a:rPr>
              <a:t>Received Packets</a:t>
            </a:r>
          </a:p>
        </p:txBody>
      </p:sp>
      <p:sp>
        <p:nvSpPr>
          <p:cNvPr id="17" name="TextBox 16">
            <a:extLst>
              <a:ext uri="{FF2B5EF4-FFF2-40B4-BE49-F238E27FC236}">
                <a16:creationId xmlns:a16="http://schemas.microsoft.com/office/drawing/2014/main" id="{0386CAF7-69C1-FCBA-EDC4-19103BB1A4D0}"/>
              </a:ext>
            </a:extLst>
          </p:cNvPr>
          <p:cNvSpPr txBox="1"/>
          <p:nvPr/>
        </p:nvSpPr>
        <p:spPr>
          <a:xfrm>
            <a:off x="2382416" y="1395361"/>
            <a:ext cx="2944187" cy="42786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received by the port</a:t>
            </a:r>
          </a:p>
        </p:txBody>
      </p:sp>
      <p:sp>
        <p:nvSpPr>
          <p:cNvPr id="20" name="TextBox 19">
            <a:extLst>
              <a:ext uri="{FF2B5EF4-FFF2-40B4-BE49-F238E27FC236}">
                <a16:creationId xmlns:a16="http://schemas.microsoft.com/office/drawing/2014/main" id="{29CC8DCD-B6C4-1575-1A7B-26B1CDFD61B2}"/>
              </a:ext>
            </a:extLst>
          </p:cNvPr>
          <p:cNvSpPr txBox="1"/>
          <p:nvPr/>
        </p:nvSpPr>
        <p:spPr>
          <a:xfrm>
            <a:off x="1101672" y="1898730"/>
            <a:ext cx="1117746" cy="402019"/>
          </a:xfrm>
          <a:prstGeom prst="rect">
            <a:avLst/>
          </a:prstGeom>
          <a:noFill/>
          <a:ln w="12700">
            <a:solidFill>
              <a:schemeClr val="tx1">
                <a:lumMod val="50000"/>
              </a:schemeClr>
            </a:solidFill>
          </a:ln>
        </p:spPr>
        <p:txBody>
          <a:bodyPr wrap="square" rtlCol="0" anchor="ctr" anchorCtr="1">
            <a:noAutofit/>
          </a:bodyPr>
          <a:lstStyle/>
          <a:p>
            <a:pPr algn="ctr"/>
            <a:r>
              <a:rPr lang="en-US" dirty="0">
                <a:solidFill>
                  <a:schemeClr val="bg2"/>
                </a:solidFill>
                <a:latin typeface="Proxima Nova" panose="020B0604020202020204" charset="0"/>
              </a:rPr>
              <a:t>Received Bytes</a:t>
            </a:r>
          </a:p>
        </p:txBody>
      </p:sp>
      <p:sp>
        <p:nvSpPr>
          <p:cNvPr id="21" name="TextBox 20">
            <a:extLst>
              <a:ext uri="{FF2B5EF4-FFF2-40B4-BE49-F238E27FC236}">
                <a16:creationId xmlns:a16="http://schemas.microsoft.com/office/drawing/2014/main" id="{49D896CA-06D2-5714-618A-49879296EA82}"/>
              </a:ext>
            </a:extLst>
          </p:cNvPr>
          <p:cNvSpPr txBox="1"/>
          <p:nvPr/>
        </p:nvSpPr>
        <p:spPr>
          <a:xfrm>
            <a:off x="2382416" y="1840978"/>
            <a:ext cx="2944187" cy="416212"/>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received by the port</a:t>
            </a:r>
          </a:p>
        </p:txBody>
      </p:sp>
      <p:sp>
        <p:nvSpPr>
          <p:cNvPr id="22" name="TextBox 21">
            <a:extLst>
              <a:ext uri="{FF2B5EF4-FFF2-40B4-BE49-F238E27FC236}">
                <a16:creationId xmlns:a16="http://schemas.microsoft.com/office/drawing/2014/main" id="{6F09ADAF-64C8-6858-1A8A-CA40B45C8EE1}"/>
              </a:ext>
            </a:extLst>
          </p:cNvPr>
          <p:cNvSpPr txBox="1"/>
          <p:nvPr/>
        </p:nvSpPr>
        <p:spPr>
          <a:xfrm>
            <a:off x="1107460" y="2389920"/>
            <a:ext cx="1111959" cy="402019"/>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Packets</a:t>
            </a:r>
          </a:p>
        </p:txBody>
      </p:sp>
      <p:sp>
        <p:nvSpPr>
          <p:cNvPr id="23" name="TextBox 22">
            <a:extLst>
              <a:ext uri="{FF2B5EF4-FFF2-40B4-BE49-F238E27FC236}">
                <a16:creationId xmlns:a16="http://schemas.microsoft.com/office/drawing/2014/main" id="{F9E7C5E5-7B14-33CA-C209-707F2EFC79EB}"/>
              </a:ext>
            </a:extLst>
          </p:cNvPr>
          <p:cNvSpPr txBox="1"/>
          <p:nvPr/>
        </p:nvSpPr>
        <p:spPr>
          <a:xfrm>
            <a:off x="2414940" y="2395572"/>
            <a:ext cx="2911663" cy="377190"/>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packets sent by the port</a:t>
            </a:r>
          </a:p>
        </p:txBody>
      </p:sp>
      <p:sp>
        <p:nvSpPr>
          <p:cNvPr id="24" name="TextBox 23">
            <a:extLst>
              <a:ext uri="{FF2B5EF4-FFF2-40B4-BE49-F238E27FC236}">
                <a16:creationId xmlns:a16="http://schemas.microsoft.com/office/drawing/2014/main" id="{24D8D6AC-8146-E4D3-5B8A-3C5C9E9DD5DE}"/>
              </a:ext>
            </a:extLst>
          </p:cNvPr>
          <p:cNvSpPr txBox="1"/>
          <p:nvPr/>
        </p:nvSpPr>
        <p:spPr>
          <a:xfrm>
            <a:off x="1107459" y="2861942"/>
            <a:ext cx="1111959"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Sent Bytes</a:t>
            </a:r>
          </a:p>
        </p:txBody>
      </p:sp>
      <p:sp>
        <p:nvSpPr>
          <p:cNvPr id="25" name="TextBox 24">
            <a:extLst>
              <a:ext uri="{FF2B5EF4-FFF2-40B4-BE49-F238E27FC236}">
                <a16:creationId xmlns:a16="http://schemas.microsoft.com/office/drawing/2014/main" id="{60D3F7E1-E731-6C36-08FF-5518F17E4176}"/>
              </a:ext>
            </a:extLst>
          </p:cNvPr>
          <p:cNvSpPr txBox="1"/>
          <p:nvPr/>
        </p:nvSpPr>
        <p:spPr>
          <a:xfrm>
            <a:off x="2382416" y="2909062"/>
            <a:ext cx="2944187" cy="36663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Number of bytes sent</a:t>
            </a:r>
          </a:p>
        </p:txBody>
      </p:sp>
      <p:sp>
        <p:nvSpPr>
          <p:cNvPr id="26" name="TextBox 25">
            <a:extLst>
              <a:ext uri="{FF2B5EF4-FFF2-40B4-BE49-F238E27FC236}">
                <a16:creationId xmlns:a16="http://schemas.microsoft.com/office/drawing/2014/main" id="{275D762E-94BB-FC98-E57C-3B8BF500A94A}"/>
              </a:ext>
            </a:extLst>
          </p:cNvPr>
          <p:cNvSpPr txBox="1"/>
          <p:nvPr/>
        </p:nvSpPr>
        <p:spPr>
          <a:xfrm>
            <a:off x="1101673" y="3415371"/>
            <a:ext cx="111196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alive Duration</a:t>
            </a:r>
          </a:p>
        </p:txBody>
      </p:sp>
      <p:sp>
        <p:nvSpPr>
          <p:cNvPr id="27" name="TextBox 26">
            <a:extLst>
              <a:ext uri="{FF2B5EF4-FFF2-40B4-BE49-F238E27FC236}">
                <a16:creationId xmlns:a16="http://schemas.microsoft.com/office/drawing/2014/main" id="{D0D0563C-FE29-7D20-84DE-E746A01014D1}"/>
              </a:ext>
            </a:extLst>
          </p:cNvPr>
          <p:cNvSpPr txBox="1"/>
          <p:nvPr/>
        </p:nvSpPr>
        <p:spPr>
          <a:xfrm>
            <a:off x="2394284" y="3424634"/>
            <a:ext cx="2932320" cy="40201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The time port has been alive in seconds</a:t>
            </a:r>
          </a:p>
        </p:txBody>
      </p:sp>
      <p:sp>
        <p:nvSpPr>
          <p:cNvPr id="28" name="TextBox 27">
            <a:extLst>
              <a:ext uri="{FF2B5EF4-FFF2-40B4-BE49-F238E27FC236}">
                <a16:creationId xmlns:a16="http://schemas.microsoft.com/office/drawing/2014/main" id="{F2B6A6F5-279C-736A-31F9-579483CE3D01}"/>
              </a:ext>
            </a:extLst>
          </p:cNvPr>
          <p:cNvSpPr txBox="1"/>
          <p:nvPr/>
        </p:nvSpPr>
        <p:spPr>
          <a:xfrm rot="16200000">
            <a:off x="-515302" y="2379196"/>
            <a:ext cx="2399945" cy="494968"/>
          </a:xfrm>
          <a:prstGeom prst="rect">
            <a:avLst/>
          </a:prstGeom>
          <a:noFill/>
          <a:ln w="12700">
            <a:solidFill>
              <a:schemeClr val="tx1">
                <a:lumMod val="50000"/>
              </a:schemeClr>
            </a:solidFill>
          </a:ln>
        </p:spPr>
        <p:txBody>
          <a:bodyPr wrap="square" rtlCol="0" anchor="ctr" anchorCtr="1">
            <a:noAutofit/>
          </a:bodyPr>
          <a:lstStyle/>
          <a:p>
            <a:r>
              <a:rPr lang="en-US" dirty="0">
                <a:solidFill>
                  <a:schemeClr val="bg2"/>
                </a:solidFill>
                <a:latin typeface="Proxima Nova" panose="020B0604020202020204" charset="0"/>
              </a:rPr>
              <a:t>Port statistics collected for every port on every switch</a:t>
            </a:r>
          </a:p>
        </p:txBody>
      </p:sp>
    </p:spTree>
    <p:extLst>
      <p:ext uri="{BB962C8B-B14F-4D97-AF65-F5344CB8AC3E}">
        <p14:creationId xmlns:p14="http://schemas.microsoft.com/office/powerpoint/2010/main" val="15024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1200" dirty="0"/>
          </a:p>
          <a:p>
            <a:pPr lvl="0">
              <a:buFont typeface="Arial" panose="020B0604020202020204" pitchFamily="34" charset="0"/>
              <a:buChar char="•"/>
            </a:pPr>
            <a:r>
              <a:rPr lang="en-US" sz="1400" b="1" dirty="0">
                <a:solidFill>
                  <a:schemeClr val="bg2"/>
                </a:solidFill>
                <a:latin typeface="Proxima Nova" panose="020B0604020202020204" charset="0"/>
              </a:rPr>
              <a:t>We initially tested linear regression models.</a:t>
            </a:r>
          </a:p>
          <a:p>
            <a:pPr lvl="0">
              <a:buFont typeface="Arial" panose="020B0604020202020204" pitchFamily="34" charset="0"/>
              <a:buChar char="•"/>
            </a:pPr>
            <a:endParaRPr lang="en-US" sz="1400" b="1" dirty="0">
              <a:solidFill>
                <a:schemeClr val="bg2"/>
              </a:solidFill>
              <a:latin typeface="Proxima Nova" panose="020B0604020202020204" charset="0"/>
            </a:endParaRPr>
          </a:p>
          <a:p>
            <a:pPr lvl="0">
              <a:buFont typeface="Arial" panose="020B0604020202020204" pitchFamily="34" charset="0"/>
              <a:buChar char="•"/>
            </a:pPr>
            <a:r>
              <a:rPr lang="en-US" sz="1400" b="1" dirty="0">
                <a:solidFill>
                  <a:schemeClr val="bg2"/>
                </a:solidFill>
                <a:latin typeface="Proxima Nova" panose="020B0604020202020204" charset="0"/>
              </a:rPr>
              <a:t>According to the NID literature, random forest models are the more widely used. </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We used a Tree-based Pipeline Optimization Tool (TPOT), a Python Automated Machine Learning tool, for model selection and parameter optimization.</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We selected and used an </a:t>
            </a:r>
            <a:r>
              <a:rPr lang="en-US" sz="1400" b="1" dirty="0" err="1">
                <a:solidFill>
                  <a:schemeClr val="bg2"/>
                </a:solidFill>
                <a:latin typeface="Proxima Nova" panose="020B0604020202020204" charset="0"/>
              </a:rPr>
              <a:t>XGBoostClassifier</a:t>
            </a:r>
            <a:r>
              <a:rPr lang="en-US" sz="1400" b="1" dirty="0">
                <a:solidFill>
                  <a:schemeClr val="bg2"/>
                </a:solidFill>
                <a:latin typeface="Proxima Nova" panose="020B0604020202020204" charset="0"/>
              </a:rPr>
              <a:t> for the multi-label classification project.</a:t>
            </a:r>
          </a:p>
          <a:p>
            <a:pPr>
              <a:buFont typeface="Arial" panose="020B0604020202020204" pitchFamily="34" charset="0"/>
              <a:buChar char="•"/>
            </a:pPr>
            <a:endParaRPr lang="en-US" sz="1400" b="1" dirty="0">
              <a:solidFill>
                <a:schemeClr val="bg2"/>
              </a:solidFill>
              <a:latin typeface="Proxima Nova" panose="020B0604020202020204" charset="0"/>
            </a:endParaRPr>
          </a:p>
          <a:p>
            <a:pPr>
              <a:buFont typeface="Arial" panose="020B0604020202020204" pitchFamily="34" charset="0"/>
              <a:buChar char="•"/>
            </a:pPr>
            <a:r>
              <a:rPr lang="en-US" sz="1400" b="1" dirty="0">
                <a:solidFill>
                  <a:schemeClr val="bg2"/>
                </a:solidFill>
                <a:latin typeface="Proxima Nova" panose="020B0604020202020204" charset="0"/>
              </a:rPr>
              <a:t>XGBC is s a decision tree ensembled learning algorithm similar to random forest.</a:t>
            </a:r>
          </a:p>
        </p:txBody>
      </p:sp>
    </p:spTree>
    <p:extLst>
      <p:ext uri="{BB962C8B-B14F-4D97-AF65-F5344CB8AC3E}">
        <p14:creationId xmlns:p14="http://schemas.microsoft.com/office/powerpoint/2010/main" val="505000749"/>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5080</TotalTime>
  <Words>3278</Words>
  <Application>Microsoft Macintosh PowerPoint</Application>
  <PresentationFormat>On-screen Show (16:9)</PresentationFormat>
  <Paragraphs>301</Paragraphs>
  <Slides>45</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Proxima Nova</vt:lpstr>
      <vt:lpstr>Menlo</vt:lpstr>
      <vt:lpstr>Wingdings</vt:lpstr>
      <vt:lpstr>Courier New</vt:lpstr>
      <vt:lpstr>Arial</vt:lpstr>
      <vt:lpstr>Helvetica</vt:lpstr>
      <vt:lpstr>Arial</vt:lpstr>
      <vt:lpstr>-apple-system</vt:lpstr>
      <vt:lpstr>Proxima Nova Semibold</vt:lpstr>
      <vt:lpstr>FourthBrain</vt:lpstr>
      <vt:lpstr>PowerPoint Presentation</vt:lpstr>
      <vt:lpstr>Presentation Outline</vt:lpstr>
      <vt:lpstr>Definition of the Problem</vt:lpstr>
      <vt:lpstr>Our Proposed Solution</vt:lpstr>
      <vt:lpstr>Information about the Data</vt:lpstr>
      <vt:lpstr>Information about the data (Multi-class classification)</vt:lpstr>
      <vt:lpstr>Information about the data (network topology)</vt:lpstr>
      <vt:lpstr>Information about the data (network topology)</vt:lpstr>
      <vt:lpstr>Information about the Model</vt:lpstr>
      <vt:lpstr>MLE Stack / EDA - Data Engineering - ML</vt:lpstr>
      <vt:lpstr>MLE Stack / Deployment</vt:lpstr>
      <vt:lpstr>Demo</vt:lpstr>
      <vt:lpstr>Demo Challenges</vt:lpstr>
      <vt:lpstr>Future Work </vt:lpstr>
      <vt:lpstr>Conclusions - WIP</vt:lpstr>
      <vt:lpstr> [https://github.com/JoaquinGianan/network-analytics]   [link to demo?] Thank You!  Questions?</vt:lpstr>
      <vt:lpstr>PowerPoint Presentation</vt:lpstr>
      <vt:lpstr>Information about the data (network topology)</vt:lpstr>
      <vt:lpstr>Information about the Data</vt:lpstr>
      <vt:lpstr>Other Datasets</vt:lpstr>
      <vt:lpstr>Other Datasets</vt:lpstr>
      <vt:lpstr>EDA</vt:lpstr>
      <vt:lpstr>Appendices / LGR model runs </vt:lpstr>
      <vt:lpstr>Model description XGBClassifier </vt:lpstr>
      <vt:lpstr>Information about the Model – TPOT run used</vt:lpstr>
      <vt:lpstr>Appendices / TPOT model runs </vt:lpstr>
      <vt:lpstr>Appendices </vt:lpstr>
      <vt:lpstr>Appendices </vt:lpstr>
      <vt:lpstr>Appendices </vt:lpstr>
      <vt:lpstr>Appendices </vt:lpstr>
      <vt:lpstr>Appendices </vt:lpstr>
      <vt:lpstr>PowerPoint Presentation</vt:lpstr>
      <vt:lpstr>PowerPoint Presentation</vt:lpstr>
      <vt:lpstr>MLE Stack (2 min)</vt:lpstr>
      <vt:lpstr>Industry insights</vt:lpstr>
      <vt:lpstr>Exploration model – DeepInsight with Squeezenet</vt:lpstr>
      <vt:lpstr>DeepInsight pipeline</vt:lpstr>
      <vt:lpstr>DeepInsight pipeline</vt:lpstr>
      <vt:lpstr>Models</vt:lpstr>
      <vt:lpstr>Models (industry)</vt:lpstr>
      <vt:lpstr>Models (industry)</vt:lpstr>
      <vt:lpstr>Industry insights</vt:lpstr>
      <vt:lpstr>MLE Stack</vt:lpstr>
      <vt:lpstr>Our Proposed Solution [[LET’S REVIEW/ CHANGE]]</vt:lpstr>
      <vt:lpstr>MLE Stack (initial proposal) [not in our project]use Renato’s pipeline schema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renato barroco</dc:creator>
  <cp:lastModifiedBy>joaquin gianantonio</cp:lastModifiedBy>
  <cp:revision>31</cp:revision>
  <cp:lastPrinted>2022-10-20T14:39:37Z</cp:lastPrinted>
  <dcterms:modified xsi:type="dcterms:W3CDTF">2022-12-03T12:34:59Z</dcterms:modified>
</cp:coreProperties>
</file>