
<file path=[Content_Types].xml><?xml version="1.0" encoding="utf-8"?>
<Types xmlns="http://schemas.openxmlformats.org/package/2006/content-types">
  <Default Extension="emf" ContentType="image/x-emf"/>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7"/>
  </p:notesMasterIdLst>
  <p:sldIdLst>
    <p:sldId id="257" r:id="rId2"/>
    <p:sldId id="258" r:id="rId3"/>
    <p:sldId id="259" r:id="rId4"/>
    <p:sldId id="260" r:id="rId5"/>
    <p:sldId id="261" r:id="rId6"/>
    <p:sldId id="275" r:id="rId7"/>
    <p:sldId id="273" r:id="rId8"/>
    <p:sldId id="289" r:id="rId9"/>
    <p:sldId id="292" r:id="rId10"/>
    <p:sldId id="290" r:id="rId11"/>
    <p:sldId id="262" r:id="rId12"/>
    <p:sldId id="269" r:id="rId13"/>
    <p:sldId id="265" r:id="rId14"/>
    <p:sldId id="264" r:id="rId15"/>
    <p:sldId id="266" r:id="rId16"/>
    <p:sldId id="303" r:id="rId17"/>
    <p:sldId id="272" r:id="rId18"/>
    <p:sldId id="291" r:id="rId19"/>
    <p:sldId id="310" r:id="rId20"/>
    <p:sldId id="311" r:id="rId21"/>
    <p:sldId id="306" r:id="rId22"/>
    <p:sldId id="288" r:id="rId23"/>
    <p:sldId id="305" r:id="rId24"/>
    <p:sldId id="294" r:id="rId25"/>
    <p:sldId id="300" r:id="rId26"/>
    <p:sldId id="295" r:id="rId27"/>
    <p:sldId id="309" r:id="rId28"/>
    <p:sldId id="296" r:id="rId29"/>
    <p:sldId id="297" r:id="rId30"/>
    <p:sldId id="298" r:id="rId31"/>
    <p:sldId id="299" r:id="rId32"/>
    <p:sldId id="304" r:id="rId33"/>
    <p:sldId id="285" r:id="rId34"/>
    <p:sldId id="268" r:id="rId35"/>
    <p:sldId id="277" r:id="rId36"/>
    <p:sldId id="280" r:id="rId37"/>
    <p:sldId id="278" r:id="rId38"/>
    <p:sldId id="283" r:id="rId39"/>
    <p:sldId id="281" r:id="rId40"/>
    <p:sldId id="282" r:id="rId41"/>
    <p:sldId id="284" r:id="rId42"/>
    <p:sldId id="276" r:id="rId43"/>
    <p:sldId id="271" r:id="rId44"/>
    <p:sldId id="267" r:id="rId45"/>
    <p:sldId id="270" r:id="rId46"/>
  </p:sldIdLst>
  <p:sldSz cx="9144000" cy="5143500" type="screen16x9"/>
  <p:notesSz cx="6858000" cy="9144000"/>
  <p:embeddedFontLst>
    <p:embeddedFont>
      <p:font typeface="Proxima Nova" panose="02000506030000020004" pitchFamily="2" charset="0"/>
      <p:regular r:id="rId48"/>
      <p:bold r:id="rId49"/>
      <p:italic r:id="rId50"/>
      <p:boldItalic r:id="rId51"/>
    </p:embeddedFont>
    <p:embeddedFont>
      <p:font typeface="Proxima Nova Semibold" panose="02000506030000020004"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83"/>
    <p:restoredTop sz="94188"/>
  </p:normalViewPr>
  <p:slideViewPr>
    <p:cSldViewPr snapToGrid="0">
      <p:cViewPr varScale="1">
        <p:scale>
          <a:sx n="160" d="100"/>
          <a:sy n="160" d="100"/>
        </p:scale>
        <p:origin x="1944" y="168"/>
      </p:cViewPr>
      <p:guideLst>
        <p:guide orient="horz" pos="1618"/>
        <p:guide pos="2880"/>
        <p:guide orient="horz" pos="732"/>
        <p:guide orient="horz" pos="2868"/>
        <p:guide pos="192"/>
        <p:guide pos="5568"/>
      </p:guideLst>
    </p:cSldViewPr>
  </p:slideViewPr>
  <p:outlineViewPr>
    <p:cViewPr>
      <p:scale>
        <a:sx n="33" d="100"/>
        <a:sy n="33" d="100"/>
      </p:scale>
      <p:origin x="0" y="-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538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47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675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417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350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4469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638625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9618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19635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1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624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2.jfi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apadhirdas.com/unr-idd-datase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04800" y="2571750"/>
            <a:ext cx="8520600" cy="792600"/>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a:t>
            </a:r>
            <a:endParaRPr dirty="0">
              <a:solidFill>
                <a:srgbClr val="0070C0"/>
              </a:solidFill>
            </a:endParaRPr>
          </a:p>
        </p:txBody>
      </p:sp>
      <p:pic>
        <p:nvPicPr>
          <p:cNvPr id="135" name="Google Shape;135;g133c1f20611_0_20"/>
          <p:cNvPicPr preferRelativeResize="0"/>
          <p:nvPr/>
        </p:nvPicPr>
        <p:blipFill rotWithShape="1">
          <a:blip r:embed="rId3">
            <a:alphaModFix/>
          </a:blip>
          <a:srcRect/>
          <a:stretch/>
        </p:blipFill>
        <p:spPr>
          <a:xfrm>
            <a:off x="2863800" y="1017725"/>
            <a:ext cx="34164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Tree>
    <p:extLst>
      <p:ext uri="{BB962C8B-B14F-4D97-AF65-F5344CB8AC3E}">
        <p14:creationId xmlns:p14="http://schemas.microsoft.com/office/powerpoint/2010/main" val="32296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Real time streaming using KAFKA, Autoloader &amp; Databricks delta lake for real-time threat detection,</a:t>
            </a:r>
          </a:p>
          <a:p>
            <a:pPr>
              <a:buFont typeface="Arial" panose="020B0604020202020204" pitchFamily="34" charset="0"/>
              <a:buChar char="•"/>
            </a:pPr>
            <a:endParaRPr lang="en-US" sz="1400" dirty="0"/>
          </a:p>
          <a:p>
            <a:pPr>
              <a:buFont typeface="Arial" panose="020B0604020202020204" pitchFamily="34" charset="0"/>
              <a:buChar char="•"/>
            </a:pPr>
            <a:r>
              <a:rPr lang="en-US" sz="1400" dirty="0"/>
              <a:t>Dashboarding using </a:t>
            </a:r>
            <a:r>
              <a:rPr lang="en-US" sz="1400" dirty="0" err="1"/>
              <a:t>plotly</a:t>
            </a:r>
            <a:r>
              <a:rPr lang="en-US" sz="1400" dirty="0"/>
              <a:t>, </a:t>
            </a:r>
            <a:r>
              <a:rPr lang="en-US" sz="1400" dirty="0" err="1"/>
              <a:t>databricks</a:t>
            </a:r>
            <a:r>
              <a:rPr lang="en-US" sz="1400" dirty="0"/>
              <a:t> environment,</a:t>
            </a:r>
          </a:p>
          <a:p>
            <a:pPr>
              <a:buFont typeface="Arial" panose="020B0604020202020204" pitchFamily="34" charset="0"/>
              <a:buChar char="•"/>
            </a:pPr>
            <a:endParaRPr lang="en-US" sz="1400" dirty="0"/>
          </a:p>
          <a:p>
            <a:pPr>
              <a:buFont typeface="Arial" panose="020B0604020202020204" pitchFamily="34" charset="0"/>
              <a:buChar char="•"/>
            </a:pPr>
            <a:r>
              <a:rPr lang="en-US" sz="1400" dirty="0"/>
              <a:t>Data drift analysis with a robust </a:t>
            </a:r>
            <a:r>
              <a:rPr lang="en-US" sz="1400" dirty="0" err="1"/>
              <a:t>devOps</a:t>
            </a:r>
            <a:r>
              <a:rPr lang="en-US" sz="1400" dirty="0"/>
              <a:t>, CICD deployment.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br>
              <a:rPr lang="en-US" dirty="0"/>
            </a:br>
            <a:r>
              <a:rPr lang="en-US" sz="2800" dirty="0"/>
              <a:t>[https://</a:t>
            </a:r>
            <a:r>
              <a:rPr lang="en-US" sz="2800" dirty="0" err="1"/>
              <a:t>github.com</a:t>
            </a:r>
            <a:r>
              <a:rPr lang="en-US" sz="2800" dirty="0"/>
              <a:t>/</a:t>
            </a:r>
            <a:r>
              <a:rPr lang="en-US" sz="2800" dirty="0" err="1"/>
              <a:t>JoaquinGianan</a:t>
            </a:r>
            <a:r>
              <a:rPr lang="en-US" sz="2800" dirty="0"/>
              <a:t>/network-analytics]</a:t>
            </a:r>
            <a:br>
              <a:rPr lang="en-US" sz="2800" dirty="0"/>
            </a:br>
            <a:r>
              <a:rPr lang="en-US" dirty="0"/>
              <a:t>[link to demo]</a:t>
            </a:r>
            <a:br>
              <a:rPr lang="en-US" dirty="0"/>
            </a:br>
            <a:br>
              <a:rPr lang="en-US" dirty="0"/>
            </a:br>
            <a:r>
              <a:rPr lang="en-US" dirty="0"/>
              <a:t>Thank You! </a:t>
            </a:r>
            <a:br>
              <a:rPr lang="en-US" dirty="0"/>
            </a:br>
            <a:r>
              <a:rPr lang="en-US" dirty="0"/>
              <a:t>Questions?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Proxima Nova" panose="020B0604020202020204" charset="0"/>
              </a:rPr>
              <a:t>Flow Simulation: </a:t>
            </a:r>
            <a:r>
              <a:rPr lang="en-US" sz="1400" dirty="0" err="1">
                <a:solidFill>
                  <a:schemeClr val="bg2"/>
                </a:solidFill>
                <a:latin typeface="Proxima Nova" panose="020B0604020202020204" charset="0"/>
              </a:rPr>
              <a:t>IPerf</a:t>
            </a:r>
            <a:r>
              <a:rPr lang="en-US" sz="1400" dirty="0">
                <a:solidFill>
                  <a:schemeClr val="bg2"/>
                </a:solidFill>
                <a:latin typeface="Proxima Nova" panose="020B060402020202020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Proxima Nova" panose="020B0604020202020204" charset="0"/>
              </a:rPr>
              <a:t>OFPPortStatsRequest</a:t>
            </a:r>
            <a:r>
              <a:rPr lang="en-US" sz="1400" dirty="0">
                <a:solidFill>
                  <a:schemeClr val="bg2"/>
                </a:solidFill>
                <a:latin typeface="Proxima Nova" panose="020B0604020202020204" charset="0"/>
              </a:rPr>
              <a:t> and </a:t>
            </a:r>
            <a:r>
              <a:rPr lang="en-US" sz="1400" i="1" dirty="0" err="1">
                <a:solidFill>
                  <a:schemeClr val="bg2"/>
                </a:solidFill>
                <a:latin typeface="Proxima Nova" panose="020B0604020202020204" charset="0"/>
              </a:rPr>
              <a:t>OFPPortStatsReply</a:t>
            </a:r>
            <a:r>
              <a:rPr lang="en-US" sz="1400" dirty="0">
                <a:solidFill>
                  <a:schemeClr val="bg2"/>
                </a:solidFill>
                <a:latin typeface="Proxima Nova" panose="020B0604020202020204" charset="0"/>
              </a:rPr>
              <a:t> messages between controller and switches. </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pple-system"/>
              </a:rPr>
              <a:t>For this Capstone project we are using data </a:t>
            </a:r>
            <a:r>
              <a:rPr lang="en-US" sz="1100" b="0" i="0" u="none" strike="noStrike" dirty="0" err="1">
                <a:solidFill>
                  <a:schemeClr val="tx1">
                    <a:lumMod val="50000"/>
                  </a:schemeClr>
                </a:solidFill>
                <a:effectLst/>
                <a:latin typeface="-apple-system"/>
              </a:rPr>
              <a:t>fron</a:t>
            </a:r>
            <a:r>
              <a:rPr lang="en-US" sz="1100" b="0" i="0" u="none" strike="noStrike" dirty="0">
                <a:solidFill>
                  <a:schemeClr val="tx1">
                    <a:lumMod val="50000"/>
                  </a:schemeClr>
                </a:solidFill>
                <a:effectLst/>
                <a:latin typeface="-apple-system"/>
              </a:rPr>
              <a:t> the University of Nevada.</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Specifically, their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Compared to datasets that primarily use flow level statistics, these port statistics can provide a fine-grained analysis of network flows from the port level as decisions are made at the port level versus the flow level.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ensures that there are enough samples for ML classifiers to achieve high F-Measure scores, uniquely.</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Our proposed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04800" y="480369"/>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sp>
        <p:nvSpPr>
          <p:cNvPr id="16" name="TextBox 15">
            <a:extLst>
              <a:ext uri="{FF2B5EF4-FFF2-40B4-BE49-F238E27FC236}">
                <a16:creationId xmlns:a16="http://schemas.microsoft.com/office/drawing/2014/main" id="{B18409FC-D8CB-D559-67BA-C91ADDB6E591}"/>
              </a:ext>
            </a:extLst>
          </p:cNvPr>
          <p:cNvSpPr txBox="1"/>
          <p:nvPr/>
        </p:nvSpPr>
        <p:spPr>
          <a:xfrm>
            <a:off x="1101672" y="1426708"/>
            <a:ext cx="1117747"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Proxima Nova" panose="020B0604020202020204" charset="0"/>
                <a:sym typeface="Proxima Nova"/>
              </a:rPr>
              <a:t>Received Packets</a:t>
            </a:r>
          </a:p>
        </p:txBody>
      </p:sp>
      <p:sp>
        <p:nvSpPr>
          <p:cNvPr id="17" name="TextBox 16">
            <a:extLst>
              <a:ext uri="{FF2B5EF4-FFF2-40B4-BE49-F238E27FC236}">
                <a16:creationId xmlns:a16="http://schemas.microsoft.com/office/drawing/2014/main" id="{0386CAF7-69C1-FCBA-EDC4-19103BB1A4D0}"/>
              </a:ext>
            </a:extLst>
          </p:cNvPr>
          <p:cNvSpPr txBox="1"/>
          <p:nvPr/>
        </p:nvSpPr>
        <p:spPr>
          <a:xfrm>
            <a:off x="2382416" y="1395361"/>
            <a:ext cx="2944187" cy="42786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packets received by the port</a:t>
            </a:r>
          </a:p>
        </p:txBody>
      </p:sp>
      <p:sp>
        <p:nvSpPr>
          <p:cNvPr id="20" name="TextBox 19">
            <a:extLst>
              <a:ext uri="{FF2B5EF4-FFF2-40B4-BE49-F238E27FC236}">
                <a16:creationId xmlns:a16="http://schemas.microsoft.com/office/drawing/2014/main" id="{29CC8DCD-B6C4-1575-1A7B-26B1CDFD61B2}"/>
              </a:ext>
            </a:extLst>
          </p:cNvPr>
          <p:cNvSpPr txBox="1"/>
          <p:nvPr/>
        </p:nvSpPr>
        <p:spPr>
          <a:xfrm>
            <a:off x="1101672" y="1898730"/>
            <a:ext cx="1117746"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Proxima Nova" panose="020B0604020202020204" charset="0"/>
              </a:rPr>
              <a:t>Received Bytes</a:t>
            </a:r>
          </a:p>
        </p:txBody>
      </p:sp>
      <p:sp>
        <p:nvSpPr>
          <p:cNvPr id="21" name="TextBox 20">
            <a:extLst>
              <a:ext uri="{FF2B5EF4-FFF2-40B4-BE49-F238E27FC236}">
                <a16:creationId xmlns:a16="http://schemas.microsoft.com/office/drawing/2014/main" id="{49D896CA-06D2-5714-618A-49879296EA82}"/>
              </a:ext>
            </a:extLst>
          </p:cNvPr>
          <p:cNvSpPr txBox="1"/>
          <p:nvPr/>
        </p:nvSpPr>
        <p:spPr>
          <a:xfrm>
            <a:off x="2382416" y="1840978"/>
            <a:ext cx="2944187" cy="416212"/>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bytes received by the port</a:t>
            </a:r>
          </a:p>
        </p:txBody>
      </p:sp>
      <p:sp>
        <p:nvSpPr>
          <p:cNvPr id="22" name="TextBox 21">
            <a:extLst>
              <a:ext uri="{FF2B5EF4-FFF2-40B4-BE49-F238E27FC236}">
                <a16:creationId xmlns:a16="http://schemas.microsoft.com/office/drawing/2014/main" id="{6F09ADAF-64C8-6858-1A8A-CA40B45C8EE1}"/>
              </a:ext>
            </a:extLst>
          </p:cNvPr>
          <p:cNvSpPr txBox="1"/>
          <p:nvPr/>
        </p:nvSpPr>
        <p:spPr>
          <a:xfrm>
            <a:off x="1107460" y="2389920"/>
            <a:ext cx="1111959" cy="402019"/>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Sent Packets</a:t>
            </a:r>
          </a:p>
        </p:txBody>
      </p:sp>
      <p:sp>
        <p:nvSpPr>
          <p:cNvPr id="23" name="TextBox 22">
            <a:extLst>
              <a:ext uri="{FF2B5EF4-FFF2-40B4-BE49-F238E27FC236}">
                <a16:creationId xmlns:a16="http://schemas.microsoft.com/office/drawing/2014/main" id="{F9E7C5E5-7B14-33CA-C209-707F2EFC79EB}"/>
              </a:ext>
            </a:extLst>
          </p:cNvPr>
          <p:cNvSpPr txBox="1"/>
          <p:nvPr/>
        </p:nvSpPr>
        <p:spPr>
          <a:xfrm>
            <a:off x="2414940" y="2395572"/>
            <a:ext cx="2911663" cy="37719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packets sent by the port</a:t>
            </a:r>
          </a:p>
        </p:txBody>
      </p:sp>
      <p:sp>
        <p:nvSpPr>
          <p:cNvPr id="24" name="TextBox 23">
            <a:extLst>
              <a:ext uri="{FF2B5EF4-FFF2-40B4-BE49-F238E27FC236}">
                <a16:creationId xmlns:a16="http://schemas.microsoft.com/office/drawing/2014/main" id="{24D8D6AC-8146-E4D3-5B8A-3C5C9E9DD5DE}"/>
              </a:ext>
            </a:extLst>
          </p:cNvPr>
          <p:cNvSpPr txBox="1"/>
          <p:nvPr/>
        </p:nvSpPr>
        <p:spPr>
          <a:xfrm>
            <a:off x="1107459" y="2861942"/>
            <a:ext cx="1111959"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Sent Bytes</a:t>
            </a:r>
          </a:p>
        </p:txBody>
      </p:sp>
      <p:sp>
        <p:nvSpPr>
          <p:cNvPr id="25" name="TextBox 24">
            <a:extLst>
              <a:ext uri="{FF2B5EF4-FFF2-40B4-BE49-F238E27FC236}">
                <a16:creationId xmlns:a16="http://schemas.microsoft.com/office/drawing/2014/main" id="{60D3F7E1-E731-6C36-08FF-5518F17E4176}"/>
              </a:ext>
            </a:extLst>
          </p:cNvPr>
          <p:cNvSpPr txBox="1"/>
          <p:nvPr/>
        </p:nvSpPr>
        <p:spPr>
          <a:xfrm>
            <a:off x="2382416" y="2909062"/>
            <a:ext cx="2944187" cy="36663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bytes sent</a:t>
            </a:r>
          </a:p>
        </p:txBody>
      </p:sp>
      <p:sp>
        <p:nvSpPr>
          <p:cNvPr id="26" name="TextBox 25">
            <a:extLst>
              <a:ext uri="{FF2B5EF4-FFF2-40B4-BE49-F238E27FC236}">
                <a16:creationId xmlns:a16="http://schemas.microsoft.com/office/drawing/2014/main" id="{275D762E-94BB-FC98-E57C-3B8BF500A94A}"/>
              </a:ext>
            </a:extLst>
          </p:cNvPr>
          <p:cNvSpPr txBox="1"/>
          <p:nvPr/>
        </p:nvSpPr>
        <p:spPr>
          <a:xfrm>
            <a:off x="1101673" y="3415371"/>
            <a:ext cx="111196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Port alive Duration</a:t>
            </a:r>
          </a:p>
        </p:txBody>
      </p:sp>
      <p:sp>
        <p:nvSpPr>
          <p:cNvPr id="27" name="TextBox 26">
            <a:extLst>
              <a:ext uri="{FF2B5EF4-FFF2-40B4-BE49-F238E27FC236}">
                <a16:creationId xmlns:a16="http://schemas.microsoft.com/office/drawing/2014/main" id="{D0D0563C-FE29-7D20-84DE-E746A01014D1}"/>
              </a:ext>
            </a:extLst>
          </p:cNvPr>
          <p:cNvSpPr txBox="1"/>
          <p:nvPr/>
        </p:nvSpPr>
        <p:spPr>
          <a:xfrm>
            <a:off x="2394284" y="3424634"/>
            <a:ext cx="293232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The time port has been alive in seconds</a:t>
            </a:r>
          </a:p>
        </p:txBody>
      </p:sp>
      <p:sp>
        <p:nvSpPr>
          <p:cNvPr id="28" name="TextBox 27">
            <a:extLst>
              <a:ext uri="{FF2B5EF4-FFF2-40B4-BE49-F238E27FC236}">
                <a16:creationId xmlns:a16="http://schemas.microsoft.com/office/drawing/2014/main" id="{F2B6A6F5-279C-736A-31F9-579483CE3D01}"/>
              </a:ext>
            </a:extLst>
          </p:cNvPr>
          <p:cNvSpPr txBox="1"/>
          <p:nvPr/>
        </p:nvSpPr>
        <p:spPr>
          <a:xfrm rot="16200000">
            <a:off x="-515302" y="2379196"/>
            <a:ext cx="2399945" cy="49496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Port statistics collected for every port on every switch</a:t>
            </a:r>
          </a:p>
        </p:txBody>
      </p:sp>
    </p:spTree>
    <p:extLst>
      <p:ext uri="{BB962C8B-B14F-4D97-AF65-F5344CB8AC3E}">
        <p14:creationId xmlns:p14="http://schemas.microsoft.com/office/powerpoint/2010/main" val="15024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b="1" dirty="0">
                <a:solidFill>
                  <a:schemeClr val="bg2"/>
                </a:solidFill>
              </a:rPr>
              <a:t>Definition of the Problem</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Our Proposed MLE Solution</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Information about the Data &amp; ML Model</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MLE Stack</a:t>
            </a:r>
          </a:p>
          <a:p>
            <a:pPr>
              <a:lnSpc>
                <a:spcPct val="100000"/>
              </a:lnSpc>
              <a:buFont typeface="Arial" panose="020B0604020202020204" pitchFamily="34" charset="0"/>
              <a:buChar char="•"/>
            </a:pPr>
            <a:endParaRPr lang="en-US"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Demo</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Conclusions (and lessons learned)</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Future Work</a:t>
            </a:r>
            <a:endParaRPr sz="1600" b="1" dirty="0">
              <a:solidFill>
                <a:schemeClr val="bg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245738" y="1313576"/>
            <a:ext cx="4249507" cy="3164764"/>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545992" y="1411550"/>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Helvetica" pitchFamily="2" charset="0"/>
              </a:rPr>
              <a:t>As mentioned above, the three prominent NIDS datasets</a:t>
            </a:r>
            <a:endParaRPr lang="en-US" sz="1000" dirty="0">
              <a:effectLst/>
              <a:latin typeface="Helvetica" pitchFamily="2" charset="0"/>
            </a:endParaRPr>
          </a:p>
          <a:p>
            <a:pPr marL="107948" indent="0">
              <a:buNone/>
            </a:pPr>
            <a:r>
              <a:rPr lang="en-US" sz="1000" i="1" dirty="0">
                <a:effectLst/>
                <a:latin typeface="Helvetica" pitchFamily="2" charset="0"/>
              </a:rPr>
              <a:t>are NSL-KDD [5], CIC-IDS-2018 [6], and UNSW-NB15 [3].</a:t>
            </a:r>
            <a:endParaRPr lang="en-US" sz="1000" dirty="0">
              <a:effectLst/>
              <a:latin typeface="Helvetica" pitchFamily="2" charset="0"/>
            </a:endParaRPr>
          </a:p>
          <a:p>
            <a:pPr marL="107948" indent="0">
              <a:buNone/>
            </a:pPr>
            <a:r>
              <a:rPr lang="en-US" sz="1000" i="1" dirty="0">
                <a:effectLst/>
                <a:latin typeface="Helvetica" pitchFamily="2" charset="0"/>
              </a:rPr>
              <a:t>These datasets also have several limitations. For instance,</a:t>
            </a:r>
            <a:endParaRPr lang="en-US" sz="1000" dirty="0">
              <a:effectLst/>
              <a:latin typeface="Helvetica" pitchFamily="2" charset="0"/>
            </a:endParaRPr>
          </a:p>
          <a:p>
            <a:pPr marL="107948" indent="0">
              <a:buNone/>
            </a:pPr>
            <a:r>
              <a:rPr lang="en-US" sz="1000" i="1" dirty="0">
                <a:effectLst/>
                <a:latin typeface="Helvetica" pitchFamily="2" charset="0"/>
              </a:rPr>
              <a:t>the UNSW-NB15 suffers from inconsistent performance for</a:t>
            </a:r>
            <a:endParaRPr lang="en-US" sz="1000" dirty="0">
              <a:effectLst/>
              <a:latin typeface="Helvetica" pitchFamily="2" charset="0"/>
            </a:endParaRPr>
          </a:p>
          <a:p>
            <a:pPr marL="107948" indent="0">
              <a:buNone/>
            </a:pPr>
            <a:r>
              <a:rPr lang="en-US" sz="1000" i="1" dirty="0">
                <a:effectLst/>
                <a:latin typeface="Helvetica" pitchFamily="2" charset="0"/>
              </a:rPr>
              <a:t>machine learning classifiers. It requires more rigorous and</a:t>
            </a:r>
            <a:endParaRPr lang="en-US" sz="1000" dirty="0">
              <a:effectLst/>
              <a:latin typeface="Helvetica" pitchFamily="2" charset="0"/>
            </a:endParaRPr>
          </a:p>
          <a:p>
            <a:pPr marL="107948" indent="0">
              <a:buNone/>
            </a:pPr>
            <a:r>
              <a:rPr lang="en-US" sz="1000" i="1" dirty="0">
                <a:effectLst/>
                <a:latin typeface="Helvetica" pitchFamily="2" charset="0"/>
              </a:rPr>
              <a:t>expanded machine learning mechanisms which increases training</a:t>
            </a:r>
            <a:endParaRPr lang="en-US" sz="1000" dirty="0">
              <a:effectLst/>
              <a:latin typeface="Helvetica" pitchFamily="2" charset="0"/>
            </a:endParaRPr>
          </a:p>
          <a:p>
            <a:pPr marL="107948" indent="0">
              <a:buNone/>
            </a:pPr>
            <a:r>
              <a:rPr lang="en-US" sz="1000" i="1" dirty="0">
                <a:effectLst/>
                <a:latin typeface="Helvetica" pitchFamily="2" charset="0"/>
              </a:rPr>
              <a:t>and inference times. The NSL-KDD and CIC-IDS-2018</a:t>
            </a:r>
            <a:endParaRPr lang="en-US" sz="1000" dirty="0">
              <a:effectLst/>
              <a:latin typeface="Helvetica" pitchFamily="2" charset="0"/>
            </a:endParaRPr>
          </a:p>
          <a:p>
            <a:pPr marL="107948" indent="0">
              <a:buNone/>
            </a:pPr>
            <a:r>
              <a:rPr lang="en-US" sz="1000" i="1" dirty="0">
                <a:effectLst/>
                <a:latin typeface="Helvetica" pitchFamily="2" charset="0"/>
              </a:rPr>
              <a:t>datasets suffer from missing data samples within their datasets.</a:t>
            </a:r>
            <a:endParaRPr lang="en-US" sz="1000" dirty="0">
              <a:effectLst/>
              <a:latin typeface="Helvetica" pitchFamily="2" charset="0"/>
            </a:endParaRPr>
          </a:p>
          <a:p>
            <a:pPr marL="107948" indent="0">
              <a:buNone/>
            </a:pPr>
            <a:r>
              <a:rPr lang="en-US" sz="1000" i="1" dirty="0">
                <a:effectLst/>
                <a:latin typeface="Helvetica" pitchFamily="2" charset="0"/>
              </a:rPr>
              <a:t>Many of these datasets also suffer from the issue of containing</a:t>
            </a:r>
            <a:endParaRPr lang="en-US" sz="1000" dirty="0">
              <a:effectLst/>
              <a:latin typeface="Helvetica" pitchFamily="2" charset="0"/>
            </a:endParaRPr>
          </a:p>
          <a:p>
            <a:pPr marL="107948" indent="0">
              <a:buNone/>
            </a:pPr>
            <a:r>
              <a:rPr lang="en-US" sz="1000" i="1" dirty="0">
                <a:effectLst/>
                <a:latin typeface="Helvetica" pitchFamily="2" charset="0"/>
              </a:rPr>
              <a:t>inadequately modeled tail classes which leads to inconsistent</a:t>
            </a:r>
            <a:endParaRPr lang="en-US" sz="1000" dirty="0">
              <a:effectLst/>
              <a:latin typeface="Helvetica" pitchFamily="2" charset="0"/>
            </a:endParaRPr>
          </a:p>
          <a:p>
            <a:pPr marL="107948" indent="0">
              <a:buNone/>
            </a:pPr>
            <a:r>
              <a:rPr lang="en-US" sz="1000" i="1" dirty="0">
                <a:effectLst/>
                <a:latin typeface="Helvetica" pitchFamily="2" charset="0"/>
              </a:rPr>
              <a:t>performance.</a:t>
            </a:r>
            <a:endParaRPr lang="en-US" sz="1000" dirty="0">
              <a:effectLst/>
              <a:latin typeface="Helvetica" pitchFamily="2" charset="0"/>
            </a:endParaRPr>
          </a:p>
          <a:p>
            <a:pPr marL="107948" indent="0">
              <a:buNone/>
            </a:pPr>
            <a:r>
              <a:rPr lang="en-US" sz="1000" i="1" dirty="0">
                <a:effectLst/>
                <a:latin typeface="Helvetica" pitchFamily="2" charset="0"/>
              </a:rPr>
              <a:t>For more effective intrusion detection, we need to ensure</a:t>
            </a:r>
            <a:endParaRPr lang="en-US" sz="1000" dirty="0">
              <a:effectLst/>
              <a:latin typeface="Helvetica" pitchFamily="2" charset="0"/>
            </a:endParaRPr>
          </a:p>
          <a:p>
            <a:pPr marL="107948" indent="0">
              <a:buNone/>
            </a:pPr>
            <a:r>
              <a:rPr lang="en-US" sz="1000" i="1" dirty="0">
                <a:effectLst/>
                <a:latin typeface="Helvetica" pitchFamily="2" charset="0"/>
              </a:rPr>
              <a:t>that a dataset contains a wide variety of intrusion categories.</a:t>
            </a:r>
            <a:endParaRPr lang="en-US" sz="1000" dirty="0">
              <a:effectLst/>
              <a:latin typeface="Helvetica" pitchFamily="2" charset="0"/>
            </a:endParaRPr>
          </a:p>
          <a:p>
            <a:pPr marL="107948" indent="0">
              <a:buNone/>
            </a:pPr>
            <a:r>
              <a:rPr lang="en-US" sz="1000" i="1" dirty="0">
                <a:effectLst/>
                <a:latin typeface="Helvetica" pitchFamily="2" charset="0"/>
              </a:rPr>
              <a:t>We also need to make sure that it is complete as missing data</a:t>
            </a:r>
            <a:endParaRPr lang="en-US" sz="1000" dirty="0">
              <a:effectLst/>
              <a:latin typeface="Helvetica" pitchFamily="2" charset="0"/>
            </a:endParaRPr>
          </a:p>
          <a:p>
            <a:pPr marL="107948" indent="0">
              <a:buNone/>
            </a:pPr>
            <a:r>
              <a:rPr lang="en-US" sz="1000" i="1" dirty="0">
                <a:effectLst/>
                <a:latin typeface="Helvetica" pitchFamily="2" charset="0"/>
              </a:rPr>
              <a:t>can negatively impact the performance of prediction models.</a:t>
            </a:r>
            <a:endParaRPr lang="en-US" sz="1000" dirty="0">
              <a:effectLst/>
              <a:latin typeface="Helvetica" pitchFamily="2" charset="0"/>
            </a:endParaRPr>
          </a:p>
          <a:p>
            <a:pPr marL="107948" indent="0">
              <a:buNone/>
            </a:pPr>
            <a:r>
              <a:rPr lang="en-US" sz="1000" i="1" dirty="0">
                <a:effectLst/>
                <a:latin typeface="Helvetica" pitchFamily="2" charset="0"/>
              </a:rPr>
              <a:t>The primary usage of port level statistics, in conjunction with</a:t>
            </a:r>
            <a:endParaRPr lang="en-US" sz="1000" dirty="0">
              <a:effectLst/>
              <a:latin typeface="Helvetica" pitchFamily="2" charset="0"/>
            </a:endParaRPr>
          </a:p>
          <a:p>
            <a:pPr marL="107948" indent="0">
              <a:buNone/>
            </a:pPr>
            <a:r>
              <a:rPr lang="en-US" sz="1000" i="1" dirty="0">
                <a:effectLst/>
                <a:latin typeface="Helvetica" pitchFamily="2" charset="0"/>
              </a:rPr>
              <a:t>some flow statistics, for NIDS is another attractive research</a:t>
            </a:r>
            <a:endParaRPr lang="en-US" sz="1000" dirty="0">
              <a:effectLst/>
              <a:latin typeface="Helvetica" pitchFamily="2" charset="0"/>
            </a:endParaRPr>
          </a:p>
          <a:p>
            <a:pPr marL="107948" indent="0">
              <a:buNone/>
            </a:pPr>
            <a:r>
              <a:rPr lang="en-US" sz="1000" i="1" dirty="0">
                <a:effectLst/>
                <a:latin typeface="Helvetica" pitchFamily="2" charset="0"/>
              </a:rPr>
              <a:t>direction that can be employed to check their efficacy at</a:t>
            </a:r>
            <a:endParaRPr lang="en-US" sz="1000" dirty="0">
              <a:effectLst/>
              <a:latin typeface="Helvetica" pitchFamily="2" charset="0"/>
            </a:endParaRPr>
          </a:p>
          <a:p>
            <a:pPr marL="107948" indent="0">
              <a:buNone/>
            </a:pPr>
            <a:r>
              <a:rPr lang="en-US" sz="1000" i="1" dirty="0">
                <a:effectLst/>
                <a:latin typeface="Helvetica" pitchFamily="2" charset="0"/>
              </a:rPr>
              <a:t>detecting network intrusions. Lastly, it is critical to ensure</a:t>
            </a:r>
            <a:endParaRPr lang="en-US" sz="1000" dirty="0">
              <a:effectLst/>
              <a:latin typeface="Helvetica" pitchFamily="2" charset="0"/>
            </a:endParaRPr>
          </a:p>
          <a:p>
            <a:pPr marL="107948" indent="0">
              <a:buNone/>
            </a:pPr>
            <a:r>
              <a:rPr lang="en-US" sz="1000" i="1" dirty="0">
                <a:effectLst/>
                <a:latin typeface="Helvetica" pitchFamily="2" charset="0"/>
              </a:rPr>
              <a:t>that tail classes have adequate representation so that prediction</a:t>
            </a:r>
            <a:endParaRPr lang="en-US" sz="1000" dirty="0">
              <a:effectLst/>
              <a:latin typeface="Helvetica" pitchFamily="2" charset="0"/>
            </a:endParaRPr>
          </a:p>
          <a:p>
            <a:pPr marL="107948" indent="0">
              <a:buNone/>
            </a:pPr>
            <a:r>
              <a:rPr lang="en-US" sz="1000" i="1" dirty="0">
                <a:effectLst/>
                <a:latin typeface="Helvetica" pitchFamily="2" charset="0"/>
              </a:rPr>
              <a:t>models can accurately capture their unique behavior and attain</a:t>
            </a:r>
            <a:endParaRPr lang="en-US" sz="1000" dirty="0">
              <a:effectLst/>
              <a:latin typeface="Helvetica" pitchFamily="2" charset="0"/>
            </a:endParaRPr>
          </a:p>
          <a:p>
            <a:pPr marL="107948" indent="0">
              <a:buNone/>
            </a:pPr>
            <a:r>
              <a:rPr lang="en-US" sz="1000" i="1" dirty="0">
                <a:effectLst/>
                <a:latin typeface="Helvetica" pitchFamily="2" charset="0"/>
              </a:rPr>
              <a:t>high performance.</a:t>
            </a:r>
            <a:endParaRPr lang="en-US" sz="1000" dirty="0">
              <a:effectLst/>
              <a:latin typeface="Helvetica" pitchFamily="2" charset="0"/>
            </a:endParaRPr>
          </a:p>
          <a:p>
            <a:pPr indent="0">
              <a:buNone/>
            </a:pPr>
            <a:endParaRPr sz="1400" dirty="0"/>
          </a:p>
        </p:txBody>
      </p:sp>
    </p:spTree>
    <p:extLst>
      <p:ext uri="{BB962C8B-B14F-4D97-AF65-F5344CB8AC3E}">
        <p14:creationId xmlns:p14="http://schemas.microsoft.com/office/powerpoint/2010/main" val="139292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Proxima Nova" panose="020B0604020202020204" charset="0"/>
              </a:rPr>
              <a:t>A Gradient Boosting Decision Tree is a decision tree </a:t>
            </a:r>
            <a:r>
              <a:rPr lang="en-US" sz="1200" dirty="0">
                <a:solidFill>
                  <a:schemeClr val="bg2"/>
                </a:solidFill>
                <a:latin typeface="Proxima Nova" panose="020B060402020202020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Proxima Nova" panose="020B060402020202020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Proxima Nova" panose="020B060402020202020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Proxima Nova" panose="020B060402020202020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Proxima Nova" panose="020B060402020202020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Proxima Nova" panose="020B060402020202020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200" dirty="0">
              <a:solidFill>
                <a:schemeClr val="bg2"/>
              </a:solidFill>
              <a:latin typeface="Proxima Nova" panose="020B0604020202020204" charset="0"/>
            </a:endParaRP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numpy</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np</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pandas</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pd</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sklearn</a:t>
            </a:r>
            <a:r>
              <a:rPr lang="en-US" sz="900" b="0" dirty="0" err="1">
                <a:solidFill>
                  <a:srgbClr val="D4D4D4"/>
                </a:solidFill>
                <a:effectLst/>
                <a:latin typeface="Menlo" panose="020B0609030804020204" pitchFamily="49" charset="0"/>
              </a:rPr>
              <a:t>.</a:t>
            </a:r>
            <a:r>
              <a:rPr lang="en-US" sz="900" b="0" dirty="0" err="1">
                <a:solidFill>
                  <a:srgbClr val="4EC9B0"/>
                </a:solidFill>
                <a:effectLst/>
                <a:latin typeface="Menlo" panose="020B0609030804020204" pitchFamily="49" charset="0"/>
              </a:rPr>
              <a:t>model_selection</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train_test_split</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xgboost</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XGBClassifier</a:t>
            </a:r>
            <a:endParaRPr lang="en-US" sz="900" b="0" dirty="0">
              <a:solidFill>
                <a:srgbClr val="D4D4D4"/>
              </a:solidFill>
              <a:effectLst/>
              <a:latin typeface="Menlo" panose="020B0609030804020204" pitchFamily="49" charset="0"/>
            </a:endParaRP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t>
            </a:r>
            <a:r>
              <a:rPr lang="en-US" sz="900" b="0" dirty="0">
                <a:solidFill>
                  <a:srgbClr val="569CD6"/>
                </a:solidFill>
                <a:effectLst/>
                <a:latin typeface="Menlo" panose="020B0609030804020204" pitchFamily="49" charset="0"/>
              </a:rPr>
              <a:t>NOTE</a:t>
            </a:r>
            <a:r>
              <a:rPr lang="en-US" sz="900" b="0" dirty="0">
                <a:solidFill>
                  <a:srgbClr val="6A9955"/>
                </a:solidFill>
                <a:effectLst/>
                <a:latin typeface="Menlo" panose="020B0609030804020204" pitchFamily="49" charset="0"/>
              </a:rPr>
              <a:t>: Make sure that the outcome column is labeled 'target' in the data file</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 = </a:t>
            </a:r>
            <a:r>
              <a:rPr lang="en-US" sz="900" b="0" dirty="0" err="1">
                <a:solidFill>
                  <a:srgbClr val="4EC9B0"/>
                </a:solidFill>
                <a:effectLst/>
                <a:latin typeface="Menlo" panose="020B0609030804020204" pitchFamily="49" charset="0"/>
              </a:rPr>
              <a:t>pd</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read_csv</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'PATH/TO/DATA/FILE'</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sep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'COLUMN_SEPARATOR'</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dtype</a:t>
            </a:r>
            <a:r>
              <a:rPr lang="en-US" sz="900" b="0" dirty="0">
                <a:solidFill>
                  <a:srgbClr val="D4D4D4"/>
                </a:solidFill>
                <a:effectLst/>
                <a:latin typeface="Menlo" panose="020B0609030804020204" pitchFamily="49" charset="0"/>
              </a:rPr>
              <a:t>=</a:t>
            </a:r>
            <a:r>
              <a:rPr lang="en-US" sz="900" b="0" dirty="0">
                <a:solidFill>
                  <a:srgbClr val="4EC9B0"/>
                </a:solidFill>
                <a:effectLst/>
                <a:latin typeface="Menlo" panose="020B0609030804020204" pitchFamily="49" charset="0"/>
              </a:rPr>
              <a:t>np</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float64</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tpot_data</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drop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axis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a:t>
            </a:r>
          </a:p>
          <a:p>
            <a:pPr marL="107948" indent="0">
              <a:buNone/>
            </a:pP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testing_target</a:t>
            </a:r>
            <a:r>
              <a:rPr lang="en-US" sz="900" b="0" dirty="0">
                <a:solidFill>
                  <a:srgbClr val="D4D4D4"/>
                </a:solidFill>
                <a:effectLst/>
                <a:latin typeface="Menlo" panose="020B0609030804020204" pitchFamily="49" charset="0"/>
              </a:rPr>
              <a:t> = \</a:t>
            </a:r>
          </a:p>
          <a:p>
            <a:pPr marL="107948" indent="0">
              <a:buNone/>
            </a:pPr>
            <a:r>
              <a:rPr lang="en-US" sz="900" b="0" dirty="0" err="1">
                <a:solidFill>
                  <a:srgbClr val="DCDCAA"/>
                </a:solidFill>
                <a:effectLst/>
                <a:latin typeface="Menlo" panose="020B0609030804020204" pitchFamily="49" charset="0"/>
              </a:rPr>
              <a:t>train_test_split</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random_state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Average CV score on the training set was: 0.9521518326659425</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 </a:t>
            </a:r>
            <a:r>
              <a:rPr lang="en-US" sz="900" b="0" dirty="0" err="1">
                <a:solidFill>
                  <a:srgbClr val="D4D4D4"/>
                </a:solidFill>
                <a:effectLst/>
                <a:latin typeface="Menlo" panose="020B0609030804020204" pitchFamily="49" charset="0"/>
              </a:rPr>
              <a:t>XGBClassifier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learning_rate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max_depth</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5</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min_child_weight</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8</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n_estimators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n_jobs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subsample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0.8500000000000001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verbosity</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a:t>
            </a:r>
            <a:r>
              <a:rPr lang="en-US" sz="900" b="0" dirty="0">
                <a:solidFill>
                  <a:srgbClr val="D4D4D4"/>
                </a:solidFill>
                <a:effectLst/>
                <a:latin typeface="Menlo" panose="020B0609030804020204" pitchFamily="49" charset="0"/>
              </a:rPr>
              <a:t>)</a:t>
            </a:r>
          </a:p>
          <a:p>
            <a:pPr marL="107948" indent="0">
              <a:buNone/>
            </a:pPr>
            <a:r>
              <a:rPr lang="en-US" sz="900" b="0" dirty="0">
                <a:solidFill>
                  <a:srgbClr val="6A9955"/>
                </a:solidFill>
                <a:effectLst/>
                <a:latin typeface="Menlo" panose="020B0609030804020204" pitchFamily="49" charset="0"/>
              </a:rPr>
              <a:t># Fix random state in exported estimator</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if</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hasattr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a:t>
            </a:r>
          </a:p>
          <a:p>
            <a:pPr marL="107948" indent="0">
              <a:buNone/>
            </a:pPr>
            <a:r>
              <a:rPr lang="en-US" sz="900" b="0" dirty="0" err="1">
                <a:solidFill>
                  <a:srgbClr val="DCDCAA"/>
                </a:solidFill>
                <a:effectLst/>
                <a:latin typeface="Menlo" panose="020B0609030804020204" pitchFamily="49" charset="0"/>
              </a:rPr>
              <a:t>setattr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 </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.fit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results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.predict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403899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340828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b="1" dirty="0">
                <a:solidFill>
                  <a:schemeClr val="bg2"/>
                </a:solidFill>
                <a:effectLst/>
                <a:latin typeface="Proxima Nova" panose="020B0604020202020204" charset="0"/>
                <a:ea typeface="Arial" panose="020B0604020202020204" pitchFamily="34" charset="0"/>
              </a:rPr>
              <a:t>Network infrastructures are at risk from cyber-attacks and intrusions.</a:t>
            </a:r>
            <a:r>
              <a:rPr lang="en-US" sz="1600" b="1" dirty="0">
                <a:solidFill>
                  <a:schemeClr val="bg2"/>
                </a:solidFill>
                <a:effectLst/>
                <a:latin typeface="Proxima Nova" panose="020B0604020202020204" charset="0"/>
              </a:rPr>
              <a:t> </a:t>
            </a:r>
          </a:p>
          <a:p>
            <a:pPr>
              <a:buFont typeface="Arial" panose="020B0604020202020204" pitchFamily="34" charset="0"/>
              <a:buChar char="•"/>
            </a:pPr>
            <a:endParaRPr sz="1600" b="1" dirty="0">
              <a:solidFill>
                <a:schemeClr val="bg2"/>
              </a:solidFill>
              <a:latin typeface="Proxima Nova" panose="020B0604020202020204" charset="0"/>
            </a:endParaRPr>
          </a:p>
          <a:p>
            <a:pPr>
              <a:buFont typeface="Arial" panose="020B0604020202020204" pitchFamily="34" charset="0"/>
              <a:buChar char="•"/>
            </a:pPr>
            <a:r>
              <a:rPr lang="en-US" sz="1600" b="1" dirty="0">
                <a:solidFill>
                  <a:schemeClr val="bg2"/>
                </a:solidFill>
                <a:latin typeface="Proxima Nova" panose="020B0604020202020204" charset="0"/>
              </a:rPr>
              <a:t>This is an ever-increasing concern as we continue to expand the applications of modern-day networking: i.e., Internet Of Things, smart homes, etc.</a:t>
            </a:r>
          </a:p>
          <a:p>
            <a:pPr>
              <a:buFont typeface="Arial" panose="020B0604020202020204" pitchFamily="34" charset="0"/>
              <a:buChar char="•"/>
            </a:pPr>
            <a:endParaRPr sz="1600" b="1" dirty="0">
              <a:solidFill>
                <a:schemeClr val="bg2"/>
              </a:solidFill>
              <a:latin typeface="Proxima Nova" panose="020B0604020202020204" charset="0"/>
            </a:endParaRPr>
          </a:p>
          <a:p>
            <a:pPr>
              <a:buFont typeface="Arial" panose="020B0604020202020204" pitchFamily="34" charset="0"/>
              <a:buChar char="•"/>
            </a:pPr>
            <a:r>
              <a:rPr lang="en-SG" sz="1600" b="1" dirty="0">
                <a:solidFill>
                  <a:schemeClr val="bg2"/>
                </a:solidFill>
                <a:latin typeface="Proxima Nova" panose="020B0604020202020204" charset="0"/>
                <a:ea typeface="Arial" panose="020B0604020202020204" pitchFamily="34" charset="0"/>
              </a:rPr>
              <a:t>C</a:t>
            </a:r>
            <a:r>
              <a:rPr lang="en-SG" sz="1600" b="1" dirty="0">
                <a:solidFill>
                  <a:schemeClr val="bg2"/>
                </a:solidFill>
                <a:effectLst/>
                <a:latin typeface="Proxima Nova" panose="020B0604020202020204" charset="0"/>
                <a:ea typeface="Arial" panose="020B0604020202020204" pitchFamily="34" charset="0"/>
              </a:rPr>
              <a:t>yber-attacks and intrusions can compromise their availability, confidentiality, and integrity</a:t>
            </a:r>
            <a:r>
              <a:rPr lang="en-US" sz="1600" b="1" dirty="0">
                <a:solidFill>
                  <a:schemeClr val="bg2"/>
                </a:solidFill>
                <a:effectLst/>
                <a:latin typeface="Proxima Nova" panose="020B0604020202020204" charset="0"/>
                <a:ea typeface="Arial" panose="020B0604020202020204" pitchFamily="34" charset="0"/>
              </a:rPr>
              <a:t>.</a:t>
            </a:r>
            <a:r>
              <a:rPr lang="en-US" sz="1600" b="1" dirty="0">
                <a:solidFill>
                  <a:schemeClr val="bg2"/>
                </a:solidFill>
                <a:latin typeface="Proxima Nova" panose="020B0604020202020204" charset="0"/>
              </a:rPr>
              <a:t> </a:t>
            </a:r>
          </a:p>
          <a:p>
            <a:pPr>
              <a:buFont typeface="Arial" panose="020B0604020202020204" pitchFamily="34" charset="0"/>
              <a:buChar char="•"/>
            </a:pPr>
            <a:endParaRPr lang="en-US" sz="1600" b="1" dirty="0">
              <a:solidFill>
                <a:schemeClr val="bg2"/>
              </a:solidFill>
              <a:latin typeface="Proxima Nova" panose="020B0604020202020204" charset="0"/>
            </a:endParaRPr>
          </a:p>
          <a:p>
            <a:pPr>
              <a:buFont typeface="Arial" panose="020B0604020202020204" pitchFamily="34" charset="0"/>
              <a:buChar char="•"/>
            </a:pPr>
            <a:endParaRPr sz="1600" b="1" dirty="0">
              <a:solidFill>
                <a:schemeClr val="bg2"/>
              </a:solidFill>
              <a:latin typeface="Proxima Nova" panose="020B0604020202020204" charset="0"/>
            </a:endParaRPr>
          </a:p>
          <a:p>
            <a:pPr>
              <a:buFont typeface="Arial" panose="020B0604020202020204" pitchFamily="34" charset="0"/>
              <a:buChar char="•"/>
            </a:pPr>
            <a:r>
              <a:rPr lang="en-SG" sz="1600" b="1" dirty="0">
                <a:solidFill>
                  <a:schemeClr val="bg2"/>
                </a:solidFill>
                <a:latin typeface="Proxima Nova" panose="020B0604020202020204" charset="0"/>
                <a:ea typeface="Arial" panose="020B0604020202020204" pitchFamily="34" charset="0"/>
              </a:rPr>
              <a:t>But t</a:t>
            </a:r>
            <a:r>
              <a:rPr lang="en-SG" sz="1600" b="1" dirty="0">
                <a:solidFill>
                  <a:schemeClr val="bg2"/>
                </a:solidFill>
                <a:effectLst/>
                <a:latin typeface="Proxima Nova" panose="020B0604020202020204" charset="0"/>
                <a:ea typeface="Arial" panose="020B0604020202020204" pitchFamily="34" charset="0"/>
              </a:rPr>
              <a:t>hese threats are difficult to detect </a:t>
            </a:r>
            <a:r>
              <a:rPr lang="en-SG" sz="1600" b="1" i="1" u="sng" dirty="0">
                <a:solidFill>
                  <a:schemeClr val="bg2"/>
                </a:solidFill>
                <a:effectLst/>
                <a:latin typeface="Proxima Nova" panose="020B0604020202020204" charset="0"/>
                <a:ea typeface="Arial" panose="020B0604020202020204" pitchFamily="34" charset="0"/>
              </a:rPr>
              <a:t>unaided</a:t>
            </a:r>
            <a:r>
              <a:rPr lang="en-SG" sz="1600" b="1" dirty="0">
                <a:solidFill>
                  <a:schemeClr val="bg2"/>
                </a:solidFill>
                <a:effectLst/>
                <a:latin typeface="Proxima Nova" panose="020B0604020202020204" charset="0"/>
                <a:ea typeface="Arial" panose="020B0604020202020204" pitchFamily="34" charset="0"/>
              </a:rPr>
              <a:t> because they display network traffic patterns almost indistinguishable from normal traffic.</a:t>
            </a:r>
            <a:r>
              <a:rPr lang="en-US" sz="1600" b="1" dirty="0">
                <a:solidFill>
                  <a:schemeClr val="bg2"/>
                </a:solidFill>
                <a:effectLst/>
                <a:latin typeface="Proxima Nova" panose="020B0604020202020204" charset="0"/>
              </a:rPr>
              <a:t>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1"/>
                </a:solidFill>
                <a:latin typeface="Proxima Nova" panose="020B0604020202020204" charset="0"/>
              </a:rPr>
              <a:t>[estimation of of losses due to network attacks: </a:t>
            </a:r>
            <a:r>
              <a:rPr lang="en-US" sz="1400" b="1" dirty="0" err="1">
                <a:solidFill>
                  <a:schemeClr val="bg1"/>
                </a:solidFill>
                <a:latin typeface="Proxima Nova" panose="020B0604020202020204" charset="0"/>
              </a:rPr>
              <a:t>xxxx</a:t>
            </a:r>
            <a:r>
              <a:rPr lang="en-US" sz="1400" b="1" dirty="0">
                <a:solidFill>
                  <a:schemeClr val="bg1"/>
                </a:solidFill>
                <a:latin typeface="Proxima Nova" panose="020B0604020202020204" charset="0"/>
              </a:rPr>
              <a:t>, Source xxx]</a:t>
            </a:r>
            <a:endParaRPr sz="1400" b="1" dirty="0">
              <a:solidFill>
                <a:schemeClr val="bg1"/>
              </a:solidFill>
              <a:latin typeface="Proxima Nova"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22395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844536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887A-F1AB-D4BB-66EC-42E1CC7F11B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90C192F-5FCC-1F70-37ED-46E36359ECFF}"/>
              </a:ext>
            </a:extLst>
          </p:cNvPr>
          <p:cNvSpPr>
            <a:spLocks noGrp="1"/>
          </p:cNvSpPr>
          <p:nvPr>
            <p:ph type="subTitle" idx="1"/>
          </p:nvPr>
        </p:nvSpPr>
        <p:spPr/>
        <p:txBody>
          <a:bodyPr/>
          <a:lstStyle/>
          <a:p>
            <a:endParaRPr lang="en-US" dirty="0"/>
          </a:p>
        </p:txBody>
      </p:sp>
      <p:sp>
        <p:nvSpPr>
          <p:cNvPr id="4" name="&quot;No&quot; Symbol 3">
            <a:extLst>
              <a:ext uri="{FF2B5EF4-FFF2-40B4-BE49-F238E27FC236}">
                <a16:creationId xmlns:a16="http://schemas.microsoft.com/office/drawing/2014/main" id="{4952EE89-5601-65B0-41C4-4EE8F2C48669}"/>
              </a:ext>
            </a:extLst>
          </p:cNvPr>
          <p:cNvSpPr/>
          <p:nvPr/>
        </p:nvSpPr>
        <p:spPr>
          <a:xfrm>
            <a:off x="2270927" y="591271"/>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080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3" name="&quot;No&quot; Symbol 2">
            <a:extLst>
              <a:ext uri="{FF2B5EF4-FFF2-40B4-BE49-F238E27FC236}">
                <a16:creationId xmlns:a16="http://schemas.microsoft.com/office/drawing/2014/main" id="{37C46D19-BE7F-ABA8-BA4C-7A9203E4C688}"/>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Exploration model – </a:t>
            </a:r>
            <a:r>
              <a:rPr lang="en-US" dirty="0" err="1">
                <a:solidFill>
                  <a:srgbClr val="0070C0"/>
                </a:solidFill>
                <a:highlight>
                  <a:srgbClr val="FFFF00"/>
                </a:highlight>
              </a:rPr>
              <a:t>DeepInsight</a:t>
            </a:r>
            <a:r>
              <a:rPr lang="en-US" dirty="0">
                <a:solidFill>
                  <a:srgbClr val="0070C0"/>
                </a:solidFill>
                <a:highlight>
                  <a:srgbClr val="FFFF00"/>
                </a:highlight>
              </a:rPr>
              <a:t> with </a:t>
            </a:r>
            <a:r>
              <a:rPr lang="en-US" dirty="0" err="1">
                <a:solidFill>
                  <a:srgbClr val="0070C0"/>
                </a:solidFill>
                <a:highlight>
                  <a:srgbClr val="FFFF00"/>
                </a:highlight>
              </a:rPr>
              <a:t>Squeezenet</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b="0" i="1" u="sng" dirty="0" err="1">
                <a:solidFill>
                  <a:schemeClr val="tx1">
                    <a:lumMod val="50000"/>
                  </a:schemeClr>
                </a:solidFill>
                <a:effectLst/>
                <a:latin typeface="Proxima Nova" panose="020B0604020202020204" charset="0"/>
              </a:rPr>
              <a:t>DeepInsight</a:t>
            </a:r>
            <a:r>
              <a:rPr lang="en-US" sz="1400" b="0" i="0" dirty="0">
                <a:solidFill>
                  <a:schemeClr val="tx1">
                    <a:lumMod val="50000"/>
                  </a:schemeClr>
                </a:solidFill>
                <a:effectLst/>
                <a:latin typeface="Proxima Nova" panose="020B0604020202020204" charset="0"/>
              </a:rPr>
              <a:t>:</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rPr>
              <a:t>A methodology to transform a non-image data to an image for convolution neural network architecture</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hlinkClick r:id="rId3"/>
              </a:rPr>
              <a:t>https://www.nature.com/articles/s41598-019-47765-6</a:t>
            </a:r>
            <a:endParaRPr lang="en-US" b="0" i="0" dirty="0">
              <a:solidFill>
                <a:schemeClr val="tx1">
                  <a:lumMod val="50000"/>
                </a:schemeClr>
              </a:solidFill>
              <a:effectLst/>
              <a:latin typeface="Proxima Nova" panose="020B0604020202020204" charset="0"/>
            </a:endParaRPr>
          </a:p>
          <a:p>
            <a:pPr lvl="1">
              <a:buFont typeface="Wingdings" panose="05000000000000000000" pitchFamily="2" charset="2"/>
              <a:buChar char="§"/>
            </a:pPr>
            <a:endParaRPr lang="en-US" sz="1400" u="sng" dirty="0">
              <a:solidFill>
                <a:schemeClr val="tx1">
                  <a:lumMod val="50000"/>
                </a:schemeClr>
              </a:solidFill>
              <a:latin typeface="Proxima Nova" panose="020B0604020202020204" charset="0"/>
            </a:endParaRPr>
          </a:p>
          <a:p>
            <a:pPr>
              <a:buFont typeface="Wingdings" panose="05000000000000000000" pitchFamily="2" charset="2"/>
              <a:buChar char="§"/>
            </a:pPr>
            <a:r>
              <a:rPr lang="en-US" sz="1400" i="1" u="sng" dirty="0">
                <a:solidFill>
                  <a:schemeClr val="tx1">
                    <a:lumMod val="50000"/>
                  </a:schemeClr>
                </a:solidFill>
                <a:latin typeface="Proxima Nova" panose="020B0604020202020204" charset="0"/>
              </a:rPr>
              <a:t>Examples:</a:t>
            </a:r>
          </a:p>
          <a:p>
            <a:pPr lvl="1">
              <a:buFont typeface="Wingdings" panose="05000000000000000000" pitchFamily="2" charset="2"/>
              <a:buChar char="§"/>
            </a:pPr>
            <a:r>
              <a:rPr lang="en-US" i="1" u="sng" dirty="0">
                <a:solidFill>
                  <a:schemeClr val="tx1">
                    <a:lumMod val="50000"/>
                  </a:schemeClr>
                </a:solidFill>
                <a:latin typeface="Proxima Nova" panose="020B0604020202020204" charset="0"/>
              </a:rPr>
              <a:t>https://github.com/alok-ai-lab/pyDeepInsight/blob/75ac7e62d5c10c35828b76bd547ec9e66960303c/examples/pytorch_squeezenet.ipynb</a:t>
            </a:r>
          </a:p>
        </p:txBody>
      </p:sp>
      <p:sp>
        <p:nvSpPr>
          <p:cNvPr id="2" name="&quot;No&quot; Symbol 1">
            <a:extLst>
              <a:ext uri="{FF2B5EF4-FFF2-40B4-BE49-F238E27FC236}">
                <a16:creationId xmlns:a16="http://schemas.microsoft.com/office/drawing/2014/main" id="{1669AA54-130C-D418-B3A5-9C124481CFF6}"/>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6422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If the data dimensionality is extremely large and difficult to handle due to hardware limitations, then the dimensionality reduction technique (DRT) may be considered before applying </a:t>
            </a:r>
            <a:r>
              <a:rPr lang="en-US" sz="1400" dirty="0" err="1"/>
              <a:t>DeepInsight</a:t>
            </a:r>
            <a:r>
              <a:rPr lang="en-US" sz="1400" dirty="0"/>
              <a:t>.</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DRT can be either in the form of feature selection or feature extraction depending upon the nature of the problem.</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application of DRT will provide a small feature set which will help in faster processing, however, can risk classification performance. On the other hand, if noisy or redundant features are removed then it could help to get higher processing speed as well as better accuracy. </a:t>
            </a:r>
            <a:r>
              <a:rPr lang="en-US" sz="1400" b="1" i="1" dirty="0"/>
              <a:t>Since the application of DRT is case dependent, we have described </a:t>
            </a:r>
            <a:r>
              <a:rPr lang="en-US" sz="1400" b="1" i="1" dirty="0" err="1"/>
              <a:t>DeepInsight</a:t>
            </a:r>
            <a:r>
              <a:rPr lang="en-US" sz="1400" b="1" i="1" dirty="0"/>
              <a:t> without applying DRT.</a:t>
            </a:r>
          </a:p>
          <a:p>
            <a:pPr>
              <a:buFont typeface="Wingdings" panose="05000000000000000000" pitchFamily="2" charset="2"/>
              <a:buChar char="§"/>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7725905E-0B39-C8B7-5D8E-B3ABA60AEC2D}"/>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0217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b="1" dirty="0">
                <a:solidFill>
                  <a:schemeClr val="bg2"/>
                </a:solidFill>
                <a:latin typeface="Proxima Nova" panose="020B0604020202020204" charset="0"/>
                <a:ea typeface="Arial" panose="020B0604020202020204" pitchFamily="34" charset="0"/>
              </a:rPr>
              <a:t>We propose developing a</a:t>
            </a:r>
            <a:r>
              <a:rPr lang="en-SG" sz="1600" b="1" dirty="0">
                <a:solidFill>
                  <a:schemeClr val="bg2"/>
                </a:solidFill>
                <a:effectLst/>
                <a:latin typeface="Proxima Nova" panose="020B0604020202020204" charset="0"/>
                <a:ea typeface="Arial" panose="020B0604020202020204" pitchFamily="34" charset="0"/>
              </a:rPr>
              <a:t> ML-based Network Intrusion Detection alarm system that can provide rapid identification of potential intrusions.  </a:t>
            </a:r>
          </a:p>
          <a:p>
            <a:pPr>
              <a:buFont typeface="Arial" panose="020B0604020202020204" pitchFamily="34" charset="0"/>
              <a:buChar char="•"/>
            </a:pPr>
            <a:endParaRPr lang="en-SG" sz="1600" b="1" dirty="0">
              <a:solidFill>
                <a:schemeClr val="bg2"/>
              </a:solidFill>
              <a:effectLst/>
              <a:latin typeface="Proxima Nova" panose="020B0604020202020204" charset="0"/>
              <a:ea typeface="Arial" panose="020B0604020202020204" pitchFamily="34" charset="0"/>
            </a:endParaRPr>
          </a:p>
          <a:p>
            <a:pPr>
              <a:buFont typeface="Arial" panose="020B0604020202020204" pitchFamily="34" charset="0"/>
              <a:buChar char="•"/>
            </a:pPr>
            <a:r>
              <a:rPr lang="en-SG" sz="1600" b="1" dirty="0">
                <a:solidFill>
                  <a:schemeClr val="bg2"/>
                </a:solidFill>
                <a:latin typeface="Proxima Nova" panose="020B0604020202020204" charset="0"/>
                <a:ea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sz="1600" b="1" dirty="0">
                <a:solidFill>
                  <a:schemeClr val="bg2"/>
                </a:solidFill>
                <a:latin typeface="Proxima Nova" panose="020B0604020202020204" charset="0"/>
                <a:ea typeface="Arial" panose="020B0604020202020204" pitchFamily="34" charset="0"/>
              </a:rPr>
              <a:t>alert</a:t>
            </a:r>
            <a:r>
              <a:rPr lang="en-SG" sz="1600" b="1" dirty="0">
                <a:solidFill>
                  <a:schemeClr val="bg2"/>
                </a:solidFill>
                <a:effectLst/>
                <a:latin typeface="Proxima Nova" panose="020B0604020202020204" charset="0"/>
                <a:ea typeface="Arial" panose="020B0604020202020204" pitchFamily="34" charset="0"/>
              </a:rPr>
              <a:t> network administrators to take corrective action and minimize </a:t>
            </a:r>
            <a:r>
              <a:rPr lang="en-SG" sz="1600" b="1" dirty="0">
                <a:solidFill>
                  <a:schemeClr val="bg2"/>
                </a:solidFill>
                <a:latin typeface="Proxima Nova" panose="020B0604020202020204" charset="0"/>
                <a:ea typeface="Arial" panose="020B0604020202020204" pitchFamily="34" charset="0"/>
              </a:rPr>
              <a:t>its impact</a:t>
            </a:r>
            <a:r>
              <a:rPr lang="en-SG" sz="1600" b="1" dirty="0">
                <a:solidFill>
                  <a:schemeClr val="bg2"/>
                </a:solidFill>
                <a:effectLst/>
                <a:latin typeface="Proxima Nova" panose="020B0604020202020204" charset="0"/>
                <a:ea typeface="Arial" panose="020B0604020202020204" pitchFamily="34" charset="0"/>
              </a:rPr>
              <a:t>.</a:t>
            </a:r>
          </a:p>
          <a:p>
            <a:pPr lvl="1">
              <a:lnSpc>
                <a:spcPct val="100000"/>
              </a:lnSpc>
              <a:spcBef>
                <a:spcPts val="600"/>
              </a:spcBef>
              <a:buFont typeface="Courier New" panose="02070309020205020404" pitchFamily="49" charset="0"/>
              <a:buChar char="o"/>
            </a:pPr>
            <a:r>
              <a:rPr lang="en-SG" sz="1600" b="1" dirty="0">
                <a:solidFill>
                  <a:schemeClr val="bg2"/>
                </a:solidFill>
                <a:latin typeface="Proxima Nova" panose="020B0604020202020204" charset="0"/>
              </a:rPr>
              <a:t>let network engineers develop responses based on information from the app.</a:t>
            </a:r>
          </a:p>
          <a:p>
            <a:pPr lvl="1">
              <a:lnSpc>
                <a:spcPct val="100000"/>
              </a:lnSpc>
              <a:spcBef>
                <a:spcPts val="600"/>
              </a:spcBef>
              <a:buFont typeface="Arial" panose="020B0604020202020204" pitchFamily="34" charset="0"/>
              <a:buChar char="•"/>
            </a:pPr>
            <a:endParaRPr lang="en-US" sz="1600" b="1" dirty="0">
              <a:solidFill>
                <a:schemeClr val="bg2"/>
              </a:solidFill>
              <a:latin typeface="Proxima Nova" panose="020B0604020202020204" charset="0"/>
            </a:endParaRPr>
          </a:p>
          <a:p>
            <a:pPr>
              <a:buFont typeface="Arial" panose="020B0604020202020204" pitchFamily="34" charset="0"/>
              <a:buChar char="•"/>
            </a:pPr>
            <a:r>
              <a:rPr lang="en-US" sz="1600" b="1" dirty="0">
                <a:solidFill>
                  <a:schemeClr val="bg2"/>
                </a:solidFill>
                <a:latin typeface="Proxima Nova" panose="020B0604020202020204" charset="0"/>
              </a:rPr>
              <a:t>The alarm will help reduce interruption of service and avoid, or reduce, interrupting critical tasks and its associated cost for the user and provider. </a:t>
            </a:r>
          </a:p>
          <a:p>
            <a:pPr>
              <a:buFont typeface="Arial" panose="020B0604020202020204" pitchFamily="34" charset="0"/>
              <a:buChar char="•"/>
            </a:pPr>
            <a:endParaRPr lang="en-US" sz="1600" b="1" dirty="0">
              <a:solidFill>
                <a:schemeClr val="bg2"/>
              </a:solidFill>
              <a:latin typeface="Proxima Nova" panose="020B0604020202020204" charset="0"/>
            </a:endParaRPr>
          </a:p>
          <a:p>
            <a:pPr>
              <a:buFont typeface="Arial" panose="020B0604020202020204" pitchFamily="34" charset="0"/>
              <a:buChar char="•"/>
            </a:pPr>
            <a:r>
              <a:rPr lang="en-US" sz="1600" b="1" i="1" dirty="0">
                <a:solidFill>
                  <a:schemeClr val="bg2"/>
                </a:solidFill>
                <a:latin typeface="Proxima Nova" panose="020B0604020202020204" charset="0"/>
              </a:rPr>
              <a:t>The intrusion detection alarm will monitor network flow (at port level) and robustly identify threats with high accuracy and provide multi-class classification results.</a:t>
            </a:r>
            <a:r>
              <a:rPr lang="en-SG" sz="1600" b="1" dirty="0">
                <a:solidFill>
                  <a:schemeClr val="bg2"/>
                </a:solidFill>
                <a:latin typeface="Proxima Nova" panose="020B0604020202020204" charset="0"/>
                <a:ea typeface="Arial" panose="020B0604020202020204" pitchFamily="3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authors reported an accuracy of 1D-CNN 1%, 82%, 98%, and 86%, and 2D-CNN 1%, 80%, 97%, and 84% for four different experiments, respectively. The main advantages of the method presented in this work over the existing traffic classifiers, such as classical ML classifiers, include:</a:t>
            </a:r>
          </a:p>
          <a:p>
            <a:pPr marL="107948" indent="0">
              <a:buNone/>
            </a:pPr>
            <a:r>
              <a:rPr lang="en-US" sz="1000" dirty="0">
                <a:solidFill>
                  <a:schemeClr val="bg2"/>
                </a:solidFill>
                <a:latin typeface="Proxima Nova" panose="020B0604020202020204" charset="0"/>
              </a:rPr>
              <a:t>	 (1) integrating feature extraction/selection/classification phases into an end-to-end framework;</a:t>
            </a:r>
          </a:p>
          <a:p>
            <a:pPr marL="107948" indent="0">
              <a:buNone/>
            </a:pPr>
            <a:r>
              <a:rPr lang="en-US" sz="1000" dirty="0">
                <a:solidFill>
                  <a:schemeClr val="bg2"/>
                </a:solidFill>
                <a:latin typeface="Proxima Nova" panose="020B0604020202020204" charset="0"/>
              </a:rPr>
              <a:t>	(2) categorization of the encrypted network traffic which is a challenging task for the traditional classifiers</a:t>
            </a:r>
          </a:p>
        </p:txBody>
      </p:sp>
      <p:sp>
        <p:nvSpPr>
          <p:cNvPr id="3" name="&quot;No&quot; Symbol 2">
            <a:extLst>
              <a:ext uri="{FF2B5EF4-FFF2-40B4-BE49-F238E27FC236}">
                <a16:creationId xmlns:a16="http://schemas.microsoft.com/office/drawing/2014/main" id="{A914ADFC-26D0-A892-E32D-3E80365321D2}"/>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In [94], the authors also adopted the CNN model for IP traffic classification. They converted sequences into images that fully represent the patterns of different applications, such as Facebook and Instagram. Then, the CNN model is employed to classify the images to different applications. Rezaei and Liu proposed a one-dimensional CNN-based semi-supervised approach to categorize five Google applications [95]. To reduce the need for large labeled traffic datasets, first, the model is pre-trained on a big unlabeled training test where the time series characteristics of a few samples of packets are considered as the input.</a:t>
            </a: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2246214" y="360382"/>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04800" y="515313"/>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Our Proposed Solution [[LET’S REVIEW/ CHANGE]]</a:t>
            </a:r>
            <a:endParaRPr dirty="0">
              <a:highlight>
                <a:srgbClr val="FFFF00"/>
              </a:highlight>
            </a:endParaRPr>
          </a:p>
        </p:txBody>
      </p:sp>
      <p:sp>
        <p:nvSpPr>
          <p:cNvPr id="3" name="Text Placeholder 2">
            <a:extLst>
              <a:ext uri="{FF2B5EF4-FFF2-40B4-BE49-F238E27FC236}">
                <a16:creationId xmlns:a16="http://schemas.microsoft.com/office/drawing/2014/main" id="{3F00288B-8654-28D8-587C-8DB42168AB5C}"/>
              </a:ext>
            </a:extLst>
          </p:cNvPr>
          <p:cNvSpPr>
            <a:spLocks noGrp="1"/>
          </p:cNvSpPr>
          <p:nvPr>
            <p:ph type="body" idx="1"/>
          </p:nvPr>
        </p:nvSpPr>
        <p:spPr>
          <a:xfrm>
            <a:off x="632013" y="4040840"/>
            <a:ext cx="8041340" cy="300997"/>
          </a:xfrm>
        </p:spPr>
        <p:txBody>
          <a:bodyPr/>
          <a:lstStyle/>
          <a:p>
            <a:pPr marL="107948" indent="0">
              <a:buNone/>
            </a:pPr>
            <a:r>
              <a:rPr lang="en-US" sz="900" dirty="0"/>
              <a:t>Source: https://write.agrevolution.in/ds-pipeline-the-much-needed-data-science-infrastructure-design-part-1-the-concept-4ceb57944974</a:t>
            </a:r>
          </a:p>
        </p:txBody>
      </p:sp>
      <p:pic>
        <p:nvPicPr>
          <p:cNvPr id="6" name="Picture 5">
            <a:extLst>
              <a:ext uri="{FF2B5EF4-FFF2-40B4-BE49-F238E27FC236}">
                <a16:creationId xmlns:a16="http://schemas.microsoft.com/office/drawing/2014/main" id="{F0B0338B-5F4B-62C6-FD62-9C212FEF017E}"/>
              </a:ext>
            </a:extLst>
          </p:cNvPr>
          <p:cNvPicPr>
            <a:picLocks noChangeAspect="1"/>
          </p:cNvPicPr>
          <p:nvPr/>
        </p:nvPicPr>
        <p:blipFill>
          <a:blip r:embed="rId3"/>
          <a:stretch>
            <a:fillRect/>
          </a:stretch>
        </p:blipFill>
        <p:spPr>
          <a:xfrm>
            <a:off x="304800" y="121939"/>
            <a:ext cx="6522944" cy="3992042"/>
          </a:xfrm>
          <a:prstGeom prst="rect">
            <a:avLst/>
          </a:prstGeom>
        </p:spPr>
      </p:pic>
      <p:sp>
        <p:nvSpPr>
          <p:cNvPr id="2" name="&quot;No&quot; Symbol 1">
            <a:extLst>
              <a:ext uri="{FF2B5EF4-FFF2-40B4-BE49-F238E27FC236}">
                <a16:creationId xmlns:a16="http://schemas.microsoft.com/office/drawing/2014/main" id="{E56CB004-8CE9-A51D-7ACD-51CA9FBB9A1A}"/>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1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Proxima Nova" panose="020B0604020202020204" charset="0"/>
                <a:ea typeface="Arial" panose="020B0604020202020204" pitchFamily="34" charset="0"/>
              </a:rPr>
              <a:t>Our proposed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tx1">
                    <a:lumMod val="50000"/>
                  </a:schemeClr>
                </a:solidFill>
                <a:latin typeface="Proxima Nova" panose="020B0604020202020204" charset="0"/>
              </a:rPr>
              <a:t> </a:t>
            </a:r>
            <a:r>
              <a:rPr lang="en-SG" sz="1400" dirty="0">
                <a:solidFill>
                  <a:schemeClr val="tx1">
                    <a:lumMod val="50000"/>
                  </a:schemeClr>
                </a:solidFill>
                <a:latin typeface="Proxima Nova" panose="020B0604020202020204" charset="0"/>
              </a:rPr>
              <a:t>D</a:t>
            </a:r>
            <a:r>
              <a:rPr lang="en-SG" sz="1400" dirty="0">
                <a:solidFill>
                  <a:schemeClr val="tx1">
                    <a:lumMod val="50000"/>
                  </a:schemeClr>
                </a:solidFill>
                <a:latin typeface="Proxima Nova" panose="020B0604020202020204" charset="0"/>
                <a:ea typeface="Arial" panose="020B0604020202020204" pitchFamily="34" charset="0"/>
              </a:rPr>
              <a:t>elta port statistics are also computed</a:t>
            </a:r>
            <a:r>
              <a:rPr lang="en-US" sz="1400" i="1" dirty="0">
                <a:solidFill>
                  <a:schemeClr val="tx1">
                    <a:lumMod val="50000"/>
                  </a:schemeClr>
                </a:solidFill>
                <a:latin typeface="Proxima Nova" panose="020B0604020202020204" charset="0"/>
                <a:ea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Proxima Nova" panose="020B0604020202020204" charset="0"/>
              <a:ea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Proxima Nova" panose="020B060402020202020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Proxima Nova" panose="020B0604020202020204" charset="0"/>
            </a:endParaRPr>
          </a:p>
          <a:p>
            <a:pPr>
              <a:lnSpc>
                <a:spcPct val="100000"/>
              </a:lnSpc>
              <a:buFont typeface="Arial" panose="020B0604020202020204" pitchFamily="34" charset="0"/>
              <a:buChar char="•"/>
            </a:pPr>
            <a:r>
              <a:rPr lang="en-US" sz="1400" dirty="0">
                <a:solidFill>
                  <a:schemeClr val="tx1">
                    <a:lumMod val="50000"/>
                  </a:schemeClr>
                </a:solidFill>
                <a:latin typeface="Proxima Nova" panose="020B060402020202020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Proxima Nova" panose="020B060402020202020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Proxima Nova" panose="020B0604020202020204" charset="0"/>
                <a:ea typeface="Arial" panose="020B0604020202020204" pitchFamily="34" charset="0"/>
              </a:rPr>
              <a:t>We expect that the use of a multi-label classification for network analysis</a:t>
            </a:r>
            <a:r>
              <a:rPr lang="en-US" sz="1400" dirty="0">
                <a:solidFill>
                  <a:schemeClr val="tx1">
                    <a:lumMod val="50000"/>
                  </a:schemeClr>
                </a:solidFill>
                <a:latin typeface="Proxima Nova" panose="020B0604020202020204" charset="0"/>
                <a:ea typeface="Arial" panose="020B0604020202020204" pitchFamily="34" charset="0"/>
              </a:rPr>
              <a:t> </a:t>
            </a:r>
            <a:r>
              <a:rPr lang="en-SG" sz="1400" dirty="0">
                <a:solidFill>
                  <a:schemeClr val="tx1">
                    <a:lumMod val="50000"/>
                  </a:schemeClr>
                </a:solidFill>
                <a:effectLst/>
                <a:latin typeface="Proxima Nova" panose="020B0604020202020204" charset="0"/>
                <a:ea typeface="Arial" panose="020B0604020202020204" pitchFamily="34" charset="0"/>
              </a:rPr>
              <a:t>will provide a robust identification of network flow, giving (a Security Team) a better understanding of the type of port flow.</a:t>
            </a:r>
            <a:r>
              <a:rPr lang="en-US" sz="1400" dirty="0">
                <a:solidFill>
                  <a:schemeClr val="tx1">
                    <a:lumMod val="50000"/>
                  </a:schemeClr>
                </a:solidFill>
                <a:effectLst/>
                <a:latin typeface="Proxima Nova" panose="020B0604020202020204" charset="0"/>
              </a:rPr>
              <a:t> </a:t>
            </a:r>
          </a:p>
          <a:p>
            <a:pPr>
              <a:lnSpc>
                <a:spcPct val="100000"/>
              </a:lnSpc>
              <a:buFont typeface="Arial" panose="020B0604020202020204" pitchFamily="34" charset="0"/>
              <a:buChar char="•"/>
            </a:pPr>
            <a:endParaRPr lang="en-US" sz="1400" dirty="0">
              <a:solidFill>
                <a:schemeClr val="tx1">
                  <a:lumMod val="50000"/>
                </a:schemeClr>
              </a:solidFill>
              <a:latin typeface="Proxima Nova" panose="020B060402020202020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Proxima Nova" panose="020B0604020202020204" charset="0"/>
                <a:ea typeface="Arial" panose="020B0604020202020204" pitchFamily="34" charset="0"/>
              </a:rPr>
              <a:t>The model Network Intrusion Detection should be deployed to be hit from an API or some sort of streaming process/batch load as events are generated.</a:t>
            </a:r>
            <a:r>
              <a:rPr lang="en-SG" sz="1400" dirty="0">
                <a:solidFill>
                  <a:schemeClr val="tx1">
                    <a:lumMod val="50000"/>
                  </a:schemeClr>
                </a:solidFill>
                <a:latin typeface="Proxima Nova" panose="020B0604020202020204" charset="0"/>
                <a:ea typeface="Arial" panose="020B0604020202020204" pitchFamily="34" charset="0"/>
              </a:rPr>
              <a:t> (Dashboard)</a:t>
            </a:r>
          </a:p>
          <a:p>
            <a:pPr>
              <a:lnSpc>
                <a:spcPct val="100000"/>
              </a:lnSpc>
              <a:buFont typeface="Arial" panose="020B0604020202020204" pitchFamily="34" charset="0"/>
              <a:buChar char="•"/>
            </a:pPr>
            <a:endParaRPr lang="en-US" sz="1400" dirty="0">
              <a:solidFill>
                <a:schemeClr val="bg2"/>
              </a:solidFill>
              <a:effectLst/>
              <a:latin typeface="Proxima Nova" panose="020B0604020202020204" charset="0"/>
            </a:endParaRPr>
          </a:p>
          <a:p>
            <a:pPr marL="107948" indent="0" algn="r">
              <a:buNone/>
            </a:pPr>
            <a:r>
              <a:rPr lang="en-US" sz="1050" dirty="0">
                <a:hlinkClick r:id="rId3"/>
              </a:rPr>
              <a:t>Source: Tapadhir Das - UNR-IDD Dataset</a:t>
            </a:r>
            <a:endParaRPr lang="en-US" sz="1100" dirty="0">
              <a:solidFill>
                <a:schemeClr val="bg2"/>
              </a:solidFill>
              <a:latin typeface="Proxima Nova" panose="020B0604020202020204" charset="0"/>
            </a:endParaRPr>
          </a:p>
          <a:p>
            <a:pPr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46660" y="1564182"/>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600" b="1" dirty="0">
                <a:solidFill>
                  <a:schemeClr val="bg2"/>
                </a:solidFill>
                <a:latin typeface="Proxima Nova" panose="020B0604020202020204" charset="0"/>
              </a:rPr>
              <a:t>We initially tested linear regression models.</a:t>
            </a:r>
          </a:p>
          <a:p>
            <a:pPr>
              <a:buFont typeface="Arial" panose="020B0604020202020204" pitchFamily="34" charset="0"/>
              <a:buChar char="•"/>
            </a:pPr>
            <a:endParaRPr lang="en-US" sz="1600" b="1" dirty="0">
              <a:solidFill>
                <a:schemeClr val="bg2"/>
              </a:solidFill>
              <a:latin typeface="Proxima Nova" panose="020B0604020202020204" charset="0"/>
            </a:endParaRPr>
          </a:p>
          <a:p>
            <a:pPr>
              <a:buFont typeface="Arial" panose="020B0604020202020204" pitchFamily="34" charset="0"/>
              <a:buChar char="•"/>
            </a:pPr>
            <a:r>
              <a:rPr lang="en-US" sz="1600" b="1" dirty="0">
                <a:solidFill>
                  <a:schemeClr val="bg2"/>
                </a:solidFill>
                <a:latin typeface="Proxima Nova" panose="020B0604020202020204" charset="0"/>
              </a:rPr>
              <a:t>We used a Tree-based Pipeline Optimization Tool (TPOT), a Python Automated Machine Learning tool, for model selection and parameter optimization.</a:t>
            </a:r>
          </a:p>
          <a:p>
            <a:pPr>
              <a:buFont typeface="Arial" panose="020B0604020202020204" pitchFamily="34" charset="0"/>
              <a:buChar char="•"/>
            </a:pPr>
            <a:endParaRPr lang="en-US" sz="1600" b="1" dirty="0">
              <a:solidFill>
                <a:schemeClr val="bg2"/>
              </a:solidFill>
              <a:latin typeface="Proxima Nova" panose="020B0604020202020204" charset="0"/>
            </a:endParaRPr>
          </a:p>
          <a:p>
            <a:pPr>
              <a:buFont typeface="Arial" panose="020B0604020202020204" pitchFamily="34" charset="0"/>
              <a:buChar char="•"/>
            </a:pPr>
            <a:r>
              <a:rPr lang="en-US" sz="1600" b="1" dirty="0">
                <a:solidFill>
                  <a:schemeClr val="bg2"/>
                </a:solidFill>
                <a:latin typeface="Proxima Nova" panose="020B0604020202020204" charset="0"/>
              </a:rPr>
              <a:t>We selected and used an </a:t>
            </a:r>
            <a:r>
              <a:rPr lang="en-US" sz="1600" b="1" dirty="0" err="1">
                <a:solidFill>
                  <a:schemeClr val="bg2"/>
                </a:solidFill>
                <a:latin typeface="Proxima Nova" panose="020B0604020202020204" charset="0"/>
              </a:rPr>
              <a:t>XGBoostClassifier</a:t>
            </a:r>
            <a:r>
              <a:rPr lang="en-US" sz="1600" b="1" dirty="0">
                <a:solidFill>
                  <a:schemeClr val="bg2"/>
                </a:solidFill>
                <a:latin typeface="Proxima Nova" panose="020B0604020202020204" charset="0"/>
              </a:rPr>
              <a:t> for the multi-label classification project.</a:t>
            </a:r>
          </a:p>
          <a:p>
            <a:pPr>
              <a:buFont typeface="Arial" panose="020B0604020202020204" pitchFamily="34" charset="0"/>
              <a:buChar char="•"/>
            </a:pPr>
            <a:endParaRPr lang="en-US" sz="1600" b="1" dirty="0">
              <a:solidFill>
                <a:schemeClr val="bg2"/>
              </a:solidFill>
              <a:latin typeface="Proxima Nova" panose="020B0604020202020204" charset="0"/>
            </a:endParaRPr>
          </a:p>
          <a:p>
            <a:pPr>
              <a:buFont typeface="Arial" panose="020B0604020202020204" pitchFamily="34" charset="0"/>
              <a:buChar char="•"/>
            </a:pPr>
            <a:r>
              <a:rPr lang="en-US" sz="1600" b="1" dirty="0">
                <a:solidFill>
                  <a:schemeClr val="bg2"/>
                </a:solidFill>
                <a:latin typeface="Proxima Nova" panose="020B0604020202020204" charset="0"/>
              </a:rPr>
              <a:t>According to the NID literature, random forest models are the more widely used. </a:t>
            </a:r>
          </a:p>
          <a:p>
            <a:pPr>
              <a:buFont typeface="Arial" panose="020B0604020202020204" pitchFamily="34" charset="0"/>
              <a:buChar char="•"/>
            </a:pPr>
            <a:endParaRPr lang="en-US" sz="1600" b="1" dirty="0">
              <a:solidFill>
                <a:schemeClr val="bg2"/>
              </a:solidFill>
              <a:latin typeface="Proxima Nova" panose="020B0604020202020204" charset="0"/>
            </a:endParaRPr>
          </a:p>
          <a:p>
            <a:pPr>
              <a:buFont typeface="Arial" panose="020B0604020202020204" pitchFamily="34" charset="0"/>
              <a:buChar char="•"/>
            </a:pPr>
            <a:r>
              <a:rPr lang="en-US" sz="1600" b="1" dirty="0">
                <a:solidFill>
                  <a:schemeClr val="bg2"/>
                </a:solidFill>
                <a:latin typeface="Proxima Nova" panose="020B0604020202020204" charset="0"/>
              </a:rPr>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spTree>
    <p:extLst>
      <p:ext uri="{BB962C8B-B14F-4D97-AF65-F5344CB8AC3E}">
        <p14:creationId xmlns:p14="http://schemas.microsoft.com/office/powerpoint/2010/main" val="536615293"/>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5121</TotalTime>
  <Words>3277</Words>
  <Application>Microsoft Macintosh PowerPoint</Application>
  <PresentationFormat>On-screen Show (16:9)</PresentationFormat>
  <Paragraphs>301</Paragraphs>
  <Slides>45</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Proxima Nova</vt:lpstr>
      <vt:lpstr>Menlo</vt:lpstr>
      <vt:lpstr>Wingdings</vt:lpstr>
      <vt:lpstr>Courier New</vt:lpstr>
      <vt:lpstr>Arial</vt:lpstr>
      <vt:lpstr>Helvetica</vt:lpstr>
      <vt:lpstr>Arial</vt:lpstr>
      <vt:lpstr>-apple-system</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data (network topology)</vt:lpstr>
      <vt:lpstr>Information about the Model</vt:lpstr>
      <vt:lpstr>MLE Stack / EDA - Data Engineering - ML</vt:lpstr>
      <vt:lpstr>MLE Stack / Deployment</vt:lpstr>
      <vt:lpstr>Demo</vt:lpstr>
      <vt:lpstr>Demo Challenges</vt:lpstr>
      <vt:lpstr>Future Work </vt:lpstr>
      <vt:lpstr>Conclusions - WIP</vt:lpstr>
      <vt:lpstr> [https://github.com/JoaquinGianan/network-analytics] [link to demo]  Thank You!  Questions?</vt:lpstr>
      <vt:lpstr>PowerPoint Presentation</vt:lpstr>
      <vt:lpstr>Information about the data (network topology)</vt:lpstr>
      <vt:lpstr>Information about the Data</vt:lpstr>
      <vt:lpstr>Information about the data (network topology)</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Appendices </vt:lpstr>
      <vt:lpstr>PowerPoint Presentation</vt:lpstr>
      <vt:lpstr>PowerPoint Presentation</vt:lpstr>
      <vt:lpstr>MLE Stack (2 min)</vt:lpstr>
      <vt:lpstr>Industry insights</vt:lpstr>
      <vt:lpstr>Exploration model – DeepInsight with Squeezenet</vt:lpstr>
      <vt:lpstr>DeepInsight pipeline</vt:lpstr>
      <vt:lpstr>DeepInsight pipeline</vt:lpstr>
      <vt:lpstr>Models</vt:lpstr>
      <vt:lpstr>Models (industry)</vt:lpstr>
      <vt:lpstr>Models (industry)</vt:lpstr>
      <vt:lpstr>Industry insights</vt:lpstr>
      <vt:lpstr>MLE Stack</vt:lpstr>
      <vt:lpstr>Our Proposed Solution [[LET’S REVIEW/ CHANGE]]</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32</cp:revision>
  <cp:lastPrinted>2022-10-20T14:39:37Z</cp:lastPrinted>
  <dcterms:modified xsi:type="dcterms:W3CDTF">2022-12-03T12:35:27Z</dcterms:modified>
</cp:coreProperties>
</file>