
<file path=[Content_Types].xml><?xml version="1.0" encoding="utf-8"?>
<Types xmlns="http://schemas.openxmlformats.org/package/2006/content-types">
  <Default Extension="emf" ContentType="image/x-emf"/>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32"/>
  </p:notesMasterIdLst>
  <p:sldIdLst>
    <p:sldId id="257" r:id="rId2"/>
    <p:sldId id="258" r:id="rId3"/>
    <p:sldId id="259" r:id="rId4"/>
    <p:sldId id="260" r:id="rId5"/>
    <p:sldId id="267" r:id="rId6"/>
    <p:sldId id="271" r:id="rId7"/>
    <p:sldId id="270" r:id="rId8"/>
    <p:sldId id="288" r:id="rId9"/>
    <p:sldId id="287" r:id="rId10"/>
    <p:sldId id="261" r:id="rId11"/>
    <p:sldId id="275" r:id="rId12"/>
    <p:sldId id="272" r:id="rId13"/>
    <p:sldId id="273" r:id="rId14"/>
    <p:sldId id="277" r:id="rId15"/>
    <p:sldId id="280" r:id="rId16"/>
    <p:sldId id="278" r:id="rId17"/>
    <p:sldId id="283" r:id="rId18"/>
    <p:sldId id="281" r:id="rId19"/>
    <p:sldId id="282" r:id="rId20"/>
    <p:sldId id="284" r:id="rId21"/>
    <p:sldId id="276" r:id="rId22"/>
    <p:sldId id="262" r:id="rId23"/>
    <p:sldId id="269" r:id="rId24"/>
    <p:sldId id="264" r:id="rId25"/>
    <p:sldId id="265" r:id="rId26"/>
    <p:sldId id="266" r:id="rId27"/>
    <p:sldId id="285" r:id="rId28"/>
    <p:sldId id="274" r:id="rId29"/>
    <p:sldId id="268" r:id="rId30"/>
    <p:sldId id="263"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
      <p:font typeface="Proxima Nova" panose="02000506030000020004" pitchFamily="2" charset="0"/>
      <p:regular r:id="rId37"/>
      <p:bold r:id="rId38"/>
      <p:italic r:id="rId39"/>
      <p:boldItalic r:id="rId40"/>
    </p:embeddedFont>
    <p:embeddedFont>
      <p:font typeface="Proxima Nova Semibold" panose="020005060300000200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49"/>
    <p:restoredTop sz="94831"/>
  </p:normalViewPr>
  <p:slideViewPr>
    <p:cSldViewPr snapToGrid="0">
      <p:cViewPr varScale="1">
        <p:scale>
          <a:sx n="176" d="100"/>
          <a:sy n="176" d="100"/>
        </p:scale>
        <p:origin x="208" y="448"/>
      </p:cViewPr>
      <p:guideLst>
        <p:guide orient="horz" pos="1618"/>
        <p:guide pos="2880"/>
        <p:guide orient="horz" pos="732"/>
        <p:guide orient="horz" pos="2868"/>
        <p:guide pos="192"/>
        <p:guide pos="5568"/>
      </p:guideLst>
    </p:cSldViewPr>
  </p:slideViewPr>
  <p:outlineViewPr>
    <p:cViewPr>
      <p:scale>
        <a:sx n="33" d="100"/>
        <a:sy n="33" d="100"/>
      </p:scale>
      <p:origin x="0" y="-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the slide where you actually SAY your 1-2 sentence elevator pitch.  Engage your audience!!</a:t>
            </a:r>
            <a:endParaRPr/>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471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0114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638625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9618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0242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Specify what </a:t>
            </a:r>
            <a:r>
              <a:rPr lang="en-US" b="1">
                <a:solidFill>
                  <a:schemeClr val="dk1"/>
                </a:solidFill>
              </a:rPr>
              <a:t>Problem</a:t>
            </a:r>
            <a:r>
              <a:rPr lang="en-US">
                <a:solidFill>
                  <a:schemeClr val="dk1"/>
                </a:solidFill>
              </a:rPr>
              <a:t> is being solved, and ensure that everyone is in agreement as to </a:t>
            </a:r>
            <a:r>
              <a:rPr lang="en-US" b="1">
                <a:solidFill>
                  <a:schemeClr val="dk1"/>
                </a:solidFill>
              </a:rPr>
              <a:t>Why</a:t>
            </a:r>
            <a:r>
              <a:rPr lang="en-US">
                <a:solidFill>
                  <a:schemeClr val="dk1"/>
                </a:solidFill>
              </a:rPr>
              <a:t> that’s a problem.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19635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3582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p:nvPr/>
        </p:nvCxnSpPr>
        <p:spPr>
          <a:xfrm>
            <a:off x="311708" y="4731467"/>
            <a:ext cx="8568900" cy="990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tapadhirdas.com/unr-idd-datase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04800" y="2571750"/>
            <a:ext cx="8520600" cy="792600"/>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[&amp;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SG" sz="1400" dirty="0">
                <a:solidFill>
                  <a:schemeClr val="bg2"/>
                </a:solidFill>
                <a:latin typeface="Proxima Nova" panose="020B0604020202020204" charset="0"/>
              </a:rPr>
              <a:t>We expect to gain a deeper understanding of network traffic classification based on network traffic data and the use of ML models.</a:t>
            </a:r>
            <a:endParaRPr lang="en-US" sz="1400" dirty="0">
              <a:solidFill>
                <a:schemeClr val="bg2"/>
              </a:solidFill>
              <a:latin typeface="Proxima Nova" panose="020B0604020202020204" charset="0"/>
            </a:endParaRPr>
          </a:p>
          <a:p>
            <a:pPr>
              <a:buFont typeface="Wingdings" panose="05000000000000000000" pitchFamily="2" charset="2"/>
              <a:buChar char="§"/>
            </a:pPr>
            <a:r>
              <a:rPr lang="en-SG" sz="1400" i="1" u="sng" dirty="0">
                <a:solidFill>
                  <a:schemeClr val="bg2"/>
                </a:solidFill>
                <a:effectLst/>
                <a:latin typeface="Proxima Nova" panose="020B0604020202020204" charset="0"/>
                <a:ea typeface="Arial" panose="020B0604020202020204" pitchFamily="34" charset="0"/>
              </a:rPr>
              <a:t>Our proposed dataset (UNR-IDD) is based on a custom application that collects and logs the available statistics captured periodically (every 5 sec – tumbling windows) from OpenFlow switches.</a:t>
            </a:r>
            <a:r>
              <a:rPr lang="en-US" sz="1400" i="1" u="sng" dirty="0">
                <a:solidFill>
                  <a:schemeClr val="bg2"/>
                </a:solidFill>
                <a:effectLst/>
                <a:latin typeface="Proxima Nova" panose="020B0604020202020204" charset="0"/>
              </a:rPr>
              <a:t> </a:t>
            </a:r>
            <a:r>
              <a:rPr lang="en-SG" sz="1400" i="1" u="sng" dirty="0">
                <a:solidFill>
                  <a:schemeClr val="bg2"/>
                </a:solidFill>
                <a:latin typeface="Proxima Nova" panose="020B0604020202020204" charset="0"/>
              </a:rPr>
              <a:t>D</a:t>
            </a:r>
            <a:r>
              <a:rPr lang="en-SG" sz="1400" i="1" u="sng" dirty="0">
                <a:solidFill>
                  <a:schemeClr val="bg2"/>
                </a:solidFill>
                <a:effectLst/>
                <a:latin typeface="Proxima Nova" panose="020B0604020202020204" charset="0"/>
                <a:ea typeface="Arial" panose="020B0604020202020204" pitchFamily="34" charset="0"/>
              </a:rPr>
              <a:t>elta port statistics are </a:t>
            </a:r>
            <a:r>
              <a:rPr lang="en-SG" sz="1400" i="1" u="sng" dirty="0">
                <a:solidFill>
                  <a:schemeClr val="bg2"/>
                </a:solidFill>
                <a:latin typeface="Proxima Nova" panose="020B0604020202020204" charset="0"/>
                <a:ea typeface="Arial" panose="020B0604020202020204" pitchFamily="34" charset="0"/>
              </a:rPr>
              <a:t>also</a:t>
            </a:r>
            <a:r>
              <a:rPr lang="en-SG" sz="1400" i="1" u="sng" dirty="0">
                <a:solidFill>
                  <a:schemeClr val="bg2"/>
                </a:solidFill>
                <a:effectLst/>
                <a:latin typeface="Proxima Nova" panose="020B0604020202020204" charset="0"/>
                <a:ea typeface="Arial" panose="020B0604020202020204" pitchFamily="34" charset="0"/>
              </a:rPr>
              <a:t> computed</a:t>
            </a:r>
            <a:r>
              <a:rPr lang="en-US" sz="1400" i="1" u="sng" dirty="0">
                <a:solidFill>
                  <a:schemeClr val="bg2"/>
                </a:solidFill>
                <a:latin typeface="Proxima Nova" panose="020B0604020202020204" charset="0"/>
                <a:ea typeface="Arial" panose="020B0604020202020204" pitchFamily="34" charset="0"/>
              </a:rPr>
              <a:t>.</a:t>
            </a:r>
            <a:endParaRPr lang="en-US" sz="1400" i="1" u="sng"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effectLst/>
                <a:latin typeface="Proxima Nova" panose="020B0604020202020204" charset="0"/>
                <a:ea typeface="Arial" panose="020B0604020202020204" pitchFamily="34" charset="0"/>
              </a:rPr>
              <a:t>We expect that the use of a multi-label classification for network analysis</a:t>
            </a:r>
            <a:r>
              <a:rPr lang="en-US" sz="1400" dirty="0">
                <a:solidFill>
                  <a:schemeClr val="bg2"/>
                </a:solidFill>
                <a:latin typeface="Proxima Nova" panose="020B0604020202020204" charset="0"/>
                <a:ea typeface="Arial" panose="020B0604020202020204" pitchFamily="34" charset="0"/>
              </a:rPr>
              <a:t> </a:t>
            </a:r>
            <a:r>
              <a:rPr lang="en-SG" sz="1400" dirty="0">
                <a:solidFill>
                  <a:schemeClr val="bg2"/>
                </a:solidFill>
                <a:effectLst/>
                <a:latin typeface="Proxima Nova" panose="020B0604020202020204" charset="0"/>
                <a:ea typeface="Arial" panose="020B0604020202020204" pitchFamily="34" charset="0"/>
              </a:rPr>
              <a:t>will provide a robust identification of network flow, giving (a Security Team) a better understanding of the type of port flow.</a:t>
            </a:r>
            <a:r>
              <a:rPr lang="en-US" sz="1400" dirty="0">
                <a:solidFill>
                  <a:schemeClr val="bg2"/>
                </a:solidFill>
                <a:effectLst/>
                <a:latin typeface="Proxima Nova" panose="020B0604020202020204" charset="0"/>
              </a:rPr>
              <a:t> </a:t>
            </a:r>
            <a:endParaRPr lang="en-US" sz="1400"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effectLst/>
                <a:latin typeface="Proxima Nova" panose="020B0604020202020204" charset="0"/>
                <a:ea typeface="Arial" panose="020B0604020202020204" pitchFamily="34" charset="0"/>
              </a:rPr>
              <a:t>The model Network Intrusion Detection should be deployed to be hit from an API or some sort of streaming process/batch load as events are generated.</a:t>
            </a:r>
            <a:r>
              <a:rPr lang="en-SG" sz="1400" dirty="0">
                <a:solidFill>
                  <a:schemeClr val="bg2"/>
                </a:solidFill>
                <a:latin typeface="Proxima Nova" panose="020B0604020202020204" charset="0"/>
                <a:ea typeface="Arial" panose="020B0604020202020204" pitchFamily="34" charset="0"/>
              </a:rPr>
              <a:t> (Dashboard)</a:t>
            </a:r>
            <a:endParaRPr lang="en-US" sz="1400" dirty="0">
              <a:solidFill>
                <a:schemeClr val="bg2"/>
              </a:solidFill>
              <a:effectLst/>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Which model to use still to be determined, but many will be tested;</a:t>
            </a:r>
          </a:p>
          <a:p>
            <a:pPr>
              <a:buFont typeface="Wingdings" panose="05000000000000000000" pitchFamily="2" charset="2"/>
              <a:buChar char="§"/>
            </a:pPr>
            <a:endParaRPr lang="en-US" sz="1400" dirty="0">
              <a:solidFill>
                <a:schemeClr val="bg2"/>
              </a:solidFill>
              <a:latin typeface="Proxima Nova" panose="020B0604020202020204" charset="0"/>
            </a:endParaRPr>
          </a:p>
          <a:p>
            <a:pPr marL="107948" indent="0" algn="r">
              <a:buNone/>
            </a:pPr>
            <a:r>
              <a:rPr lang="en-US" sz="1050" dirty="0">
                <a:hlinkClick r:id="rId3"/>
              </a:rPr>
              <a:t>Source: </a:t>
            </a:r>
            <a:r>
              <a:rPr lang="en-US" sz="1050" dirty="0" err="1">
                <a:hlinkClick r:id="rId3"/>
              </a:rPr>
              <a:t>Tapadhir</a:t>
            </a:r>
            <a:r>
              <a:rPr lang="en-US" sz="1050" dirty="0">
                <a:hlinkClick r:id="rId3"/>
              </a:rPr>
              <a:t> Das - UNR-IDD Dataset</a:t>
            </a:r>
            <a:endParaRPr lang="en-US" sz="1100" dirty="0">
              <a:solidFill>
                <a:schemeClr val="bg2"/>
              </a:solidFill>
              <a:latin typeface="Proxima Nova" panose="020B0604020202020204" charset="0"/>
            </a:endParaRPr>
          </a:p>
          <a:p>
            <a:pPr indent="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2" name="Picture 1">
            <a:extLst>
              <a:ext uri="{FF2B5EF4-FFF2-40B4-BE49-F238E27FC236}">
                <a16:creationId xmlns:a16="http://schemas.microsoft.com/office/drawing/2014/main" id="{3E276E5C-2A4B-47C8-301F-52FEB674359B}"/>
              </a:ext>
            </a:extLst>
          </p:cNvPr>
          <p:cNvPicPr>
            <a:picLocks noChangeAspect="1"/>
          </p:cNvPicPr>
          <p:nvPr/>
        </p:nvPicPr>
        <p:blipFill>
          <a:blip r:embed="rId3"/>
          <a:stretch>
            <a:fillRect/>
          </a:stretch>
        </p:blipFill>
        <p:spPr>
          <a:xfrm>
            <a:off x="685800" y="1415496"/>
            <a:ext cx="7772400" cy="2794830"/>
          </a:xfrm>
          <a:prstGeom prst="rect">
            <a:avLst/>
          </a:prstGeom>
        </p:spPr>
      </p:pic>
    </p:spTree>
    <p:extLst>
      <p:ext uri="{BB962C8B-B14F-4D97-AF65-F5344CB8AC3E}">
        <p14:creationId xmlns:p14="http://schemas.microsoft.com/office/powerpoint/2010/main" val="89071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b="0" i="0" dirty="0">
                <a:solidFill>
                  <a:schemeClr val="bg2"/>
                </a:solidFill>
                <a:effectLst/>
                <a:latin typeface="Lato" panose="020F0502020204030203" pitchFamily="34" charset="0"/>
              </a:rPr>
              <a:t>Flow Simulation: </a:t>
            </a:r>
            <a:r>
              <a:rPr lang="en-US" sz="1200" b="0" i="0" dirty="0" err="1">
                <a:solidFill>
                  <a:schemeClr val="bg2"/>
                </a:solidFill>
                <a:effectLst/>
                <a:latin typeface="Lato" panose="020F0502020204030203" pitchFamily="34" charset="0"/>
              </a:rPr>
              <a:t>IPerf</a:t>
            </a:r>
            <a:r>
              <a:rPr lang="en-US" sz="1200" b="0" i="0" dirty="0">
                <a:solidFill>
                  <a:schemeClr val="bg2"/>
                </a:solidFill>
                <a:effectLst/>
                <a:latin typeface="Lato" panose="020F0502020204030203" pitchFamily="34" charset="0"/>
              </a:rPr>
              <a:t> is used to create TCP and UDP data streams simulating network flows in virtual and real networks using dummy payloads.</a:t>
            </a: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200" b="0" i="0" dirty="0">
                <a:solidFill>
                  <a:schemeClr val="bg2"/>
                </a:solidFill>
                <a:effectLst/>
                <a:latin typeface="Lato" panose="020F0502020204030203" pitchFamily="34" charset="0"/>
              </a:rPr>
              <a:t>Data Collection: we create a custom application to collect and log the available statistics that are captured periodically (once in every 5 seconds) from OpenFlow (OF) switches. The statistics are collected through by means of </a:t>
            </a:r>
            <a:r>
              <a:rPr lang="en-US" sz="1200" b="0" i="1" dirty="0" err="1">
                <a:solidFill>
                  <a:schemeClr val="bg2"/>
                </a:solidFill>
                <a:effectLst/>
                <a:latin typeface="Lato" panose="020F0502020204030203" pitchFamily="34" charset="0"/>
              </a:rPr>
              <a:t>OFPPortStatsRequest</a:t>
            </a:r>
            <a:r>
              <a:rPr lang="en-US" sz="1200" b="0" i="0" dirty="0">
                <a:solidFill>
                  <a:schemeClr val="bg2"/>
                </a:solidFill>
                <a:effectLst/>
                <a:latin typeface="Lato" panose="020F0502020204030203" pitchFamily="34" charset="0"/>
              </a:rPr>
              <a:t> and </a:t>
            </a:r>
            <a:r>
              <a:rPr lang="en-US" sz="1200" b="0" i="1" dirty="0" err="1">
                <a:solidFill>
                  <a:schemeClr val="bg2"/>
                </a:solidFill>
                <a:effectLst/>
                <a:latin typeface="Lato" panose="020F0502020204030203" pitchFamily="34" charset="0"/>
              </a:rPr>
              <a:t>OFPPortStatsReply</a:t>
            </a:r>
            <a:r>
              <a:rPr lang="en-US" sz="1200" b="0" i="1" dirty="0">
                <a:solidFill>
                  <a:schemeClr val="bg2"/>
                </a:solidFill>
                <a:effectLst/>
                <a:latin typeface="Lato" panose="020F0502020204030203" pitchFamily="34" charset="0"/>
              </a:rPr>
              <a:t> </a:t>
            </a:r>
            <a:r>
              <a:rPr lang="en-US" sz="1200" b="0" i="0" dirty="0">
                <a:solidFill>
                  <a:schemeClr val="bg2"/>
                </a:solidFill>
                <a:effectLst/>
                <a:latin typeface="Lato" panose="020F0502020204030203" pitchFamily="34" charset="0"/>
              </a:rPr>
              <a:t>messages between controller and switches. </a:t>
            </a: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6" name="Picture 5">
            <a:extLst>
              <a:ext uri="{FF2B5EF4-FFF2-40B4-BE49-F238E27FC236}">
                <a16:creationId xmlns:a16="http://schemas.microsoft.com/office/drawing/2014/main" id="{7E8763D5-2712-55CC-04D0-EB57F416A99F}"/>
              </a:ext>
            </a:extLst>
          </p:cNvPr>
          <p:cNvPicPr>
            <a:picLocks noChangeAspect="1"/>
          </p:cNvPicPr>
          <p:nvPr/>
        </p:nvPicPr>
        <p:blipFill>
          <a:blip r:embed="rId3"/>
          <a:stretch>
            <a:fillRect/>
          </a:stretch>
        </p:blipFill>
        <p:spPr>
          <a:xfrm>
            <a:off x="304800" y="1567358"/>
            <a:ext cx="4246271" cy="2008783"/>
          </a:xfrm>
          <a:prstGeom prst="rect">
            <a:avLst/>
          </a:prstGeom>
        </p:spPr>
      </p:pic>
      <p:pic>
        <p:nvPicPr>
          <p:cNvPr id="8" name="Picture 7">
            <a:extLst>
              <a:ext uri="{FF2B5EF4-FFF2-40B4-BE49-F238E27FC236}">
                <a16:creationId xmlns:a16="http://schemas.microsoft.com/office/drawing/2014/main" id="{C467E22F-FCB1-47DD-9485-F5670AC871D5}"/>
              </a:ext>
            </a:extLst>
          </p:cNvPr>
          <p:cNvPicPr>
            <a:picLocks noChangeAspect="1"/>
          </p:cNvPicPr>
          <p:nvPr/>
        </p:nvPicPr>
        <p:blipFill>
          <a:blip r:embed="rId4"/>
          <a:stretch>
            <a:fillRect/>
          </a:stretch>
        </p:blipFill>
        <p:spPr>
          <a:xfrm>
            <a:off x="4592931" y="1564183"/>
            <a:ext cx="4246272" cy="2008783"/>
          </a:xfrm>
          <a:prstGeom prst="rect">
            <a:avLst/>
          </a:prstGeom>
        </p:spPr>
      </p:pic>
    </p:spTree>
    <p:extLst>
      <p:ext uri="{BB962C8B-B14F-4D97-AF65-F5344CB8AC3E}">
        <p14:creationId xmlns:p14="http://schemas.microsoft.com/office/powerpoint/2010/main" val="332381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endParaRPr lang="en-US" sz="1200" i="1" u="sng" dirty="0">
              <a:solidFill>
                <a:schemeClr val="bg2"/>
              </a:solidFill>
              <a:latin typeface="Proxima Nova" panose="020B0604020202020204" charset="0"/>
            </a:endParaRPr>
          </a:p>
          <a:p>
            <a:pPr>
              <a:buFont typeface="Wingdings" panose="05000000000000000000" pitchFamily="2" charset="2"/>
              <a:buChar char="§"/>
            </a:pPr>
            <a:r>
              <a:rPr lang="en-US" sz="1600" b="1" i="0" u="none" strike="noStrike" dirty="0">
                <a:solidFill>
                  <a:schemeClr val="accent2"/>
                </a:solidFill>
                <a:effectLst/>
                <a:latin typeface="NexusSerif"/>
              </a:rPr>
              <a:t>Deep Learning for Network Traffic Monitoring and Analysis (NTMA)</a:t>
            </a:r>
            <a:endParaRPr lang="en-US" sz="1200" i="1" u="sng" dirty="0">
              <a:solidFill>
                <a:schemeClr val="bg2"/>
              </a:solidFill>
              <a:latin typeface="Proxima Nova" panose="020B0604020202020204" charset="0"/>
            </a:endParaRPr>
          </a:p>
          <a:p>
            <a:pPr marL="107948" indent="0">
              <a:buNone/>
            </a:pPr>
            <a:r>
              <a:rPr lang="en-US" sz="900" i="1" dirty="0">
                <a:solidFill>
                  <a:schemeClr val="bg2"/>
                </a:solidFill>
                <a:latin typeface="Proxima Nova" panose="020B0604020202020204" charset="0"/>
              </a:rPr>
              <a:t>	https://www.sciencedirect.com/science/article/pii/S0140366421000426#b96</a:t>
            </a:r>
          </a:p>
          <a:p>
            <a:pPr marL="107948" indent="0">
              <a:buNone/>
            </a:pPr>
            <a:endParaRPr lang="en-US" sz="1200" b="0" i="0" dirty="0">
              <a:solidFill>
                <a:srgbClr val="2E2E2E"/>
              </a:solidFill>
              <a:effectLst/>
              <a:latin typeface="NexusSerif"/>
            </a:endParaRPr>
          </a:p>
          <a:p>
            <a:pPr>
              <a:buFont typeface="Wingdings" panose="05000000000000000000" pitchFamily="2" charset="2"/>
              <a:buChar char="§"/>
            </a:pPr>
            <a:r>
              <a:rPr lang="en-US" sz="1400" b="1" i="1" dirty="0">
                <a:solidFill>
                  <a:srgbClr val="2E2E2E"/>
                </a:solidFill>
                <a:effectLst/>
                <a:latin typeface="NexusSerif"/>
              </a:rPr>
              <a:t>The experiments revealed that DL models provides better accuracy (with 99.20%) than the classical ML models (with 95.22%).</a:t>
            </a:r>
          </a:p>
          <a:p>
            <a:pPr>
              <a:buFont typeface="Wingdings" panose="05000000000000000000" pitchFamily="2" charset="2"/>
              <a:buChar char="§"/>
            </a:pPr>
            <a:endParaRPr lang="en-US" sz="1200" dirty="0">
              <a:solidFill>
                <a:srgbClr val="2E2E2E"/>
              </a:solidFill>
              <a:latin typeface="NexusSerif"/>
            </a:endParaRPr>
          </a:p>
          <a:p>
            <a:pPr>
              <a:buFont typeface="Wingdings" panose="05000000000000000000" pitchFamily="2" charset="2"/>
              <a:buChar char="§"/>
            </a:pPr>
            <a:r>
              <a:rPr lang="en-US" sz="1400" dirty="0">
                <a:solidFill>
                  <a:srgbClr val="2E2E2E"/>
                </a:solidFill>
                <a:latin typeface="NexusSerif"/>
              </a:rPr>
              <a:t>T</a:t>
            </a:r>
            <a:r>
              <a:rPr lang="en-US" sz="1400" b="0" dirty="0">
                <a:solidFill>
                  <a:srgbClr val="2E2E2E"/>
                </a:solidFill>
                <a:effectLst/>
                <a:latin typeface="NexusSerif"/>
              </a:rPr>
              <a: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marL="107948" indent="0">
              <a:buNone/>
            </a:pPr>
            <a:endParaRPr lang="en-US" sz="1200" b="0" i="0" dirty="0">
              <a:solidFill>
                <a:srgbClr val="2E2E2E"/>
              </a:solidFill>
              <a:effectLst/>
              <a:latin typeface="NexusSerif"/>
            </a:endParaRPr>
          </a:p>
          <a:p>
            <a:pPr>
              <a:buFont typeface="Wingdings" panose="05000000000000000000" pitchFamily="2" charset="2"/>
              <a:buChar char="§"/>
            </a:pPr>
            <a:r>
              <a:rPr lang="en-US" sz="1200" b="0" i="0" dirty="0">
                <a:solidFill>
                  <a:srgbClr val="2E2E2E"/>
                </a:solidFill>
                <a:effectLst/>
                <a:latin typeface="NexusSerif"/>
                <a:hlinkClick r:id="rId3"/>
              </a:rPr>
              <a:t>https://learn.microsoft.com/en-us/azure/</a:t>
            </a:r>
            <a:r>
              <a:rPr lang="en-US" sz="1200" b="0" i="0" dirty="0">
                <a:solidFill>
                  <a:srgbClr val="2E2E2E"/>
                </a:solidFill>
                <a:effectLst/>
                <a:latin typeface="NexusSerif"/>
              </a:rPr>
              <a:t>/</a:t>
            </a:r>
            <a:r>
              <a:rPr lang="en-US" sz="1200" b="0" i="0" dirty="0" err="1">
                <a:solidFill>
                  <a:srgbClr val="2E2E2E"/>
                </a:solidFill>
                <a:effectLst/>
                <a:latin typeface="NexusSerif"/>
              </a:rPr>
              <a:t>strea</a:t>
            </a:r>
            <a:r>
              <a:rPr lang="en-US" sz="1200" dirty="0" err="1">
                <a:solidFill>
                  <a:srgbClr val="2E2E2E"/>
                </a:solidFill>
                <a:latin typeface="NexusSerif"/>
                <a:hlinkClick r:id="rId3"/>
              </a:rPr>
              <a:t>iot</a:t>
            </a:r>
            <a:r>
              <a:rPr lang="en-US" sz="1200" dirty="0">
                <a:solidFill>
                  <a:srgbClr val="2E2E2E"/>
                </a:solidFill>
                <a:latin typeface="NexusSerif"/>
                <a:hlinkClick r:id="rId3"/>
              </a:rPr>
              <a:t>-hub/iot-hub-live-data-visualization-in-power-bi</a:t>
            </a:r>
            <a:endParaRPr lang="en-US" sz="1200" dirty="0">
              <a:solidFill>
                <a:srgbClr val="2E2E2E"/>
              </a:solidFill>
              <a:latin typeface="NexusSerif"/>
            </a:endParaRPr>
          </a:p>
          <a:p>
            <a:pPr>
              <a:buFont typeface="Wingdings" panose="05000000000000000000" pitchFamily="2" charset="2"/>
              <a:buChar char="§"/>
            </a:pPr>
            <a:r>
              <a:rPr lang="en-US" sz="1200" dirty="0">
                <a:solidFill>
                  <a:srgbClr val="2E2E2E"/>
                </a:solidFill>
                <a:latin typeface="NexusSerif"/>
              </a:rPr>
              <a:t>https://</a:t>
            </a:r>
            <a:r>
              <a:rPr lang="en-US" sz="1200" dirty="0" err="1">
                <a:solidFill>
                  <a:srgbClr val="2E2E2E"/>
                </a:solidFill>
                <a:latin typeface="NexusSerif"/>
              </a:rPr>
              <a:t>www.databricks.com</a:t>
            </a:r>
            <a:r>
              <a:rPr lang="en-US" sz="1200" dirty="0">
                <a:solidFill>
                  <a:srgbClr val="2E2E2E"/>
                </a:solidFill>
                <a:latin typeface="NexusSerif"/>
              </a:rPr>
              <a:t>/blog/2022/05/05ming-windows-event-logs-into-the-cybersecurity-lakehouse</a:t>
            </a:r>
            <a:r>
              <a:rPr lang="en-US" sz="1200" b="0" i="0" dirty="0">
                <a:solidFill>
                  <a:srgbClr val="2E2E2E"/>
                </a:solidFill>
                <a:effectLst/>
                <a:latin typeface="NexusSerif"/>
              </a:rPr>
              <a:t>.html</a:t>
            </a:r>
          </a:p>
          <a:p>
            <a:pPr>
              <a:buFont typeface="Wingdings" panose="05000000000000000000" pitchFamily="2" charset="2"/>
              <a:buChar char="§"/>
            </a:pPr>
            <a:endParaRPr lang="en-US" sz="1200" u="sng" dirty="0">
              <a:solidFill>
                <a:srgbClr val="2E2E2E"/>
              </a:solidFill>
              <a:latin typeface="NexusSerif"/>
            </a:endParaRPr>
          </a:p>
          <a:p>
            <a:pPr>
              <a:buFont typeface="Wingdings" panose="05000000000000000000" pitchFamily="2" charset="2"/>
              <a:buChar char="§"/>
            </a:pPr>
            <a:endParaRPr lang="en-US" sz="1200" i="1" u="sng" dirty="0">
              <a:solidFill>
                <a:srgbClr val="2E2E2E"/>
              </a:solidFill>
              <a:latin typeface="NexusSerif"/>
            </a:endParaRPr>
          </a:p>
        </p:txBody>
      </p:sp>
    </p:spTree>
    <p:extLst>
      <p:ext uri="{BB962C8B-B14F-4D97-AF65-F5344CB8AC3E}">
        <p14:creationId xmlns:p14="http://schemas.microsoft.com/office/powerpoint/2010/main" val="1384140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Exploration model – </a:t>
            </a:r>
            <a:r>
              <a:rPr lang="en-US" dirty="0" err="1">
                <a:solidFill>
                  <a:srgbClr val="0070C0"/>
                </a:solidFill>
                <a:highlight>
                  <a:srgbClr val="FFFF00"/>
                </a:highlight>
              </a:rPr>
              <a:t>DeepInsight</a:t>
            </a:r>
            <a:r>
              <a:rPr lang="en-US" dirty="0">
                <a:solidFill>
                  <a:srgbClr val="0070C0"/>
                </a:solidFill>
                <a:highlight>
                  <a:srgbClr val="FFFF00"/>
                </a:highlight>
              </a:rPr>
              <a:t> with </a:t>
            </a:r>
            <a:r>
              <a:rPr lang="en-US" dirty="0" err="1">
                <a:solidFill>
                  <a:srgbClr val="0070C0"/>
                </a:solidFill>
                <a:highlight>
                  <a:srgbClr val="FFFF00"/>
                </a:highlight>
              </a:rPr>
              <a:t>Squeezenet</a:t>
            </a:r>
            <a:endParaRPr dirty="0">
              <a:highlight>
                <a:srgbClr val="FFFF00"/>
              </a:highlight>
            </a:endParaRPr>
          </a:p>
        </p:txBody>
      </p:sp>
      <p:sp>
        <p:nvSpPr>
          <p:cNvPr id="3" name="Google Shape;122;g133c1f20611_0_10">
            <a:extLst>
              <a:ext uri="{FF2B5EF4-FFF2-40B4-BE49-F238E27FC236}">
                <a16:creationId xmlns:a16="http://schemas.microsoft.com/office/drawing/2014/main" id="{9ADD59BB-447B-ACF2-C877-9C7F94F5E3C6}"/>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b="0" i="1" u="sng" dirty="0" err="1">
                <a:solidFill>
                  <a:schemeClr val="tx1">
                    <a:lumMod val="50000"/>
                  </a:schemeClr>
                </a:solidFill>
                <a:effectLst/>
                <a:latin typeface="Proxima Nova" panose="020B0604020202020204" charset="0"/>
              </a:rPr>
              <a:t>DeepInsight</a:t>
            </a:r>
            <a:r>
              <a:rPr lang="en-US" sz="1400" b="0" i="0" dirty="0">
                <a:solidFill>
                  <a:schemeClr val="tx1">
                    <a:lumMod val="50000"/>
                  </a:schemeClr>
                </a:solidFill>
                <a:effectLst/>
                <a:latin typeface="Proxima Nova" panose="020B0604020202020204" charset="0"/>
              </a:rPr>
              <a:t>:</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rPr>
              <a:t>A methodology to transform a non-image data to an image for convolution neural network architecture</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hlinkClick r:id="rId3"/>
              </a:rPr>
              <a:t>https://www.nature.com/articles/s41598-019-47765-6</a:t>
            </a:r>
            <a:endParaRPr lang="en-US" b="0" i="0" dirty="0">
              <a:solidFill>
                <a:schemeClr val="tx1">
                  <a:lumMod val="50000"/>
                </a:schemeClr>
              </a:solidFill>
              <a:effectLst/>
              <a:latin typeface="Proxima Nova" panose="020B0604020202020204" charset="0"/>
            </a:endParaRPr>
          </a:p>
          <a:p>
            <a:pPr lvl="1">
              <a:buFont typeface="Wingdings" panose="05000000000000000000" pitchFamily="2" charset="2"/>
              <a:buChar char="§"/>
            </a:pPr>
            <a:endParaRPr lang="en-US" sz="1400" u="sng" dirty="0">
              <a:solidFill>
                <a:schemeClr val="tx1">
                  <a:lumMod val="50000"/>
                </a:schemeClr>
              </a:solidFill>
              <a:latin typeface="Proxima Nova" panose="020B0604020202020204" charset="0"/>
            </a:endParaRPr>
          </a:p>
          <a:p>
            <a:pPr>
              <a:buFont typeface="Wingdings" panose="05000000000000000000" pitchFamily="2" charset="2"/>
              <a:buChar char="§"/>
            </a:pPr>
            <a:r>
              <a:rPr lang="en-US" sz="1400" i="1" u="sng" dirty="0">
                <a:solidFill>
                  <a:schemeClr val="tx1">
                    <a:lumMod val="50000"/>
                  </a:schemeClr>
                </a:solidFill>
                <a:latin typeface="Proxima Nova" panose="020B0604020202020204" charset="0"/>
              </a:rPr>
              <a:t>Examples:</a:t>
            </a:r>
          </a:p>
          <a:p>
            <a:pPr lvl="1">
              <a:buFont typeface="Wingdings" panose="05000000000000000000" pitchFamily="2" charset="2"/>
              <a:buChar char="§"/>
            </a:pPr>
            <a:r>
              <a:rPr lang="en-US" i="1" u="sng" dirty="0">
                <a:solidFill>
                  <a:schemeClr val="tx1">
                    <a:lumMod val="50000"/>
                  </a:schemeClr>
                </a:solidFill>
                <a:latin typeface="Proxima Nova" panose="020B0604020202020204" charset="0"/>
              </a:rPr>
              <a:t>https://github.com/alok-ai-lab/pyDeepInsight/blob/75ac7e62d5c10c35828b76bd547ec9e66960303c/examples/pytorch_squeezenet.ipynb</a:t>
            </a:r>
          </a:p>
        </p:txBody>
      </p:sp>
    </p:spTree>
    <p:extLst>
      <p:ext uri="{BB962C8B-B14F-4D97-AF65-F5344CB8AC3E}">
        <p14:creationId xmlns:p14="http://schemas.microsoft.com/office/powerpoint/2010/main" val="399642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t>If the data dimensionality is extremely large and difficult to handle due to hardware limitations, then the dimensionality reduction technique (DRT) may be considered before applying </a:t>
            </a:r>
            <a:r>
              <a:rPr lang="en-US" sz="1200" dirty="0" err="1"/>
              <a:t>DeepInsight</a:t>
            </a:r>
            <a:r>
              <a:rPr lang="en-US" sz="1200" dirty="0"/>
              <a:t>.</a:t>
            </a:r>
          </a:p>
          <a:p>
            <a:pPr>
              <a:buFont typeface="Wingdings" panose="05000000000000000000" pitchFamily="2" charset="2"/>
              <a:buChar char="§"/>
            </a:pPr>
            <a:endParaRPr lang="en-US" sz="1200" dirty="0"/>
          </a:p>
          <a:p>
            <a:pPr>
              <a:buFont typeface="Wingdings" panose="05000000000000000000" pitchFamily="2" charset="2"/>
              <a:buChar char="§"/>
            </a:pPr>
            <a:r>
              <a:rPr lang="en-US" sz="1200" dirty="0"/>
              <a:t>The DRT can be either in the form of feature selection or feature extraction depending upon the nature of the problem.</a:t>
            </a:r>
          </a:p>
          <a:p>
            <a:pPr>
              <a:buFont typeface="Wingdings" panose="05000000000000000000" pitchFamily="2" charset="2"/>
              <a:buChar char="§"/>
            </a:pPr>
            <a:endParaRPr lang="en-US" sz="1200" dirty="0"/>
          </a:p>
          <a:p>
            <a:pPr>
              <a:buFont typeface="Wingdings" panose="05000000000000000000" pitchFamily="2" charset="2"/>
              <a:buChar char="§"/>
            </a:pPr>
            <a:r>
              <a:rPr lang="en-US" sz="1200" dirty="0"/>
              <a:t>The application of DRT will provide a small feature set which will help in faster processing, however, can risk classification performance. On the other hand, if noisy or redundant features are removed then it could help to get higher processing speed as well as better accuracy. </a:t>
            </a:r>
            <a:r>
              <a:rPr lang="en-US" sz="1200" b="1" i="1" dirty="0"/>
              <a:t>Since the application of DRT is case dependent, we have described </a:t>
            </a:r>
            <a:r>
              <a:rPr lang="en-US" sz="1200" b="1" i="1" dirty="0" err="1"/>
              <a:t>DeepInsight</a:t>
            </a:r>
            <a:r>
              <a:rPr lang="en-US" sz="1200" b="1" i="1" dirty="0"/>
              <a:t> without applying DRT.</a:t>
            </a:r>
          </a:p>
          <a:p>
            <a:pPr>
              <a:buFont typeface="Wingdings" panose="05000000000000000000" pitchFamily="2" charset="2"/>
              <a:buChar char="§"/>
            </a:pPr>
            <a:endParaRPr lang="en-US" sz="1400" i="1" u="sng" dirty="0">
              <a:solidFill>
                <a:schemeClr val="bg2"/>
              </a:solidFill>
              <a:latin typeface="Proxima Nova" panose="020B0604020202020204" charset="0"/>
            </a:endParaRPr>
          </a:p>
        </p:txBody>
      </p:sp>
    </p:spTree>
    <p:extLst>
      <p:ext uri="{BB962C8B-B14F-4D97-AF65-F5344CB8AC3E}">
        <p14:creationId xmlns:p14="http://schemas.microsoft.com/office/powerpoint/2010/main" val="321021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Tree>
    <p:extLst>
      <p:ext uri="{BB962C8B-B14F-4D97-AF65-F5344CB8AC3E}">
        <p14:creationId xmlns:p14="http://schemas.microsoft.com/office/powerpoint/2010/main" val="2704675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Tree>
    <p:extLst>
      <p:ext uri="{BB962C8B-B14F-4D97-AF65-F5344CB8AC3E}">
        <p14:creationId xmlns:p14="http://schemas.microsoft.com/office/powerpoint/2010/main" val="1351287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authors reported an accuracy of 1D-CNN 1%, 82%, 98%, and 86%, and 2D-CNN 1%, 80%, 97%, and 84% for four different experiments, respectively. The main advantages of the method presented in this work over the existing traffic classifiers, such as classical ML classifiers, include:</a:t>
            </a:r>
          </a:p>
          <a:p>
            <a:pPr marL="107948" indent="0">
              <a:buNone/>
            </a:pPr>
            <a:r>
              <a:rPr lang="en-US" sz="1000" dirty="0">
                <a:solidFill>
                  <a:schemeClr val="bg2"/>
                </a:solidFill>
                <a:latin typeface="Proxima Nova" panose="020B0604020202020204" charset="0"/>
              </a:rPr>
              <a:t>	 (1) integrating feature extraction/selection/classification phases into an end-to-end framework;</a:t>
            </a:r>
          </a:p>
          <a:p>
            <a:pPr marL="107948" indent="0">
              <a:buNone/>
            </a:pPr>
            <a:r>
              <a:rPr lang="en-US" sz="1000" dirty="0">
                <a:solidFill>
                  <a:schemeClr val="bg2"/>
                </a:solidFill>
                <a:latin typeface="Proxima Nova" panose="020B0604020202020204" charset="0"/>
              </a:rPr>
              <a:t>	(2) categorization of the encrypted network traffic which is a challenging task for the traditional classifiers</a:t>
            </a:r>
          </a:p>
        </p:txBody>
      </p:sp>
    </p:spTree>
    <p:extLst>
      <p:ext uri="{BB962C8B-B14F-4D97-AF65-F5344CB8AC3E}">
        <p14:creationId xmlns:p14="http://schemas.microsoft.com/office/powerpoint/2010/main" val="232545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600" dirty="0">
                <a:solidFill>
                  <a:schemeClr val="bg2"/>
                </a:solidFill>
              </a:rPr>
              <a:t>Definition of the Problem</a:t>
            </a:r>
            <a:endParaRPr sz="1600" dirty="0">
              <a:solidFill>
                <a:schemeClr val="bg2"/>
              </a:solidFill>
            </a:endParaRPr>
          </a:p>
          <a:p>
            <a:pPr>
              <a:buFont typeface="Wingdings" panose="05000000000000000000" pitchFamily="2" charset="2"/>
              <a:buChar char="§"/>
            </a:pPr>
            <a:r>
              <a:rPr lang="en-US" sz="1600" dirty="0">
                <a:solidFill>
                  <a:schemeClr val="bg2"/>
                </a:solidFill>
              </a:rPr>
              <a:t>Our Proposed MLE Solution</a:t>
            </a:r>
            <a:endParaRPr sz="1600" dirty="0">
              <a:solidFill>
                <a:schemeClr val="bg2"/>
              </a:solidFill>
            </a:endParaRPr>
          </a:p>
          <a:p>
            <a:pPr>
              <a:buFont typeface="Wingdings" panose="05000000000000000000" pitchFamily="2" charset="2"/>
              <a:buChar char="§"/>
            </a:pPr>
            <a:r>
              <a:rPr lang="en-US" sz="1600" dirty="0">
                <a:solidFill>
                  <a:schemeClr val="bg2"/>
                </a:solidFill>
              </a:rPr>
              <a:t>Information about the Data &amp; Model</a:t>
            </a:r>
            <a:endParaRPr sz="1600" dirty="0">
              <a:solidFill>
                <a:schemeClr val="bg2"/>
              </a:solidFill>
            </a:endParaRPr>
          </a:p>
          <a:p>
            <a:pPr>
              <a:buFont typeface="Wingdings" panose="05000000000000000000" pitchFamily="2" charset="2"/>
              <a:buChar char="§"/>
            </a:pPr>
            <a:r>
              <a:rPr lang="en-US" sz="1600" dirty="0">
                <a:solidFill>
                  <a:schemeClr val="bg2"/>
                </a:solidFill>
              </a:rPr>
              <a:t>Demo</a:t>
            </a:r>
            <a:endParaRPr sz="1600" dirty="0">
              <a:solidFill>
                <a:schemeClr val="bg2"/>
              </a:solidFill>
            </a:endParaRPr>
          </a:p>
          <a:p>
            <a:pPr>
              <a:buFont typeface="Wingdings" panose="05000000000000000000" pitchFamily="2" charset="2"/>
              <a:buChar char="§"/>
            </a:pPr>
            <a:r>
              <a:rPr lang="en-US" sz="1600" dirty="0">
                <a:solidFill>
                  <a:schemeClr val="bg2"/>
                </a:solidFill>
              </a:rPr>
              <a:t>MLE Stack</a:t>
            </a:r>
            <a:endParaRPr sz="1600" dirty="0">
              <a:solidFill>
                <a:schemeClr val="bg2"/>
              </a:solidFill>
            </a:endParaRPr>
          </a:p>
          <a:p>
            <a:pPr>
              <a:buFont typeface="Wingdings" panose="05000000000000000000" pitchFamily="2" charset="2"/>
              <a:buChar char="§"/>
            </a:pPr>
            <a:r>
              <a:rPr lang="en-US" sz="1600" dirty="0">
                <a:solidFill>
                  <a:schemeClr val="bg2"/>
                </a:solidFill>
              </a:rPr>
              <a:t>Conclusions (and lessons learned)</a:t>
            </a:r>
            <a:endParaRPr sz="1600" dirty="0">
              <a:solidFill>
                <a:schemeClr val="bg2"/>
              </a:solidFill>
            </a:endParaRPr>
          </a:p>
          <a:p>
            <a:pPr>
              <a:buFont typeface="Wingdings" panose="05000000000000000000" pitchFamily="2" charset="2"/>
              <a:buChar char="§"/>
            </a:pPr>
            <a:r>
              <a:rPr lang="en-US" sz="1600" dirty="0">
                <a:solidFill>
                  <a:schemeClr val="bg2"/>
                </a:solidFill>
              </a:rPr>
              <a:t>Future Work</a:t>
            </a:r>
            <a:endParaRPr sz="1600" dirty="0">
              <a:solidFill>
                <a:schemeClr val="bg2"/>
              </a:solidFill>
            </a:endParaRPr>
          </a:p>
        </p:txBody>
      </p:sp>
      <p:sp>
        <p:nvSpPr>
          <p:cNvPr id="2" name="TextBox 1">
            <a:extLst>
              <a:ext uri="{FF2B5EF4-FFF2-40B4-BE49-F238E27FC236}">
                <a16:creationId xmlns:a16="http://schemas.microsoft.com/office/drawing/2014/main" id="{0E817F78-229E-C782-5CCD-B2B933C0ABF9}"/>
              </a:ext>
            </a:extLst>
          </p:cNvPr>
          <p:cNvSpPr txBox="1"/>
          <p:nvPr/>
        </p:nvSpPr>
        <p:spPr>
          <a:xfrm>
            <a:off x="5546691" y="456942"/>
            <a:ext cx="231111" cy="236394"/>
          </a:xfrm>
          <a:prstGeom prst="rect">
            <a:avLst/>
          </a:prstGeom>
          <a:noFill/>
        </p:spPr>
        <p:txBody>
          <a:bodyPr wrap="square" rtlCol="0">
            <a:spAutoFit/>
          </a:bodyPr>
          <a:lstStyle/>
          <a:p>
            <a:fld id="{9B4E17F3-918A-2A41-92C9-156AB227B681}" type="slidenum">
              <a:rPr lang="en-US" sz="900" smtClean="0"/>
              <a:t>1</a:t>
            </a:fld>
            <a:endParaRPr lang="en-US"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In [94], the authors also adopted the CNN model for IP traffic classification. They converted sequences into images that fully represent the patterns of different applications, such as Facebook and Instagram. Then, the CNN model is employed to classify the images to different applications. Rezaei and Liu proposed a one-dimensional CNN-based semi-supervised approach to categorize five Google applications [95]. To reduce the need for large labeled traffic datasets, first, the model is pre-trained on a big unlabeled training test where the time series characteristics of a few samples of packets are considered as the input.</a:t>
            </a: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Tree>
    <p:extLst>
      <p:ext uri="{BB962C8B-B14F-4D97-AF65-F5344CB8AC3E}">
        <p14:creationId xmlns:p14="http://schemas.microsoft.com/office/powerpoint/2010/main" val="30448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Tree>
    <p:extLst>
      <p:ext uri="{BB962C8B-B14F-4D97-AF65-F5344CB8AC3E}">
        <p14:creationId xmlns:p14="http://schemas.microsoft.com/office/powerpoint/2010/main" val="3163860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(2 min)</a:t>
            </a:r>
            <a:endParaRPr dirty="0">
              <a:solidFill>
                <a:srgbClr val="0070C0"/>
              </a:solidFill>
            </a:endParaRPr>
          </a:p>
        </p:txBody>
      </p:sp>
      <p:pic>
        <p:nvPicPr>
          <p:cNvPr id="135" name="Google Shape;135;g133c1f20611_0_20"/>
          <p:cNvPicPr preferRelativeResize="0"/>
          <p:nvPr/>
        </p:nvPicPr>
        <p:blipFill rotWithShape="1">
          <a:blip r:embed="rId3">
            <a:alphaModFix/>
          </a:blip>
          <a:srcRect/>
          <a:stretch/>
        </p:blipFill>
        <p:spPr>
          <a:xfrm>
            <a:off x="2863800" y="1017725"/>
            <a:ext cx="3416400"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a:solidFill>
                  <a:schemeClr val="bg2"/>
                </a:solidFill>
                <a:latin typeface="Proxima Nova" panose="020B0604020202020204" charset="0"/>
              </a:rPr>
              <a:t>Full workflow implementation;</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effectLst/>
                <a:latin typeface="Proxima Nova" panose="020B0604020202020204" charset="0"/>
              </a:rPr>
              <a:t>Cost of using AWS </a:t>
            </a:r>
            <a:r>
              <a:rPr lang="en-US" sz="1400" dirty="0" err="1">
                <a:solidFill>
                  <a:schemeClr val="bg2"/>
                </a:solidFill>
                <a:effectLst/>
                <a:latin typeface="Proxima Nova" panose="020B0604020202020204" charset="0"/>
              </a:rPr>
              <a:t>Sagemaker</a:t>
            </a:r>
            <a:r>
              <a:rPr lang="en-US" sz="1400" dirty="0">
                <a:solidFill>
                  <a:schemeClr val="bg2"/>
                </a:solidFill>
                <a:effectLst/>
                <a:latin typeface="Proxima Nova" panose="020B0604020202020204" charset="0"/>
              </a:rPr>
              <a:t>? Is </a:t>
            </a:r>
            <a:r>
              <a:rPr lang="en-US" sz="1400" dirty="0">
                <a:solidFill>
                  <a:schemeClr val="bg2"/>
                </a:solidFill>
                <a:latin typeface="Proxima Nova" panose="020B0604020202020204" charset="0"/>
              </a:rPr>
              <a:t>the free access enough for all the iterations needed?</a:t>
            </a:r>
            <a:endParaRPr lang="en-US" sz="1400" dirty="0">
              <a:solidFill>
                <a:schemeClr val="bg2"/>
              </a:solidFill>
              <a:effectLst/>
              <a:latin typeface="Proxima Nova" panose="020B0604020202020204" charset="0"/>
            </a:endParaRPr>
          </a:p>
          <a:p>
            <a:pPr>
              <a:buFont typeface="Wingdings" panose="05000000000000000000" pitchFamily="2" charset="2"/>
              <a:buChar char="§"/>
            </a:pPr>
            <a:endParaRPr lang="en-US" sz="1400" dirty="0">
              <a:solidFill>
                <a:schemeClr val="bg2"/>
              </a:solidFill>
              <a:effectLst/>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Deployment in a dashboard? What tool to use?</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How to simulate or use real data to validate/test the solution? </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How often a model like that would need to be retrained to reflect the dataset/data drift?</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marL="0" indent="0">
              <a:buNone/>
            </a:pPr>
            <a:endParaRPr dirty="0"/>
          </a:p>
          <a:p>
            <a:pPr marL="0" indent="0">
              <a:buNone/>
            </a:pPr>
            <a:endParaRPr dirty="0"/>
          </a:p>
        </p:txBody>
      </p:sp>
    </p:spTree>
    <p:extLst>
      <p:ext uri="{BB962C8B-B14F-4D97-AF65-F5344CB8AC3E}">
        <p14:creationId xmlns:p14="http://schemas.microsoft.com/office/powerpoint/2010/main" val="322964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 (90 s)</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a:t>We learned to do end-to-end ML the easy way, the hard way is to be able to monitor the model daily; mapping data drift and applying re-training the model using </a:t>
            </a:r>
            <a:r>
              <a:rPr lang="en-US" sz="1400" dirty="0" err="1"/>
              <a:t>devOps</a:t>
            </a:r>
            <a:r>
              <a:rPr lang="en-US" sz="1400" dirty="0"/>
              <a:t> solutions;</a:t>
            </a:r>
          </a:p>
          <a:p>
            <a:pPr>
              <a:buFont typeface="Wingdings" panose="05000000000000000000" pitchFamily="2" charset="2"/>
              <a:buChar char="§"/>
            </a:pPr>
            <a:endParaRPr sz="1400" dirty="0"/>
          </a:p>
          <a:p>
            <a:pPr>
              <a:buFont typeface="Wingdings" panose="05000000000000000000" pitchFamily="2" charset="2"/>
              <a:buChar char="§"/>
            </a:pPr>
            <a:r>
              <a:rPr lang="en-US" sz="1400" dirty="0"/>
              <a:t>Important aspect of any MLE solution is the data engineering part of the project;</a:t>
            </a:r>
          </a:p>
          <a:p>
            <a:pPr>
              <a:buFont typeface="Wingdings" panose="05000000000000000000" pitchFamily="2" charset="2"/>
              <a:buChar char="§"/>
            </a:pPr>
            <a:endParaRPr dirty="0"/>
          </a:p>
          <a:p>
            <a:pPr>
              <a:buFont typeface="Wingdings" panose="05000000000000000000" pitchFamily="2" charset="2"/>
              <a:buChar char="§"/>
            </a:pPr>
            <a:r>
              <a:rPr lang="en-US" sz="1400" dirty="0"/>
              <a:t>The lessons… real-time data analysis can be expensive and not efficient if not used properly; that is why data engineering is such an important part of any project;</a:t>
            </a:r>
            <a:endParaRPr sz="1400" dirty="0"/>
          </a:p>
          <a:p>
            <a:pPr indent="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 (30 s)</a:t>
            </a: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a:t>Real time streaming using KAFKA, </a:t>
            </a:r>
            <a:r>
              <a:rPr lang="en-US" sz="1400" dirty="0" err="1"/>
              <a:t>Auloader</a:t>
            </a:r>
            <a:r>
              <a:rPr lang="en-US" sz="1400" dirty="0"/>
              <a:t> </a:t>
            </a:r>
            <a:r>
              <a:rPr lang="en-US" sz="1400"/>
              <a:t>&amp; </a:t>
            </a:r>
            <a:r>
              <a:rPr lang="en-US" sz="1400" dirty="0"/>
              <a:t>D</a:t>
            </a:r>
            <a:r>
              <a:rPr lang="en-US" sz="1400"/>
              <a:t>atabricks </a:t>
            </a:r>
            <a:r>
              <a:rPr lang="en-US" sz="1400" dirty="0"/>
              <a:t>delta lake for real-time threat detection;</a:t>
            </a:r>
          </a:p>
          <a:p>
            <a:pPr>
              <a:buFont typeface="Wingdings" panose="05000000000000000000" pitchFamily="2" charset="2"/>
              <a:buChar char="§"/>
            </a:pPr>
            <a:r>
              <a:rPr lang="en-US" sz="1400" dirty="0"/>
              <a:t>Dashboarding using </a:t>
            </a:r>
            <a:r>
              <a:rPr lang="en-US" sz="1400" dirty="0" err="1"/>
              <a:t>plotly</a:t>
            </a:r>
            <a:r>
              <a:rPr lang="en-US" sz="1400" dirty="0"/>
              <a:t>, </a:t>
            </a:r>
            <a:r>
              <a:rPr lang="en-US" sz="1400" dirty="0" err="1"/>
              <a:t>databricks</a:t>
            </a:r>
            <a:r>
              <a:rPr lang="en-US" sz="1400" dirty="0"/>
              <a:t> env;</a:t>
            </a:r>
          </a:p>
          <a:p>
            <a:pPr>
              <a:buFont typeface="Wingdings" panose="05000000000000000000" pitchFamily="2" charset="2"/>
              <a:buChar char="§"/>
            </a:pPr>
            <a:r>
              <a:rPr lang="en-US" sz="1400" dirty="0"/>
              <a:t>Data drift analysis with a robust </a:t>
            </a:r>
            <a:r>
              <a:rPr lang="en-US" sz="1400" dirty="0" err="1"/>
              <a:t>devOps</a:t>
            </a:r>
            <a:r>
              <a:rPr lang="en-US" sz="1400" dirty="0"/>
              <a:t>, CICD deployment;</a:t>
            </a:r>
          </a:p>
          <a:p>
            <a:pPr>
              <a:buFont typeface="Wingdings" panose="05000000000000000000" pitchFamily="2" charset="2"/>
              <a:buChar char="§"/>
            </a:pPr>
            <a:endParaRPr lang="en-US" sz="1400" dirty="0"/>
          </a:p>
          <a:p>
            <a:pPr>
              <a:buFont typeface="Wingdings" panose="05000000000000000000" pitchFamily="2" charset="2"/>
              <a:buChar char="§"/>
            </a:pPr>
            <a:endParaRPr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r>
              <a:rPr lang="en-US"/>
              <a:t>Thank You! Questions?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887A-F1AB-D4BB-66EC-42E1CC7F11B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90C192F-5FCC-1F70-37ED-46E36359ECFF}"/>
              </a:ext>
            </a:extLst>
          </p:cNvPr>
          <p:cNvSpPr>
            <a:spLocks noGrp="1"/>
          </p:cNvSpPr>
          <p:nvPr>
            <p:ph type="subTitle" idx="1"/>
          </p:nvPr>
        </p:nvSpPr>
        <p:spPr/>
        <p:txBody>
          <a:bodyPr/>
          <a:lstStyle/>
          <a:p>
            <a:endParaRPr lang="en-US"/>
          </a:p>
        </p:txBody>
      </p:sp>
      <p:sp>
        <p:nvSpPr>
          <p:cNvPr id="4" name="&quot;No&quot; Symbol 3">
            <a:extLst>
              <a:ext uri="{FF2B5EF4-FFF2-40B4-BE49-F238E27FC236}">
                <a16:creationId xmlns:a16="http://schemas.microsoft.com/office/drawing/2014/main" id="{4952EE89-5601-65B0-41C4-4EE8F2C48669}"/>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0806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graphicFrame>
        <p:nvGraphicFramePr>
          <p:cNvPr id="2" name="Table 1">
            <a:extLst>
              <a:ext uri="{FF2B5EF4-FFF2-40B4-BE49-F238E27FC236}">
                <a16:creationId xmlns:a16="http://schemas.microsoft.com/office/drawing/2014/main" id="{DC5F2208-8C03-313E-EFAF-D425BAF1CF76}"/>
              </a:ext>
            </a:extLst>
          </p:cNvPr>
          <p:cNvGraphicFramePr>
            <a:graphicFrameLocks noGrp="1"/>
          </p:cNvGraphicFramePr>
          <p:nvPr>
            <p:extLst>
              <p:ext uri="{D42A27DB-BD31-4B8C-83A1-F6EECF244321}">
                <p14:modId xmlns:p14="http://schemas.microsoft.com/office/powerpoint/2010/main" val="1003946748"/>
              </p:ext>
            </p:extLst>
          </p:nvPr>
        </p:nvGraphicFramePr>
        <p:xfrm>
          <a:off x="592248" y="1152525"/>
          <a:ext cx="7959504" cy="3416300"/>
        </p:xfrm>
        <a:graphic>
          <a:graphicData uri="http://schemas.openxmlformats.org/drawingml/2006/table">
            <a:tbl>
              <a:tblPr/>
              <a:tblGrid>
                <a:gridCol w="3979752">
                  <a:extLst>
                    <a:ext uri="{9D8B030D-6E8A-4147-A177-3AD203B41FA5}">
                      <a16:colId xmlns:a16="http://schemas.microsoft.com/office/drawing/2014/main" val="1958679274"/>
                    </a:ext>
                  </a:extLst>
                </a:gridCol>
                <a:gridCol w="3979752">
                  <a:extLst>
                    <a:ext uri="{9D8B030D-6E8A-4147-A177-3AD203B41FA5}">
                      <a16:colId xmlns:a16="http://schemas.microsoft.com/office/drawing/2014/main" val="1716191115"/>
                    </a:ext>
                  </a:extLst>
                </a:gridCol>
              </a:tblGrid>
              <a:tr h="341630">
                <a:tc>
                  <a:txBody>
                    <a:bodyPr/>
                    <a:lstStyle/>
                    <a:p>
                      <a:pPr algn="l" fontAlgn="t" latinLnBrk="0"/>
                      <a:r>
                        <a:rPr lang="en-US" sz="1300" b="1" dirty="0">
                          <a:effectLst/>
                          <a:latin typeface="Arial" panose="020B0604020202020204" pitchFamily="34" charset="0"/>
                        </a:rPr>
                        <a:t>Delta Port Statistic</a:t>
                      </a:r>
                    </a:p>
                  </a:txBody>
                  <a:tcPr marL="35586" marR="35586" marT="71173" marB="71173">
                    <a:lnL w="7620" cap="flat" cmpd="sng" algn="ctr">
                      <a:solidFill>
                        <a:srgbClr val="B0CA60"/>
                      </a:solidFill>
                      <a:prstDash val="solid"/>
                      <a:round/>
                      <a:headEnd type="none" w="med" len="med"/>
                      <a:tailEnd type="none" w="med" len="med"/>
                    </a:lnL>
                    <a:lnR w="7620" cap="flat" cmpd="sng" algn="ctr">
                      <a:solidFill>
                        <a:srgbClr val="D0CA60"/>
                      </a:solidFill>
                      <a:prstDash val="solid"/>
                      <a:round/>
                      <a:headEnd type="none" w="med" len="med"/>
                      <a:tailEnd type="none" w="med" len="med"/>
                    </a:lnR>
                    <a:lnT w="7620" cap="flat" cmpd="sng" algn="ctr">
                      <a:solidFill>
                        <a:srgbClr val="B0CA60"/>
                      </a:solidFill>
                      <a:prstDash val="solid"/>
                      <a:round/>
                      <a:headEnd type="none" w="med" len="med"/>
                      <a:tailEnd type="none" w="med" len="med"/>
                    </a:lnT>
                    <a:lnB w="7620" cap="flat" cmpd="sng" algn="ctr">
                      <a:solidFill>
                        <a:srgbClr val="D0CB60"/>
                      </a:solidFill>
                      <a:prstDash val="solid"/>
                      <a:round/>
                      <a:headEnd type="none" w="med" len="med"/>
                      <a:tailEnd type="none" w="med" len="med"/>
                    </a:lnB>
                  </a:tcPr>
                </a:tc>
                <a:tc>
                  <a:txBody>
                    <a:bodyPr/>
                    <a:lstStyle/>
                    <a:p>
                      <a:pPr algn="l" fontAlgn="t" latinLnBrk="0"/>
                      <a:r>
                        <a:rPr lang="en-US" sz="1300" b="1">
                          <a:effectLst/>
                          <a:latin typeface="Arial" panose="020B0604020202020204" pitchFamily="34" charset="0"/>
                        </a:rPr>
                        <a:t>Description</a:t>
                      </a:r>
                    </a:p>
                  </a:txBody>
                  <a:tcPr marL="35586" marR="35586" marT="71173" marB="71173">
                    <a:lnL w="7620" cap="flat" cmpd="sng" algn="ctr">
                      <a:solidFill>
                        <a:srgbClr val="D0CA60"/>
                      </a:solidFill>
                      <a:prstDash val="solid"/>
                      <a:round/>
                      <a:headEnd type="none" w="med" len="med"/>
                      <a:tailEnd type="none" w="med" len="med"/>
                    </a:lnL>
                    <a:lnR w="7620" cap="flat" cmpd="sng" algn="ctr">
                      <a:solidFill>
                        <a:srgbClr val="D0CA60"/>
                      </a:solidFill>
                      <a:prstDash val="solid"/>
                      <a:round/>
                      <a:headEnd type="none" w="med" len="med"/>
                      <a:tailEnd type="none" w="med" len="med"/>
                    </a:lnR>
                    <a:lnT w="7620" cap="flat" cmpd="sng" algn="ctr">
                      <a:solidFill>
                        <a:srgbClr val="D0CA60"/>
                      </a:solidFill>
                      <a:prstDash val="solid"/>
                      <a:round/>
                      <a:headEnd type="none" w="med" len="med"/>
                      <a:tailEnd type="none" w="med" len="med"/>
                    </a:lnT>
                    <a:lnB w="7620" cap="flat" cmpd="sng" algn="ctr">
                      <a:solidFill>
                        <a:srgbClr val="30D160"/>
                      </a:solidFill>
                      <a:prstDash val="solid"/>
                      <a:round/>
                      <a:headEnd type="none" w="med" len="med"/>
                      <a:tailEnd type="none" w="med" len="med"/>
                    </a:lnB>
                  </a:tcPr>
                </a:tc>
                <a:extLst>
                  <a:ext uri="{0D108BD9-81ED-4DB2-BD59-A6C34878D82A}">
                    <a16:rowId xmlns:a16="http://schemas.microsoft.com/office/drawing/2014/main" val="1553481563"/>
                  </a:ext>
                </a:extLst>
              </a:tr>
              <a:tr h="341630">
                <a:tc>
                  <a:txBody>
                    <a:bodyPr/>
                    <a:lstStyle/>
                    <a:p>
                      <a:pPr algn="l" fontAlgn="t" latinLnBrk="0"/>
                      <a:r>
                        <a:rPr lang="en-US" sz="1300">
                          <a:effectLst/>
                          <a:latin typeface="Arial" panose="020B0604020202020204" pitchFamily="34" charset="0"/>
                        </a:rPr>
                        <a:t>Delta Received Packets</a:t>
                      </a:r>
                    </a:p>
                  </a:txBody>
                  <a:tcPr marL="35586" marR="35586" marT="71173" marB="71173">
                    <a:lnL w="7620" cap="flat" cmpd="sng" algn="ctr">
                      <a:solidFill>
                        <a:srgbClr val="D0CB60"/>
                      </a:solidFill>
                      <a:prstDash val="solid"/>
                      <a:round/>
                      <a:headEnd type="none" w="med" len="med"/>
                      <a:tailEnd type="none" w="med" len="med"/>
                    </a:lnL>
                    <a:lnR w="7620" cap="flat" cmpd="sng" algn="ctr">
                      <a:solidFill>
                        <a:srgbClr val="30D160"/>
                      </a:solidFill>
                      <a:prstDash val="solid"/>
                      <a:round/>
                      <a:headEnd type="none" w="med" len="med"/>
                      <a:tailEnd type="none" w="med" len="med"/>
                    </a:lnR>
                    <a:lnT w="7620" cap="flat" cmpd="sng" algn="ctr">
                      <a:solidFill>
                        <a:srgbClr val="D0CB60"/>
                      </a:solidFill>
                      <a:prstDash val="solid"/>
                      <a:round/>
                      <a:headEnd type="none" w="med" len="med"/>
                      <a:tailEnd type="none" w="med" len="med"/>
                    </a:lnT>
                    <a:lnB w="7620" cap="flat" cmpd="sng" algn="ctr">
                      <a:solidFill>
                        <a:srgbClr val="F0CB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received by the port</a:t>
                      </a:r>
                    </a:p>
                  </a:txBody>
                  <a:tcPr marL="35586" marR="35586" marT="71173" marB="71173">
                    <a:lnL w="7620" cap="flat" cmpd="sng" algn="ctr">
                      <a:solidFill>
                        <a:srgbClr val="30D160"/>
                      </a:solidFill>
                      <a:prstDash val="solid"/>
                      <a:round/>
                      <a:headEnd type="none" w="med" len="med"/>
                      <a:tailEnd type="none" w="med" len="med"/>
                    </a:lnL>
                    <a:lnR w="7620" cap="flat" cmpd="sng" algn="ctr">
                      <a:solidFill>
                        <a:srgbClr val="30D160"/>
                      </a:solidFill>
                      <a:prstDash val="solid"/>
                      <a:round/>
                      <a:headEnd type="none" w="med" len="med"/>
                      <a:tailEnd type="none" w="med" len="med"/>
                    </a:lnR>
                    <a:lnT w="7620" cap="flat" cmpd="sng" algn="ctr">
                      <a:solidFill>
                        <a:srgbClr val="30D160"/>
                      </a:solidFill>
                      <a:prstDash val="solid"/>
                      <a:round/>
                      <a:headEnd type="none" w="med" len="med"/>
                      <a:tailEnd type="none" w="med" len="med"/>
                    </a:lnT>
                    <a:lnB w="7620" cap="flat" cmpd="sng" algn="ctr">
                      <a:solidFill>
                        <a:srgbClr val="70C960"/>
                      </a:solidFill>
                      <a:prstDash val="solid"/>
                      <a:round/>
                      <a:headEnd type="none" w="med" len="med"/>
                      <a:tailEnd type="none" w="med" len="med"/>
                    </a:lnB>
                  </a:tcPr>
                </a:tc>
                <a:extLst>
                  <a:ext uri="{0D108BD9-81ED-4DB2-BD59-A6C34878D82A}">
                    <a16:rowId xmlns:a16="http://schemas.microsoft.com/office/drawing/2014/main" val="835722104"/>
                  </a:ext>
                </a:extLst>
              </a:tr>
              <a:tr h="341630">
                <a:tc>
                  <a:txBody>
                    <a:bodyPr/>
                    <a:lstStyle/>
                    <a:p>
                      <a:pPr algn="l" fontAlgn="t" latinLnBrk="0"/>
                      <a:r>
                        <a:rPr lang="en-US" sz="1300">
                          <a:effectLst/>
                          <a:latin typeface="Arial" panose="020B0604020202020204" pitchFamily="34" charset="0"/>
                        </a:rPr>
                        <a:t>Delta Received Bytes</a:t>
                      </a:r>
                    </a:p>
                  </a:txBody>
                  <a:tcPr marL="35586" marR="35586" marT="71173" marB="71173">
                    <a:lnL w="7620" cap="flat" cmpd="sng" algn="ctr">
                      <a:solidFill>
                        <a:srgbClr val="F0CB60"/>
                      </a:solidFill>
                      <a:prstDash val="solid"/>
                      <a:round/>
                      <a:headEnd type="none" w="med" len="med"/>
                      <a:tailEnd type="none" w="med" len="med"/>
                    </a:lnL>
                    <a:lnR w="7620" cap="flat" cmpd="sng" algn="ctr">
                      <a:solidFill>
                        <a:srgbClr val="70C960"/>
                      </a:solidFill>
                      <a:prstDash val="solid"/>
                      <a:round/>
                      <a:headEnd type="none" w="med" len="med"/>
                      <a:tailEnd type="none" w="med" len="med"/>
                    </a:lnR>
                    <a:lnT w="7620" cap="flat" cmpd="sng" algn="ctr">
                      <a:solidFill>
                        <a:srgbClr val="F0CB60"/>
                      </a:solidFill>
                      <a:prstDash val="solid"/>
                      <a:round/>
                      <a:headEnd type="none" w="med" len="med"/>
                      <a:tailEnd type="none" w="med" len="med"/>
                    </a:lnT>
                    <a:lnB w="7620" cap="flat" cmpd="sng" algn="ctr">
                      <a:solidFill>
                        <a:srgbClr val="50CD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bytes received by the port</a:t>
                      </a:r>
                    </a:p>
                  </a:txBody>
                  <a:tcPr marL="35586" marR="35586" marT="71173" marB="71173">
                    <a:lnL w="7620" cap="flat" cmpd="sng" algn="ctr">
                      <a:solidFill>
                        <a:srgbClr val="70C960"/>
                      </a:solidFill>
                      <a:prstDash val="solid"/>
                      <a:round/>
                      <a:headEnd type="none" w="med" len="med"/>
                      <a:tailEnd type="none" w="med" len="med"/>
                    </a:lnL>
                    <a:lnR w="7620" cap="flat" cmpd="sng" algn="ctr">
                      <a:solidFill>
                        <a:srgbClr val="70C960"/>
                      </a:solidFill>
                      <a:prstDash val="solid"/>
                      <a:round/>
                      <a:headEnd type="none" w="med" len="med"/>
                      <a:tailEnd type="none" w="med" len="med"/>
                    </a:lnR>
                    <a:lnT w="7620" cap="flat" cmpd="sng" algn="ctr">
                      <a:solidFill>
                        <a:srgbClr val="70C960"/>
                      </a:solidFill>
                      <a:prstDash val="solid"/>
                      <a:round/>
                      <a:headEnd type="none" w="med" len="med"/>
                      <a:tailEnd type="none" w="med" len="med"/>
                    </a:lnT>
                    <a:lnB w="7620" cap="flat" cmpd="sng" algn="ctr">
                      <a:solidFill>
                        <a:srgbClr val="D0CB60"/>
                      </a:solidFill>
                      <a:prstDash val="solid"/>
                      <a:round/>
                      <a:headEnd type="none" w="med" len="med"/>
                      <a:tailEnd type="none" w="med" len="med"/>
                    </a:lnB>
                  </a:tcPr>
                </a:tc>
                <a:extLst>
                  <a:ext uri="{0D108BD9-81ED-4DB2-BD59-A6C34878D82A}">
                    <a16:rowId xmlns:a16="http://schemas.microsoft.com/office/drawing/2014/main" val="3104586885"/>
                  </a:ext>
                </a:extLst>
              </a:tr>
              <a:tr h="341630">
                <a:tc>
                  <a:txBody>
                    <a:bodyPr/>
                    <a:lstStyle/>
                    <a:p>
                      <a:pPr algn="l" fontAlgn="t" latinLnBrk="0"/>
                      <a:r>
                        <a:rPr lang="en-US" sz="1300">
                          <a:effectLst/>
                          <a:latin typeface="Arial" panose="020B0604020202020204" pitchFamily="34" charset="0"/>
                        </a:rPr>
                        <a:t>Delta Sent Packets</a:t>
                      </a:r>
                    </a:p>
                  </a:txBody>
                  <a:tcPr marL="35586" marR="35586" marT="71173" marB="71173">
                    <a:lnL w="7620" cap="flat" cmpd="sng" algn="ctr">
                      <a:solidFill>
                        <a:srgbClr val="50CD60"/>
                      </a:solidFill>
                      <a:prstDash val="solid"/>
                      <a:round/>
                      <a:headEnd type="none" w="med" len="med"/>
                      <a:tailEnd type="none" w="med" len="med"/>
                    </a:lnL>
                    <a:lnR w="7620" cap="flat" cmpd="sng" algn="ctr">
                      <a:solidFill>
                        <a:srgbClr val="D0CB60"/>
                      </a:solidFill>
                      <a:prstDash val="solid"/>
                      <a:round/>
                      <a:headEnd type="none" w="med" len="med"/>
                      <a:tailEnd type="none" w="med" len="med"/>
                    </a:lnR>
                    <a:lnT w="7620" cap="flat" cmpd="sng" algn="ctr">
                      <a:solidFill>
                        <a:srgbClr val="50CD60"/>
                      </a:solidFill>
                      <a:prstDash val="solid"/>
                      <a:round/>
                      <a:headEnd type="none" w="med" len="med"/>
                      <a:tailEnd type="none" w="med" len="med"/>
                    </a:lnT>
                    <a:lnB w="7620" cap="flat" cmpd="sng" algn="ctr">
                      <a:solidFill>
                        <a:srgbClr val="30CB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sent by the port</a:t>
                      </a:r>
                    </a:p>
                  </a:txBody>
                  <a:tcPr marL="35586" marR="35586" marT="71173" marB="71173">
                    <a:lnL w="7620" cap="flat" cmpd="sng" algn="ctr">
                      <a:solidFill>
                        <a:srgbClr val="D0CB60"/>
                      </a:solidFill>
                      <a:prstDash val="solid"/>
                      <a:round/>
                      <a:headEnd type="none" w="med" len="med"/>
                      <a:tailEnd type="none" w="med" len="med"/>
                    </a:lnL>
                    <a:lnR w="7620" cap="flat" cmpd="sng" algn="ctr">
                      <a:solidFill>
                        <a:srgbClr val="D0CB60"/>
                      </a:solidFill>
                      <a:prstDash val="solid"/>
                      <a:round/>
                      <a:headEnd type="none" w="med" len="med"/>
                      <a:tailEnd type="none" w="med" len="med"/>
                    </a:lnR>
                    <a:lnT w="7620" cap="flat" cmpd="sng" algn="ctr">
                      <a:solidFill>
                        <a:srgbClr val="D0CB60"/>
                      </a:solidFill>
                      <a:prstDash val="solid"/>
                      <a:round/>
                      <a:headEnd type="none" w="med" len="med"/>
                      <a:tailEnd type="none" w="med" len="med"/>
                    </a:lnT>
                    <a:lnB w="7620" cap="flat" cmpd="sng" algn="ctr">
                      <a:solidFill>
                        <a:srgbClr val="B0CD60"/>
                      </a:solidFill>
                      <a:prstDash val="solid"/>
                      <a:round/>
                      <a:headEnd type="none" w="med" len="med"/>
                      <a:tailEnd type="none" w="med" len="med"/>
                    </a:lnB>
                  </a:tcPr>
                </a:tc>
                <a:extLst>
                  <a:ext uri="{0D108BD9-81ED-4DB2-BD59-A6C34878D82A}">
                    <a16:rowId xmlns:a16="http://schemas.microsoft.com/office/drawing/2014/main" val="1108411395"/>
                  </a:ext>
                </a:extLst>
              </a:tr>
              <a:tr h="341630">
                <a:tc>
                  <a:txBody>
                    <a:bodyPr/>
                    <a:lstStyle/>
                    <a:p>
                      <a:pPr algn="l" fontAlgn="t" latinLnBrk="0"/>
                      <a:r>
                        <a:rPr lang="en-US" sz="1300">
                          <a:effectLst/>
                          <a:latin typeface="Arial" panose="020B0604020202020204" pitchFamily="34" charset="0"/>
                        </a:rPr>
                        <a:t>Delta Sent Bytes</a:t>
                      </a:r>
                    </a:p>
                  </a:txBody>
                  <a:tcPr marL="35586" marR="35586" marT="71173" marB="71173">
                    <a:lnL w="7620" cap="flat" cmpd="sng" algn="ctr">
                      <a:solidFill>
                        <a:srgbClr val="30CB60"/>
                      </a:solidFill>
                      <a:prstDash val="solid"/>
                      <a:round/>
                      <a:headEnd type="none" w="med" len="med"/>
                      <a:tailEnd type="none" w="med" len="med"/>
                    </a:lnL>
                    <a:lnR w="7620" cap="flat" cmpd="sng" algn="ctr">
                      <a:solidFill>
                        <a:srgbClr val="B0CD60"/>
                      </a:solidFill>
                      <a:prstDash val="solid"/>
                      <a:round/>
                      <a:headEnd type="none" w="med" len="med"/>
                      <a:tailEnd type="none" w="med" len="med"/>
                    </a:lnR>
                    <a:lnT w="7620" cap="flat" cmpd="sng" algn="ctr">
                      <a:solidFill>
                        <a:srgbClr val="30CB60"/>
                      </a:solidFill>
                      <a:prstDash val="solid"/>
                      <a:round/>
                      <a:headEnd type="none" w="med" len="med"/>
                      <a:tailEnd type="none" w="med" len="med"/>
                    </a:lnT>
                    <a:lnB w="7620" cap="flat" cmpd="sng" algn="ctr">
                      <a:solidFill>
                        <a:srgbClr val="B0CA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bytes sent</a:t>
                      </a:r>
                    </a:p>
                  </a:txBody>
                  <a:tcPr marL="35586" marR="35586" marT="71173" marB="71173">
                    <a:lnL w="7620" cap="flat" cmpd="sng" algn="ctr">
                      <a:solidFill>
                        <a:srgbClr val="B0CD60"/>
                      </a:solidFill>
                      <a:prstDash val="solid"/>
                      <a:round/>
                      <a:headEnd type="none" w="med" len="med"/>
                      <a:tailEnd type="none" w="med" len="med"/>
                    </a:lnL>
                    <a:lnR w="7620" cap="flat" cmpd="sng" algn="ctr">
                      <a:solidFill>
                        <a:srgbClr val="B0CD60"/>
                      </a:solidFill>
                      <a:prstDash val="solid"/>
                      <a:round/>
                      <a:headEnd type="none" w="med" len="med"/>
                      <a:tailEnd type="none" w="med" len="med"/>
                    </a:lnR>
                    <a:lnT w="7620" cap="flat" cmpd="sng" algn="ctr">
                      <a:solidFill>
                        <a:srgbClr val="B0CD60"/>
                      </a:solidFill>
                      <a:prstDash val="solid"/>
                      <a:round/>
                      <a:headEnd type="none" w="med" len="med"/>
                      <a:tailEnd type="none" w="med" len="med"/>
                    </a:lnT>
                    <a:lnB w="7620" cap="flat" cmpd="sng" algn="ctr">
                      <a:solidFill>
                        <a:srgbClr val="D0D860"/>
                      </a:solidFill>
                      <a:prstDash val="solid"/>
                      <a:round/>
                      <a:headEnd type="none" w="med" len="med"/>
                      <a:tailEnd type="none" w="med" len="med"/>
                    </a:lnB>
                  </a:tcPr>
                </a:tc>
                <a:extLst>
                  <a:ext uri="{0D108BD9-81ED-4DB2-BD59-A6C34878D82A}">
                    <a16:rowId xmlns:a16="http://schemas.microsoft.com/office/drawing/2014/main" val="3746585453"/>
                  </a:ext>
                </a:extLst>
              </a:tr>
              <a:tr h="341630">
                <a:tc>
                  <a:txBody>
                    <a:bodyPr/>
                    <a:lstStyle/>
                    <a:p>
                      <a:pPr algn="l" fontAlgn="t" latinLnBrk="0"/>
                      <a:r>
                        <a:rPr lang="en-US" sz="1300">
                          <a:effectLst/>
                          <a:latin typeface="Arial" panose="020B0604020202020204" pitchFamily="34" charset="0"/>
                        </a:rPr>
                        <a:t>Delta Port alive Duration</a:t>
                      </a:r>
                    </a:p>
                  </a:txBody>
                  <a:tcPr marL="35586" marR="35586" marT="71173" marB="71173">
                    <a:lnL w="7620" cap="flat" cmpd="sng" algn="ctr">
                      <a:solidFill>
                        <a:srgbClr val="B0CA60"/>
                      </a:solidFill>
                      <a:prstDash val="solid"/>
                      <a:round/>
                      <a:headEnd type="none" w="med" len="med"/>
                      <a:tailEnd type="none" w="med" len="med"/>
                    </a:lnL>
                    <a:lnR w="7620" cap="flat" cmpd="sng" algn="ctr">
                      <a:solidFill>
                        <a:srgbClr val="D0D860"/>
                      </a:solidFill>
                      <a:prstDash val="solid"/>
                      <a:round/>
                      <a:headEnd type="none" w="med" len="med"/>
                      <a:tailEnd type="none" w="med" len="med"/>
                    </a:lnR>
                    <a:lnT w="7620" cap="flat" cmpd="sng" algn="ctr">
                      <a:solidFill>
                        <a:srgbClr val="B0CA60"/>
                      </a:solidFill>
                      <a:prstDash val="solid"/>
                      <a:round/>
                      <a:headEnd type="none" w="med" len="med"/>
                      <a:tailEnd type="none" w="med" len="med"/>
                    </a:lnT>
                    <a:lnB w="7620" cap="flat" cmpd="sng" algn="ctr">
                      <a:solidFill>
                        <a:srgbClr val="10D5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The time port has been alive in seconds</a:t>
                      </a:r>
                    </a:p>
                  </a:txBody>
                  <a:tcPr marL="35586" marR="35586" marT="71173" marB="71173">
                    <a:lnL w="7620" cap="flat" cmpd="sng" algn="ctr">
                      <a:solidFill>
                        <a:srgbClr val="D0D860"/>
                      </a:solidFill>
                      <a:prstDash val="solid"/>
                      <a:round/>
                      <a:headEnd type="none" w="med" len="med"/>
                      <a:tailEnd type="none" w="med" len="med"/>
                    </a:lnL>
                    <a:lnR w="7620" cap="flat" cmpd="sng" algn="ctr">
                      <a:solidFill>
                        <a:srgbClr val="D0D860"/>
                      </a:solidFill>
                      <a:prstDash val="solid"/>
                      <a:round/>
                      <a:headEnd type="none" w="med" len="med"/>
                      <a:tailEnd type="none" w="med" len="med"/>
                    </a:lnR>
                    <a:lnT w="7620" cap="flat" cmpd="sng" algn="ctr">
                      <a:solidFill>
                        <a:srgbClr val="D0D860"/>
                      </a:solidFill>
                      <a:prstDash val="solid"/>
                      <a:round/>
                      <a:headEnd type="none" w="med" len="med"/>
                      <a:tailEnd type="none" w="med" len="med"/>
                    </a:lnT>
                    <a:lnB w="7620" cap="flat" cmpd="sng" algn="ctr">
                      <a:solidFill>
                        <a:srgbClr val="10D760"/>
                      </a:solidFill>
                      <a:prstDash val="solid"/>
                      <a:round/>
                      <a:headEnd type="none" w="med" len="med"/>
                      <a:tailEnd type="none" w="med" len="med"/>
                    </a:lnB>
                  </a:tcPr>
                </a:tc>
                <a:extLst>
                  <a:ext uri="{0D108BD9-81ED-4DB2-BD59-A6C34878D82A}">
                    <a16:rowId xmlns:a16="http://schemas.microsoft.com/office/drawing/2014/main" val="2296587952"/>
                  </a:ext>
                </a:extLst>
              </a:tr>
              <a:tr h="341630">
                <a:tc>
                  <a:txBody>
                    <a:bodyPr/>
                    <a:lstStyle/>
                    <a:p>
                      <a:pPr algn="l" fontAlgn="t" latinLnBrk="0"/>
                      <a:r>
                        <a:rPr lang="en-US" sz="1300">
                          <a:effectLst/>
                          <a:latin typeface="Arial" panose="020B0604020202020204" pitchFamily="34" charset="0"/>
                        </a:rPr>
                        <a:t>Delta Packets Rx Dropped</a:t>
                      </a:r>
                    </a:p>
                  </a:txBody>
                  <a:tcPr marL="35586" marR="35586" marT="71173" marB="71173">
                    <a:lnL w="7620" cap="flat" cmpd="sng" algn="ctr">
                      <a:solidFill>
                        <a:srgbClr val="10D560"/>
                      </a:solidFill>
                      <a:prstDash val="solid"/>
                      <a:round/>
                      <a:headEnd type="none" w="med" len="med"/>
                      <a:tailEnd type="none" w="med" len="med"/>
                    </a:lnL>
                    <a:lnR w="7620" cap="flat" cmpd="sng" algn="ctr">
                      <a:solidFill>
                        <a:srgbClr val="10D760"/>
                      </a:solidFill>
                      <a:prstDash val="solid"/>
                      <a:round/>
                      <a:headEnd type="none" w="med" len="med"/>
                      <a:tailEnd type="none" w="med" len="med"/>
                    </a:lnR>
                    <a:lnT w="7620" cap="flat" cmpd="sng" algn="ctr">
                      <a:solidFill>
                        <a:srgbClr val="10D560"/>
                      </a:solidFill>
                      <a:prstDash val="solid"/>
                      <a:round/>
                      <a:headEnd type="none" w="med" len="med"/>
                      <a:tailEnd type="none" w="med" len="med"/>
                    </a:lnT>
                    <a:lnB w="7620" cap="flat" cmpd="sng" algn="ctr">
                      <a:solidFill>
                        <a:srgbClr val="70D8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dropped by the receiver</a:t>
                      </a:r>
                    </a:p>
                  </a:txBody>
                  <a:tcPr marL="35586" marR="35586" marT="71173" marB="71173">
                    <a:lnL w="7620" cap="flat" cmpd="sng" algn="ctr">
                      <a:solidFill>
                        <a:srgbClr val="10D760"/>
                      </a:solidFill>
                      <a:prstDash val="solid"/>
                      <a:round/>
                      <a:headEnd type="none" w="med" len="med"/>
                      <a:tailEnd type="none" w="med" len="med"/>
                    </a:lnL>
                    <a:lnR w="7620" cap="flat" cmpd="sng" algn="ctr">
                      <a:solidFill>
                        <a:srgbClr val="10D760"/>
                      </a:solidFill>
                      <a:prstDash val="solid"/>
                      <a:round/>
                      <a:headEnd type="none" w="med" len="med"/>
                      <a:tailEnd type="none" w="med" len="med"/>
                    </a:lnR>
                    <a:lnT w="7620" cap="flat" cmpd="sng" algn="ctr">
                      <a:solidFill>
                        <a:srgbClr val="10D760"/>
                      </a:solidFill>
                      <a:prstDash val="solid"/>
                      <a:round/>
                      <a:headEnd type="none" w="med" len="med"/>
                      <a:tailEnd type="none" w="med" len="med"/>
                    </a:lnT>
                    <a:lnB w="7620" cap="flat" cmpd="sng" algn="ctr">
                      <a:solidFill>
                        <a:srgbClr val="10D860"/>
                      </a:solidFill>
                      <a:prstDash val="solid"/>
                      <a:round/>
                      <a:headEnd type="none" w="med" len="med"/>
                      <a:tailEnd type="none" w="med" len="med"/>
                    </a:lnB>
                  </a:tcPr>
                </a:tc>
                <a:extLst>
                  <a:ext uri="{0D108BD9-81ED-4DB2-BD59-A6C34878D82A}">
                    <a16:rowId xmlns:a16="http://schemas.microsoft.com/office/drawing/2014/main" val="2979708249"/>
                  </a:ext>
                </a:extLst>
              </a:tr>
              <a:tr h="341630">
                <a:tc>
                  <a:txBody>
                    <a:bodyPr/>
                    <a:lstStyle/>
                    <a:p>
                      <a:pPr algn="l" fontAlgn="t" latinLnBrk="0"/>
                      <a:r>
                        <a:rPr lang="en-US" sz="1300">
                          <a:effectLst/>
                          <a:latin typeface="Arial" panose="020B0604020202020204" pitchFamily="34" charset="0"/>
                        </a:rPr>
                        <a:t>Delta Packets Tx Dropped</a:t>
                      </a:r>
                    </a:p>
                  </a:txBody>
                  <a:tcPr marL="35586" marR="35586" marT="71173" marB="71173">
                    <a:lnL w="7620" cap="flat" cmpd="sng" algn="ctr">
                      <a:solidFill>
                        <a:srgbClr val="70D860"/>
                      </a:solidFill>
                      <a:prstDash val="solid"/>
                      <a:round/>
                      <a:headEnd type="none" w="med" len="med"/>
                      <a:tailEnd type="none" w="med" len="med"/>
                    </a:lnL>
                    <a:lnR w="7620" cap="flat" cmpd="sng" algn="ctr">
                      <a:solidFill>
                        <a:srgbClr val="10D860"/>
                      </a:solidFill>
                      <a:prstDash val="solid"/>
                      <a:round/>
                      <a:headEnd type="none" w="med" len="med"/>
                      <a:tailEnd type="none" w="med" len="med"/>
                    </a:lnR>
                    <a:lnT w="7620" cap="flat" cmpd="sng" algn="ctr">
                      <a:solidFill>
                        <a:srgbClr val="70D860"/>
                      </a:solidFill>
                      <a:prstDash val="solid"/>
                      <a:round/>
                      <a:headEnd type="none" w="med" len="med"/>
                      <a:tailEnd type="none" w="med" len="med"/>
                    </a:lnT>
                    <a:lnB w="7620" cap="flat" cmpd="sng" algn="ctr">
                      <a:solidFill>
                        <a:srgbClr val="F0D8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dropped by the sender</a:t>
                      </a:r>
                    </a:p>
                  </a:txBody>
                  <a:tcPr marL="35586" marR="35586" marT="71173" marB="71173">
                    <a:lnL w="7620" cap="flat" cmpd="sng" algn="ctr">
                      <a:solidFill>
                        <a:srgbClr val="10D860"/>
                      </a:solidFill>
                      <a:prstDash val="solid"/>
                      <a:round/>
                      <a:headEnd type="none" w="med" len="med"/>
                      <a:tailEnd type="none" w="med" len="med"/>
                    </a:lnL>
                    <a:lnR w="7620" cap="flat" cmpd="sng" algn="ctr">
                      <a:solidFill>
                        <a:srgbClr val="10D860"/>
                      </a:solidFill>
                      <a:prstDash val="solid"/>
                      <a:round/>
                      <a:headEnd type="none" w="med" len="med"/>
                      <a:tailEnd type="none" w="med" len="med"/>
                    </a:lnR>
                    <a:lnT w="7620" cap="flat" cmpd="sng" algn="ctr">
                      <a:solidFill>
                        <a:srgbClr val="10D860"/>
                      </a:solidFill>
                      <a:prstDash val="solid"/>
                      <a:round/>
                      <a:headEnd type="none" w="med" len="med"/>
                      <a:tailEnd type="none" w="med" len="med"/>
                    </a:lnT>
                    <a:lnB w="7620" cap="flat" cmpd="sng" algn="ctr">
                      <a:solidFill>
                        <a:srgbClr val="30D960"/>
                      </a:solidFill>
                      <a:prstDash val="solid"/>
                      <a:round/>
                      <a:headEnd type="none" w="med" len="med"/>
                      <a:tailEnd type="none" w="med" len="med"/>
                    </a:lnB>
                  </a:tcPr>
                </a:tc>
                <a:extLst>
                  <a:ext uri="{0D108BD9-81ED-4DB2-BD59-A6C34878D82A}">
                    <a16:rowId xmlns:a16="http://schemas.microsoft.com/office/drawing/2014/main" val="3504493684"/>
                  </a:ext>
                </a:extLst>
              </a:tr>
              <a:tr h="341630">
                <a:tc>
                  <a:txBody>
                    <a:bodyPr/>
                    <a:lstStyle/>
                    <a:p>
                      <a:pPr algn="l" fontAlgn="t" latinLnBrk="0"/>
                      <a:r>
                        <a:rPr lang="en-US" sz="1300">
                          <a:effectLst/>
                          <a:latin typeface="Arial" panose="020B0604020202020204" pitchFamily="34" charset="0"/>
                        </a:rPr>
                        <a:t>Delta Packets Rx Errors</a:t>
                      </a:r>
                    </a:p>
                  </a:txBody>
                  <a:tcPr marL="35586" marR="35586" marT="71173" marB="71173">
                    <a:lnL w="7620" cap="flat" cmpd="sng" algn="ctr">
                      <a:solidFill>
                        <a:srgbClr val="F0D860"/>
                      </a:solidFill>
                      <a:prstDash val="solid"/>
                      <a:round/>
                      <a:headEnd type="none" w="med" len="med"/>
                      <a:tailEnd type="none" w="med" len="med"/>
                    </a:lnL>
                    <a:lnR w="7620" cap="flat" cmpd="sng" algn="ctr">
                      <a:solidFill>
                        <a:srgbClr val="30D960"/>
                      </a:solidFill>
                      <a:prstDash val="solid"/>
                      <a:round/>
                      <a:headEnd type="none" w="med" len="med"/>
                      <a:tailEnd type="none" w="med" len="med"/>
                    </a:lnR>
                    <a:lnT w="7620" cap="flat" cmpd="sng" algn="ctr">
                      <a:solidFill>
                        <a:srgbClr val="F0D860"/>
                      </a:solidFill>
                      <a:prstDash val="solid"/>
                      <a:round/>
                      <a:headEnd type="none" w="med" len="med"/>
                      <a:tailEnd type="none" w="med" len="med"/>
                    </a:lnT>
                    <a:lnB w="7620" cap="flat" cmpd="sng" algn="ctr">
                      <a:solidFill>
                        <a:srgbClr val="90D3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transmit errors</a:t>
                      </a:r>
                    </a:p>
                  </a:txBody>
                  <a:tcPr marL="35586" marR="35586" marT="71173" marB="71173">
                    <a:lnL w="7620" cap="flat" cmpd="sng" algn="ctr">
                      <a:solidFill>
                        <a:srgbClr val="30D960"/>
                      </a:solidFill>
                      <a:prstDash val="solid"/>
                      <a:round/>
                      <a:headEnd type="none" w="med" len="med"/>
                      <a:tailEnd type="none" w="med" len="med"/>
                    </a:lnL>
                    <a:lnR w="7620" cap="flat" cmpd="sng" algn="ctr">
                      <a:solidFill>
                        <a:srgbClr val="30D960"/>
                      </a:solidFill>
                      <a:prstDash val="solid"/>
                      <a:round/>
                      <a:headEnd type="none" w="med" len="med"/>
                      <a:tailEnd type="none" w="med" len="med"/>
                    </a:lnR>
                    <a:lnT w="7620" cap="flat" cmpd="sng" algn="ctr">
                      <a:solidFill>
                        <a:srgbClr val="30D960"/>
                      </a:solidFill>
                      <a:prstDash val="solid"/>
                      <a:round/>
                      <a:headEnd type="none" w="med" len="med"/>
                      <a:tailEnd type="none" w="med" len="med"/>
                    </a:lnT>
                    <a:lnB w="7620" cap="flat" cmpd="sng" algn="ctr">
                      <a:solidFill>
                        <a:srgbClr val="D0D560"/>
                      </a:solidFill>
                      <a:prstDash val="solid"/>
                      <a:round/>
                      <a:headEnd type="none" w="med" len="med"/>
                      <a:tailEnd type="none" w="med" len="med"/>
                    </a:lnB>
                  </a:tcPr>
                </a:tc>
                <a:extLst>
                  <a:ext uri="{0D108BD9-81ED-4DB2-BD59-A6C34878D82A}">
                    <a16:rowId xmlns:a16="http://schemas.microsoft.com/office/drawing/2014/main" val="3397490168"/>
                  </a:ext>
                </a:extLst>
              </a:tr>
              <a:tr h="341630">
                <a:tc>
                  <a:txBody>
                    <a:bodyPr/>
                    <a:lstStyle/>
                    <a:p>
                      <a:pPr algn="l" fontAlgn="t" latinLnBrk="0"/>
                      <a:r>
                        <a:rPr lang="en-US" sz="1300">
                          <a:effectLst/>
                          <a:latin typeface="Arial" panose="020B0604020202020204" pitchFamily="34" charset="0"/>
                        </a:rPr>
                        <a:t>Delta Packets Tx Errors</a:t>
                      </a:r>
                    </a:p>
                  </a:txBody>
                  <a:tcPr marL="35586" marR="35586" marT="71173" marB="71173">
                    <a:lnL w="7620" cap="flat" cmpd="sng" algn="ctr">
                      <a:solidFill>
                        <a:srgbClr val="90D360"/>
                      </a:solidFill>
                      <a:prstDash val="solid"/>
                      <a:round/>
                      <a:headEnd type="none" w="med" len="med"/>
                      <a:tailEnd type="none" w="med" len="med"/>
                    </a:lnL>
                    <a:lnR w="7620" cap="flat" cmpd="sng" algn="ctr">
                      <a:solidFill>
                        <a:srgbClr val="D0D560"/>
                      </a:solidFill>
                      <a:prstDash val="solid"/>
                      <a:round/>
                      <a:headEnd type="none" w="med" len="med"/>
                      <a:tailEnd type="none" w="med" len="med"/>
                    </a:lnR>
                    <a:lnT w="7620" cap="flat" cmpd="sng" algn="ctr">
                      <a:solidFill>
                        <a:srgbClr val="90D360"/>
                      </a:solidFill>
                      <a:prstDash val="solid"/>
                      <a:round/>
                      <a:headEnd type="none" w="med" len="med"/>
                      <a:tailEnd type="none" w="med" len="med"/>
                    </a:lnT>
                    <a:lnB w="7620" cap="flat" cmpd="sng" algn="ctr">
                      <a:solidFill>
                        <a:srgbClr val="90D360"/>
                      </a:solidFill>
                      <a:prstDash val="solid"/>
                      <a:round/>
                      <a:headEnd type="none" w="med" len="med"/>
                      <a:tailEnd type="none" w="med" len="med"/>
                    </a:lnB>
                  </a:tcPr>
                </a:tc>
                <a:tc>
                  <a:txBody>
                    <a:bodyPr/>
                    <a:lstStyle/>
                    <a:p>
                      <a:pPr algn="l" fontAlgn="t" latinLnBrk="0"/>
                      <a:r>
                        <a:rPr lang="en-US" sz="1300" dirty="0">
                          <a:effectLst/>
                          <a:latin typeface="Arial" panose="020B0604020202020204" pitchFamily="34" charset="0"/>
                        </a:rPr>
                        <a:t>Number of receive errors</a:t>
                      </a:r>
                    </a:p>
                  </a:txBody>
                  <a:tcPr marL="35586" marR="35586" marT="71173" marB="71173">
                    <a:lnL w="7620" cap="flat" cmpd="sng" algn="ctr">
                      <a:solidFill>
                        <a:srgbClr val="D0D560"/>
                      </a:solidFill>
                      <a:prstDash val="solid"/>
                      <a:round/>
                      <a:headEnd type="none" w="med" len="med"/>
                      <a:tailEnd type="none" w="med" len="med"/>
                    </a:lnL>
                    <a:lnR w="7620" cap="flat" cmpd="sng" algn="ctr">
                      <a:solidFill>
                        <a:srgbClr val="D0D560"/>
                      </a:solidFill>
                      <a:prstDash val="solid"/>
                      <a:round/>
                      <a:headEnd type="none" w="med" len="med"/>
                      <a:tailEnd type="none" w="med" len="med"/>
                    </a:lnR>
                    <a:lnT w="7620" cap="flat" cmpd="sng" algn="ctr">
                      <a:solidFill>
                        <a:srgbClr val="D0D560"/>
                      </a:solidFill>
                      <a:prstDash val="solid"/>
                      <a:round/>
                      <a:headEnd type="none" w="med" len="med"/>
                      <a:tailEnd type="none" w="med" len="med"/>
                    </a:lnT>
                    <a:lnB w="7620" cap="flat" cmpd="sng" algn="ctr">
                      <a:solidFill>
                        <a:srgbClr val="D0D560"/>
                      </a:solidFill>
                      <a:prstDash val="solid"/>
                      <a:round/>
                      <a:headEnd type="none" w="med" len="med"/>
                      <a:tailEnd type="none" w="med" len="med"/>
                    </a:lnB>
                  </a:tcPr>
                </a:tc>
                <a:extLst>
                  <a:ext uri="{0D108BD9-81ED-4DB2-BD59-A6C34878D82A}">
                    <a16:rowId xmlns:a16="http://schemas.microsoft.com/office/drawing/2014/main" val="1826622295"/>
                  </a:ext>
                </a:extLst>
              </a:tr>
            </a:tbl>
          </a:graphicData>
        </a:graphic>
      </p:graphicFrame>
    </p:spTree>
    <p:extLst>
      <p:ext uri="{BB962C8B-B14F-4D97-AF65-F5344CB8AC3E}">
        <p14:creationId xmlns:p14="http://schemas.microsoft.com/office/powerpoint/2010/main" val="757433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p:txBody>
          <a:bodyPr/>
          <a:lstStyle/>
          <a:p>
            <a:endParaRPr lang="en-US"/>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091684"/>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Tree>
    <p:extLst>
      <p:ext uri="{BB962C8B-B14F-4D97-AF65-F5344CB8AC3E}">
        <p14:creationId xmlns:p14="http://schemas.microsoft.com/office/powerpoint/2010/main" val="78056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SG" sz="1400" dirty="0">
                <a:solidFill>
                  <a:schemeClr val="bg2"/>
                </a:solidFill>
                <a:effectLst/>
                <a:latin typeface="Proxima Nova" panose="020B0604020202020204" charset="0"/>
                <a:ea typeface="Arial" panose="020B0604020202020204" pitchFamily="34" charset="0"/>
              </a:rPr>
              <a:t>Network infrastructures are at risk from cyber-attacks and intrusions.</a:t>
            </a:r>
            <a:r>
              <a:rPr lang="en-US" sz="1400" dirty="0">
                <a:solidFill>
                  <a:schemeClr val="bg2"/>
                </a:solidFill>
                <a:effectLst/>
                <a:latin typeface="Proxima Nova" panose="020B0604020202020204" charset="0"/>
              </a:rPr>
              <a:t> </a:t>
            </a:r>
          </a:p>
          <a:p>
            <a:pPr>
              <a:buFont typeface="Wingdings" panose="05000000000000000000" pitchFamily="2" charset="2"/>
              <a:buChar char="§"/>
            </a:pPr>
            <a:endParaRPr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This is an increasing concern as we continue to expand the applications of modern-day networking: i.e., Internet Of Things, smart homes, etc.</a:t>
            </a:r>
          </a:p>
          <a:p>
            <a:pPr>
              <a:buFont typeface="Wingdings" panose="05000000000000000000" pitchFamily="2" charset="2"/>
              <a:buChar char="§"/>
            </a:pPr>
            <a:endParaRPr sz="1400"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C</a:t>
            </a:r>
            <a:r>
              <a:rPr lang="en-SG" sz="1400" dirty="0">
                <a:solidFill>
                  <a:schemeClr val="bg2"/>
                </a:solidFill>
                <a:effectLst/>
                <a:latin typeface="Proxima Nova" panose="020B0604020202020204" charset="0"/>
                <a:ea typeface="Arial" panose="020B0604020202020204" pitchFamily="34" charset="0"/>
              </a:rPr>
              <a:t>yber-attacks and intrusions can compromise their availability, confidentiality, and integrity</a:t>
            </a:r>
            <a:r>
              <a:rPr lang="en-US" sz="1400" dirty="0">
                <a:solidFill>
                  <a:schemeClr val="bg2"/>
                </a:solidFill>
                <a:effectLst/>
                <a:latin typeface="Proxima Nova" panose="020B0604020202020204" charset="0"/>
                <a:ea typeface="Arial" panose="020B0604020202020204" pitchFamily="34" charset="0"/>
              </a:rPr>
              <a:t>.</a:t>
            </a:r>
            <a:r>
              <a:rPr lang="en-US" sz="1400" dirty="0">
                <a:solidFill>
                  <a:schemeClr val="bg2"/>
                </a:solidFill>
                <a:latin typeface="Proxima Nova" panose="020B0604020202020204" charset="0"/>
              </a:rPr>
              <a:t> </a:t>
            </a:r>
          </a:p>
          <a:p>
            <a:pPr>
              <a:buFont typeface="Wingdings" panose="05000000000000000000" pitchFamily="2" charset="2"/>
              <a:buChar char="§"/>
            </a:pPr>
            <a:endParaRPr sz="1400"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But t</a:t>
            </a:r>
            <a:r>
              <a:rPr lang="en-SG" sz="1400" dirty="0">
                <a:solidFill>
                  <a:schemeClr val="bg2"/>
                </a:solidFill>
                <a:effectLst/>
                <a:latin typeface="Proxima Nova" panose="020B0604020202020204" charset="0"/>
                <a:ea typeface="Arial" panose="020B0604020202020204" pitchFamily="34" charset="0"/>
              </a:rPr>
              <a:t>hese threats are difficult to detect </a:t>
            </a:r>
            <a:r>
              <a:rPr lang="en-SG" sz="1400" i="1" u="sng" dirty="0">
                <a:solidFill>
                  <a:schemeClr val="bg2"/>
                </a:solidFill>
                <a:effectLst/>
                <a:latin typeface="Proxima Nova" panose="020B0604020202020204" charset="0"/>
                <a:ea typeface="Arial" panose="020B0604020202020204" pitchFamily="34" charset="0"/>
              </a:rPr>
              <a:t>unaided</a:t>
            </a:r>
            <a:r>
              <a:rPr lang="en-SG" sz="1400" dirty="0">
                <a:solidFill>
                  <a:schemeClr val="bg2"/>
                </a:solidFill>
                <a:effectLst/>
                <a:latin typeface="Proxima Nova" panose="020B0604020202020204" charset="0"/>
                <a:ea typeface="Arial" panose="020B0604020202020204" pitchFamily="34" charset="0"/>
              </a:rPr>
              <a:t>: they display network traffic patterns almost indistinguishable from normal traffic.</a:t>
            </a:r>
            <a:r>
              <a:rPr lang="en-US" sz="1400" dirty="0">
                <a:solidFill>
                  <a:schemeClr val="bg2"/>
                </a:solidFill>
                <a:effectLst/>
                <a:latin typeface="Proxima Nova" panose="020B0604020202020204" charset="0"/>
              </a:rPr>
              <a:t> </a:t>
            </a:r>
            <a:endParaRPr sz="1400" dirty="0">
              <a:solidFill>
                <a:schemeClr val="bg2"/>
              </a:solidFill>
              <a:latin typeface="Proxima Nova"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2" name="Text Placeholder 1">
            <a:extLst>
              <a:ext uri="{FF2B5EF4-FFF2-40B4-BE49-F238E27FC236}">
                <a16:creationId xmlns:a16="http://schemas.microsoft.com/office/drawing/2014/main" id="{C8C2A9C4-F9A5-D4D3-6182-71A93251563F}"/>
              </a:ext>
            </a:extLst>
          </p:cNvPr>
          <p:cNvSpPr>
            <a:spLocks noGrp="1"/>
          </p:cNvSpPr>
          <p:nvPr>
            <p:ph type="body" idx="1"/>
          </p:nvPr>
        </p:nvSpPr>
        <p:spPr/>
        <p:txBody>
          <a:bodyPr/>
          <a:lstStyle/>
          <a:p>
            <a:endParaRPr lang="en-US"/>
          </a:p>
        </p:txBody>
      </p:sp>
      <p:sp>
        <p:nvSpPr>
          <p:cNvPr id="7" name="TextBox 6">
            <a:extLst>
              <a:ext uri="{FF2B5EF4-FFF2-40B4-BE49-F238E27FC236}">
                <a16:creationId xmlns:a16="http://schemas.microsoft.com/office/drawing/2014/main" id="{BC71A03F-FE9C-518C-CF12-72D736B50086}"/>
              </a:ext>
            </a:extLst>
          </p:cNvPr>
          <p:cNvSpPr txBox="1"/>
          <p:nvPr/>
        </p:nvSpPr>
        <p:spPr>
          <a:xfrm>
            <a:off x="311700" y="4265014"/>
            <a:ext cx="8720657" cy="261610"/>
          </a:xfrm>
          <a:prstGeom prst="rect">
            <a:avLst/>
          </a:prstGeom>
          <a:noFill/>
        </p:spPr>
        <p:txBody>
          <a:bodyPr wrap="none" rtlCol="0">
            <a:spAutoFit/>
          </a:bodyPr>
          <a:lstStyle/>
          <a:p>
            <a:pPr marL="107948" indent="0">
              <a:buNone/>
            </a:pPr>
            <a:r>
              <a:rPr lang="en-US" sz="1100" dirty="0"/>
              <a:t>Source: https://write.agrevolution.in/ds-pipeline-the-much-needed-data-science-infrastructure-design-part-1-the-concept-4ceb57944974</a:t>
            </a:r>
          </a:p>
        </p:txBody>
      </p:sp>
      <p:pic>
        <p:nvPicPr>
          <p:cNvPr id="2050" name="Picture 2">
            <a:extLst>
              <a:ext uri="{FF2B5EF4-FFF2-40B4-BE49-F238E27FC236}">
                <a16:creationId xmlns:a16="http://schemas.microsoft.com/office/drawing/2014/main" id="{7FAEFA8D-430A-9E82-6393-D6F9CB392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420" y="1160369"/>
            <a:ext cx="6391159" cy="2822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We propose developing a</a:t>
            </a:r>
            <a:r>
              <a:rPr lang="en-SG" sz="1400" dirty="0">
                <a:solidFill>
                  <a:schemeClr val="bg2"/>
                </a:solidFill>
                <a:effectLst/>
                <a:latin typeface="Proxima Nova" panose="020B0604020202020204" charset="0"/>
                <a:ea typeface="Arial" panose="020B0604020202020204" pitchFamily="34" charset="0"/>
              </a:rPr>
              <a:t> ML-based Network Intrusion Detection (NID) system that can provide rapid identification of potential intrusions.  </a:t>
            </a:r>
          </a:p>
          <a:p>
            <a:pPr>
              <a:buFont typeface="Wingdings" panose="05000000000000000000" pitchFamily="2" charset="2"/>
              <a:buChar char="§"/>
            </a:pPr>
            <a:endParaRPr lang="en-SG" sz="1400" dirty="0">
              <a:solidFill>
                <a:schemeClr val="bg2"/>
              </a:solidFill>
              <a:latin typeface="Proxima Nova" panose="020B0604020202020204" charset="0"/>
              <a:ea typeface="Arial" panose="020B0604020202020204" pitchFamily="34" charset="0"/>
            </a:endParaRPr>
          </a:p>
          <a:p>
            <a:pPr>
              <a:buFont typeface="Wingdings" panose="05000000000000000000" pitchFamily="2" charset="2"/>
              <a:buChar char="§"/>
            </a:pPr>
            <a:r>
              <a:rPr lang="en-SG" sz="1400" dirty="0">
                <a:solidFill>
                  <a:schemeClr val="bg2"/>
                </a:solidFill>
                <a:effectLst/>
                <a:latin typeface="Proxima Nova" panose="020B0604020202020204" charset="0"/>
                <a:ea typeface="Arial" panose="020B0604020202020204" pitchFamily="34" charset="0"/>
              </a:rPr>
              <a:t>We also plan to test a DL-based (CNN) solution to see if we get better results [define results].</a:t>
            </a:r>
          </a:p>
          <a:p>
            <a:pPr>
              <a:buFont typeface="Wingdings" panose="05000000000000000000" pitchFamily="2" charset="2"/>
              <a:buChar char="§"/>
            </a:pPr>
            <a:endParaRPr lang="en-SG" sz="1400" dirty="0">
              <a:solidFill>
                <a:schemeClr val="bg2"/>
              </a:solidFill>
              <a:effectLst/>
              <a:latin typeface="Proxima Nova" panose="020B0604020202020204" charset="0"/>
              <a:ea typeface="Arial" panose="020B0604020202020204" pitchFamily="34" charset="0"/>
            </a:endParaRPr>
          </a:p>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This NID will:</a:t>
            </a:r>
          </a:p>
          <a:p>
            <a:pPr lvl="1">
              <a:lnSpc>
                <a:spcPct val="100000"/>
              </a:lnSpc>
              <a:spcBef>
                <a:spcPts val="600"/>
              </a:spcBef>
              <a:buFont typeface="Wingdings" panose="05000000000000000000" pitchFamily="2" charset="2"/>
              <a:buChar char="§"/>
            </a:pPr>
            <a:r>
              <a:rPr lang="en-SG" dirty="0">
                <a:solidFill>
                  <a:schemeClr val="bg2"/>
                </a:solidFill>
                <a:effectLst/>
                <a:latin typeface="Proxima Nova" panose="020B0604020202020204" charset="0"/>
                <a:ea typeface="Arial" panose="020B0604020202020204" pitchFamily="34" charset="0"/>
              </a:rPr>
              <a:t>let network administrators take corrective action to cancel these threats.</a:t>
            </a:r>
          </a:p>
          <a:p>
            <a:pPr lvl="1">
              <a:lnSpc>
                <a:spcPct val="100000"/>
              </a:lnSpc>
              <a:spcBef>
                <a:spcPts val="600"/>
              </a:spcBef>
              <a:buFont typeface="Wingdings" panose="05000000000000000000" pitchFamily="2" charset="2"/>
              <a:buChar char="§"/>
            </a:pPr>
            <a:r>
              <a:rPr lang="en-SG" dirty="0">
                <a:solidFill>
                  <a:schemeClr val="bg2"/>
                </a:solidFill>
                <a:latin typeface="Proxima Nova" panose="020B0604020202020204" charset="0"/>
              </a:rPr>
              <a:t>let network designers develop responses based on information from the NID.</a:t>
            </a:r>
          </a:p>
          <a:p>
            <a:pPr marL="596886" lvl="1" indent="0">
              <a:lnSpc>
                <a:spcPct val="100000"/>
              </a:lnSpc>
              <a:spcBef>
                <a:spcPts val="600"/>
              </a:spcBef>
              <a:buNone/>
            </a:pPr>
            <a:endParaRPr lang="en-US"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The NID will help reduce interruption of service and avoid or reduce interrupting critical tasks and its associated cost for the user and provider.</a:t>
            </a:r>
          </a:p>
          <a:p>
            <a:pPr>
              <a:buFont typeface="Wingdings" panose="05000000000000000000" pitchFamily="2" charset="2"/>
              <a:buChar char="§"/>
            </a:pPr>
            <a:r>
              <a:rPr lang="en-US" sz="1400" i="1" u="sng" dirty="0">
                <a:solidFill>
                  <a:schemeClr val="bg2"/>
                </a:solidFill>
                <a:latin typeface="Proxima Nova" panose="020B0604020202020204" charset="0"/>
              </a:rPr>
              <a:t>The NID will have to monitor network flow (at port level), and robustly identify threats.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04800" y="515313"/>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3" name="Text Placeholder 2">
            <a:extLst>
              <a:ext uri="{FF2B5EF4-FFF2-40B4-BE49-F238E27FC236}">
                <a16:creationId xmlns:a16="http://schemas.microsoft.com/office/drawing/2014/main" id="{3F00288B-8654-28D8-587C-8DB42168AB5C}"/>
              </a:ext>
            </a:extLst>
          </p:cNvPr>
          <p:cNvSpPr>
            <a:spLocks noGrp="1"/>
          </p:cNvSpPr>
          <p:nvPr>
            <p:ph type="body" idx="1"/>
          </p:nvPr>
        </p:nvSpPr>
        <p:spPr>
          <a:xfrm>
            <a:off x="632013" y="4040840"/>
            <a:ext cx="8041340" cy="300997"/>
          </a:xfrm>
        </p:spPr>
        <p:txBody>
          <a:bodyPr/>
          <a:lstStyle/>
          <a:p>
            <a:pPr marL="107948" indent="0">
              <a:buNone/>
            </a:pPr>
            <a:r>
              <a:rPr lang="en-US" sz="900" dirty="0"/>
              <a:t>Source: https://write.agrevolution.in/ds-pipeline-the-much-needed-data-science-infrastructure-design-part-1-the-concept-4ceb57944974</a:t>
            </a:r>
          </a:p>
        </p:txBody>
      </p:sp>
      <p:pic>
        <p:nvPicPr>
          <p:cNvPr id="6" name="Picture 5">
            <a:extLst>
              <a:ext uri="{FF2B5EF4-FFF2-40B4-BE49-F238E27FC236}">
                <a16:creationId xmlns:a16="http://schemas.microsoft.com/office/drawing/2014/main" id="{F0B0338B-5F4B-62C6-FD62-9C212FEF017E}"/>
              </a:ext>
            </a:extLst>
          </p:cNvPr>
          <p:cNvPicPr>
            <a:picLocks noChangeAspect="1"/>
          </p:cNvPicPr>
          <p:nvPr/>
        </p:nvPicPr>
        <p:blipFill>
          <a:blip r:embed="rId3"/>
          <a:stretch>
            <a:fillRect/>
          </a:stretch>
        </p:blipFill>
        <p:spPr>
          <a:xfrm>
            <a:off x="2316256" y="1148767"/>
            <a:ext cx="4511488" cy="2761031"/>
          </a:xfrm>
          <a:prstGeom prst="rect">
            <a:avLst/>
          </a:prstGeom>
        </p:spPr>
      </p:pic>
    </p:spTree>
    <p:extLst>
      <p:ext uri="{BB962C8B-B14F-4D97-AF65-F5344CB8AC3E}">
        <p14:creationId xmlns:p14="http://schemas.microsoft.com/office/powerpoint/2010/main" val="32930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37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(initial proposal)</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0" i="0" dirty="0">
                <a:solidFill>
                  <a:schemeClr val="bg2"/>
                </a:solidFill>
                <a:effectLst/>
                <a:latin typeface="Proxima Nova" panose="020B0604020202020204" charset="0"/>
              </a:rPr>
              <a:t>Reusable Code Structure for building ML Models</a:t>
            </a:r>
          </a:p>
          <a:p>
            <a:pPr algn="l">
              <a:buFont typeface="+mj-lt"/>
              <a:buAutoNum type="arabicPeriod"/>
            </a:pPr>
            <a:r>
              <a:rPr lang="en-US" b="0" i="0" dirty="0">
                <a:solidFill>
                  <a:schemeClr val="bg2"/>
                </a:solidFill>
                <a:effectLst/>
                <a:latin typeface="Proxima Nova" panose="020B0604020202020204" charset="0"/>
              </a:rPr>
              <a:t>Experiment Tracking with model Artifacts</a:t>
            </a:r>
          </a:p>
          <a:p>
            <a:pPr algn="l">
              <a:buFont typeface="+mj-lt"/>
              <a:buAutoNum type="arabicPeriod"/>
            </a:pPr>
            <a:r>
              <a:rPr lang="en-US" b="0" i="0" dirty="0">
                <a:solidFill>
                  <a:schemeClr val="bg2"/>
                </a:solidFill>
                <a:effectLst/>
                <a:latin typeface="Proxima Nova" panose="020B0604020202020204" charset="0"/>
              </a:rPr>
              <a:t>Training of Models on Managed Remote instances</a:t>
            </a:r>
          </a:p>
          <a:p>
            <a:pPr algn="l">
              <a:buFont typeface="+mj-lt"/>
              <a:buAutoNum type="arabicPeriod"/>
            </a:pPr>
            <a:r>
              <a:rPr lang="en-US" b="0" i="0" dirty="0">
                <a:solidFill>
                  <a:schemeClr val="bg2"/>
                </a:solidFill>
                <a:effectLst/>
                <a:latin typeface="Proxima Nova" panose="020B0604020202020204" charset="0"/>
              </a:rPr>
              <a:t>Version control of Trained models</a:t>
            </a:r>
          </a:p>
          <a:p>
            <a:pPr algn="l">
              <a:buFont typeface="+mj-lt"/>
              <a:buAutoNum type="arabicPeriod"/>
            </a:pPr>
            <a:r>
              <a:rPr lang="en-US" b="0" i="0" dirty="0">
                <a:solidFill>
                  <a:schemeClr val="bg2"/>
                </a:solidFill>
                <a:effectLst/>
                <a:latin typeface="Proxima Nova" panose="020B0604020202020204" charset="0"/>
              </a:rPr>
              <a:t>Git-based triggers to train and deploy models</a:t>
            </a:r>
          </a:p>
          <a:p>
            <a:pPr algn="l">
              <a:buFont typeface="+mj-lt"/>
              <a:buAutoNum type="arabicPeriod"/>
            </a:pPr>
            <a:r>
              <a:rPr lang="en-US" b="0" i="0" dirty="0">
                <a:solidFill>
                  <a:schemeClr val="bg2"/>
                </a:solidFill>
                <a:effectLst/>
                <a:latin typeface="Proxima Nova" panose="020B0604020202020204" charset="0"/>
              </a:rPr>
              <a:t>Deployment of Trained models on Managed Remote instances</a:t>
            </a:r>
          </a:p>
          <a:p>
            <a:pPr algn="l">
              <a:buFont typeface="+mj-lt"/>
              <a:buAutoNum type="arabicPeriod"/>
            </a:pPr>
            <a:r>
              <a:rPr lang="en-US" b="0" i="0" dirty="0">
                <a:solidFill>
                  <a:schemeClr val="bg2"/>
                </a:solidFill>
                <a:effectLst/>
                <a:latin typeface="Proxima Nova" panose="020B0604020202020204" charset="0"/>
              </a:rPr>
              <a:t>Monitoring and Logging of deployed models</a:t>
            </a:r>
          </a:p>
          <a:p>
            <a:pPr algn="l">
              <a:buFont typeface="+mj-lt"/>
              <a:buAutoNum type="arabicPeriod"/>
            </a:pPr>
            <a:r>
              <a:rPr lang="en-US" b="0" i="0" dirty="0">
                <a:solidFill>
                  <a:schemeClr val="bg2"/>
                </a:solidFill>
                <a:effectLst/>
                <a:latin typeface="Proxima Nova" panose="020B0604020202020204" charset="0"/>
              </a:rPr>
              <a:t>Integration of Deployed endpoints with API Gateway</a:t>
            </a:r>
          </a:p>
        </p:txBody>
      </p:sp>
    </p:spTree>
    <p:extLst>
      <p:ext uri="{BB962C8B-B14F-4D97-AF65-F5344CB8AC3E}">
        <p14:creationId xmlns:p14="http://schemas.microsoft.com/office/powerpoint/2010/main" val="75442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EDA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6" name="Google Shape;122;g133c1f20611_0_10">
            <a:extLst>
              <a:ext uri="{FF2B5EF4-FFF2-40B4-BE49-F238E27FC236}">
                <a16:creationId xmlns:a16="http://schemas.microsoft.com/office/drawing/2014/main" id="{5741AE49-7225-0B2A-3BF8-CCCD9479A6A4}"/>
              </a:ext>
            </a:extLst>
          </p:cNvPr>
          <p:cNvSpPr txBox="1">
            <a:spLocks/>
          </p:cNvSpPr>
          <p:nvPr/>
        </p:nvSpPr>
        <p:spPr>
          <a:xfrm>
            <a:off x="318600" y="1162050"/>
            <a:ext cx="8520600" cy="339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Wingdings" panose="05000000000000000000" pitchFamily="2" charset="2"/>
              <a:buChar char="§"/>
            </a:pPr>
            <a:r>
              <a:rPr lang="en-US" sz="1400" dirty="0">
                <a:solidFill>
                  <a:schemeClr val="bg2"/>
                </a:solidFill>
                <a:latin typeface="Proxima Nova" panose="020B0604020202020204" charset="0"/>
              </a:rPr>
              <a:t>Used Logistic Regression to run simple predictions for binary  and for multi class classification.</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Used TPOT to determine best pipeline for a (multi-class) classifier: a gradient boosting classifier (</a:t>
            </a:r>
            <a:r>
              <a:rPr lang="en-US" sz="1400" dirty="0" err="1">
                <a:solidFill>
                  <a:schemeClr val="bg2"/>
                </a:solidFill>
                <a:latin typeface="Proxima Nova" panose="020B0604020202020204" charset="0"/>
              </a:rPr>
              <a:t>XGBClassifier</a:t>
            </a:r>
            <a:r>
              <a:rPr lang="en-US" sz="1400" dirty="0">
                <a:solidFill>
                  <a:schemeClr val="bg2"/>
                </a:solidFill>
                <a:latin typeface="Proxima Nova" panose="020B0604020202020204" charset="0"/>
              </a:rPr>
              <a:t>).  </a:t>
            </a:r>
          </a:p>
        </p:txBody>
      </p:sp>
    </p:spTree>
    <p:extLst>
      <p:ext uri="{BB962C8B-B14F-4D97-AF65-F5344CB8AC3E}">
        <p14:creationId xmlns:p14="http://schemas.microsoft.com/office/powerpoint/2010/main" val="2690444582"/>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TotalTime>
  <Words>2214</Words>
  <Application>Microsoft Macintosh PowerPoint</Application>
  <PresentationFormat>On-screen Show (16:9)</PresentationFormat>
  <Paragraphs>184</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NexusSerif</vt:lpstr>
      <vt:lpstr>Proxima Nova Semibold</vt:lpstr>
      <vt:lpstr>Lato</vt:lpstr>
      <vt:lpstr>Proxima Nova</vt:lpstr>
      <vt:lpstr>Wingdings</vt:lpstr>
      <vt:lpstr>Arial</vt:lpstr>
      <vt:lpstr>FourthBrain</vt:lpstr>
      <vt:lpstr>PowerPoint Presentation</vt:lpstr>
      <vt:lpstr>Presentation Outline</vt:lpstr>
      <vt:lpstr>Definition of the Problem</vt:lpstr>
      <vt:lpstr>Our Proposed Solution</vt:lpstr>
      <vt:lpstr>Our Proposed Solution</vt:lpstr>
      <vt:lpstr>MLE Stack</vt:lpstr>
      <vt:lpstr>MLE Stack (initial proposal)</vt:lpstr>
      <vt:lpstr>MLE Stack</vt:lpstr>
      <vt:lpstr>MLE Stack</vt:lpstr>
      <vt:lpstr>Information about the Data [&amp; Model]</vt:lpstr>
      <vt:lpstr>Information about the data (Multi-class classification)</vt:lpstr>
      <vt:lpstr>Information about the data (network topology)</vt:lpstr>
      <vt:lpstr>Information about the data (network topology)</vt:lpstr>
      <vt:lpstr>Industry insights</vt:lpstr>
      <vt:lpstr>Exploration model – DeepInsight with Squeezenet</vt:lpstr>
      <vt:lpstr>DeepInsight pipeline</vt:lpstr>
      <vt:lpstr>DeepInsight pipeline</vt:lpstr>
      <vt:lpstr>Models</vt:lpstr>
      <vt:lpstr>Models (industry)</vt:lpstr>
      <vt:lpstr>Models (industry)</vt:lpstr>
      <vt:lpstr>Industry insights</vt:lpstr>
      <vt:lpstr>Demo (2 min)</vt:lpstr>
      <vt:lpstr>Challenges</vt:lpstr>
      <vt:lpstr>Conclusions (90 s)</vt:lpstr>
      <vt:lpstr>Future Work (30 s)</vt:lpstr>
      <vt:lpstr>Thank You! Questions?</vt:lpstr>
      <vt:lpstr>PowerPoint Presentation</vt:lpstr>
      <vt:lpstr>Information about the data (network topology)</vt:lpstr>
      <vt:lpstr>MLE Stack (2 min)</vt:lpstr>
      <vt:lpstr>MLE Stack (2 min)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15</cp:revision>
  <cp:lastPrinted>2022-10-20T14:39:37Z</cp:lastPrinted>
  <dcterms:modified xsi:type="dcterms:W3CDTF">2022-10-20T21:13:01Z</dcterms:modified>
</cp:coreProperties>
</file>