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48" r:id="rId1"/>
  </p:sldMasterIdLst>
  <p:notesMasterIdLst>
    <p:notesMasterId r:id="rId43"/>
  </p:notesMasterIdLst>
  <p:sldIdLst>
    <p:sldId id="257" r:id="rId2"/>
    <p:sldId id="258" r:id="rId3"/>
    <p:sldId id="259" r:id="rId4"/>
    <p:sldId id="260" r:id="rId5"/>
    <p:sldId id="261" r:id="rId6"/>
    <p:sldId id="275" r:id="rId7"/>
    <p:sldId id="273" r:id="rId8"/>
    <p:sldId id="289" r:id="rId9"/>
    <p:sldId id="292" r:id="rId10"/>
    <p:sldId id="290" r:id="rId11"/>
    <p:sldId id="262" r:id="rId12"/>
    <p:sldId id="265" r:id="rId13"/>
    <p:sldId id="266" r:id="rId14"/>
    <p:sldId id="303" r:id="rId15"/>
    <p:sldId id="272" r:id="rId16"/>
    <p:sldId id="291" r:id="rId17"/>
    <p:sldId id="310" r:id="rId18"/>
    <p:sldId id="311" r:id="rId19"/>
    <p:sldId id="306" r:id="rId20"/>
    <p:sldId id="288" r:id="rId21"/>
    <p:sldId id="305" r:id="rId22"/>
    <p:sldId id="294" r:id="rId23"/>
    <p:sldId id="300" r:id="rId24"/>
    <p:sldId id="295" r:id="rId25"/>
    <p:sldId id="309" r:id="rId26"/>
    <p:sldId id="296" r:id="rId27"/>
    <p:sldId id="297" r:id="rId28"/>
    <p:sldId id="298" r:id="rId29"/>
    <p:sldId id="299" r:id="rId30"/>
    <p:sldId id="304" r:id="rId31"/>
    <p:sldId id="269" r:id="rId32"/>
    <p:sldId id="264" r:id="rId33"/>
    <p:sldId id="268" r:id="rId34"/>
    <p:sldId id="277" r:id="rId35"/>
    <p:sldId id="283" r:id="rId36"/>
    <p:sldId id="281" r:id="rId37"/>
    <p:sldId id="282" r:id="rId38"/>
    <p:sldId id="284" r:id="rId39"/>
    <p:sldId id="276" r:id="rId40"/>
    <p:sldId id="271" r:id="rId41"/>
    <p:sldId id="270" r:id="rId42"/>
  </p:sldIdLst>
  <p:sldSz cx="9144000" cy="5143500" type="screen16x9"/>
  <p:notesSz cx="6858000" cy="9144000"/>
  <p:embeddedFontLst>
    <p:embeddedFont>
      <p:font typeface="Proxima Nova" panose="02000506030000020004" pitchFamily="2" charset="0"/>
      <p:regular r:id="rId44"/>
      <p:bold r:id="rId45"/>
      <p:italic r:id="rId46"/>
      <p:boldItalic r:id="rId47"/>
    </p:embeddedFont>
    <p:embeddedFont>
      <p:font typeface="Proxima Nova Semibold" panose="02000506030000020004"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18" userDrawn="1">
          <p15:clr>
            <a:srgbClr val="A4A3A4"/>
          </p15:clr>
        </p15:guide>
        <p15:guide id="2" pos="2880" userDrawn="1">
          <p15:clr>
            <a:srgbClr val="A4A3A4"/>
          </p15:clr>
        </p15:guide>
        <p15:guide id="3" orient="horz" pos="732" userDrawn="1">
          <p15:clr>
            <a:srgbClr val="A4A3A4"/>
          </p15:clr>
        </p15:guide>
        <p15:guide id="4" orient="horz" pos="2868" userDrawn="1">
          <p15:clr>
            <a:srgbClr val="A4A3A4"/>
          </p15:clr>
        </p15:guide>
        <p15:guide id="5" pos="192" userDrawn="1">
          <p15:clr>
            <a:srgbClr val="A4A3A4"/>
          </p15:clr>
        </p15:guide>
        <p15:guide id="6" pos="5568"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YcyAUIkQHKs4Ne0oM4jMUNFjm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74"/>
    <p:restoredTop sz="94239"/>
  </p:normalViewPr>
  <p:slideViewPr>
    <p:cSldViewPr snapToGrid="0">
      <p:cViewPr varScale="1">
        <p:scale>
          <a:sx n="153" d="100"/>
          <a:sy n="153" d="100"/>
        </p:scale>
        <p:origin x="1192" y="176"/>
      </p:cViewPr>
      <p:guideLst>
        <p:guide orient="horz" pos="1618"/>
        <p:guide pos="2880"/>
        <p:guide orient="horz" pos="732"/>
        <p:guide orient="horz" pos="2868"/>
        <p:guide pos="192"/>
        <p:guide pos="5568"/>
      </p:guideLst>
    </p:cSldViewPr>
  </p:slideViewPr>
  <p:outlineViewPr>
    <p:cViewPr>
      <p:scale>
        <a:sx n="33" d="100"/>
        <a:sy n="33" d="100"/>
      </p:scale>
      <p:origin x="0" y="-6392"/>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3976"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8"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3bbe043f8_2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dirty="0"/>
              <a:t>Welcome to the presentation of our network analytics project</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The team members are Renato </a:t>
            </a:r>
            <a:r>
              <a:rPr lang="en-US" sz="1400" dirty="0" err="1"/>
              <a:t>Barroco</a:t>
            </a:r>
            <a:r>
              <a:rPr lang="en-US" sz="1400" dirty="0"/>
              <a:t> and Joaquin Gianantonio</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In today’s presentation we are going to … </a:t>
            </a:r>
          </a:p>
          <a:p>
            <a:pPr marL="0" lvl="0" indent="0" algn="l" rtl="0">
              <a:lnSpc>
                <a:spcPct val="100000"/>
              </a:lnSpc>
              <a:spcBef>
                <a:spcPts val="0"/>
              </a:spcBef>
              <a:spcAft>
                <a:spcPts val="0"/>
              </a:spcAft>
              <a:buSzPts val="1100"/>
              <a:buNone/>
            </a:pPr>
            <a:endParaRPr dirty="0"/>
          </a:p>
        </p:txBody>
      </p:sp>
      <p:sp>
        <p:nvSpPr>
          <p:cNvPr id="102" name="Google Shape;102;g133bbe043f8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highlight>
                  <a:srgbClr val="FFFF00"/>
                </a:highlight>
              </a:rPr>
              <a:t>Talk about </a:t>
            </a:r>
            <a:r>
              <a:rPr lang="en-US" dirty="0" err="1">
                <a:highlight>
                  <a:srgbClr val="FFFF00"/>
                </a:highlight>
              </a:rPr>
              <a:t>bacl</a:t>
            </a:r>
            <a:r>
              <a:rPr lang="en-US" dirty="0">
                <a:highlight>
                  <a:srgbClr val="FFFF00"/>
                </a:highlight>
              </a:rPr>
              <a:t> end and front end</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For the demo deployment of our intrusion alarm system we used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Flask to provide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use node as it provides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used react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containerized the application using Docker</a:t>
            </a:r>
            <a:endParaRPr dirty="0"/>
          </a:p>
        </p:txBody>
      </p:sp>
    </p:spTree>
    <p:extLst>
      <p:ext uri="{BB962C8B-B14F-4D97-AF65-F5344CB8AC3E}">
        <p14:creationId xmlns:p14="http://schemas.microsoft.com/office/powerpoint/2010/main" val="1625389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6514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4793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9839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6477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385892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95728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3bbe043f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133bbe043f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dirty="0"/>
              <a:t>In this presentation we are going to cover the following:</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We will define the problem we are addressing,</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The ML solution we are proposing, </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We will briefly review the data we used and the ML model we selected,</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We will give a run down of the MLE stack we used and then we will jump into the demo for of our deployed solution</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After that we will comment on our conclusions and proposed future work (what we would have implemented if we had more time and resources available, and what we the alternatives that we discovered as we were deploying our solution)</a:t>
            </a:r>
            <a:endParaRPr sz="14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1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7709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9009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3749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6406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70345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16756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4179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350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04469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3c1f206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133c1f2061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400" dirty="0"/>
              <a:t>We all know that network infrastructures are at risk of cyber attacks and intrusions</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r>
              <a:rPr lang="en-US" sz="1400" dirty="0"/>
              <a:t>And today it is an ever-increasing concern as the applications of modern-day networking continue to expand, as with IoT and smart homes.</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r>
              <a:rPr lang="en-US" sz="1400" dirty="0"/>
              <a:t>Cyber attacks and intrusions can compromise the availability, confidentiality and integrity of networks.</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r>
              <a:rPr lang="en-US" sz="1400" dirty="0"/>
              <a:t>These threats are difficult to detect unaided because they display network traffic patterns tat are almost undistinguishable from the normal traffic.</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endParaRPr lang="en-US" sz="14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6183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2243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3c1f2061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133c1f20611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is where you can tell funny stories about the stupid things you did!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This is also the slide where you might convey the difference between what you set out out to do, and what you actually did.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4928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3522474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7787055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5289190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1093391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6001207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07518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Our proposed solution is to develop a ML network intrusion detection alarm system.</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To provide a rapid identification of potential intrusions.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This alarm system will</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Let network administrators take corrective actions and minimize the impact of the intrusion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Help network engineers to develop responses based on the information from the app</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goal of the alarm system is to help reduce the interruption of service, the interruption of critical tasks and to limit the cost of the intrusion for the user and the provider.</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Our proposed intrusion detection alarm will monitor the network flow at the port level, will robustly identify any threats (with high accuracy), and will provide a multi-class result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54285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950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For training our alarm system we used a dataset from the University of Nevada – Reno.</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Their Intrusion Detection Dataset is based on a custom application that periodically  collected and logged port statistics  from open flow switches.  The dataset also includes delta port statistics.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main difference from other NID datasets is that this one consists primarily of network port statistics.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dataset also addressed the limitation of the presence of tail classes, that there are enough samples for ML classifiers and has no missing network statistics.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expect that providing a multi-class classification result for the network analysis will provide a robust identification of the network flow, giving a security team a better understanding of the type of network flow.</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expect that our intrusion detection alarm system will be deployed to be hit from an API or some streaming process / batch load as the events are generated</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 dataset consist of 37.xxxx samples of network port statistic</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labels for the type of network activity/intrusion classes include the following:</a:t>
            </a:r>
          </a:p>
          <a:p>
            <a:pPr marL="0" lvl="0" indent="0" algn="l" rtl="0">
              <a:lnSpc>
                <a:spcPct val="100000"/>
              </a:lnSpc>
              <a:spcBef>
                <a:spcPts val="0"/>
              </a:spcBef>
              <a:spcAft>
                <a:spcPts val="0"/>
              </a:spcAft>
              <a:buSzPts val="1100"/>
              <a:buNone/>
            </a:pPr>
            <a:r>
              <a:rPr lang="en-US" dirty="0"/>
              <a:t>Normal Network Functionality,</a:t>
            </a:r>
          </a:p>
          <a:p>
            <a:pPr marL="0" lvl="0" indent="0" algn="l" rtl="0">
              <a:lnSpc>
                <a:spcPct val="100000"/>
              </a:lnSpc>
              <a:spcBef>
                <a:spcPts val="0"/>
              </a:spcBef>
              <a:spcAft>
                <a:spcPts val="0"/>
              </a:spcAft>
              <a:buSzPts val="1100"/>
              <a:buNone/>
            </a:pPr>
            <a:r>
              <a:rPr lang="en-US" dirty="0"/>
              <a:t>TCP SYN Flood,</a:t>
            </a:r>
          </a:p>
          <a:p>
            <a:pPr marL="0" lvl="0" indent="0" algn="l" rtl="0">
              <a:lnSpc>
                <a:spcPct val="100000"/>
              </a:lnSpc>
              <a:spcBef>
                <a:spcPts val="0"/>
              </a:spcBef>
              <a:spcAft>
                <a:spcPts val="0"/>
              </a:spcAft>
              <a:buSzPts val="1100"/>
              <a:buNone/>
            </a:pPr>
            <a:r>
              <a:rPr lang="en-US" dirty="0"/>
              <a:t>Port Scanning</a:t>
            </a:r>
          </a:p>
          <a:p>
            <a:pPr marL="0" lvl="0" indent="0" algn="l" rtl="0">
              <a:lnSpc>
                <a:spcPct val="100000"/>
              </a:lnSpc>
              <a:spcBef>
                <a:spcPts val="0"/>
              </a:spcBef>
              <a:spcAft>
                <a:spcPts val="0"/>
              </a:spcAft>
              <a:buSzPts val="1100"/>
              <a:buNone/>
            </a:pPr>
            <a:r>
              <a:rPr lang="en-US" dirty="0"/>
              <a:t>Flow table overflow</a:t>
            </a:r>
          </a:p>
          <a:p>
            <a:pPr marL="0" lvl="0" indent="0" algn="l" rtl="0">
              <a:lnSpc>
                <a:spcPct val="100000"/>
              </a:lnSpc>
              <a:spcBef>
                <a:spcPts val="0"/>
              </a:spcBef>
              <a:spcAft>
                <a:spcPts val="0"/>
              </a:spcAft>
              <a:buSzPts val="1100"/>
              <a:buNone/>
            </a:pPr>
            <a:r>
              <a:rPr lang="en-US" dirty="0"/>
              <a:t>Blackhole attack, and </a:t>
            </a:r>
          </a:p>
          <a:p>
            <a:pPr marL="0" lvl="0" indent="0" algn="l" rtl="0">
              <a:lnSpc>
                <a:spcPct val="100000"/>
              </a:lnSpc>
              <a:spcBef>
                <a:spcPts val="0"/>
              </a:spcBef>
              <a:spcAft>
                <a:spcPts val="0"/>
              </a:spcAft>
              <a:buSzPts val="1100"/>
              <a:buNone/>
            </a:pPr>
            <a:r>
              <a:rPr lang="en-US" dirty="0"/>
              <a:t>Traffic Diversion Attack.</a:t>
            </a:r>
            <a:endParaRPr dirty="0"/>
          </a:p>
        </p:txBody>
      </p:sp>
    </p:spTree>
    <p:extLst>
      <p:ext uri="{BB962C8B-B14F-4D97-AF65-F5344CB8AC3E}">
        <p14:creationId xmlns:p14="http://schemas.microsoft.com/office/powerpoint/2010/main" val="1714713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 network port </a:t>
            </a:r>
            <a:r>
              <a:rPr lang="en-US" dirty="0" err="1"/>
              <a:t>statictics</a:t>
            </a:r>
            <a:r>
              <a:rPr lang="en-US" dirty="0"/>
              <a:t> measured include: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580114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We started by testing linear regression models.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later used an automated tool for model selection and parameter optimization, the  tree based pipeline optimization tool,  or TPOT, on our reduced feature dataset.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Based on the TPOT results we selected and used an XG Boost Classifier, as it provided the more robust results for our multi-class analysis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XG Boost Classifier is a decision tree, ensembled learning algorithm, similar to a random forest model, which, according to the Network Intrusion Detection literature is the most widely used in the field. </a:t>
            </a:r>
            <a:endParaRPr dirty="0"/>
          </a:p>
        </p:txBody>
      </p:sp>
    </p:spTree>
    <p:extLst>
      <p:ext uri="{BB962C8B-B14F-4D97-AF65-F5344CB8AC3E}">
        <p14:creationId xmlns:p14="http://schemas.microsoft.com/office/powerpoint/2010/main" val="1712522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Here you can see a description of the ML stack that we used throughout the project,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tools for Exploratory Data Analysis, data engineering and feature selection, on </a:t>
            </a:r>
            <a:r>
              <a:rPr lang="en-US" dirty="0" err="1"/>
              <a:t>jupyter</a:t>
            </a:r>
            <a:r>
              <a:rPr lang="en-US" dirty="0"/>
              <a:t> notebooks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Scikit learn tools for data preprocessing, model selection, metrics and pipelines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used the TPOT tool to select and fine tune ML models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And we selected the extreme gradient boost library of ML models for our project</a:t>
            </a:r>
            <a:endParaRPr dirty="0"/>
          </a:p>
        </p:txBody>
      </p:sp>
    </p:spTree>
    <p:extLst>
      <p:ext uri="{BB962C8B-B14F-4D97-AF65-F5344CB8AC3E}">
        <p14:creationId xmlns:p14="http://schemas.microsoft.com/office/powerpoint/2010/main" val="1003624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g133bbe043f8_2_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g133bbe043f8_2_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dirty="0"/>
          </a:p>
        </p:txBody>
      </p:sp>
      <p:pic>
        <p:nvPicPr>
          <p:cNvPr id="13" name="Google Shape;13;g133bbe043f8_2_11"/>
          <p:cNvPicPr preferRelativeResize="0"/>
          <p:nvPr/>
        </p:nvPicPr>
        <p:blipFill rotWithShape="1">
          <a:blip r:embed="rId2">
            <a:alphaModFix/>
          </a:blip>
          <a:srcRect/>
          <a:stretch/>
        </p:blipFill>
        <p:spPr>
          <a:xfrm>
            <a:off x="8322883" y="83137"/>
            <a:ext cx="766975" cy="723775"/>
          </a:xfrm>
          <a:prstGeom prst="rect">
            <a:avLst/>
          </a:prstGeom>
          <a:noFill/>
          <a:ln>
            <a:noFill/>
          </a:ln>
        </p:spPr>
      </p:pic>
      <p:cxnSp>
        <p:nvCxnSpPr>
          <p:cNvPr id="14" name="Google Shape;14;g133bbe043f8_2_11"/>
          <p:cNvCxnSpPr>
            <a:cxnSpLocks/>
          </p:cNvCxnSpPr>
          <p:nvPr/>
        </p:nvCxnSpPr>
        <p:spPr>
          <a:xfrm>
            <a:off x="311708" y="4731467"/>
            <a:ext cx="8568900" cy="0"/>
          </a:xfrm>
          <a:prstGeom prst="straightConnector1">
            <a:avLst/>
          </a:prstGeom>
          <a:noFill/>
          <a:ln w="9525" cap="flat" cmpd="sng">
            <a:solidFill>
              <a:schemeClr val="dk2"/>
            </a:solidFill>
            <a:prstDash val="solid"/>
            <a:round/>
            <a:headEnd type="none" w="sm" len="sm"/>
            <a:tailEnd type="none" w="sm" len="sm"/>
          </a:ln>
        </p:spPr>
      </p:cxnSp>
      <p:sp>
        <p:nvSpPr>
          <p:cNvPr id="15" name="Google Shape;15;g133bbe043f8_2_1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
        <p:nvSpPr>
          <p:cNvPr id="2" name="TextBox 1">
            <a:extLst>
              <a:ext uri="{FF2B5EF4-FFF2-40B4-BE49-F238E27FC236}">
                <a16:creationId xmlns:a16="http://schemas.microsoft.com/office/drawing/2014/main" id="{84A1819D-6A02-A070-40F5-396985C0BC4C}"/>
              </a:ext>
            </a:extLst>
          </p:cNvPr>
          <p:cNvSpPr txBox="1"/>
          <p:nvPr userDrawn="1"/>
        </p:nvSpPr>
        <p:spPr>
          <a:xfrm>
            <a:off x="4596158" y="4796847"/>
            <a:ext cx="3801691" cy="230832"/>
          </a:xfrm>
          <a:prstGeom prst="rect">
            <a:avLst/>
          </a:prstGeom>
          <a:noFill/>
        </p:spPr>
        <p:txBody>
          <a:bodyPr wrap="square" rtlCol="0">
            <a:spAutoFit/>
          </a:bodyPr>
          <a:lstStyle/>
          <a:p>
            <a:pPr algn="r"/>
            <a:r>
              <a:rPr lang="en-US" sz="900" dirty="0">
                <a:latin typeface="+mj-lt"/>
              </a:rPr>
              <a:t>Network Analysis – Renato </a:t>
            </a:r>
            <a:r>
              <a:rPr lang="en-US" sz="900" dirty="0" err="1">
                <a:latin typeface="+mj-lt"/>
              </a:rPr>
              <a:t>Barroco</a:t>
            </a:r>
            <a:r>
              <a:rPr lang="en-US" sz="900" dirty="0">
                <a:latin typeface="+mj-lt"/>
              </a:rPr>
              <a:t> &amp; Joaquin Gianantonio     </a:t>
            </a:r>
          </a:p>
        </p:txBody>
      </p:sp>
      <p:sp>
        <p:nvSpPr>
          <p:cNvPr id="3" name="TextBox 2">
            <a:extLst>
              <a:ext uri="{FF2B5EF4-FFF2-40B4-BE49-F238E27FC236}">
                <a16:creationId xmlns:a16="http://schemas.microsoft.com/office/drawing/2014/main" id="{CE9D164A-7662-F59A-F840-3E6453EBDF04}"/>
              </a:ext>
            </a:extLst>
          </p:cNvPr>
          <p:cNvSpPr txBox="1"/>
          <p:nvPr userDrawn="1"/>
        </p:nvSpPr>
        <p:spPr>
          <a:xfrm>
            <a:off x="2498103" y="254524"/>
            <a:ext cx="184731" cy="307777"/>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AFC4C81-7FE9-A3FF-AF00-73A1AD337255}"/>
              </a:ext>
            </a:extLst>
          </p:cNvPr>
          <p:cNvSpPr txBox="1"/>
          <p:nvPr userDrawn="1"/>
        </p:nvSpPr>
        <p:spPr>
          <a:xfrm>
            <a:off x="8397849" y="4810078"/>
            <a:ext cx="366816" cy="236394"/>
          </a:xfrm>
          <a:prstGeom prst="rect">
            <a:avLst/>
          </a:prstGeom>
          <a:noFill/>
        </p:spPr>
        <p:txBody>
          <a:bodyPr wrap="square" rtlCol="0">
            <a:spAutoFit/>
          </a:bodyPr>
          <a:lstStyle/>
          <a:p>
            <a:fld id="{9B4E17F3-918A-2A41-92C9-156AB227B681}" type="slidenum">
              <a:rPr lang="en-US" sz="900" smtClean="0"/>
              <a:t>‹#›</a:t>
            </a:fld>
            <a:endParaRPr lang="en-US" sz="900" dirty="0"/>
          </a:p>
        </p:txBody>
      </p:sp>
      <p:cxnSp>
        <p:nvCxnSpPr>
          <p:cNvPr id="4" name="Google Shape;14;g133bbe043f8_2_11">
            <a:extLst>
              <a:ext uri="{FF2B5EF4-FFF2-40B4-BE49-F238E27FC236}">
                <a16:creationId xmlns:a16="http://schemas.microsoft.com/office/drawing/2014/main" id="{622861F8-B451-D9E0-C41F-45380B1A5D83}"/>
              </a:ext>
            </a:extLst>
          </p:cNvPr>
          <p:cNvCxnSpPr>
            <a:cxnSpLocks/>
          </p:cNvCxnSpPr>
          <p:nvPr userDrawn="1"/>
        </p:nvCxnSpPr>
        <p:spPr>
          <a:xfrm>
            <a:off x="287550" y="978934"/>
            <a:ext cx="8593058"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
        <p:cNvGrpSpPr/>
        <p:nvPr/>
      </p:nvGrpSpPr>
      <p:grpSpPr>
        <a:xfrm>
          <a:off x="0" y="0"/>
          <a:ext cx="0" cy="0"/>
          <a:chOff x="0" y="0"/>
          <a:chExt cx="0" cy="0"/>
        </a:xfrm>
      </p:grpSpPr>
      <p:sp>
        <p:nvSpPr>
          <p:cNvPr id="17" name="Google Shape;17;g133bbe043f8_2_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525252"/>
              </a:buClr>
              <a:buSzPts val="4700"/>
              <a:buFont typeface="Proxima Nova"/>
              <a:buNone/>
              <a:defRPr sz="4700" b="1">
                <a:solidFill>
                  <a:srgbClr val="525252"/>
                </a:solidFill>
                <a:latin typeface="Proxima Nova"/>
                <a:ea typeface="Proxima Nova"/>
                <a:cs typeface="Proxima Nova"/>
                <a:sym typeface="Proxima Nov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8" name="Google Shape;18;g133bbe043f8_2_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525252"/>
              </a:buClr>
              <a:buSzPts val="2800"/>
              <a:buFont typeface="Proxima Nova Semibold"/>
              <a:buNone/>
              <a:defRPr sz="2800">
                <a:solidFill>
                  <a:srgbClr val="525252"/>
                </a:solidFill>
                <a:latin typeface="Proxima Nova Semibold"/>
                <a:ea typeface="Proxima Nova Semibold"/>
                <a:cs typeface="Proxima Nova Semibold"/>
                <a:sym typeface="Proxima Nova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9" name="Google Shape;19;g133bbe043f8_2_4"/>
          <p:cNvPicPr preferRelativeResize="0"/>
          <p:nvPr/>
        </p:nvPicPr>
        <p:blipFill rotWithShape="1">
          <a:blip r:embed="rId2">
            <a:alphaModFix/>
          </a:blip>
          <a:srcRect/>
          <a:stretch/>
        </p:blipFill>
        <p:spPr>
          <a:xfrm>
            <a:off x="3396614" y="263451"/>
            <a:ext cx="2350776" cy="1363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type="twoColTx">
  <p:cSld name="TITLE_AND_TWO_COLUMNS">
    <p:spTree>
      <p:nvGrpSpPr>
        <p:cNvPr id="1" name="Shape 20"/>
        <p:cNvGrpSpPr/>
        <p:nvPr/>
      </p:nvGrpSpPr>
      <p:grpSpPr>
        <a:xfrm>
          <a:off x="0" y="0"/>
          <a:ext cx="0" cy="0"/>
          <a:chOff x="0" y="0"/>
          <a:chExt cx="0" cy="0"/>
        </a:xfrm>
      </p:grpSpPr>
      <p:sp>
        <p:nvSpPr>
          <p:cNvPr id="21" name="Google Shape;21;g133bbe043f8_2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g133bbe043f8_2_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g133bbe043f8_2_3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g133bbe043f8_2_33"/>
          <p:cNvSpPr txBox="1">
            <a:spLocks noGrp="1"/>
          </p:cNvSpPr>
          <p:nvPr>
            <p:ph type="sldNum" idx="12"/>
          </p:nvPr>
        </p:nvSpPr>
        <p:spPr>
          <a:xfrm>
            <a:off x="84072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25" name="Google Shape;25;g133bbe043f8_2_33"/>
          <p:cNvPicPr preferRelativeResize="0"/>
          <p:nvPr/>
        </p:nvPicPr>
        <p:blipFill rotWithShape="1">
          <a:blip r:embed="rId2">
            <a:alphaModFix/>
          </a:blip>
          <a:srcRect/>
          <a:stretch/>
        </p:blipFill>
        <p:spPr>
          <a:xfrm>
            <a:off x="8322498" y="53410"/>
            <a:ext cx="766975" cy="723775"/>
          </a:xfrm>
          <a:prstGeom prst="rect">
            <a:avLst/>
          </a:prstGeom>
          <a:noFill/>
          <a:ln>
            <a:noFill/>
          </a:ln>
        </p:spPr>
      </p:pic>
      <p:cxnSp>
        <p:nvCxnSpPr>
          <p:cNvPr id="26" name="Google Shape;26;g133bbe043f8_2_33"/>
          <p:cNvCxnSpPr/>
          <p:nvPr/>
        </p:nvCxnSpPr>
        <p:spPr>
          <a:xfrm>
            <a:off x="311708" y="4731467"/>
            <a:ext cx="8644200" cy="16200"/>
          </a:xfrm>
          <a:prstGeom prst="straightConnector1">
            <a:avLst/>
          </a:prstGeom>
          <a:noFill/>
          <a:ln w="9525" cap="flat" cmpd="sng">
            <a:solidFill>
              <a:schemeClr val="dk2"/>
            </a:solidFill>
            <a:prstDash val="solid"/>
            <a:round/>
            <a:headEnd type="none" w="sm" len="sm"/>
            <a:tailEnd type="none" w="sm" len="sm"/>
          </a:ln>
        </p:spPr>
      </p:cxnSp>
      <p:sp>
        <p:nvSpPr>
          <p:cNvPr id="27" name="Google Shape;27;g133bbe043f8_2_33"/>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mple Section header" type="secHead">
  <p:cSld name="SECTION_HEADER">
    <p:spTree>
      <p:nvGrpSpPr>
        <p:cNvPr id="1" name="Shape 28"/>
        <p:cNvGrpSpPr/>
        <p:nvPr/>
      </p:nvGrpSpPr>
      <p:grpSpPr>
        <a:xfrm>
          <a:off x="0" y="0"/>
          <a:ext cx="0" cy="0"/>
          <a:chOff x="0" y="0"/>
          <a:chExt cx="0" cy="0"/>
        </a:xfrm>
      </p:grpSpPr>
      <p:sp>
        <p:nvSpPr>
          <p:cNvPr id="29" name="Google Shape;29;g133bbe043f8_2_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525252"/>
              </a:buClr>
              <a:buSzPts val="3600"/>
              <a:buNone/>
              <a:defRPr sz="3600">
                <a:solidFill>
                  <a:srgbClr val="52525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30" name="Google Shape;30;g133bbe043f8_2_8"/>
          <p:cNvPicPr preferRelativeResize="0"/>
          <p:nvPr/>
        </p:nvPicPr>
        <p:blipFill rotWithShape="1">
          <a:blip r:embed="rId2">
            <a:alphaModFix/>
          </a:blip>
          <a:srcRect/>
          <a:stretch/>
        </p:blipFill>
        <p:spPr>
          <a:xfrm>
            <a:off x="8320477" y="66538"/>
            <a:ext cx="766975" cy="7237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
        <p:cNvGrpSpPr/>
        <p:nvPr/>
      </p:nvGrpSpPr>
      <p:grpSpPr>
        <a:xfrm>
          <a:off x="0" y="0"/>
          <a:ext cx="0" cy="0"/>
          <a:chOff x="0" y="0"/>
          <a:chExt cx="0" cy="0"/>
        </a:xfrm>
      </p:grpSpPr>
      <p:sp>
        <p:nvSpPr>
          <p:cNvPr id="32" name="Google Shape;32;g133bbe043f8_2_4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3" name="Google Shape;33;g133bbe043f8_2_4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189" lvl="0" indent="-349241" algn="ctr">
              <a:lnSpc>
                <a:spcPct val="115000"/>
              </a:lnSpc>
              <a:spcBef>
                <a:spcPts val="0"/>
              </a:spcBef>
              <a:spcAft>
                <a:spcPts val="0"/>
              </a:spcAft>
              <a:buSzPts val="1900"/>
              <a:buChar char="●"/>
              <a:defRPr/>
            </a:lvl1pPr>
            <a:lvl2pPr marL="914378" lvl="1" indent="-317492" algn="ctr">
              <a:lnSpc>
                <a:spcPct val="115000"/>
              </a:lnSpc>
              <a:spcBef>
                <a:spcPts val="1600"/>
              </a:spcBef>
              <a:spcAft>
                <a:spcPts val="0"/>
              </a:spcAft>
              <a:buSzPts val="1400"/>
              <a:buChar char="○"/>
              <a:defRPr/>
            </a:lvl2pPr>
            <a:lvl3pPr marL="1371566" lvl="2" indent="-317492" algn="ctr">
              <a:lnSpc>
                <a:spcPct val="115000"/>
              </a:lnSpc>
              <a:spcBef>
                <a:spcPts val="1600"/>
              </a:spcBef>
              <a:spcAft>
                <a:spcPts val="0"/>
              </a:spcAft>
              <a:buSzPts val="1400"/>
              <a:buChar char="■"/>
              <a:defRPr/>
            </a:lvl3pPr>
            <a:lvl4pPr marL="1828754" lvl="3" indent="-317492" algn="ctr">
              <a:lnSpc>
                <a:spcPct val="115000"/>
              </a:lnSpc>
              <a:spcBef>
                <a:spcPts val="1600"/>
              </a:spcBef>
              <a:spcAft>
                <a:spcPts val="0"/>
              </a:spcAft>
              <a:buSzPts val="1400"/>
              <a:buChar char="●"/>
              <a:defRPr/>
            </a:lvl4pPr>
            <a:lvl5pPr marL="2285943" lvl="4" indent="-317492" algn="ctr">
              <a:lnSpc>
                <a:spcPct val="115000"/>
              </a:lnSpc>
              <a:spcBef>
                <a:spcPts val="1600"/>
              </a:spcBef>
              <a:spcAft>
                <a:spcPts val="0"/>
              </a:spcAft>
              <a:buSzPts val="1400"/>
              <a:buChar char="○"/>
              <a:defRPr/>
            </a:lvl5pPr>
            <a:lvl6pPr marL="2743132" lvl="5" indent="-317492" algn="ctr">
              <a:lnSpc>
                <a:spcPct val="115000"/>
              </a:lnSpc>
              <a:spcBef>
                <a:spcPts val="1600"/>
              </a:spcBef>
              <a:spcAft>
                <a:spcPts val="0"/>
              </a:spcAft>
              <a:buSzPts val="1400"/>
              <a:buChar char="■"/>
              <a:defRPr/>
            </a:lvl6pPr>
            <a:lvl7pPr marL="3200320" lvl="6" indent="-317492" algn="ctr">
              <a:lnSpc>
                <a:spcPct val="115000"/>
              </a:lnSpc>
              <a:spcBef>
                <a:spcPts val="1600"/>
              </a:spcBef>
              <a:spcAft>
                <a:spcPts val="0"/>
              </a:spcAft>
              <a:buSzPts val="1400"/>
              <a:buChar char="●"/>
              <a:defRPr/>
            </a:lvl7pPr>
            <a:lvl8pPr marL="3657509" lvl="7" indent="-317492" algn="ctr">
              <a:lnSpc>
                <a:spcPct val="115000"/>
              </a:lnSpc>
              <a:spcBef>
                <a:spcPts val="1600"/>
              </a:spcBef>
              <a:spcAft>
                <a:spcPts val="0"/>
              </a:spcAft>
              <a:buSzPts val="1400"/>
              <a:buChar char="○"/>
              <a:defRPr/>
            </a:lvl8pPr>
            <a:lvl9pPr marL="4114697" lvl="8" indent="-317492" algn="ctr">
              <a:lnSpc>
                <a:spcPct val="115000"/>
              </a:lnSpc>
              <a:spcBef>
                <a:spcPts val="1600"/>
              </a:spcBef>
              <a:spcAft>
                <a:spcPts val="1600"/>
              </a:spcAft>
              <a:buSzPts val="1400"/>
              <a:buChar char="■"/>
              <a:defRPr/>
            </a:lvl9pPr>
          </a:lstStyle>
          <a:p>
            <a:endParaRPr/>
          </a:p>
        </p:txBody>
      </p:sp>
      <p:sp>
        <p:nvSpPr>
          <p:cNvPr id="34" name="Google Shape;34;g133bbe043f8_2_41"/>
          <p:cNvSpPr txBox="1">
            <a:spLocks noGrp="1"/>
          </p:cNvSpPr>
          <p:nvPr>
            <p:ph type="sldNum" idx="12"/>
          </p:nvPr>
        </p:nvSpPr>
        <p:spPr>
          <a:xfrm>
            <a:off x="82629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35" name="Google Shape;35;g133bbe043f8_2_41"/>
          <p:cNvPicPr preferRelativeResize="0"/>
          <p:nvPr/>
        </p:nvPicPr>
        <p:blipFill rotWithShape="1">
          <a:blip r:embed="rId2">
            <a:alphaModFix/>
          </a:blip>
          <a:srcRect/>
          <a:stretch/>
        </p:blipFill>
        <p:spPr>
          <a:xfrm>
            <a:off x="8310698" y="109860"/>
            <a:ext cx="766975" cy="723775"/>
          </a:xfrm>
          <a:prstGeom prst="rect">
            <a:avLst/>
          </a:prstGeom>
          <a:noFill/>
          <a:ln>
            <a:noFill/>
          </a:ln>
        </p:spPr>
      </p:pic>
      <p:cxnSp>
        <p:nvCxnSpPr>
          <p:cNvPr id="36" name="Google Shape;36;g133bbe043f8_2_41"/>
          <p:cNvCxnSpPr/>
          <p:nvPr/>
        </p:nvCxnSpPr>
        <p:spPr>
          <a:xfrm>
            <a:off x="311708" y="4731467"/>
            <a:ext cx="8499900" cy="9900"/>
          </a:xfrm>
          <a:prstGeom prst="straightConnector1">
            <a:avLst/>
          </a:prstGeom>
          <a:noFill/>
          <a:ln w="9525" cap="flat" cmpd="sng">
            <a:solidFill>
              <a:schemeClr val="dk2"/>
            </a:solidFill>
            <a:prstDash val="solid"/>
            <a:round/>
            <a:headEnd type="none" w="sm" len="sm"/>
            <a:tailEnd type="none" w="sm" len="sm"/>
          </a:ln>
        </p:spPr>
      </p:cxnSp>
      <p:sp>
        <p:nvSpPr>
          <p:cNvPr id="37" name="Google Shape;37;g133bbe043f8_2_4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g133bbe043f8_2_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133bbe043f8_2_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g133bbe043f8_2_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g133bbe043f8_2_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3" name="Google Shape;43;g133bbe043f8_2_18"/>
          <p:cNvSpPr txBox="1">
            <a:spLocks noGrp="1"/>
          </p:cNvSpPr>
          <p:nvPr>
            <p:ph type="sldNum" idx="12"/>
          </p:nvPr>
        </p:nvSpPr>
        <p:spPr>
          <a:xfrm>
            <a:off x="82881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44" name="Google Shape;44;g133bbe043f8_2_18"/>
          <p:cNvPicPr preferRelativeResize="0"/>
          <p:nvPr/>
        </p:nvPicPr>
        <p:blipFill rotWithShape="1">
          <a:blip r:embed="rId2">
            <a:alphaModFix/>
          </a:blip>
          <a:srcRect/>
          <a:stretch/>
        </p:blipFill>
        <p:spPr>
          <a:xfrm>
            <a:off x="8328748" y="72210"/>
            <a:ext cx="766975" cy="723775"/>
          </a:xfrm>
          <a:prstGeom prst="rect">
            <a:avLst/>
          </a:prstGeom>
          <a:noFill/>
          <a:ln>
            <a:noFill/>
          </a:ln>
        </p:spPr>
      </p:pic>
      <p:cxnSp>
        <p:nvCxnSpPr>
          <p:cNvPr id="45" name="Google Shape;45;g133bbe043f8_2_18"/>
          <p:cNvCxnSpPr/>
          <p:nvPr/>
        </p:nvCxnSpPr>
        <p:spPr>
          <a:xfrm rot="10800000" flipH="1">
            <a:off x="311708" y="4728767"/>
            <a:ext cx="8525100" cy="2700"/>
          </a:xfrm>
          <a:prstGeom prst="straightConnector1">
            <a:avLst/>
          </a:prstGeom>
          <a:noFill/>
          <a:ln w="9525" cap="flat" cmpd="sng">
            <a:solidFill>
              <a:schemeClr val="dk2"/>
            </a:solidFill>
            <a:prstDash val="solid"/>
            <a:round/>
            <a:headEnd type="none" w="sm" len="sm"/>
            <a:tailEnd type="none" w="sm" len="sm"/>
          </a:ln>
        </p:spPr>
      </p:cxnSp>
      <p:sp>
        <p:nvSpPr>
          <p:cNvPr id="46" name="Google Shape;46;g133bbe043f8_2_18"/>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g133bbe043f8_2_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g133bbe043f8_2_27"/>
          <p:cNvSpPr txBox="1">
            <a:spLocks noGrp="1"/>
          </p:cNvSpPr>
          <p:nvPr>
            <p:ph type="sldNum" idx="12"/>
          </p:nvPr>
        </p:nvSpPr>
        <p:spPr>
          <a:xfrm>
            <a:off x="8303683"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50" name="Google Shape;50;g133bbe043f8_2_27"/>
          <p:cNvPicPr preferRelativeResize="0"/>
          <p:nvPr/>
        </p:nvPicPr>
        <p:blipFill rotWithShape="1">
          <a:blip r:embed="rId2">
            <a:alphaModFix/>
          </a:blip>
          <a:srcRect/>
          <a:stretch/>
        </p:blipFill>
        <p:spPr>
          <a:xfrm>
            <a:off x="8303673" y="78485"/>
            <a:ext cx="766975" cy="723775"/>
          </a:xfrm>
          <a:prstGeom prst="rect">
            <a:avLst/>
          </a:prstGeom>
          <a:noFill/>
          <a:ln>
            <a:noFill/>
          </a:ln>
        </p:spPr>
      </p:pic>
      <p:cxnSp>
        <p:nvCxnSpPr>
          <p:cNvPr id="51" name="Google Shape;51;g133bbe043f8_2_27"/>
          <p:cNvCxnSpPr/>
          <p:nvPr/>
        </p:nvCxnSpPr>
        <p:spPr>
          <a:xfrm>
            <a:off x="311708" y="4731467"/>
            <a:ext cx="8550000" cy="9900"/>
          </a:xfrm>
          <a:prstGeom prst="straightConnector1">
            <a:avLst/>
          </a:prstGeom>
          <a:noFill/>
          <a:ln w="9525" cap="flat" cmpd="sng">
            <a:solidFill>
              <a:schemeClr val="dk2"/>
            </a:solidFill>
            <a:prstDash val="solid"/>
            <a:round/>
            <a:headEnd type="none" w="sm" len="sm"/>
            <a:tailEnd type="none" w="sm" len="sm"/>
          </a:ln>
        </p:spPr>
      </p:cxnSp>
      <p:sp>
        <p:nvSpPr>
          <p:cNvPr id="52" name="Google Shape;52;g133bbe043f8_2_27"/>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33bbe043f8_2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33bbe043f8_2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9250"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endParaRPr dirty="0"/>
          </a:p>
        </p:txBody>
      </p:sp>
      <p:sp>
        <p:nvSpPr>
          <p:cNvPr id="8" name="Google Shape;8;g133bbe043f8_2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www.tapadhirdas.com/unr-idd-dataset"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Ensemble_learning"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hyperlink" Target="https://developer.nvidia.com/blog/gradient-boosting-decision-trees-xgboost-cuda/"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learn.microsoft.com/en-us/azure/iot-hub/iot-hub-live-data-visualization-in-power-bi"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33bbe043f8_2_48"/>
          <p:cNvSpPr txBox="1">
            <a:spLocks noGrp="1"/>
          </p:cNvSpPr>
          <p:nvPr>
            <p:ph type="subTitle" idx="1"/>
          </p:nvPr>
        </p:nvSpPr>
        <p:spPr>
          <a:xfrm>
            <a:off x="379615" y="1915044"/>
            <a:ext cx="8520600" cy="2637905"/>
          </a:xfrm>
          <a:prstGeom prst="rect">
            <a:avLst/>
          </a:prstGeom>
          <a:noFill/>
          <a:ln>
            <a:noFill/>
          </a:ln>
        </p:spPr>
        <p:txBody>
          <a:bodyPr spcFirstLastPara="1" wrap="square" lIns="91425" tIns="91425" rIns="91425" bIns="91425" anchor="t" anchorCtr="0">
            <a:noAutofit/>
          </a:bodyPr>
          <a:lstStyle/>
          <a:p>
            <a:pPr marL="0" indent="0"/>
            <a:r>
              <a:rPr lang="en-US" sz="4300" b="1" dirty="0">
                <a:solidFill>
                  <a:srgbClr val="0070C0"/>
                </a:solidFill>
                <a:latin typeface="Proxima Nova"/>
                <a:ea typeface="Proxima Nova"/>
                <a:cs typeface="Proxima Nova"/>
                <a:sym typeface="Proxima Nova"/>
              </a:rPr>
              <a:t>Network Analytics</a:t>
            </a:r>
          </a:p>
          <a:p>
            <a:pPr marL="0" indent="0"/>
            <a:r>
              <a:rPr lang="en-US" sz="2400" b="1" dirty="0">
                <a:solidFill>
                  <a:schemeClr val="dk1"/>
                </a:solidFill>
                <a:latin typeface="Proxima Nova"/>
                <a:ea typeface="Proxima Nova"/>
                <a:cs typeface="Proxima Nova"/>
                <a:sym typeface="Proxima Nova"/>
              </a:rPr>
              <a:t>An </a:t>
            </a:r>
            <a:r>
              <a:rPr lang="en-SG" sz="2400" b="1" dirty="0">
                <a:solidFill>
                  <a:schemeClr val="bg2"/>
                </a:solidFill>
                <a:effectLst/>
                <a:latin typeface="Proxima Nova" panose="020B0604020202020204" charset="0"/>
                <a:ea typeface="Arial" panose="020B0604020202020204" pitchFamily="34" charset="0"/>
              </a:rPr>
              <a:t>Intrusion Detection Alarm </a:t>
            </a:r>
            <a:r>
              <a:rPr lang="en-SG" sz="2400" b="1" dirty="0">
                <a:solidFill>
                  <a:schemeClr val="bg2"/>
                </a:solidFill>
                <a:latin typeface="Proxima Nova" panose="020B0604020202020204" charset="0"/>
                <a:ea typeface="Arial" panose="020B0604020202020204" pitchFamily="34" charset="0"/>
              </a:rPr>
              <a:t>S</a:t>
            </a:r>
            <a:r>
              <a:rPr lang="en-SG" sz="2400" b="1" dirty="0">
                <a:solidFill>
                  <a:schemeClr val="bg2"/>
                </a:solidFill>
                <a:effectLst/>
                <a:latin typeface="Proxima Nova" panose="020B0604020202020204" charset="0"/>
                <a:ea typeface="Arial" panose="020B0604020202020204" pitchFamily="34" charset="0"/>
              </a:rPr>
              <a:t>ystem</a:t>
            </a:r>
            <a:r>
              <a:rPr lang="en-US" sz="2400" b="1" dirty="0">
                <a:solidFill>
                  <a:schemeClr val="dk1"/>
                </a:solidFill>
                <a:latin typeface="Proxima Nova"/>
                <a:ea typeface="Proxima Nova"/>
                <a:cs typeface="Proxima Nova"/>
                <a:sym typeface="Proxima Nova"/>
              </a:rPr>
              <a:t> </a:t>
            </a:r>
            <a:br>
              <a:rPr lang="en-US" sz="4300" b="1" dirty="0">
                <a:solidFill>
                  <a:schemeClr val="dk1"/>
                </a:solidFill>
                <a:latin typeface="Proxima Nova"/>
                <a:ea typeface="Proxima Nova"/>
                <a:cs typeface="Proxima Nova"/>
                <a:sym typeface="Proxima Nova"/>
              </a:rPr>
            </a:br>
            <a:endParaRPr lang="en-US" sz="1000" b="1" dirty="0">
              <a:solidFill>
                <a:schemeClr val="dk1"/>
              </a:solidFill>
              <a:latin typeface="Proxima Nova"/>
              <a:ea typeface="Proxima Nova"/>
              <a:cs typeface="Proxima Nova"/>
              <a:sym typeface="Proxima Nova"/>
            </a:endParaRPr>
          </a:p>
          <a:p>
            <a:pPr marL="0" indent="0"/>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marL="0" indent="0"/>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sz="20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 Deployment</a:t>
            </a:r>
            <a:endParaRPr dirty="0">
              <a:solidFill>
                <a:srgbClr val="0070C0"/>
              </a:solidFill>
            </a:endParaRPr>
          </a:p>
        </p:txBody>
      </p:sp>
      <p:pic>
        <p:nvPicPr>
          <p:cNvPr id="2056" name="Picture 8" descr="Docker: Accelerated, Containerized Application Development">
            <a:extLst>
              <a:ext uri="{FF2B5EF4-FFF2-40B4-BE49-F238E27FC236}">
                <a16:creationId xmlns:a16="http://schemas.microsoft.com/office/drawing/2014/main" id="{0671922A-0F68-A977-E57B-3197A7135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648" y="1207483"/>
            <a:ext cx="860258" cy="86025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ocoo, flask, logo Icon in Vector Logo">
            <a:extLst>
              <a:ext uri="{FF2B5EF4-FFF2-40B4-BE49-F238E27FC236}">
                <a16:creationId xmlns:a16="http://schemas.microsoft.com/office/drawing/2014/main" id="{D879B2D4-3102-AE4A-775F-D57318955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962" y="2268929"/>
            <a:ext cx="925630" cy="46281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Node.js Logo PNG Transparent &amp; SVG Vector - Freebie Supply">
            <a:extLst>
              <a:ext uri="{FF2B5EF4-FFF2-40B4-BE49-F238E27FC236}">
                <a16:creationId xmlns:a16="http://schemas.microsoft.com/office/drawing/2014/main" id="{58A92A08-FC7E-99C7-C604-D2818FDCA0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439" y="2923308"/>
            <a:ext cx="1172677" cy="879508"/>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Stickers: React Logo Stickers">
            <a:extLst>
              <a:ext uri="{FF2B5EF4-FFF2-40B4-BE49-F238E27FC236}">
                <a16:creationId xmlns:a16="http://schemas.microsoft.com/office/drawing/2014/main" id="{460F42AF-1456-3252-8EA5-6181C2A01F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5901" y="3891909"/>
            <a:ext cx="667753" cy="66775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048D343-A81A-6AC3-BB6E-25E5D4334B4D}"/>
              </a:ext>
            </a:extLst>
          </p:cNvPr>
          <p:cNvSpPr txBox="1"/>
          <p:nvPr/>
        </p:nvSpPr>
        <p:spPr>
          <a:xfrm>
            <a:off x="3077150" y="1277663"/>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Containerization for back-end deployment</a:t>
            </a:r>
          </a:p>
        </p:txBody>
      </p:sp>
      <p:sp>
        <p:nvSpPr>
          <p:cNvPr id="12" name="TextBox 11">
            <a:extLst>
              <a:ext uri="{FF2B5EF4-FFF2-40B4-BE49-F238E27FC236}">
                <a16:creationId xmlns:a16="http://schemas.microsoft.com/office/drawing/2014/main" id="{3223DAC6-57D1-F0B8-5442-C00D984157C5}"/>
              </a:ext>
            </a:extLst>
          </p:cNvPr>
          <p:cNvSpPr txBox="1"/>
          <p:nvPr/>
        </p:nvSpPr>
        <p:spPr>
          <a:xfrm>
            <a:off x="3077149" y="2140388"/>
            <a:ext cx="3772383"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Lightweight</a:t>
            </a:r>
            <a:r>
              <a:rPr lang="en-US" sz="1600" b="0" i="0" u="none" strike="noStrike" dirty="0">
                <a:solidFill>
                  <a:srgbClr val="BDC1C6"/>
                </a:solidFill>
                <a:effectLst/>
                <a:latin typeface="arial" panose="020B0604020202020204" pitchFamily="34" charset="0"/>
              </a:rPr>
              <a:t> </a:t>
            </a:r>
            <a:r>
              <a:rPr lang="en-US" sz="1200" dirty="0"/>
              <a:t>WSGI web application framework</a:t>
            </a:r>
          </a:p>
        </p:txBody>
      </p:sp>
      <p:sp>
        <p:nvSpPr>
          <p:cNvPr id="13" name="TextBox 12">
            <a:extLst>
              <a:ext uri="{FF2B5EF4-FFF2-40B4-BE49-F238E27FC236}">
                <a16:creationId xmlns:a16="http://schemas.microsoft.com/office/drawing/2014/main" id="{A31E8553-FA0D-2D7B-6CB3-5EF04906B9F2}"/>
              </a:ext>
            </a:extLst>
          </p:cNvPr>
          <p:cNvSpPr txBox="1"/>
          <p:nvPr/>
        </p:nvSpPr>
        <p:spPr>
          <a:xfrm>
            <a:off x="3077150" y="3003113"/>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Enables the creation of scalable and quick back-end RESTful APIs</a:t>
            </a:r>
          </a:p>
        </p:txBody>
      </p:sp>
      <p:sp>
        <p:nvSpPr>
          <p:cNvPr id="14" name="TextBox 13">
            <a:extLst>
              <a:ext uri="{FF2B5EF4-FFF2-40B4-BE49-F238E27FC236}">
                <a16:creationId xmlns:a16="http://schemas.microsoft.com/office/drawing/2014/main" id="{5AB8A59A-F7D0-3A0B-5EBA-E3904183692E}"/>
              </a:ext>
            </a:extLst>
          </p:cNvPr>
          <p:cNvSpPr txBox="1"/>
          <p:nvPr/>
        </p:nvSpPr>
        <p:spPr>
          <a:xfrm>
            <a:off x="3077150" y="3865837"/>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Front-end library that creates interactive user interfaces</a:t>
            </a:r>
          </a:p>
        </p:txBody>
      </p:sp>
    </p:spTree>
    <p:extLst>
      <p:ext uri="{BB962C8B-B14F-4D97-AF65-F5344CB8AC3E}">
        <p14:creationId xmlns:p14="http://schemas.microsoft.com/office/powerpoint/2010/main" val="1832516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 / Introduction</a:t>
            </a:r>
            <a:endParaRPr dirty="0">
              <a:solidFill>
                <a:srgbClr val="0070C0"/>
              </a:solidFill>
            </a:endParaRPr>
          </a:p>
        </p:txBody>
      </p:sp>
      <p:sp>
        <p:nvSpPr>
          <p:cNvPr id="2" name="TextBox 1">
            <a:extLst>
              <a:ext uri="{FF2B5EF4-FFF2-40B4-BE49-F238E27FC236}">
                <a16:creationId xmlns:a16="http://schemas.microsoft.com/office/drawing/2014/main" id="{52D07A92-79AD-F358-54AA-00EC92A390E0}"/>
              </a:ext>
            </a:extLst>
          </p:cNvPr>
          <p:cNvSpPr txBox="1"/>
          <p:nvPr/>
        </p:nvSpPr>
        <p:spPr>
          <a:xfrm>
            <a:off x="1504604" y="1554479"/>
            <a:ext cx="5685905" cy="789709"/>
          </a:xfrm>
          <a:prstGeom prst="rect">
            <a:avLst/>
          </a:prstGeom>
          <a:noFill/>
          <a:ln>
            <a:solidFill>
              <a:schemeClr val="dk2"/>
            </a:solidFill>
          </a:ln>
        </p:spPr>
        <p:txBody>
          <a:bodyPr wrap="square" rtlCol="0">
            <a:noAutofit/>
          </a:bodyPr>
          <a:lstStyle/>
          <a:p>
            <a:r>
              <a:rPr lang="en-US" dirty="0">
                <a:highlight>
                  <a:srgbClr val="FFFF00"/>
                </a:highlight>
              </a:rPr>
              <a:t>Include here a ’capture’ of what we will show in the demo, with a very brief description of the output and how it works.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Future Work</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latin typeface="Arial" panose="020B0604020202020204" pitchFamily="34" charset="0"/>
                <a:cs typeface="Arial" panose="020B0604020202020204" pitchFamily="34" charset="0"/>
              </a:rPr>
              <a:t>Real time streaming using KAFKA, Autoloader &amp; Databricks delta lake for real-time threat detection,</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Dashboarding using </a:t>
            </a:r>
            <a:r>
              <a:rPr lang="en-US" sz="1400" dirty="0" err="1">
                <a:latin typeface="Arial" panose="020B0604020202020204" pitchFamily="34" charset="0"/>
                <a:cs typeface="Arial" panose="020B0604020202020204" pitchFamily="34" charset="0"/>
              </a:rPr>
              <a:t>Plotly</a:t>
            </a:r>
            <a:r>
              <a:rPr lang="en-US" sz="1400" dirty="0">
                <a:latin typeface="Arial" panose="020B0604020202020204" pitchFamily="34" charset="0"/>
                <a:cs typeface="Arial" panose="020B0604020202020204" pitchFamily="34" charset="0"/>
              </a:rPr>
              <a:t>, Databricks environment,</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Data drift analysis with a robust DevOps, CICD deployment.</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33c1f20611_0_49"/>
          <p:cNvSpPr txBox="1">
            <a:spLocks noGrp="1"/>
          </p:cNvSpPr>
          <p:nvPr>
            <p:ph type="title"/>
          </p:nvPr>
        </p:nvSpPr>
        <p:spPr>
          <a:xfrm>
            <a:off x="311700" y="1162050"/>
            <a:ext cx="8520600" cy="3390900"/>
          </a:xfrm>
          <a:prstGeom prst="rect">
            <a:avLst/>
          </a:prstGeom>
          <a:noFill/>
          <a:ln>
            <a:noFill/>
          </a:ln>
        </p:spPr>
        <p:txBody>
          <a:bodyPr spcFirstLastPara="1" wrap="square" lIns="91425" tIns="91425" rIns="91425" bIns="91425" anchor="ctr" anchorCtr="0">
            <a:noAutofit/>
          </a:bodyPr>
          <a:lstStyle/>
          <a:p>
            <a:r>
              <a:rPr lang="en-US" sz="3200" dirty="0"/>
              <a:t>Thank You! </a:t>
            </a:r>
            <a:br>
              <a:rPr lang="en-US" sz="3200" dirty="0"/>
            </a:br>
            <a:r>
              <a:rPr lang="en-US" sz="3200" dirty="0"/>
              <a:t>Any Questions?</a:t>
            </a:r>
            <a:br>
              <a:rPr lang="en-US" sz="3200" dirty="0"/>
            </a:br>
            <a:br>
              <a:rPr lang="en-US" sz="1800" dirty="0"/>
            </a:br>
            <a:br>
              <a:rPr lang="en-US" sz="1800" dirty="0"/>
            </a:br>
            <a:br>
              <a:rPr lang="en-US" sz="1800" dirty="0"/>
            </a:br>
            <a:r>
              <a:rPr lang="en-US" sz="1800" dirty="0">
                <a:latin typeface="Arial" panose="020B0604020202020204" pitchFamily="34" charset="0"/>
                <a:cs typeface="Arial" panose="020B0604020202020204" pitchFamily="34" charset="0"/>
              </a:rPr>
              <a:t>[</a:t>
            </a:r>
            <a:r>
              <a:rPr lang="en-US" sz="1800" dirty="0" err="1">
                <a:highlight>
                  <a:srgbClr val="FFFF00"/>
                </a:highlight>
                <a:latin typeface="Arial" panose="020B0604020202020204" pitchFamily="34" charset="0"/>
                <a:cs typeface="Arial" panose="020B0604020202020204" pitchFamily="34" charset="0"/>
              </a:rPr>
              <a:t>Github</a:t>
            </a:r>
            <a:r>
              <a:rPr lang="en-US" sz="1800" dirty="0">
                <a:highlight>
                  <a:srgbClr val="FFFF00"/>
                </a:highlight>
                <a:latin typeface="Arial" panose="020B0604020202020204" pitchFamily="34" charset="0"/>
                <a:cs typeface="Arial" panose="020B0604020202020204" pitchFamily="34" charset="0"/>
              </a:rPr>
              <a:t> repo: https://</a:t>
            </a:r>
            <a:r>
              <a:rPr lang="en-US" sz="1800" dirty="0" err="1">
                <a:highlight>
                  <a:srgbClr val="FFFF00"/>
                </a:highlight>
                <a:latin typeface="Arial" panose="020B0604020202020204" pitchFamily="34" charset="0"/>
                <a:cs typeface="Arial" panose="020B0604020202020204" pitchFamily="34" charset="0"/>
              </a:rPr>
              <a:t>github.com</a:t>
            </a:r>
            <a:r>
              <a:rPr lang="en-US" sz="1800" dirty="0">
                <a:highlight>
                  <a:srgbClr val="FFFF00"/>
                </a:highlight>
                <a:latin typeface="Arial" panose="020B0604020202020204" pitchFamily="34" charset="0"/>
                <a:cs typeface="Arial" panose="020B0604020202020204" pitchFamily="34" charset="0"/>
              </a:rPr>
              <a:t>/</a:t>
            </a:r>
            <a:r>
              <a:rPr lang="en-US" sz="1800" dirty="0" err="1">
                <a:highlight>
                  <a:srgbClr val="FFFF00"/>
                </a:highlight>
                <a:latin typeface="Arial" panose="020B0604020202020204" pitchFamily="34" charset="0"/>
                <a:cs typeface="Arial" panose="020B0604020202020204" pitchFamily="34" charset="0"/>
              </a:rPr>
              <a:t>JoaquinGianan</a:t>
            </a:r>
            <a:r>
              <a:rPr lang="en-US" sz="1800" dirty="0">
                <a:highlight>
                  <a:srgbClr val="FFFF00"/>
                </a:highlight>
                <a:latin typeface="Arial" panose="020B0604020202020204" pitchFamily="34" charset="0"/>
                <a:cs typeface="Arial" panose="020B0604020202020204" pitchFamily="34" charset="0"/>
              </a:rPr>
              <a:t>/network-analytics]</a:t>
            </a:r>
            <a:br>
              <a:rPr lang="en-US" sz="1800" dirty="0">
                <a:highlight>
                  <a:srgbClr val="FFFF00"/>
                </a:highlight>
                <a:latin typeface="Arial" panose="020B0604020202020204" pitchFamily="34" charset="0"/>
                <a:cs typeface="Arial" panose="020B0604020202020204" pitchFamily="34" charset="0"/>
              </a:rPr>
            </a:br>
            <a:r>
              <a:rPr lang="en-US" sz="1800" dirty="0">
                <a:highlight>
                  <a:srgbClr val="FFFF00"/>
                </a:highlight>
                <a:latin typeface="Arial" panose="020B0604020202020204" pitchFamily="34" charset="0"/>
                <a:cs typeface="Arial" panose="020B0604020202020204" pitchFamily="34" charset="0"/>
              </a:rPr>
              <a:t>[Demo: link to demo]</a:t>
            </a:r>
            <a:endParaRPr dirty="0">
              <a:highlight>
                <a:srgbClr val="FFFF0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Google Shape;104;g133bbe043f8_2_48">
            <a:extLst>
              <a:ext uri="{FF2B5EF4-FFF2-40B4-BE49-F238E27FC236}">
                <a16:creationId xmlns:a16="http://schemas.microsoft.com/office/drawing/2014/main" id="{5BCA0C81-5D1C-8449-7088-5DA634CAE526}"/>
              </a:ext>
            </a:extLst>
          </p:cNvPr>
          <p:cNvSpPr txBox="1">
            <a:spLocks/>
          </p:cNvSpPr>
          <p:nvPr/>
        </p:nvSpPr>
        <p:spPr>
          <a:xfrm>
            <a:off x="318600" y="2172275"/>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300" b="1" dirty="0">
                <a:solidFill>
                  <a:srgbClr val="0070C0"/>
                </a:solidFill>
                <a:latin typeface="Proxima Nova"/>
                <a:ea typeface="Proxima Nova"/>
                <a:cs typeface="Proxima Nova"/>
                <a:sym typeface="Proxima Nova"/>
              </a:rPr>
              <a:t>Appendices</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algn="ctr"/>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lang="en-US" sz="2000" dirty="0">
              <a:solidFill>
                <a:srgbClr val="0070C0"/>
              </a:solidFill>
            </a:endParaRPr>
          </a:p>
        </p:txBody>
      </p:sp>
    </p:spTree>
    <p:extLst>
      <p:ext uri="{BB962C8B-B14F-4D97-AF65-F5344CB8AC3E}">
        <p14:creationId xmlns:p14="http://schemas.microsoft.com/office/powerpoint/2010/main" val="145926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pic>
        <p:nvPicPr>
          <p:cNvPr id="5122" name="Picture 2">
            <a:extLst>
              <a:ext uri="{FF2B5EF4-FFF2-40B4-BE49-F238E27FC236}">
                <a16:creationId xmlns:a16="http://schemas.microsoft.com/office/drawing/2014/main" id="{BA7BE798-6563-6081-71A1-464195134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037" y="1490391"/>
            <a:ext cx="3908560" cy="19970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BA789B-66E6-70D4-0BC2-D404B442E573}"/>
              </a:ext>
            </a:extLst>
          </p:cNvPr>
          <p:cNvSpPr txBox="1"/>
          <p:nvPr/>
        </p:nvSpPr>
        <p:spPr>
          <a:xfrm>
            <a:off x="5163671" y="4125775"/>
            <a:ext cx="3668629" cy="261610"/>
          </a:xfrm>
          <a:prstGeom prst="rect">
            <a:avLst/>
          </a:prstGeom>
          <a:noFill/>
        </p:spPr>
        <p:txBody>
          <a:bodyPr wrap="square">
            <a:spAutoFit/>
          </a:bodyPr>
          <a:lstStyle/>
          <a:p>
            <a:pPr marL="107948" indent="0" algn="r">
              <a:buNone/>
            </a:pPr>
            <a:r>
              <a:rPr lang="en-US" sz="1100" dirty="0">
                <a:hlinkClick r:id="rId4"/>
              </a:rPr>
              <a:t>Source: </a:t>
            </a:r>
            <a:r>
              <a:rPr lang="en-US" sz="1100" dirty="0" err="1">
                <a:hlinkClick r:id="rId4"/>
              </a:rPr>
              <a:t>Tapadhir</a:t>
            </a:r>
            <a:r>
              <a:rPr lang="en-US" sz="1100" dirty="0">
                <a:hlinkClick r:id="rId4"/>
              </a:rPr>
              <a:t> Das - UNR-IDD Dataset</a:t>
            </a:r>
            <a:endParaRPr lang="en-US" sz="1100" dirty="0">
              <a:solidFill>
                <a:schemeClr val="bg2"/>
              </a:solidFill>
              <a:latin typeface="Proxima Nova" panose="020B0604020202020204" charset="0"/>
            </a:endParaRPr>
          </a:p>
        </p:txBody>
      </p:sp>
      <p:sp>
        <p:nvSpPr>
          <p:cNvPr id="2" name="Google Shape;134;g133c1f20611_0_20">
            <a:extLst>
              <a:ext uri="{FF2B5EF4-FFF2-40B4-BE49-F238E27FC236}">
                <a16:creationId xmlns:a16="http://schemas.microsoft.com/office/drawing/2014/main" id="{23BAC40A-278E-FF4E-B96E-660C27129B70}"/>
              </a:ext>
            </a:extLst>
          </p:cNvPr>
          <p:cNvSpPr txBox="1">
            <a:spLocks noGrp="1"/>
          </p:cNvSpPr>
          <p:nvPr>
            <p:ph type="body" idx="1"/>
          </p:nvPr>
        </p:nvSpPr>
        <p:spPr>
          <a:xfrm>
            <a:off x="231018" y="1172645"/>
            <a:ext cx="3749312" cy="3416400"/>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US" sz="1400" dirty="0">
                <a:solidFill>
                  <a:schemeClr val="bg2"/>
                </a:solidFill>
                <a:latin typeface="Arial" panose="020B0604020202020204" pitchFamily="34" charset="0"/>
                <a:cs typeface="Arial" panose="020B0604020202020204" pitchFamily="34" charset="0"/>
              </a:rPr>
              <a:t>Flow Simulation: </a:t>
            </a:r>
            <a:r>
              <a:rPr lang="en-US" sz="1400" dirty="0" err="1">
                <a:solidFill>
                  <a:schemeClr val="bg2"/>
                </a:solidFill>
                <a:latin typeface="Arial" panose="020B0604020202020204" pitchFamily="34" charset="0"/>
                <a:cs typeface="Arial" panose="020B0604020202020204" pitchFamily="34" charset="0"/>
              </a:rPr>
              <a:t>IPerf</a:t>
            </a:r>
            <a:r>
              <a:rPr lang="en-US" sz="1400" dirty="0">
                <a:solidFill>
                  <a:schemeClr val="bg2"/>
                </a:solidFill>
                <a:latin typeface="Arial" panose="020B0604020202020204" pitchFamily="34" charset="0"/>
                <a:cs typeface="Arial" panose="020B0604020202020204" pitchFamily="34" charset="0"/>
              </a:rPr>
              <a:t> is used to create TCP and UDP data streams simulating network flows in virtual and real networks using dummy payloads.</a:t>
            </a:r>
          </a:p>
          <a:p>
            <a:pPr>
              <a:lnSpc>
                <a:spcPct val="100000"/>
              </a:lnSpc>
              <a:buFont typeface="Arial" panose="020B0604020202020204" pitchFamily="34" charset="0"/>
              <a:buChar char="•"/>
            </a:pPr>
            <a:endParaRPr lang="en-US" sz="14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400" dirty="0">
                <a:solidFill>
                  <a:schemeClr val="bg2"/>
                </a:solidFill>
                <a:latin typeface="Arial" panose="020B0604020202020204" pitchFamily="34" charset="0"/>
                <a:cs typeface="Arial" panose="020B0604020202020204" pitchFamily="34" charset="0"/>
              </a:rPr>
              <a:t>Data Collection: we create a custom application to collect and log the available statistics that are captured periodically (once in every 5 seconds) from OpenFlow (OF) switches. The statistics are collected through by means of </a:t>
            </a:r>
            <a:r>
              <a:rPr lang="en-US" sz="1400" i="1" dirty="0" err="1">
                <a:solidFill>
                  <a:schemeClr val="bg2"/>
                </a:solidFill>
                <a:latin typeface="Arial" panose="020B0604020202020204" pitchFamily="34" charset="0"/>
                <a:cs typeface="Arial" panose="020B0604020202020204" pitchFamily="34" charset="0"/>
              </a:rPr>
              <a:t>OFPPortStatsRequest</a:t>
            </a:r>
            <a:r>
              <a:rPr lang="en-US" sz="1400" dirty="0">
                <a:solidFill>
                  <a:schemeClr val="bg2"/>
                </a:solidFill>
                <a:latin typeface="Arial" panose="020B0604020202020204" pitchFamily="34" charset="0"/>
                <a:cs typeface="Arial" panose="020B0604020202020204" pitchFamily="34" charset="0"/>
              </a:rPr>
              <a:t> and </a:t>
            </a:r>
            <a:r>
              <a:rPr lang="en-US" sz="1400" i="1" dirty="0" err="1">
                <a:solidFill>
                  <a:schemeClr val="bg2"/>
                </a:solidFill>
                <a:latin typeface="Arial" panose="020B0604020202020204" pitchFamily="34" charset="0"/>
                <a:cs typeface="Arial" panose="020B0604020202020204" pitchFamily="34" charset="0"/>
              </a:rPr>
              <a:t>OFPPortStatsReply</a:t>
            </a:r>
            <a:r>
              <a:rPr lang="en-US" sz="1400" dirty="0">
                <a:solidFill>
                  <a:schemeClr val="bg2"/>
                </a:solidFill>
                <a:latin typeface="Arial" panose="020B0604020202020204" pitchFamily="34" charset="0"/>
                <a:cs typeface="Arial" panose="020B0604020202020204" pitchFamily="34" charset="0"/>
              </a:rPr>
              <a:t> messages between controller and switches. </a:t>
            </a:r>
          </a:p>
          <a:p>
            <a:pPr marL="0" indent="0">
              <a:buNone/>
            </a:pPr>
            <a:endParaRPr dirty="0"/>
          </a:p>
          <a:p>
            <a:pPr marL="0" indent="0">
              <a:buNone/>
            </a:pPr>
            <a:endParaRPr dirty="0"/>
          </a:p>
        </p:txBody>
      </p:sp>
    </p:spTree>
    <p:extLst>
      <p:ext uri="{BB962C8B-B14F-4D97-AF65-F5344CB8AC3E}">
        <p14:creationId xmlns:p14="http://schemas.microsoft.com/office/powerpoint/2010/main" val="2554354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For this Capstone project we are using data from the University of Nevada</a:t>
            </a:r>
            <a:r>
              <a:rPr lang="en-US" sz="1100" dirty="0">
                <a:solidFill>
                  <a:schemeClr val="tx1">
                    <a:lumMod val="50000"/>
                  </a:schemeClr>
                </a:solidFill>
                <a:latin typeface="Arial" panose="020B0604020202020204" pitchFamily="34" charset="0"/>
                <a:cs typeface="Arial" panose="020B0604020202020204" pitchFamily="34" charset="0"/>
              </a:rPr>
              <a:t>, the </a:t>
            </a: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 Reno Intrusion Detection Dataset (UNR-IDD).</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 main difference between UNR-IDD and other existing datasets is that UNR-IDD consists primarily of network port statistics.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These refer to the observed port metrics recorded in switch/router ports within a networking environment.</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 dataset also includes delta port statistics which indicates the change in magnitude of observed port statistics within a time interval.</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Compared to datasets that primarily use flow level statistics, these port statistics can provide a fine-grained analysis of network flows from the port level as decisions are made at the port level versus the flow level. This can lead to rapid identification of potential intrusions.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UNR-IDD also address the limitation of the presence of tail classes.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 dataset ensures that there are enough samples for ML classifiers to achieve high F-Measure scores.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Our training dataset also ensures that there are no missing network metrics and that all data samples are filled.</a:t>
            </a:r>
          </a:p>
          <a:p>
            <a:pPr marL="107950" lvl="0" indent="0" algn="l" rtl="0">
              <a:lnSpc>
                <a:spcPct val="115000"/>
              </a:lnSpc>
              <a:spcBef>
                <a:spcPts val="0"/>
              </a:spcBef>
              <a:spcAft>
                <a:spcPts val="0"/>
              </a:spcAft>
              <a:buSzPts val="1900"/>
              <a:buNone/>
            </a:pPr>
            <a:endParaRPr lang="en-US" sz="1200" dirty="0"/>
          </a:p>
        </p:txBody>
      </p:sp>
    </p:spTree>
    <p:extLst>
      <p:ext uri="{BB962C8B-B14F-4D97-AF65-F5344CB8AC3E}">
        <p14:creationId xmlns:p14="http://schemas.microsoft.com/office/powerpoint/2010/main" val="1835849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04800" y="480369"/>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sp>
        <p:nvSpPr>
          <p:cNvPr id="16" name="TextBox 15">
            <a:extLst>
              <a:ext uri="{FF2B5EF4-FFF2-40B4-BE49-F238E27FC236}">
                <a16:creationId xmlns:a16="http://schemas.microsoft.com/office/drawing/2014/main" id="{B18409FC-D8CB-D559-67BA-C91ADDB6E591}"/>
              </a:ext>
            </a:extLst>
          </p:cNvPr>
          <p:cNvSpPr txBox="1"/>
          <p:nvPr/>
        </p:nvSpPr>
        <p:spPr>
          <a:xfrm>
            <a:off x="1101672" y="1426708"/>
            <a:ext cx="1117747" cy="402019"/>
          </a:xfrm>
          <a:prstGeom prst="rect">
            <a:avLst/>
          </a:prstGeom>
          <a:noFill/>
          <a:ln w="12700">
            <a:solidFill>
              <a:schemeClr val="tx1">
                <a:lumMod val="50000"/>
              </a:schemeClr>
            </a:solidFill>
          </a:ln>
        </p:spPr>
        <p:txBody>
          <a:bodyPr wrap="square" rtlCol="0" anchor="ctr" anchorCtr="1">
            <a:noAutofit/>
          </a:bodyPr>
          <a:lstStyle/>
          <a:p>
            <a:pPr algn="ctr"/>
            <a:r>
              <a:rPr lang="en-US" dirty="0">
                <a:solidFill>
                  <a:schemeClr val="bg2"/>
                </a:solidFill>
                <a:latin typeface="Arial" panose="020B0604020202020204" pitchFamily="34" charset="0"/>
                <a:cs typeface="Arial" panose="020B0604020202020204" pitchFamily="34" charset="0"/>
                <a:sym typeface="Proxima Nova"/>
              </a:rPr>
              <a:t>Received Packets</a:t>
            </a:r>
          </a:p>
        </p:txBody>
      </p:sp>
      <p:sp>
        <p:nvSpPr>
          <p:cNvPr id="17" name="TextBox 16">
            <a:extLst>
              <a:ext uri="{FF2B5EF4-FFF2-40B4-BE49-F238E27FC236}">
                <a16:creationId xmlns:a16="http://schemas.microsoft.com/office/drawing/2014/main" id="{0386CAF7-69C1-FCBA-EDC4-19103BB1A4D0}"/>
              </a:ext>
            </a:extLst>
          </p:cNvPr>
          <p:cNvSpPr txBox="1"/>
          <p:nvPr/>
        </p:nvSpPr>
        <p:spPr>
          <a:xfrm>
            <a:off x="2382416" y="1395361"/>
            <a:ext cx="2944187" cy="427860"/>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Arial" panose="020B0604020202020204" pitchFamily="34" charset="0"/>
                <a:cs typeface="Arial" panose="020B0604020202020204" pitchFamily="34" charset="0"/>
              </a:rPr>
              <a:t>Number of packets received by the port</a:t>
            </a:r>
          </a:p>
        </p:txBody>
      </p:sp>
      <p:sp>
        <p:nvSpPr>
          <p:cNvPr id="20" name="TextBox 19">
            <a:extLst>
              <a:ext uri="{FF2B5EF4-FFF2-40B4-BE49-F238E27FC236}">
                <a16:creationId xmlns:a16="http://schemas.microsoft.com/office/drawing/2014/main" id="{29CC8DCD-B6C4-1575-1A7B-26B1CDFD61B2}"/>
              </a:ext>
            </a:extLst>
          </p:cNvPr>
          <p:cNvSpPr txBox="1"/>
          <p:nvPr/>
        </p:nvSpPr>
        <p:spPr>
          <a:xfrm>
            <a:off x="1101672" y="1898730"/>
            <a:ext cx="1117746" cy="402019"/>
          </a:xfrm>
          <a:prstGeom prst="rect">
            <a:avLst/>
          </a:prstGeom>
          <a:noFill/>
          <a:ln w="12700">
            <a:solidFill>
              <a:schemeClr val="tx1">
                <a:lumMod val="50000"/>
              </a:schemeClr>
            </a:solidFill>
          </a:ln>
        </p:spPr>
        <p:txBody>
          <a:bodyPr wrap="square" rtlCol="0" anchor="ctr" anchorCtr="1">
            <a:noAutofit/>
          </a:bodyPr>
          <a:lstStyle/>
          <a:p>
            <a:pPr algn="ctr"/>
            <a:r>
              <a:rPr lang="en-US" dirty="0">
                <a:solidFill>
                  <a:schemeClr val="bg2"/>
                </a:solidFill>
                <a:latin typeface="Arial" panose="020B0604020202020204" pitchFamily="34" charset="0"/>
                <a:cs typeface="Arial" panose="020B0604020202020204" pitchFamily="34" charset="0"/>
              </a:rPr>
              <a:t>Received Bytes</a:t>
            </a:r>
          </a:p>
        </p:txBody>
      </p:sp>
      <p:sp>
        <p:nvSpPr>
          <p:cNvPr id="21" name="TextBox 20">
            <a:extLst>
              <a:ext uri="{FF2B5EF4-FFF2-40B4-BE49-F238E27FC236}">
                <a16:creationId xmlns:a16="http://schemas.microsoft.com/office/drawing/2014/main" id="{49D896CA-06D2-5714-618A-49879296EA82}"/>
              </a:ext>
            </a:extLst>
          </p:cNvPr>
          <p:cNvSpPr txBox="1"/>
          <p:nvPr/>
        </p:nvSpPr>
        <p:spPr>
          <a:xfrm>
            <a:off x="2382416" y="1840978"/>
            <a:ext cx="2944187" cy="416212"/>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Arial" panose="020B0604020202020204" pitchFamily="34" charset="0"/>
                <a:cs typeface="Arial" panose="020B0604020202020204" pitchFamily="34" charset="0"/>
              </a:rPr>
              <a:t>Number of bytes received by the port</a:t>
            </a:r>
          </a:p>
        </p:txBody>
      </p:sp>
      <p:sp>
        <p:nvSpPr>
          <p:cNvPr id="22" name="TextBox 21">
            <a:extLst>
              <a:ext uri="{FF2B5EF4-FFF2-40B4-BE49-F238E27FC236}">
                <a16:creationId xmlns:a16="http://schemas.microsoft.com/office/drawing/2014/main" id="{6F09ADAF-64C8-6858-1A8A-CA40B45C8EE1}"/>
              </a:ext>
            </a:extLst>
          </p:cNvPr>
          <p:cNvSpPr txBox="1"/>
          <p:nvPr/>
        </p:nvSpPr>
        <p:spPr>
          <a:xfrm>
            <a:off x="1107460" y="2389920"/>
            <a:ext cx="1111959" cy="402019"/>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Arial" panose="020B0604020202020204" pitchFamily="34" charset="0"/>
                <a:cs typeface="Arial" panose="020B0604020202020204" pitchFamily="34" charset="0"/>
              </a:rPr>
              <a:t>Sent Packets</a:t>
            </a:r>
          </a:p>
        </p:txBody>
      </p:sp>
      <p:sp>
        <p:nvSpPr>
          <p:cNvPr id="23" name="TextBox 22">
            <a:extLst>
              <a:ext uri="{FF2B5EF4-FFF2-40B4-BE49-F238E27FC236}">
                <a16:creationId xmlns:a16="http://schemas.microsoft.com/office/drawing/2014/main" id="{F9E7C5E5-7B14-33CA-C209-707F2EFC79EB}"/>
              </a:ext>
            </a:extLst>
          </p:cNvPr>
          <p:cNvSpPr txBox="1"/>
          <p:nvPr/>
        </p:nvSpPr>
        <p:spPr>
          <a:xfrm>
            <a:off x="2414940" y="2395572"/>
            <a:ext cx="2911663" cy="377190"/>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Arial" panose="020B0604020202020204" pitchFamily="34" charset="0"/>
                <a:cs typeface="Arial" panose="020B0604020202020204" pitchFamily="34" charset="0"/>
              </a:rPr>
              <a:t>Number of packets sent by the port</a:t>
            </a:r>
          </a:p>
        </p:txBody>
      </p:sp>
      <p:sp>
        <p:nvSpPr>
          <p:cNvPr id="24" name="TextBox 23">
            <a:extLst>
              <a:ext uri="{FF2B5EF4-FFF2-40B4-BE49-F238E27FC236}">
                <a16:creationId xmlns:a16="http://schemas.microsoft.com/office/drawing/2014/main" id="{24D8D6AC-8146-E4D3-5B8A-3C5C9E9DD5DE}"/>
              </a:ext>
            </a:extLst>
          </p:cNvPr>
          <p:cNvSpPr txBox="1"/>
          <p:nvPr/>
        </p:nvSpPr>
        <p:spPr>
          <a:xfrm>
            <a:off x="1107459" y="2861942"/>
            <a:ext cx="1111959" cy="40201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Arial" panose="020B0604020202020204" pitchFamily="34" charset="0"/>
                <a:cs typeface="Arial" panose="020B0604020202020204" pitchFamily="34" charset="0"/>
              </a:rPr>
              <a:t>Sent Bytes</a:t>
            </a:r>
          </a:p>
        </p:txBody>
      </p:sp>
      <p:sp>
        <p:nvSpPr>
          <p:cNvPr id="25" name="TextBox 24">
            <a:extLst>
              <a:ext uri="{FF2B5EF4-FFF2-40B4-BE49-F238E27FC236}">
                <a16:creationId xmlns:a16="http://schemas.microsoft.com/office/drawing/2014/main" id="{60D3F7E1-E731-6C36-08FF-5518F17E4176}"/>
              </a:ext>
            </a:extLst>
          </p:cNvPr>
          <p:cNvSpPr txBox="1"/>
          <p:nvPr/>
        </p:nvSpPr>
        <p:spPr>
          <a:xfrm>
            <a:off x="2382416" y="2909062"/>
            <a:ext cx="2944187" cy="36663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Arial" panose="020B0604020202020204" pitchFamily="34" charset="0"/>
                <a:cs typeface="Arial" panose="020B0604020202020204" pitchFamily="34" charset="0"/>
              </a:rPr>
              <a:t>Number of bytes sent</a:t>
            </a:r>
          </a:p>
        </p:txBody>
      </p:sp>
      <p:sp>
        <p:nvSpPr>
          <p:cNvPr id="26" name="TextBox 25">
            <a:extLst>
              <a:ext uri="{FF2B5EF4-FFF2-40B4-BE49-F238E27FC236}">
                <a16:creationId xmlns:a16="http://schemas.microsoft.com/office/drawing/2014/main" id="{275D762E-94BB-FC98-E57C-3B8BF500A94A}"/>
              </a:ext>
            </a:extLst>
          </p:cNvPr>
          <p:cNvSpPr txBox="1"/>
          <p:nvPr/>
        </p:nvSpPr>
        <p:spPr>
          <a:xfrm>
            <a:off x="1101673" y="3415371"/>
            <a:ext cx="1111960" cy="40201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Arial" panose="020B0604020202020204" pitchFamily="34" charset="0"/>
                <a:cs typeface="Arial" panose="020B0604020202020204" pitchFamily="34" charset="0"/>
              </a:rPr>
              <a:t>Port alive Duration</a:t>
            </a:r>
          </a:p>
        </p:txBody>
      </p:sp>
      <p:sp>
        <p:nvSpPr>
          <p:cNvPr id="27" name="TextBox 26">
            <a:extLst>
              <a:ext uri="{FF2B5EF4-FFF2-40B4-BE49-F238E27FC236}">
                <a16:creationId xmlns:a16="http://schemas.microsoft.com/office/drawing/2014/main" id="{D0D0563C-FE29-7D20-84DE-E746A01014D1}"/>
              </a:ext>
            </a:extLst>
          </p:cNvPr>
          <p:cNvSpPr txBox="1"/>
          <p:nvPr/>
        </p:nvSpPr>
        <p:spPr>
          <a:xfrm>
            <a:off x="2394284" y="3424634"/>
            <a:ext cx="2932320" cy="40201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Arial" panose="020B0604020202020204" pitchFamily="34" charset="0"/>
                <a:cs typeface="Arial" panose="020B0604020202020204" pitchFamily="34" charset="0"/>
              </a:rPr>
              <a:t>The time port has been alive in seconds</a:t>
            </a:r>
          </a:p>
        </p:txBody>
      </p:sp>
      <p:sp>
        <p:nvSpPr>
          <p:cNvPr id="28" name="TextBox 27">
            <a:extLst>
              <a:ext uri="{FF2B5EF4-FFF2-40B4-BE49-F238E27FC236}">
                <a16:creationId xmlns:a16="http://schemas.microsoft.com/office/drawing/2014/main" id="{F2B6A6F5-279C-736A-31F9-579483CE3D01}"/>
              </a:ext>
            </a:extLst>
          </p:cNvPr>
          <p:cNvSpPr txBox="1"/>
          <p:nvPr/>
        </p:nvSpPr>
        <p:spPr>
          <a:xfrm rot="16200000">
            <a:off x="-515302" y="2379196"/>
            <a:ext cx="2399945" cy="49496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Arial" panose="020B0604020202020204" pitchFamily="34" charset="0"/>
                <a:cs typeface="Arial" panose="020B0604020202020204" pitchFamily="34" charset="0"/>
              </a:rPr>
              <a:t>Port statistics collected for every port on every switch</a:t>
            </a:r>
          </a:p>
        </p:txBody>
      </p:sp>
    </p:spTree>
    <p:extLst>
      <p:ext uri="{BB962C8B-B14F-4D97-AF65-F5344CB8AC3E}">
        <p14:creationId xmlns:p14="http://schemas.microsoft.com/office/powerpoint/2010/main" val="150243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Other Datasets</a:t>
            </a:r>
            <a:endParaRPr dirty="0">
              <a:solidFill>
                <a:srgbClr val="0070C0"/>
              </a:solidFill>
            </a:endParaRPr>
          </a:p>
        </p:txBody>
      </p:sp>
      <p:sp>
        <p:nvSpPr>
          <p:cNvPr id="128" name="Google Shape;128;g133c1f20611_0_15"/>
          <p:cNvSpPr txBox="1">
            <a:spLocks noGrp="1"/>
          </p:cNvSpPr>
          <p:nvPr>
            <p:ph type="body" idx="1"/>
          </p:nvPr>
        </p:nvSpPr>
        <p:spPr>
          <a:xfrm>
            <a:off x="311700" y="1187758"/>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indent="0">
              <a:buNone/>
            </a:pPr>
            <a:endParaRPr sz="1400" dirty="0"/>
          </a:p>
        </p:txBody>
      </p:sp>
      <p:pic>
        <p:nvPicPr>
          <p:cNvPr id="3" name="Picture 2">
            <a:extLst>
              <a:ext uri="{FF2B5EF4-FFF2-40B4-BE49-F238E27FC236}">
                <a16:creationId xmlns:a16="http://schemas.microsoft.com/office/drawing/2014/main" id="{3441169C-5BD5-AF22-8DB2-518822239CC5}"/>
              </a:ext>
            </a:extLst>
          </p:cNvPr>
          <p:cNvPicPr>
            <a:picLocks noChangeAspect="1"/>
          </p:cNvPicPr>
          <p:nvPr/>
        </p:nvPicPr>
        <p:blipFill>
          <a:blip r:embed="rId3"/>
          <a:stretch>
            <a:fillRect/>
          </a:stretch>
        </p:blipFill>
        <p:spPr>
          <a:xfrm>
            <a:off x="245738" y="1313576"/>
            <a:ext cx="4249507" cy="3164764"/>
          </a:xfrm>
          <a:prstGeom prst="rect">
            <a:avLst/>
          </a:prstGeom>
          <a:ln>
            <a:solidFill>
              <a:schemeClr val="tx1">
                <a:lumMod val="50000"/>
              </a:schemeClr>
            </a:solidFill>
          </a:ln>
        </p:spPr>
      </p:pic>
      <p:pic>
        <p:nvPicPr>
          <p:cNvPr id="7" name="Picture 6">
            <a:extLst>
              <a:ext uri="{FF2B5EF4-FFF2-40B4-BE49-F238E27FC236}">
                <a16:creationId xmlns:a16="http://schemas.microsoft.com/office/drawing/2014/main" id="{D5CBBE0B-6B41-FF11-7091-F9F269D793C3}"/>
              </a:ext>
            </a:extLst>
          </p:cNvPr>
          <p:cNvPicPr>
            <a:picLocks noChangeAspect="1"/>
          </p:cNvPicPr>
          <p:nvPr/>
        </p:nvPicPr>
        <p:blipFill>
          <a:blip r:embed="rId4"/>
          <a:stretch>
            <a:fillRect/>
          </a:stretch>
        </p:blipFill>
        <p:spPr>
          <a:xfrm>
            <a:off x="4545992" y="1411550"/>
            <a:ext cx="4193021" cy="2897795"/>
          </a:xfrm>
          <a:prstGeom prst="rect">
            <a:avLst/>
          </a:prstGeom>
          <a:ln>
            <a:solidFill>
              <a:schemeClr val="tx1">
                <a:lumMod val="50000"/>
              </a:schemeClr>
            </a:solidFill>
          </a:ln>
        </p:spPr>
      </p:pic>
    </p:spTree>
    <p:extLst>
      <p:ext uri="{BB962C8B-B14F-4D97-AF65-F5344CB8AC3E}">
        <p14:creationId xmlns:p14="http://schemas.microsoft.com/office/powerpoint/2010/main" val="1444077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Other Datasets</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marL="107948" indent="0">
              <a:buNone/>
            </a:pPr>
            <a:r>
              <a:rPr lang="en-US" sz="1000" i="1" dirty="0">
                <a:effectLst/>
                <a:latin typeface="Arial" panose="020B0604020202020204" pitchFamily="34" charset="0"/>
                <a:cs typeface="Arial" panose="020B0604020202020204" pitchFamily="34" charset="0"/>
              </a:rPr>
              <a:t>As mentioned above, the three prominent NIDS datasets are NSL-KDD [5], CIC-IDS-2018 [6], and UNSW-NB15 [3].</a:t>
            </a:r>
            <a:endParaRPr lang="en-US" sz="1000" dirty="0">
              <a:effectLst/>
              <a:latin typeface="Arial" panose="020B0604020202020204" pitchFamily="34" charset="0"/>
              <a:cs typeface="Arial" panose="020B0604020202020204" pitchFamily="34" charset="0"/>
            </a:endParaRPr>
          </a:p>
          <a:p>
            <a:pPr marL="107948" indent="0">
              <a:buNone/>
            </a:pPr>
            <a:r>
              <a:rPr lang="en-US" sz="1000" i="1" dirty="0">
                <a:effectLst/>
                <a:latin typeface="Arial" panose="020B0604020202020204" pitchFamily="34" charset="0"/>
                <a:cs typeface="Arial" panose="020B0604020202020204" pitchFamily="34" charset="0"/>
              </a:rPr>
              <a:t>These datasets also have several limitations. For instance, the UNSW-NB15 suffers from inconsistent performance for machine learning classifiers. It requires more rigorous and expanded machine learning mechanisms which increases training and inference times. The NSL-KDD and CIC-IDS-2018 datasets suffer from missing data samples within their datasets. </a:t>
            </a:r>
          </a:p>
          <a:p>
            <a:pPr marL="107948" indent="0">
              <a:buNone/>
            </a:pPr>
            <a:r>
              <a:rPr lang="en-US" sz="1000" i="1" dirty="0">
                <a:effectLst/>
                <a:latin typeface="Arial" panose="020B0604020202020204" pitchFamily="34" charset="0"/>
                <a:cs typeface="Arial" panose="020B0604020202020204" pitchFamily="34" charset="0"/>
              </a:rPr>
              <a:t>Many of these datasets also suffer from the issue of containing inadequately modeled tail classes which leads to inconsistent performance.</a:t>
            </a:r>
            <a:endParaRPr lang="en-US" sz="1000" dirty="0">
              <a:effectLst/>
              <a:latin typeface="Arial" panose="020B0604020202020204" pitchFamily="34" charset="0"/>
              <a:cs typeface="Arial" panose="020B0604020202020204" pitchFamily="34" charset="0"/>
            </a:endParaRPr>
          </a:p>
          <a:p>
            <a:pPr marL="107948" indent="0">
              <a:buNone/>
            </a:pPr>
            <a:r>
              <a:rPr lang="en-US" sz="1000" i="1" dirty="0">
                <a:effectLst/>
                <a:latin typeface="Arial" panose="020B0604020202020204" pitchFamily="34" charset="0"/>
                <a:cs typeface="Arial" panose="020B0604020202020204" pitchFamily="34" charset="0"/>
              </a:rPr>
              <a:t>For more effective intrusion detection, we need to ensure that a dataset contains a wide variety of intrusion categories. </a:t>
            </a:r>
          </a:p>
          <a:p>
            <a:pPr marL="107948" indent="0">
              <a:buNone/>
            </a:pPr>
            <a:r>
              <a:rPr lang="en-US" sz="1000" i="1" dirty="0">
                <a:effectLst/>
                <a:latin typeface="Arial" panose="020B0604020202020204" pitchFamily="34" charset="0"/>
                <a:cs typeface="Arial" panose="020B0604020202020204" pitchFamily="34" charset="0"/>
              </a:rPr>
              <a:t>We also need to make sure that it is complete as missing data can negatively impact the performance of prediction models. </a:t>
            </a:r>
          </a:p>
          <a:p>
            <a:pPr marL="107948" indent="0">
              <a:buNone/>
            </a:pPr>
            <a:endParaRPr lang="en-US" sz="1000" dirty="0">
              <a:effectLst/>
              <a:latin typeface="Arial" panose="020B0604020202020204" pitchFamily="34" charset="0"/>
              <a:cs typeface="Arial" panose="020B0604020202020204" pitchFamily="34" charset="0"/>
            </a:endParaRPr>
          </a:p>
          <a:p>
            <a:pPr marL="107948" indent="0">
              <a:buNone/>
            </a:pPr>
            <a:r>
              <a:rPr lang="en-US" sz="1000" i="1" dirty="0">
                <a:effectLst/>
                <a:latin typeface="Arial" panose="020B0604020202020204" pitchFamily="34" charset="0"/>
                <a:cs typeface="Arial" panose="020B0604020202020204" pitchFamily="34" charset="0"/>
              </a:rPr>
              <a:t>The primary usage of port level statistics, in conjunction with some flow statistics, for NIDS is another attractive research direction that can be employed to check their efficacy at detecting network intrusions. Lastly, it is critical to ensure that tail classes have adequate representation so that prediction models can accurately capture their unique behavior and attain</a:t>
            </a:r>
            <a:r>
              <a:rPr lang="en-US" sz="1000" dirty="0">
                <a:latin typeface="Arial" panose="020B0604020202020204" pitchFamily="34" charset="0"/>
                <a:cs typeface="Arial" panose="020B0604020202020204" pitchFamily="34" charset="0"/>
              </a:rPr>
              <a:t> </a:t>
            </a:r>
            <a:r>
              <a:rPr lang="en-US" sz="1000" i="1" dirty="0">
                <a:effectLst/>
                <a:latin typeface="Arial" panose="020B0604020202020204" pitchFamily="34" charset="0"/>
                <a:cs typeface="Arial" panose="020B0604020202020204" pitchFamily="34" charset="0"/>
              </a:rPr>
              <a:t>high performance.</a:t>
            </a:r>
            <a:endParaRPr sz="1400" dirty="0"/>
          </a:p>
        </p:txBody>
      </p:sp>
    </p:spTree>
    <p:extLst>
      <p:ext uri="{BB962C8B-B14F-4D97-AF65-F5344CB8AC3E}">
        <p14:creationId xmlns:p14="http://schemas.microsoft.com/office/powerpoint/2010/main" val="139292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33bbe043f8_0_41"/>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Presentation Outline</a:t>
            </a:r>
            <a:endParaRPr dirty="0">
              <a:solidFill>
                <a:srgbClr val="0070C0"/>
              </a:solidFill>
            </a:endParaRPr>
          </a:p>
        </p:txBody>
      </p:sp>
      <p:sp>
        <p:nvSpPr>
          <p:cNvPr id="110" name="Google Shape;110;g133bbe043f8_0_41"/>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Definition of the Problem</a:t>
            </a:r>
          </a:p>
          <a:p>
            <a:pPr marL="107948" indent="0">
              <a:lnSpc>
                <a:spcPct val="100000"/>
              </a:lnSpc>
              <a:buNone/>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Our Proposed MLE Solution</a:t>
            </a:r>
          </a:p>
          <a:p>
            <a:pPr>
              <a:lnSpc>
                <a:spcPct val="100000"/>
              </a:lnSpc>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Information about the Data &amp; ML Model</a:t>
            </a:r>
          </a:p>
          <a:p>
            <a:pPr marL="107948" indent="0">
              <a:lnSpc>
                <a:spcPct val="100000"/>
              </a:lnSpc>
              <a:buNone/>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MLE Stack</a:t>
            </a:r>
          </a:p>
          <a:p>
            <a:pPr>
              <a:lnSpc>
                <a:spcPct val="100000"/>
              </a:lnSpc>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Demo</a:t>
            </a:r>
          </a:p>
          <a:p>
            <a:pPr>
              <a:lnSpc>
                <a:spcPct val="100000"/>
              </a:lnSpc>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Conclusions (and lessons learned)</a:t>
            </a:r>
          </a:p>
          <a:p>
            <a:pPr>
              <a:lnSpc>
                <a:spcPct val="100000"/>
              </a:lnSpc>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Future Work</a:t>
            </a:r>
            <a:endParaRPr sz="1600" dirty="0">
              <a:solidFill>
                <a:schemeClr val="bg2"/>
              </a:solidFill>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EDA</a:t>
            </a:r>
            <a:endParaRPr dirty="0">
              <a:solidFill>
                <a:srgbClr val="0070C0"/>
              </a:solidFill>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107948" indent="0" algn="l">
              <a:buNone/>
            </a:pPr>
            <a:r>
              <a:rPr lang="en-US" b="0" i="0" dirty="0">
                <a:solidFill>
                  <a:schemeClr val="bg2"/>
                </a:solidFill>
                <a:effectLst/>
                <a:latin typeface="Proxima Nova" panose="020B0604020202020204" charset="0"/>
              </a:rPr>
              <a:t>Correlation analysis performed on dataset</a:t>
            </a:r>
          </a:p>
        </p:txBody>
      </p:sp>
      <p:pic>
        <p:nvPicPr>
          <p:cNvPr id="3" name="Picture 2">
            <a:extLst>
              <a:ext uri="{FF2B5EF4-FFF2-40B4-BE49-F238E27FC236}">
                <a16:creationId xmlns:a16="http://schemas.microsoft.com/office/drawing/2014/main" id="{34F0C217-91CA-F583-F3FD-0162C11FD66E}"/>
              </a:ext>
            </a:extLst>
          </p:cNvPr>
          <p:cNvPicPr>
            <a:picLocks noChangeAspect="1"/>
          </p:cNvPicPr>
          <p:nvPr/>
        </p:nvPicPr>
        <p:blipFill>
          <a:blip r:embed="rId3"/>
          <a:stretch>
            <a:fillRect/>
          </a:stretch>
        </p:blipFill>
        <p:spPr>
          <a:xfrm>
            <a:off x="311700" y="1656640"/>
            <a:ext cx="4260300" cy="2700190"/>
          </a:xfrm>
          <a:prstGeom prst="rect">
            <a:avLst/>
          </a:prstGeom>
        </p:spPr>
      </p:pic>
      <p:pic>
        <p:nvPicPr>
          <p:cNvPr id="5" name="Picture 4">
            <a:extLst>
              <a:ext uri="{FF2B5EF4-FFF2-40B4-BE49-F238E27FC236}">
                <a16:creationId xmlns:a16="http://schemas.microsoft.com/office/drawing/2014/main" id="{E417F312-31B6-51E5-5BE5-296F816722F5}"/>
              </a:ext>
            </a:extLst>
          </p:cNvPr>
          <p:cNvPicPr>
            <a:picLocks noChangeAspect="1"/>
          </p:cNvPicPr>
          <p:nvPr/>
        </p:nvPicPr>
        <p:blipFill>
          <a:blip r:embed="rId4"/>
          <a:stretch>
            <a:fillRect/>
          </a:stretch>
        </p:blipFill>
        <p:spPr>
          <a:xfrm>
            <a:off x="4964492" y="1932542"/>
            <a:ext cx="3475315" cy="2525801"/>
          </a:xfrm>
          <a:prstGeom prst="rect">
            <a:avLst/>
          </a:prstGeom>
        </p:spPr>
      </p:pic>
    </p:spTree>
    <p:extLst>
      <p:ext uri="{BB962C8B-B14F-4D97-AF65-F5344CB8AC3E}">
        <p14:creationId xmlns:p14="http://schemas.microsoft.com/office/powerpoint/2010/main" val="2105782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 / LGR model runs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22" name="Picture 21">
            <a:extLst>
              <a:ext uri="{FF2B5EF4-FFF2-40B4-BE49-F238E27FC236}">
                <a16:creationId xmlns:a16="http://schemas.microsoft.com/office/drawing/2014/main" id="{60217CAD-8DE4-CBCC-B252-E60139F1A37A}"/>
              </a:ext>
            </a:extLst>
          </p:cNvPr>
          <p:cNvPicPr>
            <a:picLocks noChangeAspect="1"/>
          </p:cNvPicPr>
          <p:nvPr/>
        </p:nvPicPr>
        <p:blipFill>
          <a:blip r:embed="rId3"/>
          <a:stretch>
            <a:fillRect/>
          </a:stretch>
        </p:blipFill>
        <p:spPr>
          <a:xfrm>
            <a:off x="4732262" y="1174750"/>
            <a:ext cx="4100038" cy="3378200"/>
          </a:xfrm>
          <a:prstGeom prst="rect">
            <a:avLst/>
          </a:prstGeom>
        </p:spPr>
      </p:pic>
      <p:pic>
        <p:nvPicPr>
          <p:cNvPr id="24" name="Picture 23">
            <a:extLst>
              <a:ext uri="{FF2B5EF4-FFF2-40B4-BE49-F238E27FC236}">
                <a16:creationId xmlns:a16="http://schemas.microsoft.com/office/drawing/2014/main" id="{84325F7D-308D-B5E6-DCB4-C973DE765627}"/>
              </a:ext>
            </a:extLst>
          </p:cNvPr>
          <p:cNvPicPr>
            <a:picLocks noChangeAspect="1"/>
          </p:cNvPicPr>
          <p:nvPr/>
        </p:nvPicPr>
        <p:blipFill>
          <a:blip r:embed="rId4"/>
          <a:stretch>
            <a:fillRect/>
          </a:stretch>
        </p:blipFill>
        <p:spPr>
          <a:xfrm>
            <a:off x="311699" y="1162050"/>
            <a:ext cx="4283845" cy="3378200"/>
          </a:xfrm>
          <a:prstGeom prst="rect">
            <a:avLst/>
          </a:prstGeom>
        </p:spPr>
      </p:pic>
    </p:spTree>
    <p:extLst>
      <p:ext uri="{BB962C8B-B14F-4D97-AF65-F5344CB8AC3E}">
        <p14:creationId xmlns:p14="http://schemas.microsoft.com/office/powerpoint/2010/main" val="1610532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Model description </a:t>
            </a:r>
            <a:r>
              <a:rPr lang="en-US" dirty="0" err="1">
                <a:solidFill>
                  <a:srgbClr val="0070C0"/>
                </a:solidFill>
              </a:rPr>
              <a:t>XGBClassifier</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
        <p:nvSpPr>
          <p:cNvPr id="2" name="Google Shape;154;g133c1f20611_0_39">
            <a:extLst>
              <a:ext uri="{FF2B5EF4-FFF2-40B4-BE49-F238E27FC236}">
                <a16:creationId xmlns:a16="http://schemas.microsoft.com/office/drawing/2014/main" id="{0F9B53CB-AB9B-77DE-F9C5-F0F82858E9E2}"/>
              </a:ext>
            </a:extLst>
          </p:cNvPr>
          <p:cNvSpPr txBox="1">
            <a:spLocks/>
          </p:cNvSpPr>
          <p:nvPr/>
        </p:nvSpPr>
        <p:spPr>
          <a:xfrm>
            <a:off x="318600" y="1162049"/>
            <a:ext cx="8520600" cy="3536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189" marR="0" lvl="0" indent="-349241"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378" marR="0" lvl="1"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566" marR="0" lvl="2"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754" marR="0" lvl="3"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5943" marR="0" lvl="4"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132" marR="0" lvl="5"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320" marR="0" lvl="6"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509" marR="0" lvl="7"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697" marR="0" lvl="8" indent="-317492"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pPr>
              <a:buFont typeface="Arial" panose="020B0604020202020204" pitchFamily="34" charset="0"/>
              <a:buChar char="•"/>
            </a:pPr>
            <a:r>
              <a:rPr lang="en-US" sz="1200" dirty="0">
                <a:solidFill>
                  <a:schemeClr val="bg2"/>
                </a:solidFill>
                <a:latin typeface="Arial" panose="020B0604020202020204" pitchFamily="34" charset="0"/>
                <a:cs typeface="Arial" panose="020B0604020202020204" pitchFamily="34" charset="0"/>
              </a:rPr>
              <a:t>A Gradient Boosting Decision Tree is a decision tree </a:t>
            </a:r>
            <a:r>
              <a:rPr lang="en-US" sz="1200" dirty="0">
                <a:solidFill>
                  <a:schemeClr val="bg2"/>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ensemble learning algorithm</a:t>
            </a:r>
            <a:r>
              <a:rPr lang="en-US" sz="1200" dirty="0">
                <a:solidFill>
                  <a:schemeClr val="bg2"/>
                </a:solidFill>
                <a:latin typeface="Arial" panose="020B0604020202020204" pitchFamily="34" charset="0"/>
                <a:cs typeface="Arial" panose="020B0604020202020204" pitchFamily="34" charset="0"/>
              </a:rPr>
              <a:t> similar to random forest. Ensemble learning algorithms combine multiple machine learning algorithms to obtain a better model.</a:t>
            </a:r>
          </a:p>
          <a:p>
            <a:pPr>
              <a:buFont typeface="Arial" panose="020B0604020202020204" pitchFamily="34" charset="0"/>
              <a:buChar char="•"/>
            </a:pPr>
            <a:r>
              <a:rPr lang="en-US" sz="1200" dirty="0">
                <a:solidFill>
                  <a:schemeClr val="bg2"/>
                </a:solidFill>
                <a:latin typeface="Arial" panose="020B0604020202020204" pitchFamily="34" charset="0"/>
                <a:cs typeface="Arial" panose="020B0604020202020204" pitchFamily="34" charset="0"/>
              </a:rPr>
              <a:t>The term “gradient boosting” comes from the idea of “boosting” or improving a single weak model by combining it with a number of other weak models in order to generate a collectively strong model. </a:t>
            </a:r>
            <a:r>
              <a:rPr lang="en-US" sz="1200" dirty="0">
                <a:solidFill>
                  <a:schemeClr val="bg2"/>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Gradient boosting</a:t>
            </a:r>
            <a:r>
              <a:rPr lang="en-US" sz="1200" dirty="0">
                <a:solidFill>
                  <a:schemeClr val="bg2"/>
                </a:solidFill>
                <a:latin typeface="Arial" panose="020B0604020202020204" pitchFamily="34" charset="0"/>
                <a:cs typeface="Arial" panose="020B0604020202020204" pitchFamily="34" charset="0"/>
              </a:rPr>
              <a:t> is an extension of boosting where the process of additively generating weak models is formalized as a gradient descent algorithm over an objective function. Gradient boosting sets targeted outcomes for the next model in an effort to minimize errors. Targeted outcomes for each case are based on the gradient of the error (hence the name gradient boosting) with respect to the prediction.</a:t>
            </a:r>
          </a:p>
          <a:p>
            <a:pPr>
              <a:buFont typeface="Arial" panose="020B0604020202020204" pitchFamily="34" charset="0"/>
              <a:buChar char="•"/>
            </a:pPr>
            <a:r>
              <a:rPr lang="en-US" sz="1200" dirty="0">
                <a:solidFill>
                  <a:schemeClr val="bg2"/>
                </a:solidFill>
                <a:latin typeface="Arial" panose="020B0604020202020204" pitchFamily="34" charset="0"/>
                <a:cs typeface="Arial" panose="020B0604020202020204" pitchFamily="34" charset="0"/>
              </a:rPr>
              <a:t>GBDTs iteratively train an ensemble of shallow decision trees, with each iteration using the error residuals of the previous model to fit the next model. The final prediction is a weighted sum of all of the tree predictions. Random forest “bagging” minimizes the variance and overfitting, while GBDT “boosting” minimizes the bias and underfitting.</a:t>
            </a:r>
          </a:p>
          <a:p>
            <a:pPr>
              <a:buFont typeface="Arial" panose="020B0604020202020204" pitchFamily="34" charset="0"/>
              <a:buChar char="•"/>
            </a:pPr>
            <a:r>
              <a:rPr lang="en-US" sz="1200" dirty="0" err="1">
                <a:solidFill>
                  <a:schemeClr val="bg2"/>
                </a:solidFill>
                <a:latin typeface="Arial" panose="020B0604020202020204" pitchFamily="34" charset="0"/>
                <a:cs typeface="Arial" panose="020B0604020202020204" pitchFamily="34" charset="0"/>
              </a:rPr>
              <a:t>XGBoost</a:t>
            </a:r>
            <a:r>
              <a:rPr lang="en-US" sz="1200" dirty="0">
                <a:solidFill>
                  <a:schemeClr val="bg2"/>
                </a:solidFill>
                <a:latin typeface="Arial" panose="020B0604020202020204" pitchFamily="34" charset="0"/>
                <a:cs typeface="Arial" panose="020B0604020202020204" pitchFamily="34" charset="0"/>
              </a:rPr>
              <a:t> is a scalable and highly accurate implementation of gradient boosting that pushes the limits of computing power for boosted tree algorithms, being built largely for energizing machine learning model performance and computational speed. With </a:t>
            </a:r>
            <a:r>
              <a:rPr lang="en-US" sz="1200" dirty="0" err="1">
                <a:solidFill>
                  <a:schemeClr val="bg2"/>
                </a:solidFill>
                <a:latin typeface="Arial" panose="020B0604020202020204" pitchFamily="34" charset="0"/>
                <a:cs typeface="Arial" panose="020B0604020202020204" pitchFamily="34" charset="0"/>
              </a:rPr>
              <a:t>XGBoost</a:t>
            </a:r>
            <a:r>
              <a:rPr lang="en-US" sz="1200" dirty="0">
                <a:solidFill>
                  <a:schemeClr val="bg2"/>
                </a:solidFill>
                <a:latin typeface="Arial" panose="020B0604020202020204" pitchFamily="34" charset="0"/>
                <a:cs typeface="Arial" panose="020B0604020202020204" pitchFamily="34" charset="0"/>
              </a:rPr>
              <a:t>, trees are built in parallel, instead of sequentially like GBDT. It follows a level-wise strategy, scanning across gradient values and using these partial sums to evaluate the quality of splits at every possible split in the training set. </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indent="0">
              <a:buFont typeface="Proxima Nova"/>
              <a:buNone/>
            </a:pPr>
            <a:endParaRPr lang="en-US" sz="1000" dirty="0"/>
          </a:p>
        </p:txBody>
      </p:sp>
    </p:spTree>
    <p:extLst>
      <p:ext uri="{BB962C8B-B14F-4D97-AF65-F5344CB8AC3E}">
        <p14:creationId xmlns:p14="http://schemas.microsoft.com/office/powerpoint/2010/main" val="1785733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Model – TPOT run used</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import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numpy</a:t>
            </a:r>
            <a:r>
              <a:rPr lang="en-US" sz="900" b="0" dirty="0">
                <a:solidFill>
                  <a:schemeClr val="tx2">
                    <a:lumMod val="10000"/>
                  </a:schemeClr>
                </a:solidFill>
                <a:effectLst/>
                <a:latin typeface="Courier New" panose="02070309020205020404" pitchFamily="49" charset="0"/>
                <a:cs typeface="Courier New" panose="02070309020205020404" pitchFamily="49" charset="0"/>
              </a:rPr>
              <a:t> as np</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import pandas as pd</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from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sklearn.model_selection</a:t>
            </a:r>
            <a:r>
              <a:rPr lang="en-US" sz="900" b="0" dirty="0">
                <a:solidFill>
                  <a:schemeClr val="tx2">
                    <a:lumMod val="10000"/>
                  </a:schemeClr>
                </a:solidFill>
                <a:effectLst/>
                <a:latin typeface="Courier New" panose="02070309020205020404" pitchFamily="49" charset="0"/>
                <a:cs typeface="Courier New" panose="02070309020205020404" pitchFamily="49" charset="0"/>
              </a:rPr>
              <a:t> import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train_test_split</a:t>
            </a:r>
            <a:endParaRPr lang="en-US" sz="900" b="0" dirty="0">
              <a:solidFill>
                <a:schemeClr val="tx2">
                  <a:lumMod val="10000"/>
                </a:schemeClr>
              </a:solidFill>
              <a:effectLst/>
              <a:latin typeface="Courier New" panose="02070309020205020404" pitchFamily="49" charset="0"/>
              <a:cs typeface="Courier New" panose="02070309020205020404" pitchFamily="49" charset="0"/>
            </a:endParaRP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from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xgboost</a:t>
            </a:r>
            <a:r>
              <a:rPr lang="en-US" sz="900" b="0" dirty="0">
                <a:solidFill>
                  <a:schemeClr val="tx2">
                    <a:lumMod val="10000"/>
                  </a:schemeClr>
                </a:solidFill>
                <a:effectLst/>
                <a:latin typeface="Courier New" panose="02070309020205020404" pitchFamily="49" charset="0"/>
                <a:cs typeface="Courier New" panose="02070309020205020404" pitchFamily="49" charset="0"/>
              </a:rPr>
              <a:t> import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XGBClassifier</a:t>
            </a:r>
            <a:endParaRPr lang="en-US" sz="900" b="0" dirty="0">
              <a:solidFill>
                <a:schemeClr val="tx2">
                  <a:lumMod val="10000"/>
                </a:schemeClr>
              </a:solidFill>
              <a:effectLst/>
              <a:latin typeface="Courier New" panose="02070309020205020404" pitchFamily="49" charset="0"/>
              <a:cs typeface="Courier New" panose="02070309020205020404" pitchFamily="49" charset="0"/>
            </a:endParaRPr>
          </a:p>
          <a:p>
            <a:pPr marL="107948" indent="0">
              <a:buNone/>
            </a:pPr>
            <a:br>
              <a:rPr lang="en-US" sz="900" b="0" dirty="0">
                <a:solidFill>
                  <a:schemeClr val="tx2">
                    <a:lumMod val="10000"/>
                  </a:schemeClr>
                </a:solidFill>
                <a:effectLst/>
                <a:latin typeface="Courier New" panose="02070309020205020404" pitchFamily="49" charset="0"/>
                <a:cs typeface="Courier New" panose="02070309020205020404" pitchFamily="49" charset="0"/>
              </a:rPr>
            </a:br>
            <a:r>
              <a:rPr lang="en-US" sz="900" b="0" dirty="0">
                <a:solidFill>
                  <a:srgbClr val="00B050"/>
                </a:solidFill>
                <a:effectLst/>
                <a:latin typeface="Courier New" panose="02070309020205020404" pitchFamily="49" charset="0"/>
                <a:cs typeface="Courier New" panose="02070309020205020404" pitchFamily="49" charset="0"/>
              </a:rPr>
              <a:t># NOTE: Make sure that the outcome column is labeled 'target' in the data file</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tpot_data</a:t>
            </a:r>
            <a:r>
              <a:rPr lang="en-US" sz="900" b="0" dirty="0">
                <a:solidFill>
                  <a:schemeClr val="tx2">
                    <a:lumMod val="10000"/>
                  </a:schemeClr>
                </a:solidFill>
                <a:effectLst/>
                <a:latin typeface="Courier New" panose="02070309020205020404" pitchFamily="49" charset="0"/>
                <a:cs typeface="Courier New" panose="02070309020205020404" pitchFamily="49" charset="0"/>
              </a:rPr>
              <a:t>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pd.read_csv</a:t>
            </a:r>
            <a:r>
              <a:rPr lang="en-US" sz="900" b="0" dirty="0">
                <a:solidFill>
                  <a:schemeClr val="tx2">
                    <a:lumMod val="10000"/>
                  </a:schemeClr>
                </a:solidFill>
                <a:effectLst/>
                <a:latin typeface="Courier New" panose="02070309020205020404" pitchFamily="49" charset="0"/>
                <a:cs typeface="Courier New" panose="02070309020205020404" pitchFamily="49" charset="0"/>
              </a:rPr>
              <a:t>('PATH/TO/DATA/FILE',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sep</a:t>
            </a:r>
            <a:r>
              <a:rPr lang="en-US" sz="900" b="0" dirty="0">
                <a:solidFill>
                  <a:schemeClr val="tx2">
                    <a:lumMod val="10000"/>
                  </a:schemeClr>
                </a:solidFill>
                <a:effectLst/>
                <a:latin typeface="Courier New" panose="02070309020205020404" pitchFamily="49" charset="0"/>
                <a:cs typeface="Courier New" panose="02070309020205020404" pitchFamily="49" charset="0"/>
              </a:rPr>
              <a:t>='COLUMN_SEPARATOR',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dtype</a:t>
            </a:r>
            <a:r>
              <a:rPr lang="en-US" sz="900" b="0" dirty="0">
                <a:solidFill>
                  <a:schemeClr val="tx2">
                    <a:lumMod val="10000"/>
                  </a:schemeClr>
                </a:solidFill>
                <a:effectLst/>
                <a:latin typeface="Courier New" panose="02070309020205020404" pitchFamily="49" charset="0"/>
                <a:cs typeface="Courier New" panose="02070309020205020404" pitchFamily="49" charset="0"/>
              </a:rPr>
              <a:t>=np.float64)</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features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tpot_data.drop</a:t>
            </a:r>
            <a:r>
              <a:rPr lang="en-US" sz="900" b="0" dirty="0">
                <a:solidFill>
                  <a:schemeClr val="tx2">
                    <a:lumMod val="10000"/>
                  </a:schemeClr>
                </a:solidFill>
                <a:effectLst/>
                <a:latin typeface="Courier New" panose="02070309020205020404" pitchFamily="49" charset="0"/>
                <a:cs typeface="Courier New" panose="02070309020205020404" pitchFamily="49" charset="0"/>
              </a:rPr>
              <a:t>('target', axis=1)</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testing_features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training_target</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testing_target</a:t>
            </a:r>
            <a:r>
              <a:rPr lang="en-US" sz="900" b="0" dirty="0">
                <a:solidFill>
                  <a:schemeClr val="tx2">
                    <a:lumMod val="10000"/>
                  </a:schemeClr>
                </a:solidFill>
                <a:effectLst/>
                <a:latin typeface="Courier New" panose="02070309020205020404" pitchFamily="49" charset="0"/>
                <a:cs typeface="Courier New" panose="02070309020205020404" pitchFamily="49" charset="0"/>
              </a:rPr>
              <a:t> = \</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train_test_split</a:t>
            </a:r>
            <a:r>
              <a:rPr lang="en-US" sz="900" b="0" dirty="0">
                <a:solidFill>
                  <a:schemeClr val="tx2">
                    <a:lumMod val="10000"/>
                  </a:schemeClr>
                </a:solidFill>
                <a:effectLst/>
                <a:latin typeface="Courier New" panose="02070309020205020404" pitchFamily="49" charset="0"/>
                <a:cs typeface="Courier New" panose="02070309020205020404" pitchFamily="49" charset="0"/>
              </a:rPr>
              <a:t>(features,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tpot_data</a:t>
            </a:r>
            <a:r>
              <a:rPr lang="en-US" sz="900" b="0" dirty="0">
                <a:solidFill>
                  <a:schemeClr val="tx2">
                    <a:lumMod val="10000"/>
                  </a:schemeClr>
                </a:solidFill>
                <a:effectLst/>
                <a:latin typeface="Courier New" panose="02070309020205020404" pitchFamily="49" charset="0"/>
                <a:cs typeface="Courier New" panose="02070309020205020404" pitchFamily="49" charset="0"/>
              </a:rPr>
              <a:t>['target'],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random_state</a:t>
            </a:r>
            <a:r>
              <a:rPr lang="en-US" sz="900" b="0" dirty="0">
                <a:solidFill>
                  <a:schemeClr val="tx2">
                    <a:lumMod val="10000"/>
                  </a:schemeClr>
                </a:solidFill>
                <a:effectLst/>
                <a:latin typeface="Courier New" panose="02070309020205020404" pitchFamily="49" charset="0"/>
                <a:cs typeface="Courier New" panose="02070309020205020404" pitchFamily="49" charset="0"/>
              </a:rPr>
              <a:t>=42)</a:t>
            </a:r>
          </a:p>
          <a:p>
            <a:pPr marL="107948" indent="0">
              <a:buNone/>
            </a:pPr>
            <a:br>
              <a:rPr lang="en-US" sz="900" b="0" dirty="0">
                <a:solidFill>
                  <a:schemeClr val="tx2">
                    <a:lumMod val="10000"/>
                  </a:schemeClr>
                </a:solidFill>
                <a:effectLst/>
                <a:latin typeface="Courier New" panose="02070309020205020404" pitchFamily="49" charset="0"/>
                <a:cs typeface="Courier New" panose="02070309020205020404" pitchFamily="49" charset="0"/>
              </a:rPr>
            </a:br>
            <a:r>
              <a:rPr lang="en-US" sz="900" b="0" dirty="0">
                <a:solidFill>
                  <a:srgbClr val="00B050"/>
                </a:solidFill>
                <a:effectLst/>
                <a:latin typeface="Courier New" panose="02070309020205020404" pitchFamily="49" charset="0"/>
                <a:cs typeface="Courier New" panose="02070309020205020404" pitchFamily="49" charset="0"/>
              </a:rPr>
              <a:t># Average CV score on the training set was: 0.9521518326659425</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a:t>
            </a:r>
            <a:r>
              <a:rPr lang="en-US" sz="900" b="0" dirty="0">
                <a:solidFill>
                  <a:schemeClr val="tx2">
                    <a:lumMod val="10000"/>
                  </a:schemeClr>
                </a:solidFill>
                <a:effectLst/>
                <a:latin typeface="Courier New" panose="02070309020205020404" pitchFamily="49" charset="0"/>
                <a:cs typeface="Courier New" panose="02070309020205020404" pitchFamily="49" charset="0"/>
              </a:rPr>
              <a:t>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XGBClassifier</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learning_rate</a:t>
            </a:r>
            <a:r>
              <a:rPr lang="en-US" sz="900" b="0" dirty="0">
                <a:solidFill>
                  <a:schemeClr val="tx2">
                    <a:lumMod val="10000"/>
                  </a:schemeClr>
                </a:solidFill>
                <a:effectLst/>
                <a:latin typeface="Courier New" panose="02070309020205020404" pitchFamily="49" charset="0"/>
                <a:cs typeface="Courier New" panose="02070309020205020404" pitchFamily="49" charset="0"/>
              </a:rPr>
              <a:t>=1.0,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max_depth</a:t>
            </a:r>
            <a:r>
              <a:rPr lang="en-US" sz="900" b="0" dirty="0">
                <a:solidFill>
                  <a:schemeClr val="tx2">
                    <a:lumMod val="10000"/>
                  </a:schemeClr>
                </a:solidFill>
                <a:effectLst/>
                <a:latin typeface="Courier New" panose="02070309020205020404" pitchFamily="49" charset="0"/>
                <a:cs typeface="Courier New" panose="02070309020205020404" pitchFamily="49" charset="0"/>
              </a:rPr>
              <a:t>=5,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min_child_weight</a:t>
            </a:r>
            <a:r>
              <a:rPr lang="en-US" sz="900" b="0" dirty="0">
                <a:solidFill>
                  <a:schemeClr val="tx2">
                    <a:lumMod val="10000"/>
                  </a:schemeClr>
                </a:solidFill>
                <a:effectLst/>
                <a:latin typeface="Courier New" panose="02070309020205020404" pitchFamily="49" charset="0"/>
                <a:cs typeface="Courier New" panose="02070309020205020404" pitchFamily="49" charset="0"/>
              </a:rPr>
              <a:t>=8,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n_estimators</a:t>
            </a:r>
            <a:r>
              <a:rPr lang="en-US" sz="900" b="0" dirty="0">
                <a:solidFill>
                  <a:schemeClr val="tx2">
                    <a:lumMod val="10000"/>
                  </a:schemeClr>
                </a:solidFill>
                <a:effectLst/>
                <a:latin typeface="Courier New" panose="02070309020205020404" pitchFamily="49" charset="0"/>
                <a:cs typeface="Courier New" panose="02070309020205020404" pitchFamily="49" charset="0"/>
              </a:rPr>
              <a:t>=100,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n_jobs</a:t>
            </a:r>
            <a:r>
              <a:rPr lang="en-US" sz="900" b="0" dirty="0">
                <a:solidFill>
                  <a:schemeClr val="tx2">
                    <a:lumMod val="10000"/>
                  </a:schemeClr>
                </a:solidFill>
                <a:effectLst/>
                <a:latin typeface="Courier New" panose="02070309020205020404" pitchFamily="49" charset="0"/>
                <a:cs typeface="Courier New" panose="02070309020205020404" pitchFamily="49" charset="0"/>
              </a:rPr>
              <a:t>=1, subsample=0.8500000000000001, verbosity=0)</a:t>
            </a:r>
          </a:p>
          <a:p>
            <a:pPr marL="107948" indent="0">
              <a:buNone/>
            </a:pPr>
            <a:r>
              <a:rPr lang="en-US" sz="900" b="0" dirty="0">
                <a:solidFill>
                  <a:srgbClr val="00B050"/>
                </a:solidFill>
                <a:effectLst/>
                <a:latin typeface="Courier New" panose="02070309020205020404" pitchFamily="49" charset="0"/>
                <a:cs typeface="Courier New" panose="02070309020205020404" pitchFamily="49" charset="0"/>
              </a:rPr>
              <a:t># Fix random state in exported estimator</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if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hasattr</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random_state</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setattr</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random_state</a:t>
            </a:r>
            <a:r>
              <a:rPr lang="en-US" sz="900" b="0" dirty="0">
                <a:solidFill>
                  <a:schemeClr val="tx2">
                    <a:lumMod val="10000"/>
                  </a:schemeClr>
                </a:solidFill>
                <a:effectLst/>
                <a:latin typeface="Courier New" panose="02070309020205020404" pitchFamily="49" charset="0"/>
                <a:cs typeface="Courier New" panose="02070309020205020404" pitchFamily="49" charset="0"/>
              </a:rPr>
              <a:t>', 42)</a:t>
            </a:r>
          </a:p>
          <a:p>
            <a:pPr marL="107948" indent="0">
              <a:buNone/>
            </a:pPr>
            <a:br>
              <a:rPr lang="en-US" sz="900" b="0" dirty="0">
                <a:solidFill>
                  <a:schemeClr val="tx2">
                    <a:lumMod val="10000"/>
                  </a:schemeClr>
                </a:solidFill>
                <a:effectLst/>
                <a:latin typeface="Courier New" panose="02070309020205020404" pitchFamily="49" charset="0"/>
                <a:cs typeface="Courier New" panose="02070309020205020404" pitchFamily="49" charset="0"/>
              </a:rPr>
            </a:b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exported_pipeline.fit</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training_target</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results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exported_pipeline.predict</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testing_features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p>
          <a:p>
            <a:pPr marL="107950" lvl="0" indent="0" algn="l" rtl="0">
              <a:lnSpc>
                <a:spcPct val="115000"/>
              </a:lnSpc>
              <a:spcBef>
                <a:spcPts val="0"/>
              </a:spcBef>
              <a:spcAft>
                <a:spcPts val="0"/>
              </a:spcAft>
              <a:buSzPts val="1900"/>
              <a:buNone/>
            </a:pPr>
            <a:endParaRPr lang="en-US" sz="1200" dirty="0"/>
          </a:p>
        </p:txBody>
      </p:sp>
    </p:spTree>
    <p:extLst>
      <p:ext uri="{BB962C8B-B14F-4D97-AF65-F5344CB8AC3E}">
        <p14:creationId xmlns:p14="http://schemas.microsoft.com/office/powerpoint/2010/main" val="3113321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 / TPOT model runs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6" name="Picture 5">
            <a:extLst>
              <a:ext uri="{FF2B5EF4-FFF2-40B4-BE49-F238E27FC236}">
                <a16:creationId xmlns:a16="http://schemas.microsoft.com/office/drawing/2014/main" id="{E3EF252E-E413-C0B1-4284-35BEBE8F982D}"/>
              </a:ext>
            </a:extLst>
          </p:cNvPr>
          <p:cNvPicPr>
            <a:picLocks noChangeAspect="1"/>
          </p:cNvPicPr>
          <p:nvPr/>
        </p:nvPicPr>
        <p:blipFill>
          <a:blip r:embed="rId3"/>
          <a:stretch>
            <a:fillRect/>
          </a:stretch>
        </p:blipFill>
        <p:spPr>
          <a:xfrm>
            <a:off x="304800" y="1543717"/>
            <a:ext cx="4260300" cy="2551366"/>
          </a:xfrm>
          <a:prstGeom prst="rect">
            <a:avLst/>
          </a:prstGeom>
        </p:spPr>
      </p:pic>
      <p:pic>
        <p:nvPicPr>
          <p:cNvPr id="20" name="Picture 19">
            <a:extLst>
              <a:ext uri="{FF2B5EF4-FFF2-40B4-BE49-F238E27FC236}">
                <a16:creationId xmlns:a16="http://schemas.microsoft.com/office/drawing/2014/main" id="{4D91541D-4B73-0F13-C140-055199EEDE91}"/>
              </a:ext>
            </a:extLst>
          </p:cNvPr>
          <p:cNvPicPr>
            <a:picLocks noChangeAspect="1"/>
          </p:cNvPicPr>
          <p:nvPr/>
        </p:nvPicPr>
        <p:blipFill>
          <a:blip r:embed="rId4"/>
          <a:stretch>
            <a:fillRect/>
          </a:stretch>
        </p:blipFill>
        <p:spPr>
          <a:xfrm>
            <a:off x="5330750" y="1162050"/>
            <a:ext cx="3009900" cy="3314700"/>
          </a:xfrm>
          <a:prstGeom prst="rect">
            <a:avLst/>
          </a:prstGeom>
        </p:spPr>
      </p:pic>
    </p:spTree>
    <p:extLst>
      <p:ext uri="{BB962C8B-B14F-4D97-AF65-F5344CB8AC3E}">
        <p14:creationId xmlns:p14="http://schemas.microsoft.com/office/powerpoint/2010/main" val="4037346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1356162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4038999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3408286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2223950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184453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33c1f20611_0_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Definition of the Problem</a:t>
            </a:r>
            <a:endParaRPr dirty="0"/>
          </a:p>
        </p:txBody>
      </p:sp>
      <p:sp>
        <p:nvSpPr>
          <p:cNvPr id="116" name="Google Shape;116;g133c1f20611_0_5"/>
          <p:cNvSpPr txBox="1">
            <a:spLocks noGrp="1"/>
          </p:cNvSpPr>
          <p:nvPr>
            <p:ph type="body" idx="1"/>
          </p:nvPr>
        </p:nvSpPr>
        <p:spPr>
          <a:xfrm>
            <a:off x="311700" y="1162049"/>
            <a:ext cx="8520600" cy="3406825"/>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Network infrastructures are at risk from cyber-attacks and intrusions.</a:t>
            </a:r>
            <a:r>
              <a:rPr lang="en-US" sz="1600" dirty="0">
                <a:solidFill>
                  <a:schemeClr val="bg2"/>
                </a:solidFill>
                <a:effectLst/>
                <a:latin typeface="Arial" panose="020B0604020202020204" pitchFamily="34" charset="0"/>
                <a:cs typeface="Arial" panose="020B0604020202020204" pitchFamily="34" charset="0"/>
              </a:rPr>
              <a:t> </a:t>
            </a:r>
          </a:p>
          <a:p>
            <a:pPr>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This is an ever-increasing concern as we continue to expand the applications of modern-day networking: i.e., Internet of Things, smart homes, etc.</a:t>
            </a:r>
          </a:p>
          <a:p>
            <a:pPr>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C</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yber-attacks and intrusions can compromise their availability, confidentiality, and integrity</a:t>
            </a:r>
            <a:r>
              <a:rPr lang="en-US"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a:t>
            </a:r>
            <a:r>
              <a:rPr lang="en-US" sz="1600" dirty="0">
                <a:solidFill>
                  <a:schemeClr val="bg2"/>
                </a:solidFill>
                <a:latin typeface="Arial" panose="020B0604020202020204" pitchFamily="34" charset="0"/>
                <a:cs typeface="Arial" panose="020B0604020202020204" pitchFamily="34" charset="0"/>
              </a:rPr>
              <a:t> </a:t>
            </a:r>
          </a:p>
          <a:p>
            <a:pPr>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But t</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hese threats are difficult to detect </a:t>
            </a:r>
            <a:r>
              <a:rPr lang="en-SG" sz="1600" i="1" u="sng" dirty="0">
                <a:solidFill>
                  <a:schemeClr val="bg2"/>
                </a:solidFill>
                <a:effectLst/>
                <a:latin typeface="Arial" panose="020B0604020202020204" pitchFamily="34" charset="0"/>
                <a:ea typeface="Arial" panose="020B0604020202020204" pitchFamily="34" charset="0"/>
                <a:cs typeface="Arial" panose="020B0604020202020204" pitchFamily="34" charset="0"/>
              </a:rPr>
              <a:t>unaided</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 because they display network traffic patterns almost indistinguishable from normal traffic.</a:t>
            </a:r>
            <a:r>
              <a:rPr lang="en-US" sz="1600" dirty="0">
                <a:solidFill>
                  <a:schemeClr val="bg2"/>
                </a:solidFill>
                <a:effectLst/>
                <a:latin typeface="Arial" panose="020B0604020202020204" pitchFamily="34" charset="0"/>
                <a:cs typeface="Arial" panose="020B0604020202020204" pitchFamily="34" charset="0"/>
              </a:rPr>
              <a:t> </a:t>
            </a:r>
          </a:p>
          <a:p>
            <a:pPr>
              <a:buFont typeface="Arial" panose="020B0604020202020204" pitchFamily="34" charset="0"/>
              <a:buChar char="•"/>
            </a:pPr>
            <a:endParaRPr lang="en-US" sz="14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solidFill>
                  <a:schemeClr val="tx2">
                    <a:lumMod val="10000"/>
                  </a:schemeClr>
                </a:solidFill>
                <a:latin typeface="Arial" panose="020B0604020202020204" pitchFamily="34" charset="0"/>
                <a:cs typeface="Arial" panose="020B0604020202020204" pitchFamily="34" charset="0"/>
              </a:rPr>
              <a:t>[estimation of of losses due to network attacks: </a:t>
            </a:r>
            <a:r>
              <a:rPr lang="en-US" sz="1400" dirty="0" err="1">
                <a:solidFill>
                  <a:schemeClr val="tx2">
                    <a:lumMod val="10000"/>
                  </a:schemeClr>
                </a:solidFill>
                <a:latin typeface="Arial" panose="020B0604020202020204" pitchFamily="34" charset="0"/>
                <a:cs typeface="Arial" panose="020B0604020202020204" pitchFamily="34" charset="0"/>
              </a:rPr>
              <a:t>xxxx</a:t>
            </a:r>
            <a:r>
              <a:rPr lang="en-US" sz="1400" dirty="0">
                <a:solidFill>
                  <a:schemeClr val="tx2">
                    <a:lumMod val="10000"/>
                  </a:schemeClr>
                </a:solidFill>
                <a:latin typeface="Arial" panose="020B0604020202020204" pitchFamily="34" charset="0"/>
                <a:cs typeface="Arial" panose="020B0604020202020204" pitchFamily="34" charset="0"/>
              </a:rPr>
              <a:t>, Source xxx]</a:t>
            </a:r>
            <a:endParaRPr sz="1400" dirty="0">
              <a:solidFill>
                <a:schemeClr val="tx2">
                  <a:lumMod val="1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Google Shape;104;g133bbe043f8_2_48">
            <a:extLst>
              <a:ext uri="{FF2B5EF4-FFF2-40B4-BE49-F238E27FC236}">
                <a16:creationId xmlns:a16="http://schemas.microsoft.com/office/drawing/2014/main" id="{5BCA0C81-5D1C-8449-7088-5DA634CAE526}"/>
              </a:ext>
            </a:extLst>
          </p:cNvPr>
          <p:cNvSpPr txBox="1">
            <a:spLocks/>
          </p:cNvSpPr>
          <p:nvPr/>
        </p:nvSpPr>
        <p:spPr>
          <a:xfrm>
            <a:off x="318600" y="2172275"/>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300" b="1" dirty="0">
                <a:solidFill>
                  <a:srgbClr val="0070C0"/>
                </a:solidFill>
                <a:latin typeface="Proxima Nova"/>
                <a:ea typeface="Proxima Nova"/>
                <a:cs typeface="Proxima Nova"/>
                <a:sym typeface="Proxima Nova"/>
              </a:rPr>
              <a:t>To be continued …</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algn="ctr"/>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lang="en-US" sz="2000" dirty="0">
              <a:solidFill>
                <a:srgbClr val="0070C0"/>
              </a:solidFill>
            </a:endParaRPr>
          </a:p>
        </p:txBody>
      </p:sp>
    </p:spTree>
    <p:extLst>
      <p:ext uri="{BB962C8B-B14F-4D97-AF65-F5344CB8AC3E}">
        <p14:creationId xmlns:p14="http://schemas.microsoft.com/office/powerpoint/2010/main" val="1589180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 Challenges</a:t>
            </a:r>
            <a:endParaRPr dirty="0">
              <a:solidFill>
                <a:srgbClr val="0070C0"/>
              </a:solidFill>
            </a:endParaRPr>
          </a:p>
        </p:txBody>
      </p:sp>
      <p:sp>
        <p:nvSpPr>
          <p:cNvPr id="134" name="Google Shape;134;g133c1f20611_0_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solidFill>
                  <a:schemeClr val="bg2"/>
                </a:solidFill>
                <a:latin typeface="Proxima Nova" panose="020B0604020202020204" charset="0"/>
              </a:rPr>
              <a:t>Full workflow implementation;</a:t>
            </a:r>
          </a:p>
          <a:p>
            <a:pPr marL="107948" indent="0">
              <a:buNone/>
            </a:pPr>
            <a:endParaRPr lang="en-US" sz="1400" dirty="0">
              <a:solidFill>
                <a:schemeClr val="bg2"/>
              </a:solidFill>
              <a:effectLst/>
              <a:latin typeface="Proxima Nova" panose="020B0604020202020204" charset="0"/>
            </a:endParaRPr>
          </a:p>
          <a:p>
            <a:pPr>
              <a:buFont typeface="Arial" panose="020B0604020202020204" pitchFamily="34" charset="0"/>
              <a:buChar char="•"/>
            </a:pPr>
            <a:r>
              <a:rPr lang="en-US" sz="1400" dirty="0">
                <a:solidFill>
                  <a:schemeClr val="bg2"/>
                </a:solidFill>
                <a:latin typeface="Proxima Nova" panose="020B0604020202020204" charset="0"/>
              </a:rPr>
              <a:t>Deployment in a dashboard? What tool to use? </a:t>
            </a:r>
            <a:endParaRPr lang="en-US" sz="400" dirty="0">
              <a:solidFill>
                <a:schemeClr val="bg2"/>
              </a:solidFill>
              <a:latin typeface="Proxima Nova" panose="020B0604020202020204" charset="0"/>
            </a:endParaRPr>
          </a:p>
          <a:p>
            <a:pPr>
              <a:buFont typeface="Arial" panose="020B0604020202020204" pitchFamily="34" charset="0"/>
              <a:buChar char="•"/>
            </a:pPr>
            <a:endParaRPr lang="en-US" sz="1400" dirty="0">
              <a:solidFill>
                <a:schemeClr val="bg2"/>
              </a:solidFill>
              <a:latin typeface="Proxima Nova" panose="020B0604020202020204" charset="0"/>
            </a:endParaRPr>
          </a:p>
          <a:p>
            <a:pPr>
              <a:lnSpc>
                <a:spcPct val="100000"/>
              </a:lnSpc>
              <a:buFont typeface="Arial" panose="020B0604020202020204" pitchFamily="34" charset="0"/>
              <a:buChar char="•"/>
            </a:pPr>
            <a:r>
              <a:rPr lang="en-US" sz="1400" dirty="0">
                <a:solidFill>
                  <a:schemeClr val="bg2"/>
                </a:solidFill>
                <a:latin typeface="Proxima Nova" panose="020B0604020202020204" charset="0"/>
              </a:rPr>
              <a:t>How to simulate the use of real data to validate/test the solution? </a:t>
            </a:r>
          </a:p>
          <a:p>
            <a:pPr lvl="1">
              <a:lnSpc>
                <a:spcPct val="100000"/>
              </a:lnSpc>
              <a:buFont typeface="Arial" panose="020B0604020202020204" pitchFamily="34" charset="0"/>
              <a:buChar char="•"/>
            </a:pPr>
            <a:r>
              <a:rPr lang="en-US" dirty="0">
                <a:solidFill>
                  <a:schemeClr val="bg2"/>
                </a:solidFill>
                <a:latin typeface="Proxima Nova" panose="020B0604020202020204" charset="0"/>
              </a:rPr>
              <a:t>We used unseen, test data for the Demo.</a:t>
            </a:r>
          </a:p>
          <a:p>
            <a:pPr>
              <a:buFont typeface="Arial" panose="020B0604020202020204" pitchFamily="34" charset="0"/>
              <a:buChar char="•"/>
            </a:pPr>
            <a:endParaRPr lang="en-US" sz="1400" dirty="0">
              <a:solidFill>
                <a:schemeClr val="bg2"/>
              </a:solidFill>
              <a:latin typeface="Proxima Nova" panose="020B0604020202020204" charset="0"/>
            </a:endParaRPr>
          </a:p>
          <a:p>
            <a:pPr>
              <a:buFont typeface="Arial" panose="020B0604020202020204" pitchFamily="34" charset="0"/>
              <a:buChar char="•"/>
            </a:pPr>
            <a:r>
              <a:rPr lang="en-US" sz="1400" dirty="0">
                <a:solidFill>
                  <a:schemeClr val="bg2"/>
                </a:solidFill>
                <a:latin typeface="Proxima Nova" panose="020B0604020202020204" charset="0"/>
              </a:rPr>
              <a:t>How often a model like that would need to be retrained to reflect the dataset/data drift?</a:t>
            </a:r>
          </a:p>
        </p:txBody>
      </p:sp>
      <p:sp>
        <p:nvSpPr>
          <p:cNvPr id="2" name="&quot;No&quot; Symbol 1">
            <a:extLst>
              <a:ext uri="{FF2B5EF4-FFF2-40B4-BE49-F238E27FC236}">
                <a16:creationId xmlns:a16="http://schemas.microsoft.com/office/drawing/2014/main" id="{3CB28166-F8F7-458F-5FFF-727CF99C2BBC}"/>
              </a:ext>
            </a:extLst>
          </p:cNvPr>
          <p:cNvSpPr/>
          <p:nvPr/>
        </p:nvSpPr>
        <p:spPr>
          <a:xfrm>
            <a:off x="3828787" y="125319"/>
            <a:ext cx="1486426" cy="1479037"/>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2964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33c1f20611_0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Conclusions - WIP</a:t>
            </a:r>
            <a:endParaRPr dirty="0">
              <a:solidFill>
                <a:srgbClr val="0070C0"/>
              </a:solidFill>
            </a:endParaRPr>
          </a:p>
        </p:txBody>
      </p:sp>
      <p:sp>
        <p:nvSpPr>
          <p:cNvPr id="148" name="Google Shape;148;g133c1f20611_0_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t>We learned to do end-to-end ML the easy way, the hard way is to be able to deploy and monitor the model daily; mapping data drift and applying re-training the model using </a:t>
            </a:r>
            <a:r>
              <a:rPr lang="en-US" sz="1400" dirty="0" err="1"/>
              <a:t>devOps</a:t>
            </a:r>
            <a:r>
              <a:rPr lang="en-US" sz="1400" dirty="0"/>
              <a:t> solutions;</a:t>
            </a:r>
          </a:p>
          <a:p>
            <a:pPr>
              <a:buFont typeface="Arial" panose="020B0604020202020204" pitchFamily="34" charset="0"/>
              <a:buChar char="•"/>
            </a:pPr>
            <a:endParaRPr sz="1400" dirty="0"/>
          </a:p>
          <a:p>
            <a:pPr>
              <a:buFont typeface="Arial" panose="020B0604020202020204" pitchFamily="34" charset="0"/>
              <a:buChar char="•"/>
            </a:pPr>
            <a:r>
              <a:rPr lang="en-US" sz="1400" dirty="0"/>
              <a:t>Important aspect of any MLE solution is the data engineering part of the project;</a:t>
            </a:r>
          </a:p>
          <a:p>
            <a:pPr>
              <a:buFont typeface="Arial" panose="020B0604020202020204" pitchFamily="34" charset="0"/>
              <a:buChar char="•"/>
            </a:pPr>
            <a:endParaRPr sz="1400" dirty="0"/>
          </a:p>
          <a:p>
            <a:pPr>
              <a:buFont typeface="Arial" panose="020B0604020202020204" pitchFamily="34" charset="0"/>
              <a:buChar char="•"/>
            </a:pPr>
            <a:endParaRPr lang="en-US" sz="1400" dirty="0"/>
          </a:p>
          <a:p>
            <a:pPr>
              <a:buFont typeface="Arial" panose="020B0604020202020204" pitchFamily="34" charset="0"/>
              <a:buChar char="•"/>
            </a:pPr>
            <a:endParaRPr sz="1400" dirty="0"/>
          </a:p>
        </p:txBody>
      </p:sp>
      <p:sp>
        <p:nvSpPr>
          <p:cNvPr id="2" name="&quot;No&quot; Symbol 1">
            <a:extLst>
              <a:ext uri="{FF2B5EF4-FFF2-40B4-BE49-F238E27FC236}">
                <a16:creationId xmlns:a16="http://schemas.microsoft.com/office/drawing/2014/main" id="{38D932FA-7979-4E82-22A9-A42271FCC90A}"/>
              </a:ext>
            </a:extLst>
          </p:cNvPr>
          <p:cNvSpPr/>
          <p:nvPr/>
        </p:nvSpPr>
        <p:spPr>
          <a:xfrm>
            <a:off x="3828787" y="125319"/>
            <a:ext cx="1486426" cy="1479037"/>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(2 min)</a:t>
            </a:r>
            <a:endParaRPr dirty="0">
              <a:solidFill>
                <a:srgbClr val="0070C0"/>
              </a:solidFill>
            </a:endParaRPr>
          </a:p>
        </p:txBody>
      </p:sp>
      <p:sp>
        <p:nvSpPr>
          <p:cNvPr id="3" name="Text Placeholder 2">
            <a:extLst>
              <a:ext uri="{FF2B5EF4-FFF2-40B4-BE49-F238E27FC236}">
                <a16:creationId xmlns:a16="http://schemas.microsoft.com/office/drawing/2014/main" id="{2877AC06-BE06-AA65-B088-6F5AAF7CD6AC}"/>
              </a:ext>
            </a:extLst>
          </p:cNvPr>
          <p:cNvSpPr>
            <a:spLocks noGrp="1"/>
          </p:cNvSpPr>
          <p:nvPr>
            <p:ph type="body" idx="1"/>
          </p:nvPr>
        </p:nvSpPr>
        <p:spPr>
          <a:xfrm>
            <a:off x="311700" y="1162009"/>
            <a:ext cx="8520600" cy="3390941"/>
          </a:xfrm>
        </p:spPr>
        <p:txBody>
          <a:bodyPr/>
          <a:lstStyle/>
          <a:p>
            <a:endParaRPr lang="en-US" dirty="0"/>
          </a:p>
        </p:txBody>
      </p:sp>
      <p:pic>
        <p:nvPicPr>
          <p:cNvPr id="4098" name="Picture 2">
            <a:extLst>
              <a:ext uri="{FF2B5EF4-FFF2-40B4-BE49-F238E27FC236}">
                <a16:creationId xmlns:a16="http://schemas.microsoft.com/office/drawing/2014/main" id="{46C34987-59C2-3B93-F1A2-E3A27840F1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45" y="1458393"/>
            <a:ext cx="5368910" cy="27981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A60C55-A65A-2986-E023-7868527CF040}"/>
              </a:ext>
            </a:extLst>
          </p:cNvPr>
          <p:cNvSpPr txBox="1"/>
          <p:nvPr/>
        </p:nvSpPr>
        <p:spPr>
          <a:xfrm>
            <a:off x="915956" y="4322118"/>
            <a:ext cx="7082532" cy="230832"/>
          </a:xfrm>
          <a:prstGeom prst="rect">
            <a:avLst/>
          </a:prstGeom>
          <a:noFill/>
        </p:spPr>
        <p:txBody>
          <a:bodyPr wrap="square" rtlCol="0">
            <a:spAutoFit/>
          </a:bodyPr>
          <a:lstStyle/>
          <a:p>
            <a:pPr marL="107948" indent="0">
              <a:buNone/>
            </a:pPr>
            <a:r>
              <a:rPr lang="en-US" sz="900" dirty="0">
                <a:latin typeface="Proxima Nova" panose="020B0604020202020204" charset="0"/>
              </a:rPr>
              <a:t>Source: https://write.agrevolution.in/ds-pipeline-the-much-needed-data-science-infrastructure-design-part-1-the-concept-4ceb57944974</a:t>
            </a:r>
          </a:p>
        </p:txBody>
      </p:sp>
      <p:sp>
        <p:nvSpPr>
          <p:cNvPr id="4" name="&quot;No&quot; Symbol 3">
            <a:extLst>
              <a:ext uri="{FF2B5EF4-FFF2-40B4-BE49-F238E27FC236}">
                <a16:creationId xmlns:a16="http://schemas.microsoft.com/office/drawing/2014/main" id="{BF104222-22B6-B265-6627-D31FD6165040}"/>
              </a:ext>
            </a:extLst>
          </p:cNvPr>
          <p:cNvSpPr/>
          <p:nvPr/>
        </p:nvSpPr>
        <p:spPr>
          <a:xfrm>
            <a:off x="3820474" y="117006"/>
            <a:ext cx="1486426" cy="178481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80567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endParaRPr lang="en-US" sz="1200" i="1" u="sng" dirty="0">
              <a:solidFill>
                <a:schemeClr val="bg2"/>
              </a:solidFill>
              <a:latin typeface="Proxima Nova" panose="020B0604020202020204" charset="0"/>
            </a:endParaRPr>
          </a:p>
          <a:p>
            <a:pPr>
              <a:buFont typeface="Arial" panose="020B0604020202020204" pitchFamily="34" charset="0"/>
              <a:buChar char="•"/>
            </a:pPr>
            <a:r>
              <a:rPr lang="en-US" sz="1400" dirty="0"/>
              <a:t>Deep Learning for Network Traffic Monitoring and Analysis (NTMA)</a:t>
            </a:r>
          </a:p>
          <a:p>
            <a:pPr>
              <a:buFont typeface="Arial" panose="020B0604020202020204" pitchFamily="34" charset="0"/>
              <a:buChar char="•"/>
            </a:pPr>
            <a:r>
              <a:rPr lang="en-US" sz="1400" dirty="0"/>
              <a:t>	</a:t>
            </a:r>
            <a:r>
              <a:rPr lang="en-US" sz="1000" dirty="0"/>
              <a:t>https://www.sciencedirect.com/science/article/pii/S0140366421000426#b96</a:t>
            </a:r>
          </a:p>
          <a:p>
            <a:pPr>
              <a:buFont typeface="Arial" panose="020B0604020202020204" pitchFamily="34" charset="0"/>
              <a:buChar char="•"/>
            </a:pPr>
            <a:r>
              <a:rPr lang="en-US" sz="1400" dirty="0"/>
              <a:t>The experiments revealed that DL models provides better accuracy (with 99.20%) than the classical ML models (with 95.22%).</a:t>
            </a:r>
          </a:p>
          <a:p>
            <a:pPr>
              <a:buFont typeface="Arial" panose="020B0604020202020204" pitchFamily="34" charset="0"/>
              <a:buChar char="•"/>
            </a:pPr>
            <a:r>
              <a:rPr lang="en-US" sz="1400" dirty="0"/>
              <a:t>The authors claimed that in highly distributed networks, such as IoT systems, the traditional techniques such as classical ML techniques for NTMA purposes (e.g., attack detection) have less scalability. As a result, they proposed edge-based deep learning to deal with modern communication systems’ distributed and complex nature. The vast amount of data generated by IoT edge devices allow DL models to learn more useful than classical ML models.</a:t>
            </a:r>
          </a:p>
          <a:p>
            <a:pPr>
              <a:buFont typeface="Arial" panose="020B0604020202020204" pitchFamily="34" charset="0"/>
              <a:buChar char="•"/>
            </a:pPr>
            <a:endParaRPr lang="en-US" sz="1400" dirty="0"/>
          </a:p>
          <a:p>
            <a:pPr>
              <a:buFont typeface="Arial" panose="020B0604020202020204" pitchFamily="34" charset="0"/>
              <a:buChar char="•"/>
            </a:pPr>
            <a:r>
              <a:rPr lang="en-US" sz="1000" dirty="0">
                <a:hlinkClick r:id="rId3">
                  <a:extLst>
                    <a:ext uri="{A12FA001-AC4F-418D-AE19-62706E023703}">
                      <ahyp:hlinkClr xmlns:ahyp="http://schemas.microsoft.com/office/drawing/2018/hyperlinkcolor" val="tx"/>
                    </a:ext>
                  </a:extLst>
                </a:hlinkClick>
              </a:rPr>
              <a:t>https://learn.microsoft.com/en-us/azure/</a:t>
            </a:r>
            <a:r>
              <a:rPr lang="en-US" sz="1000" dirty="0"/>
              <a:t>/</a:t>
            </a:r>
            <a:r>
              <a:rPr lang="en-US" sz="1000" dirty="0" err="1"/>
              <a:t>strea</a:t>
            </a:r>
            <a:r>
              <a:rPr lang="en-US" sz="1000" dirty="0" err="1">
                <a:hlinkClick r:id="rId3">
                  <a:extLst>
                    <a:ext uri="{A12FA001-AC4F-418D-AE19-62706E023703}">
                      <ahyp:hlinkClr xmlns:ahyp="http://schemas.microsoft.com/office/drawing/2018/hyperlinkcolor" val="tx"/>
                    </a:ext>
                  </a:extLst>
                </a:hlinkClick>
              </a:rPr>
              <a:t>iot</a:t>
            </a:r>
            <a:r>
              <a:rPr lang="en-US" sz="1000" dirty="0">
                <a:hlinkClick r:id="rId3">
                  <a:extLst>
                    <a:ext uri="{A12FA001-AC4F-418D-AE19-62706E023703}">
                      <ahyp:hlinkClr xmlns:ahyp="http://schemas.microsoft.com/office/drawing/2018/hyperlinkcolor" val="tx"/>
                    </a:ext>
                  </a:extLst>
                </a:hlinkClick>
              </a:rPr>
              <a:t>-hub/iot-hub-live-data-visualization-in-power-bi</a:t>
            </a:r>
            <a:endParaRPr lang="en-US" sz="1000" dirty="0"/>
          </a:p>
          <a:p>
            <a:pPr>
              <a:buFont typeface="Arial" panose="020B0604020202020204" pitchFamily="34" charset="0"/>
              <a:buChar char="•"/>
            </a:pPr>
            <a:r>
              <a:rPr lang="en-US" sz="1000" dirty="0"/>
              <a:t>https://</a:t>
            </a:r>
            <a:r>
              <a:rPr lang="en-US" sz="1000" dirty="0" err="1"/>
              <a:t>www.databricks.com</a:t>
            </a:r>
            <a:r>
              <a:rPr lang="en-US" sz="1000" dirty="0"/>
              <a:t>/blog/2022/05/05ming-windows-event-logs-into-the-cybersecurity-lakehouse.html</a:t>
            </a:r>
          </a:p>
        </p:txBody>
      </p:sp>
      <p:sp>
        <p:nvSpPr>
          <p:cNvPr id="4" name="&quot;No&quot; Symbol 3">
            <a:extLst>
              <a:ext uri="{FF2B5EF4-FFF2-40B4-BE49-F238E27FC236}">
                <a16:creationId xmlns:a16="http://schemas.microsoft.com/office/drawing/2014/main" id="{DEFCBC3A-6DD1-8A8C-23DD-F8FA24AF5D8D}"/>
              </a:ext>
            </a:extLst>
          </p:cNvPr>
          <p:cNvSpPr/>
          <p:nvPr/>
        </p:nvSpPr>
        <p:spPr>
          <a:xfrm>
            <a:off x="3828787" y="64846"/>
            <a:ext cx="1486426" cy="178481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4140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err="1">
                <a:solidFill>
                  <a:srgbClr val="0070C0"/>
                </a:solidFill>
                <a:highlight>
                  <a:srgbClr val="FFFF00"/>
                </a:highlight>
              </a:rPr>
              <a:t>DeepInsight</a:t>
            </a:r>
            <a:r>
              <a:rPr lang="en-US" dirty="0">
                <a:solidFill>
                  <a:srgbClr val="0070C0"/>
                </a:solidFill>
                <a:highlight>
                  <a:srgbClr val="FFFF00"/>
                </a:highlight>
              </a:rPr>
              <a:t> pipeline</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200" dirty="0">
                <a:latin typeface="Proxima Nova" panose="020B0604020202020204" charset="0"/>
              </a:rPr>
              <a:t>The conversion from Cartesian coordinates to pixel frames is done by averaging some features as the image size has a pixel limitation.</a:t>
            </a:r>
          </a:p>
          <a:p>
            <a:pPr>
              <a:buFont typeface="Wingdings" panose="05000000000000000000" pitchFamily="2" charset="2"/>
              <a:buChar char="§"/>
            </a:pPr>
            <a:endParaRPr lang="en-US" sz="1200" dirty="0">
              <a:latin typeface="Proxima Nova" panose="020B0604020202020204" charset="0"/>
            </a:endParaRPr>
          </a:p>
          <a:p>
            <a:pPr marL="107948" indent="0">
              <a:buNone/>
            </a:pPr>
            <a:r>
              <a:rPr lang="en-US" sz="1200" dirty="0">
                <a:latin typeface="Proxima Nova" panose="020B0604020202020204" charset="0"/>
              </a:rPr>
              <a:t>Drawbacks and concerns: </a:t>
            </a:r>
          </a:p>
          <a:p>
            <a:pPr marL="107948" indent="0">
              <a:buNone/>
            </a:pPr>
            <a:endParaRPr lang="en-US" sz="1200" dirty="0">
              <a:latin typeface="Proxima Nova" panose="020B0604020202020204" charset="0"/>
            </a:endParaRPr>
          </a:p>
          <a:p>
            <a:pPr marL="107948" indent="0">
              <a:buNone/>
            </a:pPr>
            <a:r>
              <a:rPr lang="en-US" sz="1200" dirty="0">
                <a:latin typeface="Proxima Nova" panose="020B0604020202020204" charset="0"/>
              </a:rPr>
              <a:t>1) If the resolution of image or grid size is very small (compared to the number of features given), then many features overlap with each other, and image representation may not be very accurate. An appropriate resolution should be selected given the hardware capacity and the number of features required to process. Alternatively, dimensionality reduction may be applied a priori. </a:t>
            </a:r>
          </a:p>
          <a:p>
            <a:pPr marL="107948" indent="0">
              <a:buNone/>
            </a:pPr>
            <a:endParaRPr lang="en-US" sz="1200" i="1" u="sng" dirty="0">
              <a:solidFill>
                <a:schemeClr val="bg2"/>
              </a:solidFill>
              <a:latin typeface="Proxima Nova" panose="020B0604020202020204" charset="0"/>
            </a:endParaRPr>
          </a:p>
          <a:p>
            <a:pPr marL="107948" indent="0">
              <a:buNone/>
            </a:pPr>
            <a:r>
              <a:rPr lang="en-US" sz="1200" dirty="0">
                <a:solidFill>
                  <a:schemeClr val="bg2"/>
                </a:solidFill>
                <a:latin typeface="Proxima Nova" panose="020B0604020202020204" charset="0"/>
              </a:rPr>
              <a:t>2) The authors acknowledge the fact that classical ML algorithms that employ experts- and manually-based methods for feature extraction are not appropriate for modern networks due to: (1) handheld devices’ massive deployment, such as smartphones and tablets, considerably increases mobile traffic volume, (2) the massive adoption of the encrypted network protocols, e.g., Transport Layer Security (TLS), reduces the effectiveness of DPI techniques based on ML algorithms, and (3) considering the ever-increasing development of mobile applications and the changing nature of mobile traffic, implementing up-to-date and accurate traffic classifiers through classical ML algorithms is challenging.</a:t>
            </a:r>
          </a:p>
          <a:p>
            <a:pPr marL="107948" indent="0">
              <a:buNone/>
            </a:pPr>
            <a:endParaRPr lang="en-US" sz="1400" i="1" u="sng" dirty="0">
              <a:solidFill>
                <a:schemeClr val="bg2"/>
              </a:solidFill>
              <a:latin typeface="Proxima Nova" panose="020B0604020202020204" charset="0"/>
            </a:endParaRPr>
          </a:p>
        </p:txBody>
      </p:sp>
      <p:sp>
        <p:nvSpPr>
          <p:cNvPr id="3" name="&quot;No&quot; Symbol 2">
            <a:extLst>
              <a:ext uri="{FF2B5EF4-FFF2-40B4-BE49-F238E27FC236}">
                <a16:creationId xmlns:a16="http://schemas.microsoft.com/office/drawing/2014/main" id="{9BE57F07-8277-8BC7-977F-2A6C0AC682D5}"/>
              </a:ext>
            </a:extLst>
          </p:cNvPr>
          <p:cNvSpPr/>
          <p:nvPr/>
        </p:nvSpPr>
        <p:spPr>
          <a:xfrm>
            <a:off x="6691746" y="1471352"/>
            <a:ext cx="935593" cy="782509"/>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04675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dirty="0" err="1">
                <a:solidFill>
                  <a:schemeClr val="bg2"/>
                </a:solidFill>
                <a:latin typeface="Proxima Nova" panose="020B0604020202020204" charset="0"/>
              </a:rPr>
              <a:t>Aceto</a:t>
            </a:r>
            <a:r>
              <a:rPr lang="en-US" sz="1400" dirty="0">
                <a:solidFill>
                  <a:schemeClr val="bg2"/>
                </a:solidFill>
                <a:latin typeface="Proxima Nova" panose="020B0604020202020204" charset="0"/>
              </a:rPr>
              <a:t> et al. [x] studied DL-based models for mobile traffic classification. They reproduced several DL classifiers, e.g., MLP, LSTM, CNN, and SAE, from the traffic classification literature in order to make a comprehensive evaluation for showing the accuracy of these classifiers.</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Among DL-based classifiers, the best performance is related to 1D-CNN with 76.37%/85.70% accuracy and the F-measure of 75.56%/78.78% on FB-FBM and Android dataset, respectively.</a:t>
            </a:r>
          </a:p>
        </p:txBody>
      </p:sp>
      <p:sp>
        <p:nvSpPr>
          <p:cNvPr id="3" name="&quot;No&quot; Symbol 2">
            <a:extLst>
              <a:ext uri="{FF2B5EF4-FFF2-40B4-BE49-F238E27FC236}">
                <a16:creationId xmlns:a16="http://schemas.microsoft.com/office/drawing/2014/main" id="{F17BCD48-AB94-EA90-4604-E8F51DFFB4C9}"/>
              </a:ext>
            </a:extLst>
          </p:cNvPr>
          <p:cNvSpPr/>
          <p:nvPr/>
        </p:nvSpPr>
        <p:spPr>
          <a:xfrm>
            <a:off x="6126480" y="2979297"/>
            <a:ext cx="1176662" cy="1011728"/>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51287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As mentioned, one of the main advantages of CNNs compared to conventional neural networks is the automatic detection of the important features and hierarchical feature extraction. A simple CNN model proposed in [93] for the categorization of encrypted traffic. This paper is one of the first works leveraging CNNs in the context of traffic classification, in which encrypted traffic is transformed into two-dimensional images, and then the images fed into the CNN model to be classified.</a:t>
            </a:r>
          </a:p>
          <a:p>
            <a:pPr marL="107948" indent="0">
              <a:buNone/>
            </a:pPr>
            <a:endParaRPr lang="en-US" sz="1000" dirty="0">
              <a:solidFill>
                <a:schemeClr val="bg2"/>
              </a:solidFill>
              <a:latin typeface="Proxima Nova" panose="020B0604020202020204" charset="0"/>
            </a:endParaRPr>
          </a:p>
        </p:txBody>
      </p:sp>
      <p:sp>
        <p:nvSpPr>
          <p:cNvPr id="3" name="&quot;No&quot; Symbol 2">
            <a:extLst>
              <a:ext uri="{FF2B5EF4-FFF2-40B4-BE49-F238E27FC236}">
                <a16:creationId xmlns:a16="http://schemas.microsoft.com/office/drawing/2014/main" id="{A914ADFC-26D0-A892-E32D-3E80365321D2}"/>
              </a:ext>
            </a:extLst>
          </p:cNvPr>
          <p:cNvSpPr/>
          <p:nvPr/>
        </p:nvSpPr>
        <p:spPr>
          <a:xfrm>
            <a:off x="7473143" y="3125585"/>
            <a:ext cx="1259789" cy="136086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5453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The proposed method’s performance is evaluated with different sampling techniques (i.e., fixed step sampling, random sampling, and incremental sampling) on three different datasets, including the QUIC dataset, Unlabeled Waikato dataset, and Ariel dataset. The proposed pre-trained method achieved higher accuracy than its non-pre-trained counterpart, with 81.50%, 81.27%, and 80.76% on the QUIC dataset for the sampling techniques. As mentioned, the authors use a 1D-CNN as a classifier because they believe the using of new applications and network encryption techniques have considerably raised the complexity of the traffic classification tasks, mainly when one uses classical ML-based methods.</a:t>
            </a:r>
          </a:p>
        </p:txBody>
      </p:sp>
      <p:sp>
        <p:nvSpPr>
          <p:cNvPr id="3" name="&quot;No&quot; Symbol 2">
            <a:extLst>
              <a:ext uri="{FF2B5EF4-FFF2-40B4-BE49-F238E27FC236}">
                <a16:creationId xmlns:a16="http://schemas.microsoft.com/office/drawing/2014/main" id="{006087C5-9254-57B7-DB05-AE938A5426BF}"/>
              </a:ext>
            </a:extLst>
          </p:cNvPr>
          <p:cNvSpPr/>
          <p:nvPr/>
        </p:nvSpPr>
        <p:spPr>
          <a:xfrm>
            <a:off x="5636030" y="2849625"/>
            <a:ext cx="1327387" cy="111148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448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pic>
        <p:nvPicPr>
          <p:cNvPr id="5" name="Picture 4">
            <a:extLst>
              <a:ext uri="{FF2B5EF4-FFF2-40B4-BE49-F238E27FC236}">
                <a16:creationId xmlns:a16="http://schemas.microsoft.com/office/drawing/2014/main" id="{5D892936-3F03-4E26-6152-8D236ADABB8B}"/>
              </a:ext>
            </a:extLst>
          </p:cNvPr>
          <p:cNvPicPr>
            <a:picLocks noChangeAspect="1"/>
          </p:cNvPicPr>
          <p:nvPr/>
        </p:nvPicPr>
        <p:blipFill>
          <a:blip r:embed="rId3"/>
          <a:stretch>
            <a:fillRect/>
          </a:stretch>
        </p:blipFill>
        <p:spPr>
          <a:xfrm>
            <a:off x="1248266" y="1100898"/>
            <a:ext cx="6647468" cy="3333258"/>
          </a:xfrm>
          <a:prstGeom prst="rect">
            <a:avLst/>
          </a:prstGeom>
        </p:spPr>
      </p:pic>
      <p:sp>
        <p:nvSpPr>
          <p:cNvPr id="2" name="&quot;No&quot; Symbol 1">
            <a:extLst>
              <a:ext uri="{FF2B5EF4-FFF2-40B4-BE49-F238E27FC236}">
                <a16:creationId xmlns:a16="http://schemas.microsoft.com/office/drawing/2014/main" id="{61C2D61B-20A0-F6EE-2710-477A5F48EB0F}"/>
              </a:ext>
            </a:extLst>
          </p:cNvPr>
          <p:cNvSpPr/>
          <p:nvPr/>
        </p:nvSpPr>
        <p:spPr>
          <a:xfrm>
            <a:off x="7556269" y="2884516"/>
            <a:ext cx="1022465" cy="94112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386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Our Proposed Solution</a:t>
            </a:r>
            <a:endParaRPr dirty="0"/>
          </a:p>
        </p:txBody>
      </p:sp>
      <p:sp>
        <p:nvSpPr>
          <p:cNvPr id="122" name="Google Shape;122;g133c1f20611_0_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We propose developing a</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 ML-based network </a:t>
            </a: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i</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ntrusion </a:t>
            </a: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d</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etection alarm system that can provide rapid identification of potential intrusions.  </a:t>
            </a:r>
          </a:p>
          <a:p>
            <a:pPr>
              <a:buFont typeface="Arial" panose="020B0604020202020204" pitchFamily="34" charset="0"/>
              <a:buChar char="•"/>
            </a:pPr>
            <a:endParaRPr lang="en-SG" sz="900" dirty="0">
              <a:solidFill>
                <a:schemeClr val="bg2"/>
              </a:solidFill>
              <a:effectLst/>
              <a:latin typeface="Arial" panose="020B0604020202020204" pitchFamily="34" charset="0"/>
              <a:ea typeface="Arial" panose="020B0604020202020204" pitchFamily="34" charset="0"/>
              <a:cs typeface="Arial" panose="020B0604020202020204" pitchFamily="34" charset="0"/>
            </a:endParaRPr>
          </a:p>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This alarm system will: </a:t>
            </a:r>
          </a:p>
          <a:p>
            <a:pPr lvl="1">
              <a:lnSpc>
                <a:spcPct val="100000"/>
              </a:lnSpc>
              <a:spcBef>
                <a:spcPts val="600"/>
              </a:spcBef>
              <a:buFont typeface="Courier New" panose="02070309020205020404" pitchFamily="49" charset="0"/>
              <a:buChar char="o"/>
            </a:pPr>
            <a:r>
              <a:rPr lang="en-SG" dirty="0">
                <a:solidFill>
                  <a:schemeClr val="bg2"/>
                </a:solidFill>
                <a:latin typeface="Arial" panose="020B0604020202020204" pitchFamily="34" charset="0"/>
                <a:ea typeface="Arial" panose="020B0604020202020204" pitchFamily="34" charset="0"/>
                <a:cs typeface="Arial" panose="020B0604020202020204" pitchFamily="34" charset="0"/>
              </a:rPr>
              <a:t>alert</a:t>
            </a:r>
            <a:r>
              <a:rPr lang="en-SG" dirty="0">
                <a:solidFill>
                  <a:schemeClr val="bg2"/>
                </a:solidFill>
                <a:effectLst/>
                <a:latin typeface="Arial" panose="020B0604020202020204" pitchFamily="34" charset="0"/>
                <a:ea typeface="Arial" panose="020B0604020202020204" pitchFamily="34" charset="0"/>
                <a:cs typeface="Arial" panose="020B0604020202020204" pitchFamily="34" charset="0"/>
              </a:rPr>
              <a:t> network administrators to take corrective action and minimize </a:t>
            </a:r>
            <a:r>
              <a:rPr lang="en-SG" dirty="0">
                <a:solidFill>
                  <a:schemeClr val="bg2"/>
                </a:solidFill>
                <a:latin typeface="Arial" panose="020B0604020202020204" pitchFamily="34" charset="0"/>
                <a:ea typeface="Arial" panose="020B0604020202020204" pitchFamily="34" charset="0"/>
                <a:cs typeface="Arial" panose="020B0604020202020204" pitchFamily="34" charset="0"/>
              </a:rPr>
              <a:t>the impact</a:t>
            </a:r>
            <a:r>
              <a:rPr lang="en-SG" dirty="0">
                <a:solidFill>
                  <a:schemeClr val="bg2"/>
                </a:solidFill>
                <a:effectLst/>
                <a:latin typeface="Arial" panose="020B0604020202020204" pitchFamily="34" charset="0"/>
                <a:ea typeface="Arial" panose="020B0604020202020204" pitchFamily="34" charset="0"/>
                <a:cs typeface="Arial" panose="020B0604020202020204" pitchFamily="34" charset="0"/>
              </a:rPr>
              <a:t>.</a:t>
            </a:r>
          </a:p>
          <a:p>
            <a:pPr lvl="1">
              <a:lnSpc>
                <a:spcPct val="100000"/>
              </a:lnSpc>
              <a:spcBef>
                <a:spcPts val="600"/>
              </a:spcBef>
              <a:buFont typeface="Courier New" panose="02070309020205020404" pitchFamily="49" charset="0"/>
              <a:buChar char="o"/>
            </a:pPr>
            <a:r>
              <a:rPr lang="en-SG" dirty="0">
                <a:solidFill>
                  <a:schemeClr val="bg2"/>
                </a:solidFill>
                <a:latin typeface="Arial" panose="020B0604020202020204" pitchFamily="34" charset="0"/>
                <a:cs typeface="Arial" panose="020B0604020202020204" pitchFamily="34" charset="0"/>
              </a:rPr>
              <a:t>let network engineers develop responses based on information from the app.</a:t>
            </a:r>
          </a:p>
          <a:p>
            <a:pPr lvl="1">
              <a:lnSpc>
                <a:spcPct val="100000"/>
              </a:lnSpc>
              <a:spcBef>
                <a:spcPts val="600"/>
              </a:spcBef>
              <a:buFont typeface="Courier New" panose="02070309020205020404" pitchFamily="49" charset="0"/>
              <a:buChar char="o"/>
            </a:pPr>
            <a:endParaRPr lang="en-US" sz="9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The alarm will help reduce interruption of service and avoid, or reduce, interrupting critical tasks and limit the cost for the user and provider. </a:t>
            </a:r>
          </a:p>
          <a:p>
            <a:pPr>
              <a:buFont typeface="Arial" panose="020B0604020202020204" pitchFamily="34" charset="0"/>
              <a:buChar char="•"/>
            </a:pPr>
            <a:endParaRPr lang="en-US" sz="8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i="1" dirty="0">
                <a:solidFill>
                  <a:schemeClr val="bg2"/>
                </a:solidFill>
                <a:latin typeface="Arial" panose="020B0604020202020204" pitchFamily="34" charset="0"/>
                <a:cs typeface="Arial" panose="020B0604020202020204" pitchFamily="34" charset="0"/>
              </a:rPr>
              <a:t>The intrusion detection alarm will monitor network flow at port level, robustly identify threats with high accuracy and provide multi-class classification results.</a:t>
            </a: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a:t>
            </a:r>
            <a:endParaRPr dirty="0">
              <a:solidFill>
                <a:srgbClr val="0070C0"/>
              </a:solidFill>
            </a:endParaRPr>
          </a:p>
        </p:txBody>
      </p:sp>
      <p:sp>
        <p:nvSpPr>
          <p:cNvPr id="2" name="Text Placeholder 1">
            <a:extLst>
              <a:ext uri="{FF2B5EF4-FFF2-40B4-BE49-F238E27FC236}">
                <a16:creationId xmlns:a16="http://schemas.microsoft.com/office/drawing/2014/main" id="{8961D4E6-44C6-6F1A-33F1-94B9FE7D930C}"/>
              </a:ext>
            </a:extLst>
          </p:cNvPr>
          <p:cNvSpPr>
            <a:spLocks noGrp="1"/>
          </p:cNvSpPr>
          <p:nvPr>
            <p:ph type="body" idx="1"/>
          </p:nvPr>
        </p:nvSpPr>
        <p:spPr/>
        <p:txBody>
          <a:bodyPr/>
          <a:lstStyle/>
          <a:p>
            <a:r>
              <a:rPr lang="en-US" dirty="0"/>
              <a:t>Use pipelines</a:t>
            </a:r>
          </a:p>
        </p:txBody>
      </p:sp>
      <p:pic>
        <p:nvPicPr>
          <p:cNvPr id="3074" name="Picture 2">
            <a:extLst>
              <a:ext uri="{FF2B5EF4-FFF2-40B4-BE49-F238E27FC236}">
                <a16:creationId xmlns:a16="http://schemas.microsoft.com/office/drawing/2014/main" id="{3185C231-8DE5-BD90-B12B-11E9174A0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164" y="1599694"/>
            <a:ext cx="5163671" cy="2828365"/>
          </a:xfrm>
          <a:prstGeom prst="rect">
            <a:avLst/>
          </a:prstGeom>
          <a:noFill/>
          <a:extLst>
            <a:ext uri="{909E8E84-426E-40DD-AFC4-6F175D3DCCD1}">
              <a14:hiddenFill xmlns:a14="http://schemas.microsoft.com/office/drawing/2010/main">
                <a:solidFill>
                  <a:srgbClr val="FFFFFF"/>
                </a:solidFill>
              </a14:hiddenFill>
            </a:ext>
          </a:extLst>
        </p:spPr>
      </p:pic>
      <p:sp>
        <p:nvSpPr>
          <p:cNvPr id="3" name="&quot;No&quot; Symbol 2">
            <a:extLst>
              <a:ext uri="{FF2B5EF4-FFF2-40B4-BE49-F238E27FC236}">
                <a16:creationId xmlns:a16="http://schemas.microsoft.com/office/drawing/2014/main" id="{252AAD1A-7B9A-21F6-797A-8A66142E2BEF}"/>
              </a:ext>
            </a:extLst>
          </p:cNvPr>
          <p:cNvSpPr/>
          <p:nvPr/>
        </p:nvSpPr>
        <p:spPr>
          <a:xfrm>
            <a:off x="7564581" y="1404850"/>
            <a:ext cx="1409643" cy="1279757"/>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00376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MLE Stack (initial proposal) [not in our project]use Renato’s pipeline schema</a:t>
            </a:r>
            <a:endParaRPr dirty="0">
              <a:solidFill>
                <a:srgbClr val="0070C0"/>
              </a:solidFill>
              <a:highlight>
                <a:srgbClr val="FFFF00"/>
              </a:highlight>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lgn="l">
              <a:lnSpc>
                <a:spcPct val="100000"/>
              </a:lnSpc>
              <a:buFont typeface="+mj-lt"/>
              <a:buAutoNum type="arabicPeriod"/>
            </a:pPr>
            <a:r>
              <a:rPr lang="en-US" sz="1400" b="1" i="0" dirty="0">
                <a:solidFill>
                  <a:schemeClr val="bg2"/>
                </a:solidFill>
                <a:effectLst/>
                <a:latin typeface="Proxima Nova" panose="020B0604020202020204" charset="0"/>
              </a:rPr>
              <a:t>Reusable Code Structure for building ML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Experiment Tracking with model Artifacts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Training of Models on Managed Remote instances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Version control of Trained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Git-based triggers to train and deploy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Deployment of Trained models on Managed Remote instances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Monitoring and Logging of deployed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Integration of Deployed endpoints with API Gateway</a:t>
            </a:r>
          </a:p>
        </p:txBody>
      </p:sp>
      <p:sp>
        <p:nvSpPr>
          <p:cNvPr id="2" name="&quot;No&quot; Symbol 1">
            <a:extLst>
              <a:ext uri="{FF2B5EF4-FFF2-40B4-BE49-F238E27FC236}">
                <a16:creationId xmlns:a16="http://schemas.microsoft.com/office/drawing/2014/main" id="{C0CE8956-D2B5-9F0C-6EB6-0A4553CDCD50}"/>
              </a:ext>
            </a:extLst>
          </p:cNvPr>
          <p:cNvSpPr/>
          <p:nvPr/>
        </p:nvSpPr>
        <p:spPr>
          <a:xfrm>
            <a:off x="6276109" y="1911926"/>
            <a:ext cx="1766866" cy="175156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54426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Our training dataset (University of Nevada – Reno, Intrusion Detection Dataset, UNR-IDD) is based on a custom application that collects and logs the available statistics captured periodically (</a:t>
            </a:r>
            <a:r>
              <a:rPr lang="en-SG" sz="1400" dirty="0">
                <a:solidFill>
                  <a:schemeClr val="tx1">
                    <a:lumMod val="50000"/>
                  </a:schemeClr>
                </a:solidFill>
                <a:highlight>
                  <a:srgbClr val="FFFF00"/>
                </a:highlight>
                <a:latin typeface="Arial" panose="020B0604020202020204" pitchFamily="34" charset="0"/>
                <a:ea typeface="Arial" panose="020B0604020202020204" pitchFamily="34" charset="0"/>
                <a:cs typeface="Arial" panose="020B0604020202020204" pitchFamily="34" charset="0"/>
              </a:rPr>
              <a:t>every 5 sec – tumbling windows)</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 from OpenFlow switches.</a:t>
            </a:r>
            <a:r>
              <a:rPr lang="en-US" sz="1400" dirty="0">
                <a:solidFill>
                  <a:schemeClr val="tx1">
                    <a:lumMod val="50000"/>
                  </a:schemeClr>
                </a:solidFill>
                <a:latin typeface="Arial" panose="020B0604020202020204" pitchFamily="34" charset="0"/>
                <a:cs typeface="Arial" panose="020B0604020202020204" pitchFamily="34" charset="0"/>
              </a:rPr>
              <a:t> </a:t>
            </a:r>
            <a:r>
              <a:rPr lang="en-SG" sz="1400" dirty="0">
                <a:solidFill>
                  <a:schemeClr val="tx1">
                    <a:lumMod val="50000"/>
                  </a:schemeClr>
                </a:solidFill>
                <a:latin typeface="Arial" panose="020B0604020202020204" pitchFamily="34" charset="0"/>
                <a:cs typeface="Arial" panose="020B0604020202020204" pitchFamily="34" charset="0"/>
              </a:rPr>
              <a:t>D</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elta port statistics were also computed</a:t>
            </a:r>
            <a:r>
              <a:rPr lang="en-US" sz="1400" i="1"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a:t>
            </a:r>
          </a:p>
          <a:p>
            <a:pPr>
              <a:lnSpc>
                <a:spcPct val="100000"/>
              </a:lnSpc>
              <a:buFont typeface="Arial" panose="020B0604020202020204" pitchFamily="34" charset="0"/>
              <a:buChar char="•"/>
            </a:pPr>
            <a:endParaRPr lang="en-US" sz="1400" i="1"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400" dirty="0">
                <a:solidFill>
                  <a:schemeClr val="tx1">
                    <a:lumMod val="50000"/>
                  </a:schemeClr>
                </a:solidFill>
                <a:latin typeface="Arial" panose="020B0604020202020204" pitchFamily="34" charset="0"/>
                <a:cs typeface="Arial" panose="020B0604020202020204" pitchFamily="34" charset="0"/>
              </a:rPr>
              <a:t>The main difference between UNR-IDD and other existing datasets is that UNR-IDD consists primarily of network port statistics.</a:t>
            </a:r>
          </a:p>
          <a:p>
            <a:pPr>
              <a:lnSpc>
                <a:spcPct val="100000"/>
              </a:lnSpc>
              <a:buFont typeface="Arial" panose="020B0604020202020204" pitchFamily="34" charset="0"/>
              <a:buChar char="•"/>
            </a:pPr>
            <a:endParaRPr lang="en-US" sz="1400" dirty="0">
              <a:solidFill>
                <a:schemeClr val="tx1">
                  <a:lumMod val="50000"/>
                </a:schemeClr>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400" dirty="0">
                <a:solidFill>
                  <a:schemeClr val="tx1">
                    <a:lumMod val="50000"/>
                  </a:schemeClr>
                </a:solidFill>
                <a:latin typeface="Arial" panose="020B0604020202020204" pitchFamily="34" charset="0"/>
                <a:cs typeface="Arial" panose="020B0604020202020204" pitchFamily="34" charset="0"/>
              </a:rPr>
              <a:t>UNR-IDD also address the limitation of the presence of tail classes, that there are enough samples for ML classifiers, and  ensures that there are no missing network metrics.</a:t>
            </a:r>
          </a:p>
          <a:p>
            <a:pPr>
              <a:lnSpc>
                <a:spcPct val="100000"/>
              </a:lnSpc>
              <a:buFont typeface="Arial" panose="020B0604020202020204" pitchFamily="34" charset="0"/>
              <a:buChar char="•"/>
            </a:pPr>
            <a:endParaRPr lang="en-US" sz="1400" i="1" u="sng" dirty="0">
              <a:solidFill>
                <a:schemeClr val="tx1">
                  <a:lumMod val="50000"/>
                </a:schemeClr>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We expect that the use of a multi-class classification for network analysis</a:t>
            </a:r>
            <a:r>
              <a:rPr lang="en-US"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 </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will provide a robust identification of network flow, giving (a security </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t</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eam) a better understanding of the type of port flow.</a:t>
            </a:r>
            <a:r>
              <a:rPr lang="en-US" sz="1400" dirty="0">
                <a:solidFill>
                  <a:schemeClr val="tx1">
                    <a:lumMod val="50000"/>
                  </a:schemeClr>
                </a:solidFill>
                <a:effectLst/>
                <a:latin typeface="Arial" panose="020B0604020202020204" pitchFamily="34" charset="0"/>
                <a:cs typeface="Arial" panose="020B0604020202020204" pitchFamily="34" charset="0"/>
              </a:rPr>
              <a:t> </a:t>
            </a:r>
          </a:p>
          <a:p>
            <a:pPr>
              <a:lnSpc>
                <a:spcPct val="100000"/>
              </a:lnSpc>
              <a:buFont typeface="Arial" panose="020B0604020202020204" pitchFamily="34" charset="0"/>
              <a:buChar char="•"/>
            </a:pPr>
            <a:endParaRPr lang="en-US" sz="1400" dirty="0">
              <a:solidFill>
                <a:schemeClr val="tx1">
                  <a:lumMod val="50000"/>
                </a:schemeClr>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The </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i</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ntrusion </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d</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etection alarm system should be deployed to be hit from an API or some sort of streaming process/batch load as events are generated.</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 </a:t>
            </a:r>
            <a:r>
              <a:rPr lang="en-SG" sz="1400" dirty="0">
                <a:solidFill>
                  <a:schemeClr val="tx1">
                    <a:lumMod val="50000"/>
                  </a:schemeClr>
                </a:solidFill>
                <a:highlight>
                  <a:srgbClr val="FFFF00"/>
                </a:highlight>
                <a:latin typeface="Arial" panose="020B0604020202020204" pitchFamily="34" charset="0"/>
                <a:ea typeface="Arial" panose="020B0604020202020204" pitchFamily="34" charset="0"/>
                <a:cs typeface="Arial" panose="020B0604020202020204" pitchFamily="34" charset="0"/>
              </a:rPr>
              <a:t>(Dashboard)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latin typeface="Proxima Nova" panose="020B0604020202020204" charset="0"/>
              </a:rPr>
              <a:t>Information about the data (</a:t>
            </a:r>
            <a:r>
              <a:rPr lang="en-US" i="0" dirty="0">
                <a:solidFill>
                  <a:srgbClr val="0070C0"/>
                </a:solidFill>
                <a:effectLst/>
                <a:latin typeface="Proxima Nova" panose="020B0604020202020204" charset="0"/>
              </a:rPr>
              <a:t>Multi-class classification</a:t>
            </a:r>
            <a:r>
              <a:rPr lang="en-US" dirty="0">
                <a:solidFill>
                  <a:srgbClr val="0070C0"/>
                </a:solidFill>
              </a:rPr>
              <a:t>)</a:t>
            </a:r>
            <a:endParaRPr dirty="0">
              <a:solidFill>
                <a:srgbClr val="0070C0"/>
              </a:solidFill>
            </a:endParaRPr>
          </a:p>
        </p:txBody>
      </p:sp>
      <p:pic>
        <p:nvPicPr>
          <p:cNvPr id="2" name="Picture 1">
            <a:extLst>
              <a:ext uri="{FF2B5EF4-FFF2-40B4-BE49-F238E27FC236}">
                <a16:creationId xmlns:a16="http://schemas.microsoft.com/office/drawing/2014/main" id="{3E276E5C-2A4B-47C8-301F-52FEB674359B}"/>
              </a:ext>
            </a:extLst>
          </p:cNvPr>
          <p:cNvPicPr>
            <a:picLocks noChangeAspect="1"/>
          </p:cNvPicPr>
          <p:nvPr/>
        </p:nvPicPr>
        <p:blipFill>
          <a:blip r:embed="rId3"/>
          <a:stretch>
            <a:fillRect/>
          </a:stretch>
        </p:blipFill>
        <p:spPr>
          <a:xfrm>
            <a:off x="685800" y="1415496"/>
            <a:ext cx="7772400" cy="2794830"/>
          </a:xfrm>
          <a:prstGeom prst="rect">
            <a:avLst/>
          </a:prstGeom>
        </p:spPr>
      </p:pic>
    </p:spTree>
    <p:extLst>
      <p:ext uri="{BB962C8B-B14F-4D97-AF65-F5344CB8AC3E}">
        <p14:creationId xmlns:p14="http://schemas.microsoft.com/office/powerpoint/2010/main" val="89071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pic>
        <p:nvPicPr>
          <p:cNvPr id="6" name="Picture 5">
            <a:extLst>
              <a:ext uri="{FF2B5EF4-FFF2-40B4-BE49-F238E27FC236}">
                <a16:creationId xmlns:a16="http://schemas.microsoft.com/office/drawing/2014/main" id="{7E8763D5-2712-55CC-04D0-EB57F416A99F}"/>
              </a:ext>
            </a:extLst>
          </p:cNvPr>
          <p:cNvPicPr>
            <a:picLocks noChangeAspect="1"/>
          </p:cNvPicPr>
          <p:nvPr/>
        </p:nvPicPr>
        <p:blipFill>
          <a:blip r:embed="rId3"/>
          <a:stretch>
            <a:fillRect/>
          </a:stretch>
        </p:blipFill>
        <p:spPr>
          <a:xfrm>
            <a:off x="346660" y="1564182"/>
            <a:ext cx="4246271" cy="2008783"/>
          </a:xfrm>
          <a:prstGeom prst="rect">
            <a:avLst/>
          </a:prstGeom>
        </p:spPr>
      </p:pic>
      <p:pic>
        <p:nvPicPr>
          <p:cNvPr id="8" name="Picture 7">
            <a:extLst>
              <a:ext uri="{FF2B5EF4-FFF2-40B4-BE49-F238E27FC236}">
                <a16:creationId xmlns:a16="http://schemas.microsoft.com/office/drawing/2014/main" id="{C467E22F-FCB1-47DD-9485-F5670AC871D5}"/>
              </a:ext>
            </a:extLst>
          </p:cNvPr>
          <p:cNvPicPr>
            <a:picLocks noChangeAspect="1"/>
          </p:cNvPicPr>
          <p:nvPr/>
        </p:nvPicPr>
        <p:blipFill>
          <a:blip r:embed="rId4"/>
          <a:stretch>
            <a:fillRect/>
          </a:stretch>
        </p:blipFill>
        <p:spPr>
          <a:xfrm>
            <a:off x="4592931" y="1564183"/>
            <a:ext cx="4246272" cy="2008783"/>
          </a:xfrm>
          <a:prstGeom prst="rect">
            <a:avLst/>
          </a:prstGeom>
        </p:spPr>
      </p:pic>
    </p:spTree>
    <p:extLst>
      <p:ext uri="{BB962C8B-B14F-4D97-AF65-F5344CB8AC3E}">
        <p14:creationId xmlns:p14="http://schemas.microsoft.com/office/powerpoint/2010/main" val="3323817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ML Model</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lvl="0">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We initially tested linear regression models.</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We used a Tree-based Pipeline Optimization Tool (TPOT), a python automated ML tool, for model selection and parameter optimization.</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We selected and used an </a:t>
            </a:r>
            <a:r>
              <a:rPr lang="en-US" sz="1600" dirty="0" err="1">
                <a:solidFill>
                  <a:schemeClr val="bg2"/>
                </a:solidFill>
                <a:latin typeface="Arial" panose="020B0604020202020204" pitchFamily="34" charset="0"/>
                <a:cs typeface="Arial" panose="020B0604020202020204" pitchFamily="34" charset="0"/>
              </a:rPr>
              <a:t>XGBoostClassifier</a:t>
            </a:r>
            <a:r>
              <a:rPr lang="en-US" sz="1600" dirty="0">
                <a:solidFill>
                  <a:schemeClr val="bg2"/>
                </a:solidFill>
                <a:latin typeface="Arial" panose="020B0604020202020204" pitchFamily="34" charset="0"/>
                <a:cs typeface="Arial" panose="020B0604020202020204" pitchFamily="34" charset="0"/>
              </a:rPr>
              <a:t> for the multi-class classification project.</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According to the NID literature, random forest models are the more widely used. </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XGBC is s a decision tree ensembled learning algorithm similar to random forest.</a:t>
            </a:r>
          </a:p>
        </p:txBody>
      </p:sp>
    </p:spTree>
    <p:extLst>
      <p:ext uri="{BB962C8B-B14F-4D97-AF65-F5344CB8AC3E}">
        <p14:creationId xmlns:p14="http://schemas.microsoft.com/office/powerpoint/2010/main" val="50500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6" name="TextBox 5">
            <a:extLst>
              <a:ext uri="{FF2B5EF4-FFF2-40B4-BE49-F238E27FC236}">
                <a16:creationId xmlns:a16="http://schemas.microsoft.com/office/drawing/2014/main" id="{DE815755-CA9D-91D9-819C-5788FE5CBF2C}"/>
              </a:ext>
            </a:extLst>
          </p:cNvPr>
          <p:cNvSpPr txBox="1"/>
          <p:nvPr/>
        </p:nvSpPr>
        <p:spPr>
          <a:xfrm>
            <a:off x="1146025" y="1309760"/>
            <a:ext cx="6851950" cy="461665"/>
          </a:xfrm>
          <a:prstGeom prst="rect">
            <a:avLst/>
          </a:prstGeom>
          <a:noFill/>
        </p:spPr>
        <p:txBody>
          <a:bodyPr wrap="square" rtlCol="0">
            <a:spAutoFit/>
          </a:bodyPr>
          <a:lstStyle/>
          <a:p>
            <a:r>
              <a:rPr lang="en-US" sz="1200" dirty="0"/>
              <a:t>Throughout the project we utilized the power of </a:t>
            </a:r>
            <a:r>
              <a:rPr lang="en-US" sz="1200" dirty="0" err="1"/>
              <a:t>Github</a:t>
            </a:r>
            <a:r>
              <a:rPr lang="en-US" sz="1200" dirty="0"/>
              <a:t> for version control and collaboration among team members.</a:t>
            </a:r>
          </a:p>
        </p:txBody>
      </p:sp>
      <p:sp>
        <p:nvSpPr>
          <p:cNvPr id="7" name="TextBox 6">
            <a:extLst>
              <a:ext uri="{FF2B5EF4-FFF2-40B4-BE49-F238E27FC236}">
                <a16:creationId xmlns:a16="http://schemas.microsoft.com/office/drawing/2014/main" id="{AE314D5B-799C-808F-D760-9F5DDFF70ECF}"/>
              </a:ext>
            </a:extLst>
          </p:cNvPr>
          <p:cNvSpPr txBox="1"/>
          <p:nvPr/>
        </p:nvSpPr>
        <p:spPr>
          <a:xfrm>
            <a:off x="4800361" y="3721953"/>
            <a:ext cx="1738896" cy="830997"/>
          </a:xfrm>
          <a:prstGeom prst="rect">
            <a:avLst/>
          </a:prstGeom>
          <a:noFill/>
          <a:ln w="12700">
            <a:solidFill>
              <a:schemeClr val="tx1">
                <a:lumMod val="50000"/>
              </a:schemeClr>
            </a:solidFill>
          </a:ln>
        </p:spPr>
        <p:txBody>
          <a:bodyPr wrap="square" rtlCol="0" anchor="ctr" anchorCtr="1">
            <a:spAutoFit/>
          </a:bodyPr>
          <a:lstStyle/>
          <a:p>
            <a:pPr algn="ctr"/>
            <a:r>
              <a:rPr lang="en-US" sz="1200" dirty="0"/>
              <a:t>Took advantage of TPOT capabilities to select and fine tune an ML model.</a:t>
            </a:r>
          </a:p>
        </p:txBody>
      </p:sp>
      <p:pic>
        <p:nvPicPr>
          <p:cNvPr id="1028" name="Picture 4">
            <a:extLst>
              <a:ext uri="{FF2B5EF4-FFF2-40B4-BE49-F238E27FC236}">
                <a16:creationId xmlns:a16="http://schemas.microsoft.com/office/drawing/2014/main" id="{147E41FD-EBE5-7E00-D3FF-F60711E52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678" y="2055640"/>
            <a:ext cx="463509" cy="5372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thon Logo">
            <a:extLst>
              <a:ext uri="{FF2B5EF4-FFF2-40B4-BE49-F238E27FC236}">
                <a16:creationId xmlns:a16="http://schemas.microsoft.com/office/drawing/2014/main" id="{43B13BD7-F7A6-FAF3-B027-8EC3FF398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924" y="2611230"/>
            <a:ext cx="463509" cy="4616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umPy">
            <a:extLst>
              <a:ext uri="{FF2B5EF4-FFF2-40B4-BE49-F238E27FC236}">
                <a16:creationId xmlns:a16="http://schemas.microsoft.com/office/drawing/2014/main" id="{C57F3D60-0812-35E4-7320-3F8E8B89E3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7852" y="2539115"/>
            <a:ext cx="572102" cy="57210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andas - Python Data Analysis Library">
            <a:extLst>
              <a:ext uri="{FF2B5EF4-FFF2-40B4-BE49-F238E27FC236}">
                <a16:creationId xmlns:a16="http://schemas.microsoft.com/office/drawing/2014/main" id="{35089554-DA4E-CF68-DD5B-0E07C50213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7852" y="3129114"/>
            <a:ext cx="596594" cy="42230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FBFF9A48-2A52-62BD-5BC0-2DA0E6B91F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0085" y="2451101"/>
            <a:ext cx="832594" cy="448242"/>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Discussion of seaborn logo · Issue #2243 · mwaskom/seaborn · GitHub">
            <a:extLst>
              <a:ext uri="{FF2B5EF4-FFF2-40B4-BE49-F238E27FC236}">
                <a16:creationId xmlns:a16="http://schemas.microsoft.com/office/drawing/2014/main" id="{44E62E3D-BF9B-5DC6-141D-21B439D7DF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57" y="3112600"/>
            <a:ext cx="5905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TPOT Logo - AutoML">
            <a:extLst>
              <a:ext uri="{FF2B5EF4-FFF2-40B4-BE49-F238E27FC236}">
                <a16:creationId xmlns:a16="http://schemas.microsoft.com/office/drawing/2014/main" id="{5462DFEA-7F66-29B7-E264-4E357870C8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1577" y="2384403"/>
            <a:ext cx="736179" cy="645352"/>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RAPIDS + XGBoost | RAPIDS">
            <a:extLst>
              <a:ext uri="{FF2B5EF4-FFF2-40B4-BE49-F238E27FC236}">
                <a16:creationId xmlns:a16="http://schemas.microsoft.com/office/drawing/2014/main" id="{E9A6EB5B-3D06-6F90-AC28-A26D67F5862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3656" y="2322441"/>
            <a:ext cx="1144983" cy="858737"/>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3">
            <a:extLst>
              <a:ext uri="{FF2B5EF4-FFF2-40B4-BE49-F238E27FC236}">
                <a16:creationId xmlns:a16="http://schemas.microsoft.com/office/drawing/2014/main" id="{EE8AECEE-5342-EA15-A5E0-B8538B966704}"/>
              </a:ext>
            </a:extLst>
          </p:cNvPr>
          <p:cNvSpPr>
            <a:spLocks noGrp="1"/>
          </p:cNvSpPr>
          <p:nvPr>
            <p:ph type="title"/>
          </p:nvPr>
        </p:nvSpPr>
        <p:spPr/>
        <p:txBody>
          <a:bodyPr/>
          <a:lstStyle/>
          <a:p>
            <a:r>
              <a:rPr lang="en-US" dirty="0">
                <a:solidFill>
                  <a:srgbClr val="0070C0"/>
                </a:solidFill>
              </a:rPr>
              <a:t>MLE Stack / EDA - Data Engineering - ML</a:t>
            </a:r>
          </a:p>
        </p:txBody>
      </p:sp>
      <p:pic>
        <p:nvPicPr>
          <p:cNvPr id="1064" name="Picture 40" descr="GitHub Logos and Usage · GitHub">
            <a:extLst>
              <a:ext uri="{FF2B5EF4-FFF2-40B4-BE49-F238E27FC236}">
                <a16:creationId xmlns:a16="http://schemas.microsoft.com/office/drawing/2014/main" id="{713E3ED5-9912-E634-B17A-43261AA503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205" y="1279145"/>
            <a:ext cx="572103" cy="57210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0" descr="GitHub Logos and Usage · GitHub">
            <a:extLst>
              <a:ext uri="{FF2B5EF4-FFF2-40B4-BE49-F238E27FC236}">
                <a16:creationId xmlns:a16="http://schemas.microsoft.com/office/drawing/2014/main" id="{0BD7E616-4B79-F6B0-95CC-5EE4C21BF9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692" y="1237788"/>
            <a:ext cx="572103" cy="572103"/>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8D2D27FE-AFFF-5FC3-77A5-6325DC83C0FC}"/>
              </a:ext>
            </a:extLst>
          </p:cNvPr>
          <p:cNvSpPr/>
          <p:nvPr/>
        </p:nvSpPr>
        <p:spPr>
          <a:xfrm>
            <a:off x="398205" y="1237788"/>
            <a:ext cx="8347590" cy="613460"/>
          </a:xfrm>
          <a:prstGeom prst="round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29C513BC-D591-7670-5AC9-45E49EB38807}"/>
              </a:ext>
            </a:extLst>
          </p:cNvPr>
          <p:cNvSpPr/>
          <p:nvPr/>
        </p:nvSpPr>
        <p:spPr>
          <a:xfrm>
            <a:off x="1982490" y="2568574"/>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34601F49-0868-2EF4-5039-241A3628DD83}"/>
              </a:ext>
            </a:extLst>
          </p:cNvPr>
          <p:cNvSpPr/>
          <p:nvPr/>
        </p:nvSpPr>
        <p:spPr>
          <a:xfrm>
            <a:off x="4079403" y="2600808"/>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EA42870C-15B2-D928-DCEF-7E637B8B4984}"/>
              </a:ext>
            </a:extLst>
          </p:cNvPr>
          <p:cNvSpPr/>
          <p:nvPr/>
        </p:nvSpPr>
        <p:spPr>
          <a:xfrm>
            <a:off x="6282106" y="2611230"/>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48C25C9-8360-A3DD-7547-2D849974FE56}"/>
              </a:ext>
            </a:extLst>
          </p:cNvPr>
          <p:cNvSpPr txBox="1"/>
          <p:nvPr/>
        </p:nvSpPr>
        <p:spPr>
          <a:xfrm>
            <a:off x="2653817" y="3721953"/>
            <a:ext cx="1738896" cy="830997"/>
          </a:xfrm>
          <a:prstGeom prst="rect">
            <a:avLst/>
          </a:prstGeom>
          <a:noFill/>
          <a:ln w="12700">
            <a:solidFill>
              <a:schemeClr val="tx1">
                <a:lumMod val="50000"/>
              </a:schemeClr>
            </a:solidFill>
          </a:ln>
        </p:spPr>
        <p:txBody>
          <a:bodyPr wrap="square" rtlCol="0" anchor="ctr" anchorCtr="1">
            <a:noAutofit/>
          </a:bodyPr>
          <a:lstStyle/>
          <a:p>
            <a:pPr algn="ctr"/>
            <a:r>
              <a:rPr lang="en-US" sz="1200" dirty="0"/>
              <a:t>Pipeline</a:t>
            </a:r>
          </a:p>
          <a:p>
            <a:pPr algn="ctr"/>
            <a:r>
              <a:rPr lang="en-US" sz="1200" dirty="0"/>
              <a:t>Data preprocessing</a:t>
            </a:r>
          </a:p>
          <a:p>
            <a:pPr algn="ctr"/>
            <a:r>
              <a:rPr lang="en-US" sz="1200" dirty="0"/>
              <a:t>Model selection – </a:t>
            </a:r>
            <a:r>
              <a:rPr lang="en-US" sz="1200" dirty="0" err="1"/>
              <a:t>lgr</a:t>
            </a:r>
            <a:endParaRPr lang="en-US" sz="1200" dirty="0"/>
          </a:p>
          <a:p>
            <a:pPr algn="ctr"/>
            <a:r>
              <a:rPr lang="en-US" sz="1200" dirty="0"/>
              <a:t>Metrics</a:t>
            </a:r>
          </a:p>
        </p:txBody>
      </p:sp>
      <p:sp>
        <p:nvSpPr>
          <p:cNvPr id="22" name="TextBox 21">
            <a:extLst>
              <a:ext uri="{FF2B5EF4-FFF2-40B4-BE49-F238E27FC236}">
                <a16:creationId xmlns:a16="http://schemas.microsoft.com/office/drawing/2014/main" id="{20579A39-E6A3-131B-ADE3-677171D8B3F4}"/>
              </a:ext>
            </a:extLst>
          </p:cNvPr>
          <p:cNvSpPr txBox="1"/>
          <p:nvPr/>
        </p:nvSpPr>
        <p:spPr>
          <a:xfrm>
            <a:off x="405359" y="3721953"/>
            <a:ext cx="1738896" cy="830997"/>
          </a:xfrm>
          <a:prstGeom prst="rect">
            <a:avLst/>
          </a:prstGeom>
          <a:noFill/>
          <a:ln w="12700">
            <a:solidFill>
              <a:schemeClr val="tx1">
                <a:lumMod val="50000"/>
              </a:schemeClr>
            </a:solidFill>
          </a:ln>
        </p:spPr>
        <p:txBody>
          <a:bodyPr wrap="square" rtlCol="0" anchor="ctr" anchorCtr="1">
            <a:noAutofit/>
          </a:bodyPr>
          <a:lstStyle/>
          <a:p>
            <a:pPr algn="ctr"/>
            <a:r>
              <a:rPr lang="en-US" sz="1200" dirty="0"/>
              <a:t>EDA</a:t>
            </a:r>
          </a:p>
          <a:p>
            <a:pPr algn="ctr"/>
            <a:r>
              <a:rPr lang="en-US" sz="1200" dirty="0"/>
              <a:t>Experimentation</a:t>
            </a:r>
          </a:p>
          <a:p>
            <a:pPr algn="ctr"/>
            <a:r>
              <a:rPr lang="en-US" sz="1200" dirty="0"/>
              <a:t>Data Engineering</a:t>
            </a:r>
          </a:p>
          <a:p>
            <a:pPr algn="ctr"/>
            <a:r>
              <a:rPr lang="en-US" sz="1200" dirty="0"/>
              <a:t>Feature selection</a:t>
            </a:r>
          </a:p>
        </p:txBody>
      </p:sp>
      <p:sp>
        <p:nvSpPr>
          <p:cNvPr id="23" name="TextBox 22">
            <a:extLst>
              <a:ext uri="{FF2B5EF4-FFF2-40B4-BE49-F238E27FC236}">
                <a16:creationId xmlns:a16="http://schemas.microsoft.com/office/drawing/2014/main" id="{A6B9BD35-E202-5B64-CA02-CDA4090BA0BC}"/>
              </a:ext>
            </a:extLst>
          </p:cNvPr>
          <p:cNvSpPr txBox="1"/>
          <p:nvPr/>
        </p:nvSpPr>
        <p:spPr>
          <a:xfrm>
            <a:off x="7006899" y="3721953"/>
            <a:ext cx="1738896" cy="830997"/>
          </a:xfrm>
          <a:prstGeom prst="rect">
            <a:avLst/>
          </a:prstGeom>
          <a:noFill/>
          <a:ln w="12700">
            <a:solidFill>
              <a:schemeClr val="tx1">
                <a:lumMod val="50000"/>
              </a:schemeClr>
            </a:solidFill>
          </a:ln>
        </p:spPr>
        <p:txBody>
          <a:bodyPr wrap="square" rtlCol="0" anchor="ctr" anchorCtr="1">
            <a:spAutoFit/>
          </a:bodyPr>
          <a:lstStyle>
            <a:defPPr marR="0" lvl="0" algn="l" rtl="0">
              <a:lnSpc>
                <a:spcPct val="100000"/>
              </a:lnSpc>
              <a:spcBef>
                <a:spcPts val="0"/>
              </a:spcBef>
              <a:spcAft>
                <a:spcPts val="0"/>
              </a:spcAft>
            </a:defPPr>
            <a:lvl1pPr algn="ctr">
              <a:defRPr sz="1200"/>
            </a:lvl1pPr>
          </a:lstStyle>
          <a:p>
            <a:r>
              <a:rPr lang="en-US" dirty="0"/>
              <a:t>Extreme Gradient Boost</a:t>
            </a:r>
          </a:p>
          <a:p>
            <a:r>
              <a:rPr lang="en-US" dirty="0"/>
              <a:t>parallel tree boosting</a:t>
            </a:r>
          </a:p>
          <a:p>
            <a:r>
              <a:rPr lang="en-US" dirty="0"/>
              <a:t>ML classification lib</a:t>
            </a:r>
          </a:p>
        </p:txBody>
      </p:sp>
    </p:spTree>
    <p:extLst>
      <p:ext uri="{BB962C8B-B14F-4D97-AF65-F5344CB8AC3E}">
        <p14:creationId xmlns:p14="http://schemas.microsoft.com/office/powerpoint/2010/main" val="536615293"/>
      </p:ext>
    </p:extLst>
  </p:cSld>
  <p:clrMapOvr>
    <a:masterClrMapping/>
  </p:clrMapOvr>
</p:sld>
</file>

<file path=ppt/theme/theme1.xml><?xml version="1.0" encoding="utf-8"?>
<a:theme xmlns:a="http://schemas.openxmlformats.org/drawingml/2006/main" name="FourthBrain">
  <a:themeElements>
    <a:clrScheme name="Simple Light">
      <a:dk1>
        <a:srgbClr val="525252"/>
      </a:dk1>
      <a:lt1>
        <a:srgbClr val="FFFFFF"/>
      </a:lt1>
      <a:dk2>
        <a:srgbClr val="525252"/>
      </a:dk2>
      <a:lt2>
        <a:srgbClr val="EEEEEE"/>
      </a:lt2>
      <a:accent1>
        <a:srgbClr val="EC008C"/>
      </a:accent1>
      <a:accent2>
        <a:srgbClr val="212121"/>
      </a:accent2>
      <a:accent3>
        <a:srgbClr val="78909C"/>
      </a:accent3>
      <a:accent4>
        <a:srgbClr val="FFAB40"/>
      </a:accent4>
      <a:accent5>
        <a:srgbClr val="0097A7"/>
      </a:accent5>
      <a:accent6>
        <a:srgbClr val="EEFF41"/>
      </a:accent6>
      <a:hlink>
        <a:srgbClr val="5C7B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6312</TotalTime>
  <Words>3570</Words>
  <Application>Microsoft Macintosh PowerPoint</Application>
  <PresentationFormat>On-screen Show (16:9)</PresentationFormat>
  <Paragraphs>339</Paragraphs>
  <Slides>41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Proxima Nova</vt:lpstr>
      <vt:lpstr>Wingdings</vt:lpstr>
      <vt:lpstr>Courier New</vt:lpstr>
      <vt:lpstr>Arial</vt:lpstr>
      <vt:lpstr>Arial</vt:lpstr>
      <vt:lpstr>Proxima Nova Semibold</vt:lpstr>
      <vt:lpstr>FourthBrain</vt:lpstr>
      <vt:lpstr>PowerPoint Presentation</vt:lpstr>
      <vt:lpstr>Presentation Outline</vt:lpstr>
      <vt:lpstr>Definition of the Problem</vt:lpstr>
      <vt:lpstr>Our Proposed Solution</vt:lpstr>
      <vt:lpstr>Information about the Data</vt:lpstr>
      <vt:lpstr>Information about the data (Multi-class classification)</vt:lpstr>
      <vt:lpstr>Information about the data (network topology)</vt:lpstr>
      <vt:lpstr>Information about the ML Model</vt:lpstr>
      <vt:lpstr>MLE Stack / EDA - Data Engineering - ML</vt:lpstr>
      <vt:lpstr>MLE Stack / Deployment</vt:lpstr>
      <vt:lpstr>Demo / Introduction</vt:lpstr>
      <vt:lpstr>Future Work </vt:lpstr>
      <vt:lpstr>Thank You!  Any Questions?    [Github repo: https://github.com/JoaquinGianan/network-analytics] [Demo: link to demo]</vt:lpstr>
      <vt:lpstr>PowerPoint Presentation</vt:lpstr>
      <vt:lpstr>Information about the data (network topology)</vt:lpstr>
      <vt:lpstr>Information about the Data</vt:lpstr>
      <vt:lpstr>Information about the data (network topology)</vt:lpstr>
      <vt:lpstr>Other Datasets</vt:lpstr>
      <vt:lpstr>Other Datasets</vt:lpstr>
      <vt:lpstr>EDA</vt:lpstr>
      <vt:lpstr>Appendices / LGR model runs </vt:lpstr>
      <vt:lpstr>Model description XGBClassifier </vt:lpstr>
      <vt:lpstr>Information about the Model – TPOT run used</vt:lpstr>
      <vt:lpstr>Appendices / TPOT model runs </vt:lpstr>
      <vt:lpstr>Appendices </vt:lpstr>
      <vt:lpstr>Appendices </vt:lpstr>
      <vt:lpstr>Appendices </vt:lpstr>
      <vt:lpstr>Appendices </vt:lpstr>
      <vt:lpstr>Appendices </vt:lpstr>
      <vt:lpstr>PowerPoint Presentation</vt:lpstr>
      <vt:lpstr>Demo Challenges</vt:lpstr>
      <vt:lpstr>Conclusions - WIP</vt:lpstr>
      <vt:lpstr>MLE Stack (2 min)</vt:lpstr>
      <vt:lpstr>Industry insights</vt:lpstr>
      <vt:lpstr>DeepInsight pipeline</vt:lpstr>
      <vt:lpstr>Models</vt:lpstr>
      <vt:lpstr>Models (industry)</vt:lpstr>
      <vt:lpstr>Models (industry)</vt:lpstr>
      <vt:lpstr>Industry insights</vt:lpstr>
      <vt:lpstr>MLE Stack</vt:lpstr>
      <vt:lpstr>MLE Stack (initial proposal) [not in our project]use Renato’s pipeline schema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creator>renato barroco</dc:creator>
  <cp:lastModifiedBy>joaquin gianantonio</cp:lastModifiedBy>
  <cp:revision>45</cp:revision>
  <cp:lastPrinted>2022-12-04T19:30:55Z</cp:lastPrinted>
  <dcterms:modified xsi:type="dcterms:W3CDTF">2022-12-05T15:14:21Z</dcterms:modified>
</cp:coreProperties>
</file>