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1" r:id="rId5"/>
    <p:sldId id="258" r:id="rId6"/>
    <p:sldId id="259" r:id="rId7"/>
    <p:sldId id="260" r:id="rId8"/>
    <p:sldId id="261" r:id="rId9"/>
    <p:sldId id="262" r:id="rId10"/>
    <p:sldId id="263" r:id="rId11"/>
    <p:sldId id="264" r:id="rId12"/>
    <p:sldId id="265" r:id="rId13"/>
    <p:sldId id="266" r:id="rId14"/>
    <p:sldId id="267" r:id="rId15"/>
    <p:sldId id="268" r:id="rId16"/>
    <p:sldId id="273" r:id="rId17"/>
    <p:sldId id="274" r:id="rId18"/>
    <p:sldId id="275"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15" d="100"/>
          <a:sy n="115" d="100"/>
        </p:scale>
        <p:origin x="18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A84E-FB35-4FE0-962A-2BF4315391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5DA6CD66-E03D-4C75-9D3A-FBDE42BF2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E0E72B53-8902-49A3-BA8D-43989A2B5733}"/>
              </a:ext>
            </a:extLst>
          </p:cNvPr>
          <p:cNvSpPr>
            <a:spLocks noGrp="1"/>
          </p:cNvSpPr>
          <p:nvPr>
            <p:ph type="dt" sz="half" idx="10"/>
          </p:nvPr>
        </p:nvSpPr>
        <p:spPr/>
        <p:txBody>
          <a:bodyPr/>
          <a:lstStyle/>
          <a:p>
            <a:fld id="{5E817B3A-73D7-489A-9084-01D0016E84C6}" type="datetimeFigureOut">
              <a:rPr lang="pt-BR" smtClean="0"/>
              <a:t>15/11/2020</a:t>
            </a:fld>
            <a:endParaRPr lang="pt-BR"/>
          </a:p>
        </p:txBody>
      </p:sp>
      <p:sp>
        <p:nvSpPr>
          <p:cNvPr id="5" name="Footer Placeholder 4">
            <a:extLst>
              <a:ext uri="{FF2B5EF4-FFF2-40B4-BE49-F238E27FC236}">
                <a16:creationId xmlns:a16="http://schemas.microsoft.com/office/drawing/2014/main" id="{70063FD5-E85D-44B7-9C35-C04983993D8A}"/>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CAA4A0E0-C8B5-4F2B-83B9-B1D71C05DC2D}"/>
              </a:ext>
            </a:extLst>
          </p:cNvPr>
          <p:cNvSpPr>
            <a:spLocks noGrp="1"/>
          </p:cNvSpPr>
          <p:nvPr>
            <p:ph type="sldNum" sz="quarter" idx="12"/>
          </p:nvPr>
        </p:nvSpPr>
        <p:spPr/>
        <p:txBody>
          <a:bodyPr/>
          <a:lstStyle/>
          <a:p>
            <a:fld id="{96C56890-13B2-4DE1-856D-23C989621851}" type="slidenum">
              <a:rPr lang="pt-BR" smtClean="0"/>
              <a:t>‹#›</a:t>
            </a:fld>
            <a:endParaRPr lang="pt-BR"/>
          </a:p>
        </p:txBody>
      </p:sp>
    </p:spTree>
    <p:extLst>
      <p:ext uri="{BB962C8B-B14F-4D97-AF65-F5344CB8AC3E}">
        <p14:creationId xmlns:p14="http://schemas.microsoft.com/office/powerpoint/2010/main" val="3886025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6205-3638-4B4B-A317-6130280C6A64}"/>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B256F7B0-0F33-4E1E-BE97-D755B8F6FE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0C4EA421-3D2A-40C3-8A46-774A9073F916}"/>
              </a:ext>
            </a:extLst>
          </p:cNvPr>
          <p:cNvSpPr>
            <a:spLocks noGrp="1"/>
          </p:cNvSpPr>
          <p:nvPr>
            <p:ph type="dt" sz="half" idx="10"/>
          </p:nvPr>
        </p:nvSpPr>
        <p:spPr/>
        <p:txBody>
          <a:bodyPr/>
          <a:lstStyle/>
          <a:p>
            <a:fld id="{5E817B3A-73D7-489A-9084-01D0016E84C6}" type="datetimeFigureOut">
              <a:rPr lang="pt-BR" smtClean="0"/>
              <a:t>15/11/2020</a:t>
            </a:fld>
            <a:endParaRPr lang="pt-BR"/>
          </a:p>
        </p:txBody>
      </p:sp>
      <p:sp>
        <p:nvSpPr>
          <p:cNvPr id="5" name="Footer Placeholder 4">
            <a:extLst>
              <a:ext uri="{FF2B5EF4-FFF2-40B4-BE49-F238E27FC236}">
                <a16:creationId xmlns:a16="http://schemas.microsoft.com/office/drawing/2014/main" id="{E18A31F7-2F79-4DFE-8AF4-BB49720FD24A}"/>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02488FA1-E430-44DD-B33A-B571959D98AC}"/>
              </a:ext>
            </a:extLst>
          </p:cNvPr>
          <p:cNvSpPr>
            <a:spLocks noGrp="1"/>
          </p:cNvSpPr>
          <p:nvPr>
            <p:ph type="sldNum" sz="quarter" idx="12"/>
          </p:nvPr>
        </p:nvSpPr>
        <p:spPr/>
        <p:txBody>
          <a:bodyPr/>
          <a:lstStyle/>
          <a:p>
            <a:fld id="{96C56890-13B2-4DE1-856D-23C989621851}" type="slidenum">
              <a:rPr lang="pt-BR" smtClean="0"/>
              <a:t>‹#›</a:t>
            </a:fld>
            <a:endParaRPr lang="pt-BR"/>
          </a:p>
        </p:txBody>
      </p:sp>
    </p:spTree>
    <p:extLst>
      <p:ext uri="{BB962C8B-B14F-4D97-AF65-F5344CB8AC3E}">
        <p14:creationId xmlns:p14="http://schemas.microsoft.com/office/powerpoint/2010/main" val="162985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22097D-E81F-4499-804E-83593DA44A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780F9AEA-14AC-4702-9969-62C2EEB960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A0DBDFD2-0194-4F6D-B3E5-7183D5446F10}"/>
              </a:ext>
            </a:extLst>
          </p:cNvPr>
          <p:cNvSpPr>
            <a:spLocks noGrp="1"/>
          </p:cNvSpPr>
          <p:nvPr>
            <p:ph type="dt" sz="half" idx="10"/>
          </p:nvPr>
        </p:nvSpPr>
        <p:spPr/>
        <p:txBody>
          <a:bodyPr/>
          <a:lstStyle/>
          <a:p>
            <a:fld id="{5E817B3A-73D7-489A-9084-01D0016E84C6}" type="datetimeFigureOut">
              <a:rPr lang="pt-BR" smtClean="0"/>
              <a:t>15/11/2020</a:t>
            </a:fld>
            <a:endParaRPr lang="pt-BR"/>
          </a:p>
        </p:txBody>
      </p:sp>
      <p:sp>
        <p:nvSpPr>
          <p:cNvPr id="5" name="Footer Placeholder 4">
            <a:extLst>
              <a:ext uri="{FF2B5EF4-FFF2-40B4-BE49-F238E27FC236}">
                <a16:creationId xmlns:a16="http://schemas.microsoft.com/office/drawing/2014/main" id="{2BDB3C6A-13EF-4E09-AE8D-9696CE4C91E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049A7A2C-4B47-468F-BFAA-3A38B206C15C}"/>
              </a:ext>
            </a:extLst>
          </p:cNvPr>
          <p:cNvSpPr>
            <a:spLocks noGrp="1"/>
          </p:cNvSpPr>
          <p:nvPr>
            <p:ph type="sldNum" sz="quarter" idx="12"/>
          </p:nvPr>
        </p:nvSpPr>
        <p:spPr/>
        <p:txBody>
          <a:bodyPr/>
          <a:lstStyle/>
          <a:p>
            <a:fld id="{96C56890-13B2-4DE1-856D-23C989621851}" type="slidenum">
              <a:rPr lang="pt-BR" smtClean="0"/>
              <a:t>‹#›</a:t>
            </a:fld>
            <a:endParaRPr lang="pt-BR"/>
          </a:p>
        </p:txBody>
      </p:sp>
    </p:spTree>
    <p:extLst>
      <p:ext uri="{BB962C8B-B14F-4D97-AF65-F5344CB8AC3E}">
        <p14:creationId xmlns:p14="http://schemas.microsoft.com/office/powerpoint/2010/main" val="127623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1E85-F3DB-476B-9A57-6C127BC52849}"/>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10D7F3F8-3A31-4ED5-AB5E-5BE0C5E3DA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34143B2F-7391-4811-B5FC-C29144D51B33}"/>
              </a:ext>
            </a:extLst>
          </p:cNvPr>
          <p:cNvSpPr>
            <a:spLocks noGrp="1"/>
          </p:cNvSpPr>
          <p:nvPr>
            <p:ph type="dt" sz="half" idx="10"/>
          </p:nvPr>
        </p:nvSpPr>
        <p:spPr/>
        <p:txBody>
          <a:bodyPr/>
          <a:lstStyle/>
          <a:p>
            <a:fld id="{5E817B3A-73D7-489A-9084-01D0016E84C6}" type="datetimeFigureOut">
              <a:rPr lang="pt-BR" smtClean="0"/>
              <a:t>15/11/2020</a:t>
            </a:fld>
            <a:endParaRPr lang="pt-BR"/>
          </a:p>
        </p:txBody>
      </p:sp>
      <p:sp>
        <p:nvSpPr>
          <p:cNvPr id="5" name="Footer Placeholder 4">
            <a:extLst>
              <a:ext uri="{FF2B5EF4-FFF2-40B4-BE49-F238E27FC236}">
                <a16:creationId xmlns:a16="http://schemas.microsoft.com/office/drawing/2014/main" id="{26C4B450-CEF5-479A-BD8E-A0169E844867}"/>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D5605106-7EF3-41C6-B902-2BDB4CAEFF39}"/>
              </a:ext>
            </a:extLst>
          </p:cNvPr>
          <p:cNvSpPr>
            <a:spLocks noGrp="1"/>
          </p:cNvSpPr>
          <p:nvPr>
            <p:ph type="sldNum" sz="quarter" idx="12"/>
          </p:nvPr>
        </p:nvSpPr>
        <p:spPr/>
        <p:txBody>
          <a:bodyPr/>
          <a:lstStyle/>
          <a:p>
            <a:fld id="{96C56890-13B2-4DE1-856D-23C989621851}" type="slidenum">
              <a:rPr lang="pt-BR" smtClean="0"/>
              <a:t>‹#›</a:t>
            </a:fld>
            <a:endParaRPr lang="pt-BR"/>
          </a:p>
        </p:txBody>
      </p:sp>
    </p:spTree>
    <p:extLst>
      <p:ext uri="{BB962C8B-B14F-4D97-AF65-F5344CB8AC3E}">
        <p14:creationId xmlns:p14="http://schemas.microsoft.com/office/powerpoint/2010/main" val="397802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3571-F229-459F-9CC3-64C6FFF1D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286372CD-2D51-4618-8527-4517DE79DF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11937-8016-46BB-AE74-E4EE57C53DF6}"/>
              </a:ext>
            </a:extLst>
          </p:cNvPr>
          <p:cNvSpPr>
            <a:spLocks noGrp="1"/>
          </p:cNvSpPr>
          <p:nvPr>
            <p:ph type="dt" sz="half" idx="10"/>
          </p:nvPr>
        </p:nvSpPr>
        <p:spPr/>
        <p:txBody>
          <a:bodyPr/>
          <a:lstStyle/>
          <a:p>
            <a:fld id="{5E817B3A-73D7-489A-9084-01D0016E84C6}" type="datetimeFigureOut">
              <a:rPr lang="pt-BR" smtClean="0"/>
              <a:t>15/11/2020</a:t>
            </a:fld>
            <a:endParaRPr lang="pt-BR"/>
          </a:p>
        </p:txBody>
      </p:sp>
      <p:sp>
        <p:nvSpPr>
          <p:cNvPr id="5" name="Footer Placeholder 4">
            <a:extLst>
              <a:ext uri="{FF2B5EF4-FFF2-40B4-BE49-F238E27FC236}">
                <a16:creationId xmlns:a16="http://schemas.microsoft.com/office/drawing/2014/main" id="{AE7E775A-79A1-410C-9F6B-A41D2BE56AE6}"/>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423C954-9C7A-4325-A760-990A876862FD}"/>
              </a:ext>
            </a:extLst>
          </p:cNvPr>
          <p:cNvSpPr>
            <a:spLocks noGrp="1"/>
          </p:cNvSpPr>
          <p:nvPr>
            <p:ph type="sldNum" sz="quarter" idx="12"/>
          </p:nvPr>
        </p:nvSpPr>
        <p:spPr/>
        <p:txBody>
          <a:bodyPr/>
          <a:lstStyle/>
          <a:p>
            <a:fld id="{96C56890-13B2-4DE1-856D-23C989621851}" type="slidenum">
              <a:rPr lang="pt-BR" smtClean="0"/>
              <a:t>‹#›</a:t>
            </a:fld>
            <a:endParaRPr lang="pt-BR"/>
          </a:p>
        </p:txBody>
      </p:sp>
    </p:spTree>
    <p:extLst>
      <p:ext uri="{BB962C8B-B14F-4D97-AF65-F5344CB8AC3E}">
        <p14:creationId xmlns:p14="http://schemas.microsoft.com/office/powerpoint/2010/main" val="380962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5114-97C8-4F28-9E82-84991A26FD9E}"/>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10109F3C-7DC7-4DF9-B01A-AD6C866B03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6750BF7C-A367-40DE-B783-5EC4AEE131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35B1E5A2-9AF3-4A25-8156-931682ED99D7}"/>
              </a:ext>
            </a:extLst>
          </p:cNvPr>
          <p:cNvSpPr>
            <a:spLocks noGrp="1"/>
          </p:cNvSpPr>
          <p:nvPr>
            <p:ph type="dt" sz="half" idx="10"/>
          </p:nvPr>
        </p:nvSpPr>
        <p:spPr/>
        <p:txBody>
          <a:bodyPr/>
          <a:lstStyle/>
          <a:p>
            <a:fld id="{5E817B3A-73D7-489A-9084-01D0016E84C6}" type="datetimeFigureOut">
              <a:rPr lang="pt-BR" smtClean="0"/>
              <a:t>15/11/2020</a:t>
            </a:fld>
            <a:endParaRPr lang="pt-BR"/>
          </a:p>
        </p:txBody>
      </p:sp>
      <p:sp>
        <p:nvSpPr>
          <p:cNvPr id="6" name="Footer Placeholder 5">
            <a:extLst>
              <a:ext uri="{FF2B5EF4-FFF2-40B4-BE49-F238E27FC236}">
                <a16:creationId xmlns:a16="http://schemas.microsoft.com/office/drawing/2014/main" id="{6C8AFFC5-760F-4E78-A3C0-317996F53076}"/>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50B30B2F-C3C1-4EB4-9825-BAB807617F9C}"/>
              </a:ext>
            </a:extLst>
          </p:cNvPr>
          <p:cNvSpPr>
            <a:spLocks noGrp="1"/>
          </p:cNvSpPr>
          <p:nvPr>
            <p:ph type="sldNum" sz="quarter" idx="12"/>
          </p:nvPr>
        </p:nvSpPr>
        <p:spPr/>
        <p:txBody>
          <a:bodyPr/>
          <a:lstStyle/>
          <a:p>
            <a:fld id="{96C56890-13B2-4DE1-856D-23C989621851}" type="slidenum">
              <a:rPr lang="pt-BR" smtClean="0"/>
              <a:t>‹#›</a:t>
            </a:fld>
            <a:endParaRPr lang="pt-BR"/>
          </a:p>
        </p:txBody>
      </p:sp>
    </p:spTree>
    <p:extLst>
      <p:ext uri="{BB962C8B-B14F-4D97-AF65-F5344CB8AC3E}">
        <p14:creationId xmlns:p14="http://schemas.microsoft.com/office/powerpoint/2010/main" val="94703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BFF9-55AD-402F-B9C8-750EAD259915}"/>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DE552551-FE9B-469A-86F0-6142FFA51E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5DC62-6AA8-488F-8AC1-1295666B8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DC71BAC0-C7C0-4F3E-BE0C-BA0AE1909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A0224B-7999-4151-AE5F-6029910E37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58736A65-D183-4FA2-ABB9-96194432253D}"/>
              </a:ext>
            </a:extLst>
          </p:cNvPr>
          <p:cNvSpPr>
            <a:spLocks noGrp="1"/>
          </p:cNvSpPr>
          <p:nvPr>
            <p:ph type="dt" sz="half" idx="10"/>
          </p:nvPr>
        </p:nvSpPr>
        <p:spPr/>
        <p:txBody>
          <a:bodyPr/>
          <a:lstStyle/>
          <a:p>
            <a:fld id="{5E817B3A-73D7-489A-9084-01D0016E84C6}" type="datetimeFigureOut">
              <a:rPr lang="pt-BR" smtClean="0"/>
              <a:t>15/11/2020</a:t>
            </a:fld>
            <a:endParaRPr lang="pt-BR"/>
          </a:p>
        </p:txBody>
      </p:sp>
      <p:sp>
        <p:nvSpPr>
          <p:cNvPr id="8" name="Footer Placeholder 7">
            <a:extLst>
              <a:ext uri="{FF2B5EF4-FFF2-40B4-BE49-F238E27FC236}">
                <a16:creationId xmlns:a16="http://schemas.microsoft.com/office/drawing/2014/main" id="{741B23D9-C009-45A4-80F6-2910AE5CAC6D}"/>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78987C7F-B231-4C38-A10F-73556B41211A}"/>
              </a:ext>
            </a:extLst>
          </p:cNvPr>
          <p:cNvSpPr>
            <a:spLocks noGrp="1"/>
          </p:cNvSpPr>
          <p:nvPr>
            <p:ph type="sldNum" sz="quarter" idx="12"/>
          </p:nvPr>
        </p:nvSpPr>
        <p:spPr/>
        <p:txBody>
          <a:bodyPr/>
          <a:lstStyle/>
          <a:p>
            <a:fld id="{96C56890-13B2-4DE1-856D-23C989621851}" type="slidenum">
              <a:rPr lang="pt-BR" smtClean="0"/>
              <a:t>‹#›</a:t>
            </a:fld>
            <a:endParaRPr lang="pt-BR"/>
          </a:p>
        </p:txBody>
      </p:sp>
    </p:spTree>
    <p:extLst>
      <p:ext uri="{BB962C8B-B14F-4D97-AF65-F5344CB8AC3E}">
        <p14:creationId xmlns:p14="http://schemas.microsoft.com/office/powerpoint/2010/main" val="257820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39D1-7601-40AF-ACA3-78C452FF25EF}"/>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C86A1B12-CAB8-4356-ACD9-768FF6AFC857}"/>
              </a:ext>
            </a:extLst>
          </p:cNvPr>
          <p:cNvSpPr>
            <a:spLocks noGrp="1"/>
          </p:cNvSpPr>
          <p:nvPr>
            <p:ph type="dt" sz="half" idx="10"/>
          </p:nvPr>
        </p:nvSpPr>
        <p:spPr/>
        <p:txBody>
          <a:bodyPr/>
          <a:lstStyle/>
          <a:p>
            <a:fld id="{5E817B3A-73D7-489A-9084-01D0016E84C6}" type="datetimeFigureOut">
              <a:rPr lang="pt-BR" smtClean="0"/>
              <a:t>15/11/2020</a:t>
            </a:fld>
            <a:endParaRPr lang="pt-BR"/>
          </a:p>
        </p:txBody>
      </p:sp>
      <p:sp>
        <p:nvSpPr>
          <p:cNvPr id="4" name="Footer Placeholder 3">
            <a:extLst>
              <a:ext uri="{FF2B5EF4-FFF2-40B4-BE49-F238E27FC236}">
                <a16:creationId xmlns:a16="http://schemas.microsoft.com/office/drawing/2014/main" id="{EA83F8F3-1234-408B-892A-3AC25489A607}"/>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68FA119A-1CE9-4BA3-9047-495524E4A5EF}"/>
              </a:ext>
            </a:extLst>
          </p:cNvPr>
          <p:cNvSpPr>
            <a:spLocks noGrp="1"/>
          </p:cNvSpPr>
          <p:nvPr>
            <p:ph type="sldNum" sz="quarter" idx="12"/>
          </p:nvPr>
        </p:nvSpPr>
        <p:spPr/>
        <p:txBody>
          <a:bodyPr/>
          <a:lstStyle/>
          <a:p>
            <a:fld id="{96C56890-13B2-4DE1-856D-23C989621851}" type="slidenum">
              <a:rPr lang="pt-BR" smtClean="0"/>
              <a:t>‹#›</a:t>
            </a:fld>
            <a:endParaRPr lang="pt-BR"/>
          </a:p>
        </p:txBody>
      </p:sp>
    </p:spTree>
    <p:extLst>
      <p:ext uri="{BB962C8B-B14F-4D97-AF65-F5344CB8AC3E}">
        <p14:creationId xmlns:p14="http://schemas.microsoft.com/office/powerpoint/2010/main" val="371958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393AC8-453E-4CBC-92F8-79BC593CF4F6}"/>
              </a:ext>
            </a:extLst>
          </p:cNvPr>
          <p:cNvSpPr>
            <a:spLocks noGrp="1"/>
          </p:cNvSpPr>
          <p:nvPr>
            <p:ph type="dt" sz="half" idx="10"/>
          </p:nvPr>
        </p:nvSpPr>
        <p:spPr/>
        <p:txBody>
          <a:bodyPr/>
          <a:lstStyle/>
          <a:p>
            <a:fld id="{5E817B3A-73D7-489A-9084-01D0016E84C6}" type="datetimeFigureOut">
              <a:rPr lang="pt-BR" smtClean="0"/>
              <a:t>15/11/2020</a:t>
            </a:fld>
            <a:endParaRPr lang="pt-BR"/>
          </a:p>
        </p:txBody>
      </p:sp>
      <p:sp>
        <p:nvSpPr>
          <p:cNvPr id="3" name="Footer Placeholder 2">
            <a:extLst>
              <a:ext uri="{FF2B5EF4-FFF2-40B4-BE49-F238E27FC236}">
                <a16:creationId xmlns:a16="http://schemas.microsoft.com/office/drawing/2014/main" id="{8A2424FF-3737-494E-A50C-2ABED9B4F18A}"/>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8391B942-C038-420C-9622-A31299061E81}"/>
              </a:ext>
            </a:extLst>
          </p:cNvPr>
          <p:cNvSpPr>
            <a:spLocks noGrp="1"/>
          </p:cNvSpPr>
          <p:nvPr>
            <p:ph type="sldNum" sz="quarter" idx="12"/>
          </p:nvPr>
        </p:nvSpPr>
        <p:spPr/>
        <p:txBody>
          <a:bodyPr/>
          <a:lstStyle/>
          <a:p>
            <a:fld id="{96C56890-13B2-4DE1-856D-23C989621851}" type="slidenum">
              <a:rPr lang="pt-BR" smtClean="0"/>
              <a:t>‹#›</a:t>
            </a:fld>
            <a:endParaRPr lang="pt-BR"/>
          </a:p>
        </p:txBody>
      </p:sp>
    </p:spTree>
    <p:extLst>
      <p:ext uri="{BB962C8B-B14F-4D97-AF65-F5344CB8AC3E}">
        <p14:creationId xmlns:p14="http://schemas.microsoft.com/office/powerpoint/2010/main" val="361346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2483-A1CC-4BC8-A1C6-29D21AB59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C2B455B7-09F0-454D-B7C6-050BD0925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1EE10480-877D-49CA-9F2C-880A729DF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6780D-571C-4212-AC43-867F79A9A33F}"/>
              </a:ext>
            </a:extLst>
          </p:cNvPr>
          <p:cNvSpPr>
            <a:spLocks noGrp="1"/>
          </p:cNvSpPr>
          <p:nvPr>
            <p:ph type="dt" sz="half" idx="10"/>
          </p:nvPr>
        </p:nvSpPr>
        <p:spPr/>
        <p:txBody>
          <a:bodyPr/>
          <a:lstStyle/>
          <a:p>
            <a:fld id="{5E817B3A-73D7-489A-9084-01D0016E84C6}" type="datetimeFigureOut">
              <a:rPr lang="pt-BR" smtClean="0"/>
              <a:t>15/11/2020</a:t>
            </a:fld>
            <a:endParaRPr lang="pt-BR"/>
          </a:p>
        </p:txBody>
      </p:sp>
      <p:sp>
        <p:nvSpPr>
          <p:cNvPr id="6" name="Footer Placeholder 5">
            <a:extLst>
              <a:ext uri="{FF2B5EF4-FFF2-40B4-BE49-F238E27FC236}">
                <a16:creationId xmlns:a16="http://schemas.microsoft.com/office/drawing/2014/main" id="{FED23784-655D-482A-8C91-943770F03E95}"/>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7BEFCFCF-9F28-4D83-8E30-DA9799DFD843}"/>
              </a:ext>
            </a:extLst>
          </p:cNvPr>
          <p:cNvSpPr>
            <a:spLocks noGrp="1"/>
          </p:cNvSpPr>
          <p:nvPr>
            <p:ph type="sldNum" sz="quarter" idx="12"/>
          </p:nvPr>
        </p:nvSpPr>
        <p:spPr/>
        <p:txBody>
          <a:bodyPr/>
          <a:lstStyle/>
          <a:p>
            <a:fld id="{96C56890-13B2-4DE1-856D-23C989621851}" type="slidenum">
              <a:rPr lang="pt-BR" smtClean="0"/>
              <a:t>‹#›</a:t>
            </a:fld>
            <a:endParaRPr lang="pt-BR"/>
          </a:p>
        </p:txBody>
      </p:sp>
    </p:spTree>
    <p:extLst>
      <p:ext uri="{BB962C8B-B14F-4D97-AF65-F5344CB8AC3E}">
        <p14:creationId xmlns:p14="http://schemas.microsoft.com/office/powerpoint/2010/main" val="91499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613D-E970-4130-9699-806E4DE88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D3AB506A-B5A2-4850-BECD-1F2FB887A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AAF74D98-AA53-45FF-AAC7-7AD83E73F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AF87A-AC31-4A49-BFEC-C3244F831E8F}"/>
              </a:ext>
            </a:extLst>
          </p:cNvPr>
          <p:cNvSpPr>
            <a:spLocks noGrp="1"/>
          </p:cNvSpPr>
          <p:nvPr>
            <p:ph type="dt" sz="half" idx="10"/>
          </p:nvPr>
        </p:nvSpPr>
        <p:spPr/>
        <p:txBody>
          <a:bodyPr/>
          <a:lstStyle/>
          <a:p>
            <a:fld id="{5E817B3A-73D7-489A-9084-01D0016E84C6}" type="datetimeFigureOut">
              <a:rPr lang="pt-BR" smtClean="0"/>
              <a:t>15/11/2020</a:t>
            </a:fld>
            <a:endParaRPr lang="pt-BR"/>
          </a:p>
        </p:txBody>
      </p:sp>
      <p:sp>
        <p:nvSpPr>
          <p:cNvPr id="6" name="Footer Placeholder 5">
            <a:extLst>
              <a:ext uri="{FF2B5EF4-FFF2-40B4-BE49-F238E27FC236}">
                <a16:creationId xmlns:a16="http://schemas.microsoft.com/office/drawing/2014/main" id="{429CD187-3A6E-4080-8F8D-BD703279749D}"/>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7B1DD110-773D-4063-8638-58EEDDADB0D6}"/>
              </a:ext>
            </a:extLst>
          </p:cNvPr>
          <p:cNvSpPr>
            <a:spLocks noGrp="1"/>
          </p:cNvSpPr>
          <p:nvPr>
            <p:ph type="sldNum" sz="quarter" idx="12"/>
          </p:nvPr>
        </p:nvSpPr>
        <p:spPr/>
        <p:txBody>
          <a:bodyPr/>
          <a:lstStyle/>
          <a:p>
            <a:fld id="{96C56890-13B2-4DE1-856D-23C989621851}" type="slidenum">
              <a:rPr lang="pt-BR" smtClean="0"/>
              <a:t>‹#›</a:t>
            </a:fld>
            <a:endParaRPr lang="pt-BR"/>
          </a:p>
        </p:txBody>
      </p:sp>
    </p:spTree>
    <p:extLst>
      <p:ext uri="{BB962C8B-B14F-4D97-AF65-F5344CB8AC3E}">
        <p14:creationId xmlns:p14="http://schemas.microsoft.com/office/powerpoint/2010/main" val="61577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C7D63-91C4-4B8A-978B-593C3F2158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FAD9ECF4-72C1-48D0-8C35-67C80EDD8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CDFDCD73-0958-47FC-AEE0-2C2CD90286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17B3A-73D7-489A-9084-01D0016E84C6}" type="datetimeFigureOut">
              <a:rPr lang="pt-BR" smtClean="0"/>
              <a:t>15/11/2020</a:t>
            </a:fld>
            <a:endParaRPr lang="pt-BR"/>
          </a:p>
        </p:txBody>
      </p:sp>
      <p:sp>
        <p:nvSpPr>
          <p:cNvPr id="5" name="Footer Placeholder 4">
            <a:extLst>
              <a:ext uri="{FF2B5EF4-FFF2-40B4-BE49-F238E27FC236}">
                <a16:creationId xmlns:a16="http://schemas.microsoft.com/office/drawing/2014/main" id="{AA1E0B51-FE8F-49C7-BBD3-39AE59888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B5238BE2-9DF4-4BCD-A874-C9DE3C3F9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56890-13B2-4DE1-856D-23C989621851}" type="slidenum">
              <a:rPr lang="pt-BR" smtClean="0"/>
              <a:t>‹#›</a:t>
            </a:fld>
            <a:endParaRPr lang="pt-BR"/>
          </a:p>
        </p:txBody>
      </p:sp>
    </p:spTree>
    <p:extLst>
      <p:ext uri="{BB962C8B-B14F-4D97-AF65-F5344CB8AC3E}">
        <p14:creationId xmlns:p14="http://schemas.microsoft.com/office/powerpoint/2010/main" val="4228325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9C278B-3DA2-4816-8B1B-636B873BED8E}"/>
              </a:ext>
            </a:extLst>
          </p:cNvPr>
          <p:cNvSpPr>
            <a:spLocks noGrp="1"/>
          </p:cNvSpPr>
          <p:nvPr>
            <p:ph type="ctrTitle"/>
          </p:nvPr>
        </p:nvSpPr>
        <p:spPr>
          <a:xfrm>
            <a:off x="3043403" y="896102"/>
            <a:ext cx="6105194" cy="2031055"/>
          </a:xfrm>
        </p:spPr>
        <p:txBody>
          <a:bodyPr>
            <a:normAutofit/>
          </a:bodyPr>
          <a:lstStyle/>
          <a:p>
            <a:r>
              <a:rPr lang="pt-BR" dirty="0">
                <a:solidFill>
                  <a:srgbClr val="FFFFFF"/>
                </a:solidFill>
              </a:rPr>
              <a:t>Cardio good fitness</a:t>
            </a:r>
          </a:p>
        </p:txBody>
      </p:sp>
      <p:sp>
        <p:nvSpPr>
          <p:cNvPr id="3" name="Subtitle 2">
            <a:extLst>
              <a:ext uri="{FF2B5EF4-FFF2-40B4-BE49-F238E27FC236}">
                <a16:creationId xmlns:a16="http://schemas.microsoft.com/office/drawing/2014/main" id="{5DE83149-FC80-44C9-B96D-C1C9F8C89EF8}"/>
              </a:ext>
            </a:extLst>
          </p:cNvPr>
          <p:cNvSpPr>
            <a:spLocks noGrp="1"/>
          </p:cNvSpPr>
          <p:nvPr>
            <p:ph type="subTitle" idx="1"/>
          </p:nvPr>
        </p:nvSpPr>
        <p:spPr>
          <a:xfrm>
            <a:off x="3043403" y="3429000"/>
            <a:ext cx="6105194" cy="1320242"/>
          </a:xfrm>
        </p:spPr>
        <p:txBody>
          <a:bodyPr>
            <a:normAutofit lnSpcReduction="10000"/>
          </a:bodyPr>
          <a:lstStyle/>
          <a:p>
            <a:r>
              <a:rPr lang="pt-BR" dirty="0">
                <a:solidFill>
                  <a:srgbClr val="FFFFFF"/>
                </a:solidFill>
              </a:rPr>
              <a:t>Exploratory data analysis</a:t>
            </a:r>
          </a:p>
          <a:p>
            <a:endParaRPr lang="pt-BR" dirty="0">
              <a:solidFill>
                <a:srgbClr val="FFFFFF"/>
              </a:solidFill>
            </a:endParaRPr>
          </a:p>
          <a:p>
            <a:r>
              <a:rPr lang="pt-BR" dirty="0">
                <a:solidFill>
                  <a:srgbClr val="FFFFFF"/>
                </a:solidFill>
              </a:rPr>
              <a:t>Renato Barroco</a:t>
            </a:r>
          </a:p>
        </p:txBody>
      </p:sp>
    </p:spTree>
    <p:extLst>
      <p:ext uri="{BB962C8B-B14F-4D97-AF65-F5344CB8AC3E}">
        <p14:creationId xmlns:p14="http://schemas.microsoft.com/office/powerpoint/2010/main" val="211799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05D06199-FA53-4321-9FD7-33989A26A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78" y="1217967"/>
            <a:ext cx="7009396" cy="4415919"/>
          </a:xfrm>
          <a:prstGeom prst="rect">
            <a:avLst/>
          </a:prstGeom>
        </p:spPr>
      </p:pic>
      <p:cxnSp>
        <p:nvCxnSpPr>
          <p:cNvPr id="28" name="Straight Connector 27">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a:solidFill>
              <a:srgbClr val="6472A5"/>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F62C364-26AD-4756-A2C1-F9B255678718}"/>
              </a:ext>
            </a:extLst>
          </p:cNvPr>
          <p:cNvSpPr txBox="1"/>
          <p:nvPr/>
        </p:nvSpPr>
        <p:spPr>
          <a:xfrm>
            <a:off x="8453264" y="2687262"/>
            <a:ext cx="3109731" cy="1477328"/>
          </a:xfrm>
          <a:prstGeom prst="rect">
            <a:avLst/>
          </a:prstGeom>
          <a:noFill/>
        </p:spPr>
        <p:txBody>
          <a:bodyPr wrap="square" rtlCol="0">
            <a:spAutoFit/>
          </a:bodyPr>
          <a:lstStyle/>
          <a:p>
            <a:r>
              <a:rPr lang="en-US" b="0" i="0" dirty="0">
                <a:solidFill>
                  <a:srgbClr val="000000"/>
                </a:solidFill>
                <a:effectLst/>
                <a:latin typeface="Helvetica Neue"/>
              </a:rPr>
              <a:t>The age of our </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customers</a:t>
            </a:r>
            <a:r>
              <a:rPr lang="en-US" b="0" i="0" dirty="0">
                <a:solidFill>
                  <a:srgbClr val="000000"/>
                </a:solidFill>
                <a:effectLst/>
                <a:latin typeface="Helvetica Neue"/>
              </a:rPr>
              <a:t> are positively skewed with a higher concentration between 35 years old and 18 years old.</a:t>
            </a:r>
            <a:endParaRPr lang="pt-BR" dirty="0"/>
          </a:p>
        </p:txBody>
      </p:sp>
    </p:spTree>
    <p:extLst>
      <p:ext uri="{BB962C8B-B14F-4D97-AF65-F5344CB8AC3E}">
        <p14:creationId xmlns:p14="http://schemas.microsoft.com/office/powerpoint/2010/main" val="295383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5F69A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44334EF-6105-405C-BDDD-ACDE0B9FB5AA}"/>
              </a:ext>
            </a:extLst>
          </p:cNvPr>
          <p:cNvSpPr txBox="1"/>
          <p:nvPr/>
        </p:nvSpPr>
        <p:spPr>
          <a:xfrm>
            <a:off x="532016" y="2825762"/>
            <a:ext cx="3206186" cy="1200329"/>
          </a:xfrm>
          <a:prstGeom prst="rect">
            <a:avLst/>
          </a:prstGeom>
          <a:noFill/>
        </p:spPr>
        <p:txBody>
          <a:bodyPr wrap="square" rtlCol="0">
            <a:spAutoFit/>
          </a:bodyPr>
          <a:lstStyle/>
          <a:p>
            <a:r>
              <a:rPr lang="en-US" b="0" i="0" dirty="0">
                <a:solidFill>
                  <a:srgbClr val="000000"/>
                </a:solidFill>
                <a:effectLst/>
                <a:latin typeface="Helvetica Neue"/>
              </a:rPr>
              <a:t>The income of our costumers are positively skewed with a higher concentration under $60,000.00.</a:t>
            </a:r>
            <a:endParaRPr lang="pt-BR" dirty="0"/>
          </a:p>
        </p:txBody>
      </p:sp>
      <p:pic>
        <p:nvPicPr>
          <p:cNvPr id="5" name="Picture 4">
            <a:extLst>
              <a:ext uri="{FF2B5EF4-FFF2-40B4-BE49-F238E27FC236}">
                <a16:creationId xmlns:a16="http://schemas.microsoft.com/office/drawing/2014/main" id="{55E7DAB8-9667-439C-B2A5-9ECBE24EB2A2}"/>
              </a:ext>
            </a:extLst>
          </p:cNvPr>
          <p:cNvPicPr>
            <a:picLocks noChangeAspect="1"/>
          </p:cNvPicPr>
          <p:nvPr/>
        </p:nvPicPr>
        <p:blipFill>
          <a:blip r:embed="rId2"/>
          <a:stretch>
            <a:fillRect/>
          </a:stretch>
        </p:blipFill>
        <p:spPr>
          <a:xfrm>
            <a:off x="3910482" y="950587"/>
            <a:ext cx="7749502" cy="4956825"/>
          </a:xfrm>
          <a:prstGeom prst="rect">
            <a:avLst/>
          </a:prstGeom>
        </p:spPr>
      </p:pic>
    </p:spTree>
    <p:extLst>
      <p:ext uri="{BB962C8B-B14F-4D97-AF65-F5344CB8AC3E}">
        <p14:creationId xmlns:p14="http://schemas.microsoft.com/office/powerpoint/2010/main" val="775867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radar chart&#10;&#10;Description automatically generated">
            <a:extLst>
              <a:ext uri="{FF2B5EF4-FFF2-40B4-BE49-F238E27FC236}">
                <a16:creationId xmlns:a16="http://schemas.microsoft.com/office/drawing/2014/main" id="{A1DFEEAC-0823-4EBA-8A0C-A31220D28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78" y="1323108"/>
            <a:ext cx="7009396" cy="4205637"/>
          </a:xfrm>
          <a:prstGeom prst="rect">
            <a:avLst/>
          </a:prstGeom>
        </p:spPr>
      </p:pic>
      <p:cxnSp>
        <p:nvCxnSpPr>
          <p:cNvPr id="22" name="Straight Connector 21">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a:solidFill>
              <a:srgbClr val="C57A6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3AC2CA9-EA06-4336-BA62-5B57D2D76371}"/>
              </a:ext>
            </a:extLst>
          </p:cNvPr>
          <p:cNvSpPr txBox="1"/>
          <p:nvPr/>
        </p:nvSpPr>
        <p:spPr>
          <a:xfrm>
            <a:off x="8453265" y="2964261"/>
            <a:ext cx="3151297" cy="923330"/>
          </a:xfrm>
          <a:prstGeom prst="rect">
            <a:avLst/>
          </a:prstGeom>
          <a:noFill/>
        </p:spPr>
        <p:txBody>
          <a:bodyPr wrap="square" rtlCol="0">
            <a:spAutoFit/>
          </a:bodyPr>
          <a:lstStyle/>
          <a:p>
            <a:r>
              <a:rPr lang="en-US" dirty="0"/>
              <a:t>Customers that have a higher income level usually buy TM798.</a:t>
            </a:r>
            <a:endParaRPr lang="pt-BR" dirty="0"/>
          </a:p>
        </p:txBody>
      </p:sp>
    </p:spTree>
    <p:extLst>
      <p:ext uri="{BB962C8B-B14F-4D97-AF65-F5344CB8AC3E}">
        <p14:creationId xmlns:p14="http://schemas.microsoft.com/office/powerpoint/2010/main" val="3470317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C47D65"/>
            </a:solidFill>
          </a:ln>
        </p:spPr>
        <p:style>
          <a:lnRef idx="1">
            <a:schemeClr val="accent1"/>
          </a:lnRef>
          <a:fillRef idx="0">
            <a:schemeClr val="accent1"/>
          </a:fillRef>
          <a:effectRef idx="0">
            <a:schemeClr val="accent1"/>
          </a:effectRef>
          <a:fontRef idx="minor">
            <a:schemeClr val="tx1"/>
          </a:fontRef>
        </p:style>
      </p:cxnSp>
      <p:pic>
        <p:nvPicPr>
          <p:cNvPr id="3" name="Picture 2" descr="Chart, box and whisker chart&#10;&#10;Description automatically generated">
            <a:extLst>
              <a:ext uri="{FF2B5EF4-FFF2-40B4-BE49-F238E27FC236}">
                <a16:creationId xmlns:a16="http://schemas.microsoft.com/office/drawing/2014/main" id="{2D0E5989-D733-4CDB-81AE-4718BABB5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860" y="1358155"/>
            <a:ext cx="7009396" cy="4135543"/>
          </a:xfrm>
          <a:prstGeom prst="rect">
            <a:avLst/>
          </a:prstGeom>
        </p:spPr>
      </p:pic>
      <p:sp>
        <p:nvSpPr>
          <p:cNvPr id="2" name="TextBox 1">
            <a:extLst>
              <a:ext uri="{FF2B5EF4-FFF2-40B4-BE49-F238E27FC236}">
                <a16:creationId xmlns:a16="http://schemas.microsoft.com/office/drawing/2014/main" id="{1FCEFDA5-DC13-4E19-A0F2-C5D827251DFD}"/>
              </a:ext>
            </a:extLst>
          </p:cNvPr>
          <p:cNvSpPr txBox="1"/>
          <p:nvPr/>
        </p:nvSpPr>
        <p:spPr>
          <a:xfrm>
            <a:off x="523702" y="3102760"/>
            <a:ext cx="3214500" cy="923330"/>
          </a:xfrm>
          <a:prstGeom prst="rect">
            <a:avLst/>
          </a:prstGeom>
          <a:noFill/>
        </p:spPr>
        <p:txBody>
          <a:bodyPr wrap="square" rtlCol="0">
            <a:spAutoFit/>
          </a:bodyPr>
          <a:lstStyle/>
          <a:p>
            <a:r>
              <a:rPr lang="en-US" dirty="0"/>
              <a:t>Customers that have a higher income level usually buy TM798.</a:t>
            </a:r>
            <a:endParaRPr lang="pt-BR" dirty="0"/>
          </a:p>
        </p:txBody>
      </p:sp>
    </p:spTree>
    <p:extLst>
      <p:ext uri="{BB962C8B-B14F-4D97-AF65-F5344CB8AC3E}">
        <p14:creationId xmlns:p14="http://schemas.microsoft.com/office/powerpoint/2010/main" val="270047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58962A95-9565-48CD-8101-3D5AB7B2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78" y="1866336"/>
            <a:ext cx="7009396" cy="3119181"/>
          </a:xfrm>
          <a:prstGeom prst="rect">
            <a:avLst/>
          </a:prstGeom>
        </p:spPr>
      </p:pic>
      <p:cxnSp>
        <p:nvCxnSpPr>
          <p:cNvPr id="24" name="Straight Connector 23">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a:solidFill>
              <a:srgbClr val="E2957C"/>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BE7475-4C32-45FD-9A1E-E84B502852F1}"/>
              </a:ext>
            </a:extLst>
          </p:cNvPr>
          <p:cNvSpPr txBox="1"/>
          <p:nvPr/>
        </p:nvSpPr>
        <p:spPr>
          <a:xfrm>
            <a:off x="8453265" y="1600320"/>
            <a:ext cx="3101419" cy="3693319"/>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Helvetica Neue"/>
              </a:rPr>
              <a:t>Products TM195 and TM498 are bought by people with lower than $70K as income, single or partnered.</a:t>
            </a:r>
          </a:p>
          <a:p>
            <a:pPr algn="l"/>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We also see that most people who buys the TM798 are man, partnered.</a:t>
            </a:r>
          </a:p>
          <a:p>
            <a:pPr algn="l"/>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Most of our buyers are men.</a:t>
            </a:r>
          </a:p>
          <a:p>
            <a:endParaRPr lang="pt-BR" dirty="0"/>
          </a:p>
        </p:txBody>
      </p:sp>
    </p:spTree>
    <p:extLst>
      <p:ext uri="{BB962C8B-B14F-4D97-AF65-F5344CB8AC3E}">
        <p14:creationId xmlns:p14="http://schemas.microsoft.com/office/powerpoint/2010/main" val="2301146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326E5A7D-C2F9-45A4-A84D-D40A1D6A3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70" y="542194"/>
            <a:ext cx="5291666" cy="4709582"/>
          </a:xfrm>
          <a:prstGeom prst="rect">
            <a:avLst/>
          </a:prstGeom>
        </p:spPr>
      </p:pic>
      <p:pic>
        <p:nvPicPr>
          <p:cNvPr id="2" name="Picture 1" descr="Chart, scatter chart&#10;&#10;Description automatically generated">
            <a:extLst>
              <a:ext uri="{FF2B5EF4-FFF2-40B4-BE49-F238E27FC236}">
                <a16:creationId xmlns:a16="http://schemas.microsoft.com/office/drawing/2014/main" id="{ADAD7A86-95A7-4407-9552-9886C981A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6" y="621568"/>
            <a:ext cx="5291667" cy="4630208"/>
          </a:xfrm>
          <a:prstGeom prst="rect">
            <a:avLst/>
          </a:prstGeom>
        </p:spPr>
      </p:pic>
      <p:sp>
        <p:nvSpPr>
          <p:cNvPr id="5" name="TextBox 4">
            <a:extLst>
              <a:ext uri="{FF2B5EF4-FFF2-40B4-BE49-F238E27FC236}">
                <a16:creationId xmlns:a16="http://schemas.microsoft.com/office/drawing/2014/main" id="{341C3B3E-72FD-448D-880E-3A3F104343BE}"/>
              </a:ext>
            </a:extLst>
          </p:cNvPr>
          <p:cNvSpPr txBox="1"/>
          <p:nvPr/>
        </p:nvSpPr>
        <p:spPr>
          <a:xfrm>
            <a:off x="1259531" y="5444836"/>
            <a:ext cx="9994669" cy="954107"/>
          </a:xfrm>
          <a:prstGeom prst="rect">
            <a:avLst/>
          </a:prstGeom>
          <a:noFill/>
        </p:spPr>
        <p:txBody>
          <a:bodyPr wrap="square" rtlCol="0">
            <a:spAutoFit/>
          </a:bodyPr>
          <a:lstStyle/>
          <a:p>
            <a:pPr algn="l">
              <a:buFont typeface="Arial" panose="020B0604020202020204" pitchFamily="34" charset="0"/>
              <a:buChar char="•"/>
            </a:pPr>
            <a:r>
              <a:rPr lang="en-US" sz="1400" b="0" i="0" dirty="0">
                <a:solidFill>
                  <a:srgbClr val="000000"/>
                </a:solidFill>
                <a:effectLst/>
                <a:latin typeface="Helvetica Neue"/>
              </a:rPr>
              <a:t>Products TM195 and TM498 are bought by people with lower than 70K as income.</a:t>
            </a:r>
          </a:p>
          <a:p>
            <a:pPr algn="l">
              <a:buFont typeface="Arial" panose="020B0604020202020204" pitchFamily="34" charset="0"/>
              <a:buChar char="•"/>
            </a:pPr>
            <a:r>
              <a:rPr lang="en-US" sz="1400" b="0" i="0" dirty="0">
                <a:solidFill>
                  <a:srgbClr val="000000"/>
                </a:solidFill>
                <a:effectLst/>
                <a:latin typeface="Helvetica Neue"/>
              </a:rPr>
              <a:t>Product TM798 is mainly bought by people with higher than 70K income.</a:t>
            </a:r>
          </a:p>
          <a:p>
            <a:pPr algn="l">
              <a:buFont typeface="Arial" panose="020B0604020202020204" pitchFamily="34" charset="0"/>
              <a:buChar char="•"/>
            </a:pPr>
            <a:r>
              <a:rPr lang="en-US" sz="1400" b="0" i="0" dirty="0">
                <a:solidFill>
                  <a:srgbClr val="000000"/>
                </a:solidFill>
                <a:effectLst/>
                <a:latin typeface="Helvetica Neue"/>
              </a:rPr>
              <a:t>We also see that most people who buys the TM798 think they will be able to run more</a:t>
            </a:r>
          </a:p>
          <a:p>
            <a:pPr algn="l"/>
            <a:r>
              <a:rPr lang="en-US" sz="1400" b="0" i="0" dirty="0">
                <a:solidFill>
                  <a:srgbClr val="000000"/>
                </a:solidFill>
                <a:effectLst/>
                <a:latin typeface="Helvetica Neue"/>
              </a:rPr>
              <a:t>than customers of the other two products, on average.</a:t>
            </a:r>
          </a:p>
        </p:txBody>
      </p:sp>
    </p:spTree>
    <p:extLst>
      <p:ext uri="{BB962C8B-B14F-4D97-AF65-F5344CB8AC3E}">
        <p14:creationId xmlns:p14="http://schemas.microsoft.com/office/powerpoint/2010/main" val="1913367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pic>
        <p:nvPicPr>
          <p:cNvPr id="23" name="Picture 22">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3" name="Content Placeholder 2">
            <a:extLst>
              <a:ext uri="{FF2B5EF4-FFF2-40B4-BE49-F238E27FC236}">
                <a16:creationId xmlns:a16="http://schemas.microsoft.com/office/drawing/2014/main" id="{2DE2124B-048F-47C1-8DB0-E2B3A372C551}"/>
              </a:ext>
            </a:extLst>
          </p:cNvPr>
          <p:cNvSpPr>
            <a:spLocks noGrp="1"/>
          </p:cNvSpPr>
          <p:nvPr>
            <p:ph idx="1"/>
          </p:nvPr>
        </p:nvSpPr>
        <p:spPr>
          <a:xfrm>
            <a:off x="-6095" y="2878958"/>
            <a:ext cx="12195047" cy="2235324"/>
          </a:xfrm>
        </p:spPr>
        <p:txBody>
          <a:bodyPr vert="horz" lIns="91440" tIns="45720" rIns="91440" bIns="45720" rtlCol="0" anchor="t">
            <a:noAutofit/>
          </a:bodyPr>
          <a:lstStyle/>
          <a:p>
            <a:pPr marL="0" indent="0" algn="ctr">
              <a:buNone/>
            </a:pPr>
            <a:r>
              <a:rPr lang="en-US" sz="5400" dirty="0">
                <a:solidFill>
                  <a:srgbClr val="FFFFFF"/>
                </a:solidFill>
              </a:rPr>
              <a:t>Customers </a:t>
            </a:r>
            <a:r>
              <a:rPr lang="en-US" sz="5400" kern="1200" dirty="0">
                <a:solidFill>
                  <a:srgbClr val="FFFFFF"/>
                </a:solidFill>
                <a:latin typeface="+mn-lt"/>
                <a:ea typeface="+mn-ea"/>
                <a:cs typeface="+mn-cs"/>
              </a:rPr>
              <a:t>Insights</a:t>
            </a:r>
          </a:p>
        </p:txBody>
      </p:sp>
      <p:sp>
        <p:nvSpPr>
          <p:cNvPr id="13" name="Content Placeholder 2">
            <a:extLst>
              <a:ext uri="{FF2B5EF4-FFF2-40B4-BE49-F238E27FC236}">
                <a16:creationId xmlns:a16="http://schemas.microsoft.com/office/drawing/2014/main" id="{52D9E050-0BA0-476F-BAAD-6BF72D62A753}"/>
              </a:ext>
            </a:extLst>
          </p:cNvPr>
          <p:cNvSpPr txBox="1">
            <a:spLocks/>
          </p:cNvSpPr>
          <p:nvPr/>
        </p:nvSpPr>
        <p:spPr>
          <a:xfrm>
            <a:off x="1359870" y="3377540"/>
            <a:ext cx="9469211" cy="86563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solidFill>
                <a:srgbClr val="FFFFFF"/>
              </a:solidFill>
            </a:endParaRPr>
          </a:p>
        </p:txBody>
      </p:sp>
    </p:spTree>
    <p:extLst>
      <p:ext uri="{BB962C8B-B14F-4D97-AF65-F5344CB8AC3E}">
        <p14:creationId xmlns:p14="http://schemas.microsoft.com/office/powerpoint/2010/main" val="1213160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3D2D-0923-4FFD-8215-3C9D1D43632A}"/>
              </a:ext>
            </a:extLst>
          </p:cNvPr>
          <p:cNvSpPr>
            <a:spLocks noGrp="1"/>
          </p:cNvSpPr>
          <p:nvPr>
            <p:ph type="title"/>
          </p:nvPr>
        </p:nvSpPr>
        <p:spPr/>
        <p:txBody>
          <a:bodyPr/>
          <a:lstStyle/>
          <a:p>
            <a:r>
              <a:rPr lang="pt-BR" dirty="0"/>
              <a:t>Insights</a:t>
            </a:r>
          </a:p>
        </p:txBody>
      </p:sp>
      <p:sp>
        <p:nvSpPr>
          <p:cNvPr id="3" name="Content Placeholder 2">
            <a:extLst>
              <a:ext uri="{FF2B5EF4-FFF2-40B4-BE49-F238E27FC236}">
                <a16:creationId xmlns:a16="http://schemas.microsoft.com/office/drawing/2014/main" id="{74D31845-5E2B-4E05-892E-90B193DA11B2}"/>
              </a:ext>
            </a:extLst>
          </p:cNvPr>
          <p:cNvSpPr>
            <a:spLocks noGrp="1"/>
          </p:cNvSpPr>
          <p:nvPr>
            <p:ph idx="1"/>
          </p:nvPr>
        </p:nvSpPr>
        <p:spPr/>
        <p:txBody>
          <a:bodyPr/>
          <a:lstStyle/>
          <a:p>
            <a:r>
              <a:rPr lang="en-US" dirty="0"/>
              <a:t>From our data, we have found that men self-rated themselves higher in fitness score than women, men believe themselves will run more miles, on average, than women believe themselves running, men believe themselves will use the product more times than women believe themselves using it, and men have a higher income, on average, than women in our dataset. Also, customers that are partnered have a higher income level. The main range of age who buy our products have between 35 and 20 years old, if we decide to approach a new market-share we should do field research on men and women older than 40 years old.</a:t>
            </a:r>
            <a:endParaRPr lang="pt-BR" dirty="0"/>
          </a:p>
        </p:txBody>
      </p:sp>
    </p:spTree>
    <p:extLst>
      <p:ext uri="{BB962C8B-B14F-4D97-AF65-F5344CB8AC3E}">
        <p14:creationId xmlns:p14="http://schemas.microsoft.com/office/powerpoint/2010/main" val="429025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3D2D-0923-4FFD-8215-3C9D1D43632A}"/>
              </a:ext>
            </a:extLst>
          </p:cNvPr>
          <p:cNvSpPr>
            <a:spLocks noGrp="1"/>
          </p:cNvSpPr>
          <p:nvPr>
            <p:ph type="title"/>
          </p:nvPr>
        </p:nvSpPr>
        <p:spPr/>
        <p:txBody>
          <a:bodyPr/>
          <a:lstStyle/>
          <a:p>
            <a:r>
              <a:rPr lang="pt-BR" dirty="0"/>
              <a:t>Insights</a:t>
            </a:r>
          </a:p>
        </p:txBody>
      </p:sp>
      <p:sp>
        <p:nvSpPr>
          <p:cNvPr id="3" name="Content Placeholder 2">
            <a:extLst>
              <a:ext uri="{FF2B5EF4-FFF2-40B4-BE49-F238E27FC236}">
                <a16:creationId xmlns:a16="http://schemas.microsoft.com/office/drawing/2014/main" id="{74D31845-5E2B-4E05-892E-90B193DA11B2}"/>
              </a:ext>
            </a:extLst>
          </p:cNvPr>
          <p:cNvSpPr>
            <a:spLocks noGrp="1"/>
          </p:cNvSpPr>
          <p:nvPr>
            <p:ph idx="1"/>
          </p:nvPr>
        </p:nvSpPr>
        <p:spPr/>
        <p:txBody>
          <a:bodyPr/>
          <a:lstStyle/>
          <a:p>
            <a:r>
              <a:rPr lang="en-US" dirty="0"/>
              <a:t>The income of our customers is positively skewed with a higher concentration of under $60,000.00. We know the clients who have a higher income level usually buy TM798 products. We might be able to divide our basket of products into two types. Class A and Classes B/C. The TM798 product is mainly bought by customers that are Class A, partnered, and male. It could be positioned as a prime product. We might be able to increase the price of the product which would bring a higher margin since the customer who buys that product has higher income level.</a:t>
            </a:r>
            <a:endParaRPr lang="pt-BR" dirty="0"/>
          </a:p>
        </p:txBody>
      </p:sp>
    </p:spTree>
    <p:extLst>
      <p:ext uri="{BB962C8B-B14F-4D97-AF65-F5344CB8AC3E}">
        <p14:creationId xmlns:p14="http://schemas.microsoft.com/office/powerpoint/2010/main" val="2765493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3D2D-0923-4FFD-8215-3C9D1D43632A}"/>
              </a:ext>
            </a:extLst>
          </p:cNvPr>
          <p:cNvSpPr>
            <a:spLocks noGrp="1"/>
          </p:cNvSpPr>
          <p:nvPr>
            <p:ph type="title"/>
          </p:nvPr>
        </p:nvSpPr>
        <p:spPr/>
        <p:txBody>
          <a:bodyPr/>
          <a:lstStyle/>
          <a:p>
            <a:r>
              <a:rPr lang="pt-BR" dirty="0"/>
              <a:t>Conclusion</a:t>
            </a:r>
          </a:p>
        </p:txBody>
      </p:sp>
      <p:sp>
        <p:nvSpPr>
          <p:cNvPr id="3" name="Content Placeholder 2">
            <a:extLst>
              <a:ext uri="{FF2B5EF4-FFF2-40B4-BE49-F238E27FC236}">
                <a16:creationId xmlns:a16="http://schemas.microsoft.com/office/drawing/2014/main" id="{74D31845-5E2B-4E05-892E-90B193DA11B2}"/>
              </a:ext>
            </a:extLst>
          </p:cNvPr>
          <p:cNvSpPr>
            <a:spLocks noGrp="1"/>
          </p:cNvSpPr>
          <p:nvPr>
            <p:ph idx="1"/>
          </p:nvPr>
        </p:nvSpPr>
        <p:spPr/>
        <p:txBody>
          <a:bodyPr>
            <a:normAutofit fontScale="92500" lnSpcReduction="10000"/>
          </a:bodyPr>
          <a:lstStyle/>
          <a:p>
            <a:pPr marL="0">
              <a:spcBef>
                <a:spcPts val="0"/>
              </a:spcBef>
            </a:pPr>
            <a:r>
              <a:rPr lang="en-US" dirty="0"/>
              <a:t>All that we find so far in our data allows us to think of creating marketing towards pushing limits to both, male and female, together as a couple since partnered people have a higher income. Since male have a higher income and higher confidence in their physical capability, we might have a possibility of creating marketing campaign towards men to buy the TM798 for a higher price, probably, they will be more willing to spend some amount of money on our products and would be the one who takes the decision to buy it. </a:t>
            </a:r>
          </a:p>
          <a:p>
            <a:pPr marL="0" indent="0">
              <a:spcBef>
                <a:spcPts val="0"/>
              </a:spcBef>
              <a:buNone/>
            </a:pPr>
            <a:endParaRPr lang="en-US" dirty="0"/>
          </a:p>
          <a:p>
            <a:pPr marL="0">
              <a:spcBef>
                <a:spcPts val="0"/>
              </a:spcBef>
            </a:pPr>
            <a:r>
              <a:rPr lang="en-US" dirty="0"/>
              <a:t>The other two products the TM195 and TM498 our approach should be less specific and broader since both men and women with lower income level buys it. We would apply a standard merchandizing approach focusing on low price instead of branding and quality, as we might do with TM798 product.</a:t>
            </a:r>
            <a:endParaRPr lang="pt-BR" dirty="0"/>
          </a:p>
        </p:txBody>
      </p:sp>
    </p:spTree>
    <p:extLst>
      <p:ext uri="{BB962C8B-B14F-4D97-AF65-F5344CB8AC3E}">
        <p14:creationId xmlns:p14="http://schemas.microsoft.com/office/powerpoint/2010/main" val="352798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pic>
        <p:nvPicPr>
          <p:cNvPr id="23" name="Picture 22">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3" name="Content Placeholder 2">
            <a:extLst>
              <a:ext uri="{FF2B5EF4-FFF2-40B4-BE49-F238E27FC236}">
                <a16:creationId xmlns:a16="http://schemas.microsoft.com/office/drawing/2014/main" id="{2DE2124B-048F-47C1-8DB0-E2B3A372C551}"/>
              </a:ext>
            </a:extLst>
          </p:cNvPr>
          <p:cNvSpPr>
            <a:spLocks noGrp="1"/>
          </p:cNvSpPr>
          <p:nvPr>
            <p:ph idx="1"/>
          </p:nvPr>
        </p:nvSpPr>
        <p:spPr>
          <a:xfrm>
            <a:off x="682889" y="1758142"/>
            <a:ext cx="10823171" cy="3341716"/>
          </a:xfrm>
        </p:spPr>
        <p:txBody>
          <a:bodyPr vert="horz" lIns="91440" tIns="45720" rIns="91440" bIns="45720" rtlCol="0" anchor="t">
            <a:noAutofit/>
          </a:bodyPr>
          <a:lstStyle/>
          <a:p>
            <a:pPr marL="0" indent="0" algn="ctr">
              <a:buNone/>
            </a:pPr>
            <a:r>
              <a:rPr lang="en-US" sz="2400" kern="1200" dirty="0">
                <a:solidFill>
                  <a:srgbClr val="FFFFFF"/>
                </a:solidFill>
                <a:latin typeface="+mn-lt"/>
                <a:ea typeface="+mn-ea"/>
                <a:cs typeface="+mn-cs"/>
              </a:rPr>
              <a:t>This is an exploratory data analysis using a dataset provided by great learning at the </a:t>
            </a:r>
            <a:r>
              <a:rPr lang="en-US" sz="2400" dirty="0">
                <a:solidFill>
                  <a:srgbClr val="FFFFFF"/>
                </a:solidFill>
              </a:rPr>
              <a:t>P</a:t>
            </a:r>
            <a:r>
              <a:rPr lang="en-US" sz="2400" kern="1200" dirty="0">
                <a:solidFill>
                  <a:srgbClr val="FFFFFF"/>
                </a:solidFill>
                <a:latin typeface="+mn-lt"/>
                <a:ea typeface="+mn-ea"/>
                <a:cs typeface="+mn-cs"/>
              </a:rPr>
              <a:t>ost Graduate program of Data Science and Business Analytics.</a:t>
            </a:r>
          </a:p>
          <a:p>
            <a:pPr marL="0" indent="0" algn="ctr">
              <a:buNone/>
            </a:pPr>
            <a:endParaRPr lang="en-US" sz="2400" dirty="0">
              <a:solidFill>
                <a:srgbClr val="FFFFFF"/>
              </a:solidFill>
            </a:endParaRPr>
          </a:p>
          <a:p>
            <a:pPr marL="0" indent="0" algn="ctr">
              <a:buNone/>
            </a:pPr>
            <a:r>
              <a:rPr lang="en-US" sz="2400" dirty="0">
                <a:solidFill>
                  <a:srgbClr val="FFFFFF"/>
                </a:solidFill>
              </a:rPr>
              <a:t>Univariate and multivariate data analysis.</a:t>
            </a:r>
          </a:p>
          <a:p>
            <a:pPr marL="0" indent="0" algn="ctr">
              <a:buNone/>
            </a:pPr>
            <a:endParaRPr lang="en-US" sz="2400" dirty="0">
              <a:solidFill>
                <a:srgbClr val="FFFFFF"/>
              </a:solidFill>
            </a:endParaRPr>
          </a:p>
          <a:p>
            <a:pPr marL="0" indent="0" algn="ctr">
              <a:buNone/>
            </a:pPr>
            <a:r>
              <a:rPr lang="en-US" sz="2400" dirty="0">
                <a:solidFill>
                  <a:srgbClr val="FFFFFF"/>
                </a:solidFill>
              </a:rPr>
              <a:t>The main goal is to identify the type of customer for each one of the three products the company has and produce insights to improve sales.</a:t>
            </a:r>
          </a:p>
          <a:p>
            <a:pPr marL="0" indent="0" algn="ctr">
              <a:buNone/>
            </a:pPr>
            <a:endParaRPr lang="en-US" sz="2400" kern="1200" dirty="0">
              <a:solidFill>
                <a:srgbClr val="FFFFFF"/>
              </a:solidFill>
              <a:latin typeface="+mn-lt"/>
              <a:ea typeface="+mn-ea"/>
              <a:cs typeface="+mn-cs"/>
            </a:endParaRPr>
          </a:p>
        </p:txBody>
      </p:sp>
      <p:sp>
        <p:nvSpPr>
          <p:cNvPr id="13" name="Content Placeholder 2">
            <a:extLst>
              <a:ext uri="{FF2B5EF4-FFF2-40B4-BE49-F238E27FC236}">
                <a16:creationId xmlns:a16="http://schemas.microsoft.com/office/drawing/2014/main" id="{52D9E050-0BA0-476F-BAAD-6BF72D62A753}"/>
              </a:ext>
            </a:extLst>
          </p:cNvPr>
          <p:cNvSpPr txBox="1">
            <a:spLocks/>
          </p:cNvSpPr>
          <p:nvPr/>
        </p:nvSpPr>
        <p:spPr>
          <a:xfrm>
            <a:off x="1359870" y="3377540"/>
            <a:ext cx="9469211" cy="86563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solidFill>
                <a:srgbClr val="FFFFFF"/>
              </a:solidFill>
            </a:endParaRPr>
          </a:p>
        </p:txBody>
      </p:sp>
    </p:spTree>
    <p:extLst>
      <p:ext uri="{BB962C8B-B14F-4D97-AF65-F5344CB8AC3E}">
        <p14:creationId xmlns:p14="http://schemas.microsoft.com/office/powerpoint/2010/main" val="182698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F4990AC-5720-431D-AA50-64B94540931F}"/>
              </a:ext>
            </a:extLst>
          </p:cNvPr>
          <p:cNvSpPr>
            <a:spLocks noGrp="1"/>
          </p:cNvSpPr>
          <p:nvPr>
            <p:ph type="title"/>
          </p:nvPr>
        </p:nvSpPr>
        <p:spPr>
          <a:xfrm>
            <a:off x="640079" y="2053641"/>
            <a:ext cx="3669161" cy="2760098"/>
          </a:xfrm>
        </p:spPr>
        <p:txBody>
          <a:bodyPr>
            <a:normAutofit/>
          </a:bodyPr>
          <a:lstStyle/>
          <a:p>
            <a:r>
              <a:rPr lang="pt-BR" dirty="0">
                <a:solidFill>
                  <a:srgbClr val="FFFFFF"/>
                </a:solidFill>
              </a:rPr>
              <a:t>Dataset </a:t>
            </a:r>
          </a:p>
        </p:txBody>
      </p:sp>
      <p:sp>
        <p:nvSpPr>
          <p:cNvPr id="3" name="Content Placeholder 2">
            <a:extLst>
              <a:ext uri="{FF2B5EF4-FFF2-40B4-BE49-F238E27FC236}">
                <a16:creationId xmlns:a16="http://schemas.microsoft.com/office/drawing/2014/main" id="{2DE2124B-048F-47C1-8DB0-E2B3A372C551}"/>
              </a:ext>
            </a:extLst>
          </p:cNvPr>
          <p:cNvSpPr>
            <a:spLocks noGrp="1"/>
          </p:cNvSpPr>
          <p:nvPr>
            <p:ph idx="1"/>
          </p:nvPr>
        </p:nvSpPr>
        <p:spPr>
          <a:xfrm>
            <a:off x="6090574" y="801866"/>
            <a:ext cx="5306084" cy="5230634"/>
          </a:xfrm>
        </p:spPr>
        <p:txBody>
          <a:bodyPr anchor="ctr">
            <a:normAutofit/>
          </a:bodyPr>
          <a:lstStyle/>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 our dataset we have 104 males and 76 females. Males have an average income of approximately $56.500,00 and female have an average income of approximately $50.000,00. </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product TM195 has 40 males’ customers and 40 females’ customers, 48 are partnered and 32 are single, the average income for women customers is $46.020,075 and the average income for men customers is $46.815,975.</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TM498 has 29 females’ customers and 31 males’ customers, 36 are partnered and 24 are single, the average income for women customers is $49.336,448 and the average income for men customers is $48.634,258.</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TM798 have only 7 females’ customers and 33 males’ customers, 23 are partnered and 17 are single, the average income for women customers is $73.633,857 and the average income for men customers is $75.825,030.</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average age of our customers is 28.78, the average education level is 15.57 years, the average usage expected is 3.45 days, the average fitness score is 3.31, the average income is $53.719,577, and the average miles expected to run is 103.19.</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3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dataset has all the numerical values positively skewed, and some unordered categorical features.</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BR" sz="1300" dirty="0">
              <a:solidFill>
                <a:srgbClr val="000000"/>
              </a:solidFill>
            </a:endParaRPr>
          </a:p>
        </p:txBody>
      </p:sp>
    </p:spTree>
    <p:extLst>
      <p:ext uri="{BB962C8B-B14F-4D97-AF65-F5344CB8AC3E}">
        <p14:creationId xmlns:p14="http://schemas.microsoft.com/office/powerpoint/2010/main" val="37809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3" name="Picture 32">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6F4990AC-5720-431D-AA50-64B94540931F}"/>
              </a:ext>
            </a:extLst>
          </p:cNvPr>
          <p:cNvSpPr>
            <a:spLocks noGrp="1"/>
          </p:cNvSpPr>
          <p:nvPr>
            <p:ph type="title"/>
          </p:nvPr>
        </p:nvSpPr>
        <p:spPr>
          <a:xfrm>
            <a:off x="640079" y="1243013"/>
            <a:ext cx="4081549" cy="4371974"/>
          </a:xfrm>
        </p:spPr>
        <p:txBody>
          <a:bodyPr>
            <a:normAutofit/>
          </a:bodyPr>
          <a:lstStyle/>
          <a:p>
            <a:r>
              <a:rPr lang="pt-BR" dirty="0">
                <a:solidFill>
                  <a:srgbClr val="FFFFFF"/>
                </a:solidFill>
              </a:rPr>
              <a:t>Data description</a:t>
            </a:r>
          </a:p>
        </p:txBody>
      </p:sp>
      <p:sp>
        <p:nvSpPr>
          <p:cNvPr id="35" name="Rectangle 34">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E2124B-048F-47C1-8DB0-E2B3A372C551}"/>
              </a:ext>
            </a:extLst>
          </p:cNvPr>
          <p:cNvSpPr>
            <a:spLocks noGrp="1"/>
          </p:cNvSpPr>
          <p:nvPr>
            <p:ph idx="1"/>
          </p:nvPr>
        </p:nvSpPr>
        <p:spPr>
          <a:xfrm>
            <a:off x="5902648" y="813816"/>
            <a:ext cx="5648498" cy="5230368"/>
          </a:xfrm>
        </p:spPr>
        <p:txBody>
          <a:bodyPr anchor="ctr">
            <a:normAutofit/>
          </a:bodyPr>
          <a:lstStyle/>
          <a:p>
            <a:pPr>
              <a:buFont typeface="+mj-lt"/>
              <a:buAutoNum type="arabicPeriod"/>
            </a:pPr>
            <a:r>
              <a:rPr lang="en-US" sz="2400" b="1" i="0" dirty="0">
                <a:solidFill>
                  <a:srgbClr val="000000"/>
                </a:solidFill>
                <a:effectLst/>
                <a:latin typeface="Helvetica Neue"/>
              </a:rPr>
              <a:t>Product</a:t>
            </a:r>
            <a:r>
              <a:rPr lang="en-US" sz="2400" b="0" i="0" dirty="0">
                <a:solidFill>
                  <a:srgbClr val="000000"/>
                </a:solidFill>
                <a:effectLst/>
                <a:latin typeface="Helvetica Neue"/>
              </a:rPr>
              <a:t>: Categorical unordered</a:t>
            </a:r>
          </a:p>
          <a:p>
            <a:pPr>
              <a:buFont typeface="+mj-lt"/>
              <a:buAutoNum type="arabicPeriod"/>
            </a:pPr>
            <a:r>
              <a:rPr lang="en-US" sz="2400" b="1" i="0" dirty="0">
                <a:solidFill>
                  <a:srgbClr val="000000"/>
                </a:solidFill>
                <a:effectLst/>
                <a:latin typeface="Helvetica Neue"/>
              </a:rPr>
              <a:t>Age</a:t>
            </a:r>
            <a:r>
              <a:rPr lang="en-US" sz="2400" b="0" i="0" dirty="0">
                <a:solidFill>
                  <a:srgbClr val="000000"/>
                </a:solidFill>
                <a:effectLst/>
                <a:latin typeface="Helvetica Neue"/>
              </a:rPr>
              <a:t>: Numeric ordinal, continuous </a:t>
            </a:r>
          </a:p>
          <a:p>
            <a:pPr>
              <a:buFont typeface="+mj-lt"/>
              <a:buAutoNum type="arabicPeriod"/>
            </a:pPr>
            <a:r>
              <a:rPr lang="en-US" sz="2400" b="1" i="0" dirty="0">
                <a:solidFill>
                  <a:srgbClr val="000000"/>
                </a:solidFill>
                <a:effectLst/>
                <a:latin typeface="Helvetica Neue"/>
              </a:rPr>
              <a:t>Gender</a:t>
            </a:r>
            <a:r>
              <a:rPr lang="en-US" sz="2400" b="0" i="0" dirty="0">
                <a:solidFill>
                  <a:srgbClr val="000000"/>
                </a:solidFill>
                <a:effectLst/>
                <a:latin typeface="Helvetica Neue"/>
              </a:rPr>
              <a:t>: Categorical unordered</a:t>
            </a:r>
          </a:p>
          <a:p>
            <a:pPr>
              <a:buFont typeface="+mj-lt"/>
              <a:buAutoNum type="arabicPeriod"/>
            </a:pPr>
            <a:r>
              <a:rPr lang="en-US" sz="2400" b="1" i="0" dirty="0">
                <a:solidFill>
                  <a:srgbClr val="000000"/>
                </a:solidFill>
                <a:effectLst/>
                <a:latin typeface="Helvetica Neue"/>
              </a:rPr>
              <a:t>Education</a:t>
            </a:r>
            <a:r>
              <a:rPr lang="en-US" sz="2400" b="0" i="0" dirty="0">
                <a:solidFill>
                  <a:srgbClr val="000000"/>
                </a:solidFill>
                <a:effectLst/>
                <a:latin typeface="Helvetica Neue"/>
              </a:rPr>
              <a:t>: Numeric ordinal, discrete</a:t>
            </a:r>
          </a:p>
          <a:p>
            <a:pPr>
              <a:buFont typeface="+mj-lt"/>
              <a:buAutoNum type="arabicPeriod"/>
            </a:pPr>
            <a:r>
              <a:rPr lang="en-US" sz="2400" b="1" i="0" dirty="0" err="1">
                <a:solidFill>
                  <a:srgbClr val="000000"/>
                </a:solidFill>
                <a:effectLst/>
                <a:latin typeface="Helvetica Neue"/>
              </a:rPr>
              <a:t>MaritalStatus</a:t>
            </a:r>
            <a:r>
              <a:rPr lang="en-US" sz="2400" b="0" i="0" dirty="0">
                <a:solidFill>
                  <a:srgbClr val="000000"/>
                </a:solidFill>
                <a:effectLst/>
                <a:latin typeface="Helvetica Neue"/>
              </a:rPr>
              <a:t>: Categorical unordered</a:t>
            </a:r>
          </a:p>
          <a:p>
            <a:pPr>
              <a:buFont typeface="+mj-lt"/>
              <a:buAutoNum type="arabicPeriod"/>
            </a:pPr>
            <a:r>
              <a:rPr lang="en-US" sz="2400" b="1" i="0" dirty="0">
                <a:solidFill>
                  <a:srgbClr val="000000"/>
                </a:solidFill>
                <a:effectLst/>
                <a:latin typeface="Helvetica Neue"/>
              </a:rPr>
              <a:t>Usage</a:t>
            </a:r>
            <a:r>
              <a:rPr lang="en-US" sz="2400" b="0" i="0" dirty="0">
                <a:solidFill>
                  <a:srgbClr val="000000"/>
                </a:solidFill>
                <a:effectLst/>
                <a:latin typeface="Helvetica Neue"/>
              </a:rPr>
              <a:t>: Numeric ordinal, discrete</a:t>
            </a:r>
          </a:p>
          <a:p>
            <a:pPr>
              <a:buFont typeface="+mj-lt"/>
              <a:buAutoNum type="arabicPeriod"/>
            </a:pPr>
            <a:r>
              <a:rPr lang="en-US" sz="2400" b="1" i="0" dirty="0">
                <a:solidFill>
                  <a:srgbClr val="000000"/>
                </a:solidFill>
                <a:effectLst/>
                <a:latin typeface="Helvetica Neue"/>
              </a:rPr>
              <a:t>Fitness</a:t>
            </a:r>
            <a:r>
              <a:rPr lang="en-US" sz="2400" b="0" i="0" dirty="0">
                <a:solidFill>
                  <a:srgbClr val="000000"/>
                </a:solidFill>
                <a:effectLst/>
                <a:latin typeface="Helvetica Neue"/>
              </a:rPr>
              <a:t>: Numeric ordinal, discrete</a:t>
            </a:r>
          </a:p>
          <a:p>
            <a:pPr>
              <a:buFont typeface="+mj-lt"/>
              <a:buAutoNum type="arabicPeriod"/>
            </a:pPr>
            <a:r>
              <a:rPr lang="en-US" sz="2400" b="1" i="0" dirty="0">
                <a:solidFill>
                  <a:srgbClr val="000000"/>
                </a:solidFill>
                <a:effectLst/>
                <a:latin typeface="Helvetica Neue"/>
              </a:rPr>
              <a:t>Income</a:t>
            </a:r>
            <a:r>
              <a:rPr lang="en-US" sz="2400" b="0" i="0" dirty="0">
                <a:solidFill>
                  <a:srgbClr val="000000"/>
                </a:solidFill>
                <a:effectLst/>
                <a:latin typeface="Helvetica Neue"/>
              </a:rPr>
              <a:t>: Numeric ordinal, continuous</a:t>
            </a:r>
          </a:p>
          <a:p>
            <a:pPr marL="0" indent="0">
              <a:buNone/>
            </a:pPr>
            <a:endParaRPr lang="pt-BR" sz="2400" dirty="0">
              <a:solidFill>
                <a:srgbClr val="000000"/>
              </a:solidFill>
            </a:endParaRPr>
          </a:p>
        </p:txBody>
      </p:sp>
    </p:spTree>
    <p:extLst>
      <p:ext uri="{BB962C8B-B14F-4D97-AF65-F5344CB8AC3E}">
        <p14:creationId xmlns:p14="http://schemas.microsoft.com/office/powerpoint/2010/main" val="281920504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CC8260"/>
            </a:solidFill>
          </a:ln>
        </p:spPr>
        <p:style>
          <a:lnRef idx="1">
            <a:schemeClr val="accent1"/>
          </a:lnRef>
          <a:fillRef idx="0">
            <a:schemeClr val="accent1"/>
          </a:fillRef>
          <a:effectRef idx="0">
            <a:schemeClr val="accent1"/>
          </a:effectRef>
          <a:fontRef idx="minor">
            <a:schemeClr val="tx1"/>
          </a:fontRef>
        </p:style>
      </p:cxnSp>
      <p:pic>
        <p:nvPicPr>
          <p:cNvPr id="5" name="Picture 4" descr="Chart, box and whisker chart&#10;&#10;Description automatically generated">
            <a:extLst>
              <a:ext uri="{FF2B5EF4-FFF2-40B4-BE49-F238E27FC236}">
                <a16:creationId xmlns:a16="http://schemas.microsoft.com/office/drawing/2014/main" id="{8EADAA6B-BC91-4602-AF19-C84D1CD99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860" y="1235491"/>
            <a:ext cx="7009396" cy="4380872"/>
          </a:xfrm>
          <a:prstGeom prst="rect">
            <a:avLst/>
          </a:prstGeom>
        </p:spPr>
      </p:pic>
      <p:sp>
        <p:nvSpPr>
          <p:cNvPr id="7" name="TextBox 6">
            <a:extLst>
              <a:ext uri="{FF2B5EF4-FFF2-40B4-BE49-F238E27FC236}">
                <a16:creationId xmlns:a16="http://schemas.microsoft.com/office/drawing/2014/main" id="{99C515F8-84EE-46E4-A9F4-5EEBD34EEA9A}"/>
              </a:ext>
            </a:extLst>
          </p:cNvPr>
          <p:cNvSpPr txBox="1"/>
          <p:nvPr/>
        </p:nvSpPr>
        <p:spPr>
          <a:xfrm>
            <a:off x="395144" y="1570814"/>
            <a:ext cx="3181230" cy="4031873"/>
          </a:xfrm>
          <a:prstGeom prst="rect">
            <a:avLst/>
          </a:prstGeom>
          <a:noFill/>
        </p:spPr>
        <p:txBody>
          <a:bodyPr wrap="square" rtlCol="0">
            <a:spAutoFit/>
          </a:bodyPr>
          <a:lstStyle/>
          <a:p>
            <a:pPr marL="285750" indent="-285750">
              <a:buFontTx/>
              <a:buChar char="-"/>
            </a:pPr>
            <a:r>
              <a:rPr lang="en-US" sz="1600" dirty="0"/>
              <a:t>The level of education that the Male clients have is a range minimum of 12 years and a maximum of 18 years with the Q3 being 16 years and Q1 being 14 years. We also see outliers above 18 years.</a:t>
            </a:r>
          </a:p>
          <a:p>
            <a:pPr marL="285750" indent="-285750">
              <a:buFontTx/>
              <a:buChar char="-"/>
            </a:pPr>
            <a:endParaRPr lang="en-US" sz="1600" dirty="0"/>
          </a:p>
          <a:p>
            <a:pPr marL="285750" indent="-285750">
              <a:buFontTx/>
              <a:buChar char="-"/>
            </a:pPr>
            <a:r>
              <a:rPr lang="en-US" sz="1600" dirty="0"/>
              <a:t>The level of education that Female clients have is a range minimum of 13 years and a maximum of 18 years with the Q3 being 16 years and Q1 being 14 years. We also see outliers above the 18 years.</a:t>
            </a:r>
          </a:p>
          <a:p>
            <a:pPr marL="285750" indent="-285750">
              <a:buFontTx/>
              <a:buChar char="-"/>
            </a:pPr>
            <a:endParaRPr lang="pt-BR" sz="1600" dirty="0"/>
          </a:p>
        </p:txBody>
      </p:sp>
    </p:spTree>
    <p:extLst>
      <p:ext uri="{BB962C8B-B14F-4D97-AF65-F5344CB8AC3E}">
        <p14:creationId xmlns:p14="http://schemas.microsoft.com/office/powerpoint/2010/main" val="343211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chart&#10;&#10;Description automatically generated">
            <a:extLst>
              <a:ext uri="{FF2B5EF4-FFF2-40B4-BE49-F238E27FC236}">
                <a16:creationId xmlns:a16="http://schemas.microsoft.com/office/drawing/2014/main" id="{B62CB324-251F-4E36-BE87-F8A248525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78" y="1235491"/>
            <a:ext cx="7009396" cy="4380872"/>
          </a:xfrm>
          <a:prstGeom prst="rect">
            <a:avLst/>
          </a:prstGeom>
        </p:spPr>
      </p:pic>
      <p:cxnSp>
        <p:nvCxnSpPr>
          <p:cNvPr id="26" name="Straight Connector 25">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a:solidFill>
              <a:srgbClr val="CA7F6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920AC0F-33C4-47F8-8DD0-DD02F3DC8570}"/>
              </a:ext>
            </a:extLst>
          </p:cNvPr>
          <p:cNvSpPr txBox="1"/>
          <p:nvPr/>
        </p:nvSpPr>
        <p:spPr>
          <a:xfrm>
            <a:off x="8453265" y="2964262"/>
            <a:ext cx="3251054" cy="923330"/>
          </a:xfrm>
          <a:prstGeom prst="rect">
            <a:avLst/>
          </a:prstGeom>
          <a:noFill/>
        </p:spPr>
        <p:txBody>
          <a:bodyPr wrap="square" rtlCol="0">
            <a:spAutoFit/>
          </a:bodyPr>
          <a:lstStyle/>
          <a:p>
            <a:r>
              <a:rPr lang="en-US" b="0" i="0" dirty="0">
                <a:solidFill>
                  <a:srgbClr val="000000"/>
                </a:solidFill>
                <a:effectLst/>
                <a:latin typeface="Helvetica Neue"/>
              </a:rPr>
              <a:t>Men self-rated themselves a little more in terms of fitness score.</a:t>
            </a:r>
            <a:endParaRPr lang="pt-BR" dirty="0"/>
          </a:p>
        </p:txBody>
      </p:sp>
    </p:spTree>
    <p:extLst>
      <p:ext uri="{BB962C8B-B14F-4D97-AF65-F5344CB8AC3E}">
        <p14:creationId xmlns:p14="http://schemas.microsoft.com/office/powerpoint/2010/main" val="276503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D78B6B"/>
            </a:solidFill>
          </a:ln>
        </p:spPr>
        <p:style>
          <a:lnRef idx="1">
            <a:schemeClr val="accent1"/>
          </a:lnRef>
          <a:fillRef idx="0">
            <a:schemeClr val="accent1"/>
          </a:fillRef>
          <a:effectRef idx="0">
            <a:schemeClr val="accent1"/>
          </a:effectRef>
          <a:fontRef idx="minor">
            <a:schemeClr val="tx1"/>
          </a:fontRef>
        </p:style>
      </p:cxnSp>
      <p:pic>
        <p:nvPicPr>
          <p:cNvPr id="4" name="Picture 3" descr="Chart, box and whisker chart&#10;&#10;Description automatically generated">
            <a:extLst>
              <a:ext uri="{FF2B5EF4-FFF2-40B4-BE49-F238E27FC236}">
                <a16:creationId xmlns:a16="http://schemas.microsoft.com/office/drawing/2014/main" id="{BDD21C05-DB64-4877-9389-DE9E75AA8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860" y="1305585"/>
            <a:ext cx="7009396" cy="4240684"/>
          </a:xfrm>
          <a:prstGeom prst="rect">
            <a:avLst/>
          </a:prstGeom>
        </p:spPr>
      </p:pic>
      <p:sp>
        <p:nvSpPr>
          <p:cNvPr id="2" name="TextBox 1">
            <a:extLst>
              <a:ext uri="{FF2B5EF4-FFF2-40B4-BE49-F238E27FC236}">
                <a16:creationId xmlns:a16="http://schemas.microsoft.com/office/drawing/2014/main" id="{932DA48B-9CE6-4070-85C7-3587581C841C}"/>
              </a:ext>
            </a:extLst>
          </p:cNvPr>
          <p:cNvSpPr txBox="1"/>
          <p:nvPr/>
        </p:nvSpPr>
        <p:spPr>
          <a:xfrm>
            <a:off x="432264" y="2825762"/>
            <a:ext cx="3305938" cy="1200329"/>
          </a:xfrm>
          <a:prstGeom prst="rect">
            <a:avLst/>
          </a:prstGeom>
          <a:noFill/>
        </p:spPr>
        <p:txBody>
          <a:bodyPr wrap="square" rtlCol="0">
            <a:spAutoFit/>
          </a:bodyPr>
          <a:lstStyle/>
          <a:p>
            <a:r>
              <a:rPr lang="en-US" b="0" i="0" dirty="0">
                <a:solidFill>
                  <a:srgbClr val="000000"/>
                </a:solidFill>
                <a:effectLst/>
                <a:latin typeface="Helvetica Neue"/>
              </a:rPr>
              <a:t>Men believe themselves will run more miles, on average, than woman believe themselves running.</a:t>
            </a:r>
            <a:endParaRPr lang="pt-BR" dirty="0"/>
          </a:p>
        </p:txBody>
      </p:sp>
    </p:spTree>
    <p:extLst>
      <p:ext uri="{BB962C8B-B14F-4D97-AF65-F5344CB8AC3E}">
        <p14:creationId xmlns:p14="http://schemas.microsoft.com/office/powerpoint/2010/main" val="354841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able&#10;&#10;Description automatically generated">
            <a:extLst>
              <a:ext uri="{FF2B5EF4-FFF2-40B4-BE49-F238E27FC236}">
                <a16:creationId xmlns:a16="http://schemas.microsoft.com/office/drawing/2014/main" id="{CBFB4E52-BF09-49F3-90C5-810487041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78" y="1235491"/>
            <a:ext cx="7009396" cy="4380872"/>
          </a:xfrm>
          <a:prstGeom prst="rect">
            <a:avLst/>
          </a:prstGeom>
        </p:spPr>
      </p:pic>
      <p:cxnSp>
        <p:nvCxnSpPr>
          <p:cNvPr id="32" name="Straight Connector 31">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a:solidFill>
              <a:srgbClr val="FFA57E"/>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8626D22-66D2-4A7E-AF5C-9B20B0BCE7A8}"/>
              </a:ext>
            </a:extLst>
          </p:cNvPr>
          <p:cNvSpPr txBox="1"/>
          <p:nvPr/>
        </p:nvSpPr>
        <p:spPr>
          <a:xfrm>
            <a:off x="8453265" y="2825762"/>
            <a:ext cx="3059862" cy="1200329"/>
          </a:xfrm>
          <a:prstGeom prst="rect">
            <a:avLst/>
          </a:prstGeom>
          <a:noFill/>
        </p:spPr>
        <p:txBody>
          <a:bodyPr wrap="square" rtlCol="0">
            <a:spAutoFit/>
          </a:bodyPr>
          <a:lstStyle/>
          <a:p>
            <a:r>
              <a:rPr lang="en-US" b="0" i="0" dirty="0">
                <a:solidFill>
                  <a:srgbClr val="000000"/>
                </a:solidFill>
                <a:effectLst/>
                <a:latin typeface="Helvetica Neue"/>
              </a:rPr>
              <a:t>Men believe themselves will use the product more times, on average, than woman believe themselves using it. </a:t>
            </a:r>
            <a:endParaRPr lang="pt-BR" dirty="0"/>
          </a:p>
        </p:txBody>
      </p:sp>
    </p:spTree>
    <p:extLst>
      <p:ext uri="{BB962C8B-B14F-4D97-AF65-F5344CB8AC3E}">
        <p14:creationId xmlns:p14="http://schemas.microsoft.com/office/powerpoint/2010/main" val="20689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CB7C5F"/>
            </a:solidFill>
          </a:ln>
        </p:spPr>
        <p:style>
          <a:lnRef idx="1">
            <a:schemeClr val="accent1"/>
          </a:lnRef>
          <a:fillRef idx="0">
            <a:schemeClr val="accent1"/>
          </a:fillRef>
          <a:effectRef idx="0">
            <a:schemeClr val="accent1"/>
          </a:effectRef>
          <a:fontRef idx="minor">
            <a:schemeClr val="tx1"/>
          </a:fontRef>
        </p:style>
      </p:cxnSp>
      <p:pic>
        <p:nvPicPr>
          <p:cNvPr id="3" name="Picture 2" descr="Chart, box and whisker chart&#10;&#10;Description automatically generated">
            <a:extLst>
              <a:ext uri="{FF2B5EF4-FFF2-40B4-BE49-F238E27FC236}">
                <a16:creationId xmlns:a16="http://schemas.microsoft.com/office/drawing/2014/main" id="{FC70929B-30C0-403C-980E-6EE6C9107629}"/>
              </a:ext>
            </a:extLst>
          </p:cNvPr>
          <p:cNvPicPr>
            <a:picLocks noChangeAspect="1"/>
          </p:cNvPicPr>
          <p:nvPr/>
        </p:nvPicPr>
        <p:blipFill rotWithShape="1">
          <a:blip r:embed="rId2">
            <a:extLst>
              <a:ext uri="{28A0092B-C50C-407E-A947-70E740481C1C}">
                <a14:useLocalDpi xmlns:a14="http://schemas.microsoft.com/office/drawing/2010/main" val="0"/>
              </a:ext>
            </a:extLst>
          </a:blip>
          <a:srcRect t="17518" r="1" b="1"/>
          <a:stretch/>
        </p:blipFill>
        <p:spPr>
          <a:xfrm rot="21600000">
            <a:off x="4061860" y="1742072"/>
            <a:ext cx="7009396" cy="3367710"/>
          </a:xfrm>
          <a:prstGeom prst="rect">
            <a:avLst/>
          </a:prstGeom>
        </p:spPr>
      </p:pic>
      <p:sp>
        <p:nvSpPr>
          <p:cNvPr id="2" name="TextBox 1">
            <a:extLst>
              <a:ext uri="{FF2B5EF4-FFF2-40B4-BE49-F238E27FC236}">
                <a16:creationId xmlns:a16="http://schemas.microsoft.com/office/drawing/2014/main" id="{7733331C-7CD8-4A7F-ADEE-61FF6ACBA99D}"/>
              </a:ext>
            </a:extLst>
          </p:cNvPr>
          <p:cNvSpPr txBox="1"/>
          <p:nvPr/>
        </p:nvSpPr>
        <p:spPr>
          <a:xfrm>
            <a:off x="523708" y="3102761"/>
            <a:ext cx="3214493" cy="646331"/>
          </a:xfrm>
          <a:prstGeom prst="rect">
            <a:avLst/>
          </a:prstGeom>
          <a:noFill/>
        </p:spPr>
        <p:txBody>
          <a:bodyPr wrap="square" rtlCol="0">
            <a:spAutoFit/>
          </a:bodyPr>
          <a:lstStyle/>
          <a:p>
            <a:r>
              <a:rPr lang="en-US" b="0" i="0" dirty="0">
                <a:solidFill>
                  <a:srgbClr val="000000"/>
                </a:solidFill>
                <a:effectLst/>
                <a:latin typeface="Helvetica Neue"/>
              </a:rPr>
              <a:t>Men has a higher income, on average, than women</a:t>
            </a:r>
            <a:endParaRPr lang="pt-BR" dirty="0"/>
          </a:p>
        </p:txBody>
      </p:sp>
    </p:spTree>
    <p:extLst>
      <p:ext uri="{BB962C8B-B14F-4D97-AF65-F5344CB8AC3E}">
        <p14:creationId xmlns:p14="http://schemas.microsoft.com/office/powerpoint/2010/main" val="4177520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1022</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 Neue</vt:lpstr>
      <vt:lpstr>Office Theme</vt:lpstr>
      <vt:lpstr>Cardio good fitness</vt:lpstr>
      <vt:lpstr>PowerPoint Presentation</vt:lpstr>
      <vt:lpstr>Dataset </vt:lpstr>
      <vt:lpstr>Data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Insights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dc:title>
  <dc:creator>Renato Barroco</dc:creator>
  <cp:lastModifiedBy>Renato Barroco</cp:lastModifiedBy>
  <cp:revision>11</cp:revision>
  <dcterms:created xsi:type="dcterms:W3CDTF">2020-11-15T18:21:30Z</dcterms:created>
  <dcterms:modified xsi:type="dcterms:W3CDTF">2020-11-15T21:04:30Z</dcterms:modified>
</cp:coreProperties>
</file>