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2" r:id="rId4"/>
    <p:sldId id="271" r:id="rId5"/>
    <p:sldId id="286" r:id="rId6"/>
    <p:sldId id="258" r:id="rId7"/>
    <p:sldId id="257" r:id="rId8"/>
    <p:sldId id="273" r:id="rId9"/>
    <p:sldId id="279" r:id="rId10"/>
    <p:sldId id="283" r:id="rId11"/>
    <p:sldId id="284" r:id="rId12"/>
    <p:sldId id="280" r:id="rId13"/>
    <p:sldId id="275" r:id="rId14"/>
    <p:sldId id="285" r:id="rId15"/>
    <p:sldId id="287" r:id="rId16"/>
    <p:sldId id="289" r:id="rId17"/>
    <p:sldId id="290" r:id="rId18"/>
    <p:sldId id="291" r:id="rId19"/>
    <p:sldId id="292" r:id="rId20"/>
    <p:sldId id="293" r:id="rId21"/>
    <p:sldId id="294" r:id="rId22"/>
    <p:sldId id="295" r:id="rId2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110" d="100"/>
          <a:sy n="110" d="100"/>
        </p:scale>
        <p:origin x="55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4F0F1-BB21-4471-AB23-9C33D2E01E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a16="http://schemas.microsoft.com/office/drawing/2014/main" id="{4E91F4E0-156C-4F09-B887-FDE3FB2C90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a:extLst>
              <a:ext uri="{FF2B5EF4-FFF2-40B4-BE49-F238E27FC236}">
                <a16:creationId xmlns:a16="http://schemas.microsoft.com/office/drawing/2014/main" id="{CE5F8FD5-8ED8-4712-A6CD-57202BC2D89C}"/>
              </a:ext>
            </a:extLst>
          </p:cNvPr>
          <p:cNvSpPr>
            <a:spLocks noGrp="1"/>
          </p:cNvSpPr>
          <p:nvPr>
            <p:ph type="dt" sz="half" idx="10"/>
          </p:nvPr>
        </p:nvSpPr>
        <p:spPr/>
        <p:txBody>
          <a:bodyPr/>
          <a:lstStyle/>
          <a:p>
            <a:fld id="{FEB2C927-D8E4-4577-B47B-2B960D03B357}" type="datetimeFigureOut">
              <a:rPr lang="pt-BR" smtClean="0"/>
              <a:t>25/01/2021</a:t>
            </a:fld>
            <a:endParaRPr lang="pt-BR"/>
          </a:p>
        </p:txBody>
      </p:sp>
      <p:sp>
        <p:nvSpPr>
          <p:cNvPr id="5" name="Footer Placeholder 4">
            <a:extLst>
              <a:ext uri="{FF2B5EF4-FFF2-40B4-BE49-F238E27FC236}">
                <a16:creationId xmlns:a16="http://schemas.microsoft.com/office/drawing/2014/main" id="{B42B8B3A-7878-4B29-AC95-577C468E0625}"/>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1D67459C-FA72-4CA2-877A-BC3C9F8F1E66}"/>
              </a:ext>
            </a:extLst>
          </p:cNvPr>
          <p:cNvSpPr>
            <a:spLocks noGrp="1"/>
          </p:cNvSpPr>
          <p:nvPr>
            <p:ph type="sldNum" sz="quarter" idx="12"/>
          </p:nvPr>
        </p:nvSpPr>
        <p:spPr/>
        <p:txBody>
          <a:bodyPr/>
          <a:lstStyle/>
          <a:p>
            <a:fld id="{45D985D4-E5BC-4795-BC48-FAEB2DA21BC8}" type="slidenum">
              <a:rPr lang="pt-BR" smtClean="0"/>
              <a:t>‹#›</a:t>
            </a:fld>
            <a:endParaRPr lang="pt-BR"/>
          </a:p>
        </p:txBody>
      </p:sp>
    </p:spTree>
    <p:extLst>
      <p:ext uri="{BB962C8B-B14F-4D97-AF65-F5344CB8AC3E}">
        <p14:creationId xmlns:p14="http://schemas.microsoft.com/office/powerpoint/2010/main" val="803856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1AA6-C981-4DB3-A604-702427C5EB7D}"/>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4E303A26-B8E1-47AF-8F56-90A495EEFA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29DA7E96-1232-4B49-8CB1-7C529030B96F}"/>
              </a:ext>
            </a:extLst>
          </p:cNvPr>
          <p:cNvSpPr>
            <a:spLocks noGrp="1"/>
          </p:cNvSpPr>
          <p:nvPr>
            <p:ph type="dt" sz="half" idx="10"/>
          </p:nvPr>
        </p:nvSpPr>
        <p:spPr/>
        <p:txBody>
          <a:bodyPr/>
          <a:lstStyle/>
          <a:p>
            <a:fld id="{FEB2C927-D8E4-4577-B47B-2B960D03B357}" type="datetimeFigureOut">
              <a:rPr lang="pt-BR" smtClean="0"/>
              <a:t>25/01/2021</a:t>
            </a:fld>
            <a:endParaRPr lang="pt-BR"/>
          </a:p>
        </p:txBody>
      </p:sp>
      <p:sp>
        <p:nvSpPr>
          <p:cNvPr id="5" name="Footer Placeholder 4">
            <a:extLst>
              <a:ext uri="{FF2B5EF4-FFF2-40B4-BE49-F238E27FC236}">
                <a16:creationId xmlns:a16="http://schemas.microsoft.com/office/drawing/2014/main" id="{F5BE01F9-E670-4E9F-A623-D50DDB6A4E60}"/>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404A2302-1A10-4C1B-AC12-B9619246BC3F}"/>
              </a:ext>
            </a:extLst>
          </p:cNvPr>
          <p:cNvSpPr>
            <a:spLocks noGrp="1"/>
          </p:cNvSpPr>
          <p:nvPr>
            <p:ph type="sldNum" sz="quarter" idx="12"/>
          </p:nvPr>
        </p:nvSpPr>
        <p:spPr/>
        <p:txBody>
          <a:bodyPr/>
          <a:lstStyle/>
          <a:p>
            <a:fld id="{45D985D4-E5BC-4795-BC48-FAEB2DA21BC8}" type="slidenum">
              <a:rPr lang="pt-BR" smtClean="0"/>
              <a:t>‹#›</a:t>
            </a:fld>
            <a:endParaRPr lang="pt-BR"/>
          </a:p>
        </p:txBody>
      </p:sp>
    </p:spTree>
    <p:extLst>
      <p:ext uri="{BB962C8B-B14F-4D97-AF65-F5344CB8AC3E}">
        <p14:creationId xmlns:p14="http://schemas.microsoft.com/office/powerpoint/2010/main" val="91518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0C55CB-CA50-483C-B826-47C24C9834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C982B36E-CC3A-4C6D-99D2-ED834C805C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E9C0CA29-A89E-47FA-9AD6-75A087605476}"/>
              </a:ext>
            </a:extLst>
          </p:cNvPr>
          <p:cNvSpPr>
            <a:spLocks noGrp="1"/>
          </p:cNvSpPr>
          <p:nvPr>
            <p:ph type="dt" sz="half" idx="10"/>
          </p:nvPr>
        </p:nvSpPr>
        <p:spPr/>
        <p:txBody>
          <a:bodyPr/>
          <a:lstStyle/>
          <a:p>
            <a:fld id="{FEB2C927-D8E4-4577-B47B-2B960D03B357}" type="datetimeFigureOut">
              <a:rPr lang="pt-BR" smtClean="0"/>
              <a:t>25/01/2021</a:t>
            </a:fld>
            <a:endParaRPr lang="pt-BR"/>
          </a:p>
        </p:txBody>
      </p:sp>
      <p:sp>
        <p:nvSpPr>
          <p:cNvPr id="5" name="Footer Placeholder 4">
            <a:extLst>
              <a:ext uri="{FF2B5EF4-FFF2-40B4-BE49-F238E27FC236}">
                <a16:creationId xmlns:a16="http://schemas.microsoft.com/office/drawing/2014/main" id="{B3FBC817-2333-4EA5-8EB2-99667666555F}"/>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87623DF8-D4ED-43B0-8A7E-780959CCB9E5}"/>
              </a:ext>
            </a:extLst>
          </p:cNvPr>
          <p:cNvSpPr>
            <a:spLocks noGrp="1"/>
          </p:cNvSpPr>
          <p:nvPr>
            <p:ph type="sldNum" sz="quarter" idx="12"/>
          </p:nvPr>
        </p:nvSpPr>
        <p:spPr/>
        <p:txBody>
          <a:bodyPr/>
          <a:lstStyle/>
          <a:p>
            <a:fld id="{45D985D4-E5BC-4795-BC48-FAEB2DA21BC8}" type="slidenum">
              <a:rPr lang="pt-BR" smtClean="0"/>
              <a:t>‹#›</a:t>
            </a:fld>
            <a:endParaRPr lang="pt-BR"/>
          </a:p>
        </p:txBody>
      </p:sp>
    </p:spTree>
    <p:extLst>
      <p:ext uri="{BB962C8B-B14F-4D97-AF65-F5344CB8AC3E}">
        <p14:creationId xmlns:p14="http://schemas.microsoft.com/office/powerpoint/2010/main" val="750362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FF7C-01FB-4E2E-9513-ADFABEF671C7}"/>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346E3EFF-C7E4-4C35-B52C-6C2019A22E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7786148D-71D7-47F3-A538-86A71CD7ECC3}"/>
              </a:ext>
            </a:extLst>
          </p:cNvPr>
          <p:cNvSpPr>
            <a:spLocks noGrp="1"/>
          </p:cNvSpPr>
          <p:nvPr>
            <p:ph type="dt" sz="half" idx="10"/>
          </p:nvPr>
        </p:nvSpPr>
        <p:spPr/>
        <p:txBody>
          <a:bodyPr/>
          <a:lstStyle/>
          <a:p>
            <a:fld id="{FEB2C927-D8E4-4577-B47B-2B960D03B357}" type="datetimeFigureOut">
              <a:rPr lang="pt-BR" smtClean="0"/>
              <a:t>25/01/2021</a:t>
            </a:fld>
            <a:endParaRPr lang="pt-BR"/>
          </a:p>
        </p:txBody>
      </p:sp>
      <p:sp>
        <p:nvSpPr>
          <p:cNvPr id="5" name="Footer Placeholder 4">
            <a:extLst>
              <a:ext uri="{FF2B5EF4-FFF2-40B4-BE49-F238E27FC236}">
                <a16:creationId xmlns:a16="http://schemas.microsoft.com/office/drawing/2014/main" id="{56F5E6E3-A458-4EBB-869C-C2028DBAFB36}"/>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F8142AED-6C41-47C1-8B45-AB537AB7A73C}"/>
              </a:ext>
            </a:extLst>
          </p:cNvPr>
          <p:cNvSpPr>
            <a:spLocks noGrp="1"/>
          </p:cNvSpPr>
          <p:nvPr>
            <p:ph type="sldNum" sz="quarter" idx="12"/>
          </p:nvPr>
        </p:nvSpPr>
        <p:spPr/>
        <p:txBody>
          <a:bodyPr/>
          <a:lstStyle/>
          <a:p>
            <a:fld id="{45D985D4-E5BC-4795-BC48-FAEB2DA21BC8}" type="slidenum">
              <a:rPr lang="pt-BR" smtClean="0"/>
              <a:t>‹#›</a:t>
            </a:fld>
            <a:endParaRPr lang="pt-BR"/>
          </a:p>
        </p:txBody>
      </p:sp>
    </p:spTree>
    <p:extLst>
      <p:ext uri="{BB962C8B-B14F-4D97-AF65-F5344CB8AC3E}">
        <p14:creationId xmlns:p14="http://schemas.microsoft.com/office/powerpoint/2010/main" val="3530912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B12BA-4408-43F3-A5BA-F687EF68BD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2A09B96A-6C8D-449D-AC25-9AE45371DE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56FC7-E663-4881-8CA5-1011BF410C5A}"/>
              </a:ext>
            </a:extLst>
          </p:cNvPr>
          <p:cNvSpPr>
            <a:spLocks noGrp="1"/>
          </p:cNvSpPr>
          <p:nvPr>
            <p:ph type="dt" sz="half" idx="10"/>
          </p:nvPr>
        </p:nvSpPr>
        <p:spPr/>
        <p:txBody>
          <a:bodyPr/>
          <a:lstStyle/>
          <a:p>
            <a:fld id="{FEB2C927-D8E4-4577-B47B-2B960D03B357}" type="datetimeFigureOut">
              <a:rPr lang="pt-BR" smtClean="0"/>
              <a:t>25/01/2021</a:t>
            </a:fld>
            <a:endParaRPr lang="pt-BR"/>
          </a:p>
        </p:txBody>
      </p:sp>
      <p:sp>
        <p:nvSpPr>
          <p:cNvPr id="5" name="Footer Placeholder 4">
            <a:extLst>
              <a:ext uri="{FF2B5EF4-FFF2-40B4-BE49-F238E27FC236}">
                <a16:creationId xmlns:a16="http://schemas.microsoft.com/office/drawing/2014/main" id="{71736DE5-0928-4CF6-BB0F-811B1F681A6F}"/>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9DA58F89-7F39-453A-B7BF-29A8673925B6}"/>
              </a:ext>
            </a:extLst>
          </p:cNvPr>
          <p:cNvSpPr>
            <a:spLocks noGrp="1"/>
          </p:cNvSpPr>
          <p:nvPr>
            <p:ph type="sldNum" sz="quarter" idx="12"/>
          </p:nvPr>
        </p:nvSpPr>
        <p:spPr/>
        <p:txBody>
          <a:bodyPr/>
          <a:lstStyle/>
          <a:p>
            <a:fld id="{45D985D4-E5BC-4795-BC48-FAEB2DA21BC8}" type="slidenum">
              <a:rPr lang="pt-BR" smtClean="0"/>
              <a:t>‹#›</a:t>
            </a:fld>
            <a:endParaRPr lang="pt-BR"/>
          </a:p>
        </p:txBody>
      </p:sp>
    </p:spTree>
    <p:extLst>
      <p:ext uri="{BB962C8B-B14F-4D97-AF65-F5344CB8AC3E}">
        <p14:creationId xmlns:p14="http://schemas.microsoft.com/office/powerpoint/2010/main" val="71421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506DD-DB44-41CC-8EDF-86BBE2809AD5}"/>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947CCCD9-03CC-4B2F-B3C8-0686A59964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1F292903-5BE6-4764-B8FD-E11EAF1034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a:extLst>
              <a:ext uri="{FF2B5EF4-FFF2-40B4-BE49-F238E27FC236}">
                <a16:creationId xmlns:a16="http://schemas.microsoft.com/office/drawing/2014/main" id="{198A0A8A-E0C6-433C-950A-03EBAE9E715B}"/>
              </a:ext>
            </a:extLst>
          </p:cNvPr>
          <p:cNvSpPr>
            <a:spLocks noGrp="1"/>
          </p:cNvSpPr>
          <p:nvPr>
            <p:ph type="dt" sz="half" idx="10"/>
          </p:nvPr>
        </p:nvSpPr>
        <p:spPr/>
        <p:txBody>
          <a:bodyPr/>
          <a:lstStyle/>
          <a:p>
            <a:fld id="{FEB2C927-D8E4-4577-B47B-2B960D03B357}" type="datetimeFigureOut">
              <a:rPr lang="pt-BR" smtClean="0"/>
              <a:t>25/01/2021</a:t>
            </a:fld>
            <a:endParaRPr lang="pt-BR"/>
          </a:p>
        </p:txBody>
      </p:sp>
      <p:sp>
        <p:nvSpPr>
          <p:cNvPr id="6" name="Footer Placeholder 5">
            <a:extLst>
              <a:ext uri="{FF2B5EF4-FFF2-40B4-BE49-F238E27FC236}">
                <a16:creationId xmlns:a16="http://schemas.microsoft.com/office/drawing/2014/main" id="{51F39385-817E-47FE-9C4C-B2F6E6F3DA97}"/>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053487D7-A3B3-456A-AEE3-7A2317ADB0A7}"/>
              </a:ext>
            </a:extLst>
          </p:cNvPr>
          <p:cNvSpPr>
            <a:spLocks noGrp="1"/>
          </p:cNvSpPr>
          <p:nvPr>
            <p:ph type="sldNum" sz="quarter" idx="12"/>
          </p:nvPr>
        </p:nvSpPr>
        <p:spPr/>
        <p:txBody>
          <a:bodyPr/>
          <a:lstStyle/>
          <a:p>
            <a:fld id="{45D985D4-E5BC-4795-BC48-FAEB2DA21BC8}" type="slidenum">
              <a:rPr lang="pt-BR" smtClean="0"/>
              <a:t>‹#›</a:t>
            </a:fld>
            <a:endParaRPr lang="pt-BR"/>
          </a:p>
        </p:txBody>
      </p:sp>
    </p:spTree>
    <p:extLst>
      <p:ext uri="{BB962C8B-B14F-4D97-AF65-F5344CB8AC3E}">
        <p14:creationId xmlns:p14="http://schemas.microsoft.com/office/powerpoint/2010/main" val="3459165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6B6B6-C613-4718-87AB-0D33D34CA991}"/>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79E9B109-4DBB-49E5-9349-1DF7F56B05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653168-2FBC-4762-B018-77F04785CE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B1C43A89-0DFC-47D8-90E7-789CFAD756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46B738-5649-43FD-BA7A-93566CD549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a:extLst>
              <a:ext uri="{FF2B5EF4-FFF2-40B4-BE49-F238E27FC236}">
                <a16:creationId xmlns:a16="http://schemas.microsoft.com/office/drawing/2014/main" id="{CF77134E-21E5-4629-BF38-C1A2F9F43979}"/>
              </a:ext>
            </a:extLst>
          </p:cNvPr>
          <p:cNvSpPr>
            <a:spLocks noGrp="1"/>
          </p:cNvSpPr>
          <p:nvPr>
            <p:ph type="dt" sz="half" idx="10"/>
          </p:nvPr>
        </p:nvSpPr>
        <p:spPr/>
        <p:txBody>
          <a:bodyPr/>
          <a:lstStyle/>
          <a:p>
            <a:fld id="{FEB2C927-D8E4-4577-B47B-2B960D03B357}" type="datetimeFigureOut">
              <a:rPr lang="pt-BR" smtClean="0"/>
              <a:t>25/01/2021</a:t>
            </a:fld>
            <a:endParaRPr lang="pt-BR"/>
          </a:p>
        </p:txBody>
      </p:sp>
      <p:sp>
        <p:nvSpPr>
          <p:cNvPr id="8" name="Footer Placeholder 7">
            <a:extLst>
              <a:ext uri="{FF2B5EF4-FFF2-40B4-BE49-F238E27FC236}">
                <a16:creationId xmlns:a16="http://schemas.microsoft.com/office/drawing/2014/main" id="{55AD5E38-892A-457C-86F1-E2E5AE5DF900}"/>
              </a:ext>
            </a:extLst>
          </p:cNvPr>
          <p:cNvSpPr>
            <a:spLocks noGrp="1"/>
          </p:cNvSpPr>
          <p:nvPr>
            <p:ph type="ftr" sz="quarter" idx="11"/>
          </p:nvPr>
        </p:nvSpPr>
        <p:spPr/>
        <p:txBody>
          <a:bodyPr/>
          <a:lstStyle/>
          <a:p>
            <a:endParaRPr lang="pt-BR"/>
          </a:p>
        </p:txBody>
      </p:sp>
      <p:sp>
        <p:nvSpPr>
          <p:cNvPr id="9" name="Slide Number Placeholder 8">
            <a:extLst>
              <a:ext uri="{FF2B5EF4-FFF2-40B4-BE49-F238E27FC236}">
                <a16:creationId xmlns:a16="http://schemas.microsoft.com/office/drawing/2014/main" id="{2D0CF421-1F7A-4D61-ADB6-09C6CB3D16B1}"/>
              </a:ext>
            </a:extLst>
          </p:cNvPr>
          <p:cNvSpPr>
            <a:spLocks noGrp="1"/>
          </p:cNvSpPr>
          <p:nvPr>
            <p:ph type="sldNum" sz="quarter" idx="12"/>
          </p:nvPr>
        </p:nvSpPr>
        <p:spPr/>
        <p:txBody>
          <a:bodyPr/>
          <a:lstStyle/>
          <a:p>
            <a:fld id="{45D985D4-E5BC-4795-BC48-FAEB2DA21BC8}" type="slidenum">
              <a:rPr lang="pt-BR" smtClean="0"/>
              <a:t>‹#›</a:t>
            </a:fld>
            <a:endParaRPr lang="pt-BR"/>
          </a:p>
        </p:txBody>
      </p:sp>
    </p:spTree>
    <p:extLst>
      <p:ext uri="{BB962C8B-B14F-4D97-AF65-F5344CB8AC3E}">
        <p14:creationId xmlns:p14="http://schemas.microsoft.com/office/powerpoint/2010/main" val="2291647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37805-FAAB-455E-86C7-0C6949819430}"/>
              </a:ext>
            </a:extLst>
          </p:cNvPr>
          <p:cNvSpPr>
            <a:spLocks noGrp="1"/>
          </p:cNvSpPr>
          <p:nvPr>
            <p:ph type="title"/>
          </p:nvPr>
        </p:nvSpPr>
        <p:spPr/>
        <p:txBody>
          <a:bodyPr/>
          <a:lstStyle/>
          <a:p>
            <a:r>
              <a:rPr lang="en-US"/>
              <a:t>Click to edit Master title style</a:t>
            </a:r>
            <a:endParaRPr lang="pt-BR"/>
          </a:p>
        </p:txBody>
      </p:sp>
      <p:sp>
        <p:nvSpPr>
          <p:cNvPr id="3" name="Date Placeholder 2">
            <a:extLst>
              <a:ext uri="{FF2B5EF4-FFF2-40B4-BE49-F238E27FC236}">
                <a16:creationId xmlns:a16="http://schemas.microsoft.com/office/drawing/2014/main" id="{4AFDC17A-9318-4052-ABCF-1D42FFC60CCB}"/>
              </a:ext>
            </a:extLst>
          </p:cNvPr>
          <p:cNvSpPr>
            <a:spLocks noGrp="1"/>
          </p:cNvSpPr>
          <p:nvPr>
            <p:ph type="dt" sz="half" idx="10"/>
          </p:nvPr>
        </p:nvSpPr>
        <p:spPr/>
        <p:txBody>
          <a:bodyPr/>
          <a:lstStyle/>
          <a:p>
            <a:fld id="{FEB2C927-D8E4-4577-B47B-2B960D03B357}" type="datetimeFigureOut">
              <a:rPr lang="pt-BR" smtClean="0"/>
              <a:t>25/01/2021</a:t>
            </a:fld>
            <a:endParaRPr lang="pt-BR"/>
          </a:p>
        </p:txBody>
      </p:sp>
      <p:sp>
        <p:nvSpPr>
          <p:cNvPr id="4" name="Footer Placeholder 3">
            <a:extLst>
              <a:ext uri="{FF2B5EF4-FFF2-40B4-BE49-F238E27FC236}">
                <a16:creationId xmlns:a16="http://schemas.microsoft.com/office/drawing/2014/main" id="{AFC89426-7392-4AF7-AE14-9D4D13FE0569}"/>
              </a:ext>
            </a:extLst>
          </p:cNvPr>
          <p:cNvSpPr>
            <a:spLocks noGrp="1"/>
          </p:cNvSpPr>
          <p:nvPr>
            <p:ph type="ftr" sz="quarter" idx="11"/>
          </p:nvPr>
        </p:nvSpPr>
        <p:spPr/>
        <p:txBody>
          <a:bodyPr/>
          <a:lstStyle/>
          <a:p>
            <a:endParaRPr lang="pt-BR"/>
          </a:p>
        </p:txBody>
      </p:sp>
      <p:sp>
        <p:nvSpPr>
          <p:cNvPr id="5" name="Slide Number Placeholder 4">
            <a:extLst>
              <a:ext uri="{FF2B5EF4-FFF2-40B4-BE49-F238E27FC236}">
                <a16:creationId xmlns:a16="http://schemas.microsoft.com/office/drawing/2014/main" id="{9920947B-BC64-4A70-8BF5-7E74A2938C6D}"/>
              </a:ext>
            </a:extLst>
          </p:cNvPr>
          <p:cNvSpPr>
            <a:spLocks noGrp="1"/>
          </p:cNvSpPr>
          <p:nvPr>
            <p:ph type="sldNum" sz="quarter" idx="12"/>
          </p:nvPr>
        </p:nvSpPr>
        <p:spPr/>
        <p:txBody>
          <a:bodyPr/>
          <a:lstStyle/>
          <a:p>
            <a:fld id="{45D985D4-E5BC-4795-BC48-FAEB2DA21BC8}" type="slidenum">
              <a:rPr lang="pt-BR" smtClean="0"/>
              <a:t>‹#›</a:t>
            </a:fld>
            <a:endParaRPr lang="pt-BR"/>
          </a:p>
        </p:txBody>
      </p:sp>
    </p:spTree>
    <p:extLst>
      <p:ext uri="{BB962C8B-B14F-4D97-AF65-F5344CB8AC3E}">
        <p14:creationId xmlns:p14="http://schemas.microsoft.com/office/powerpoint/2010/main" val="2557199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1D7411-BA60-4D64-936B-FDFE74CCA4A7}"/>
              </a:ext>
            </a:extLst>
          </p:cNvPr>
          <p:cNvSpPr>
            <a:spLocks noGrp="1"/>
          </p:cNvSpPr>
          <p:nvPr>
            <p:ph type="dt" sz="half" idx="10"/>
          </p:nvPr>
        </p:nvSpPr>
        <p:spPr/>
        <p:txBody>
          <a:bodyPr/>
          <a:lstStyle/>
          <a:p>
            <a:fld id="{FEB2C927-D8E4-4577-B47B-2B960D03B357}" type="datetimeFigureOut">
              <a:rPr lang="pt-BR" smtClean="0"/>
              <a:t>25/01/2021</a:t>
            </a:fld>
            <a:endParaRPr lang="pt-BR"/>
          </a:p>
        </p:txBody>
      </p:sp>
      <p:sp>
        <p:nvSpPr>
          <p:cNvPr id="3" name="Footer Placeholder 2">
            <a:extLst>
              <a:ext uri="{FF2B5EF4-FFF2-40B4-BE49-F238E27FC236}">
                <a16:creationId xmlns:a16="http://schemas.microsoft.com/office/drawing/2014/main" id="{2C3A3A80-C0D0-43E8-A691-0859328A1CD9}"/>
              </a:ext>
            </a:extLst>
          </p:cNvPr>
          <p:cNvSpPr>
            <a:spLocks noGrp="1"/>
          </p:cNvSpPr>
          <p:nvPr>
            <p:ph type="ftr" sz="quarter" idx="11"/>
          </p:nvPr>
        </p:nvSpPr>
        <p:spPr/>
        <p:txBody>
          <a:bodyPr/>
          <a:lstStyle/>
          <a:p>
            <a:endParaRPr lang="pt-BR"/>
          </a:p>
        </p:txBody>
      </p:sp>
      <p:sp>
        <p:nvSpPr>
          <p:cNvPr id="4" name="Slide Number Placeholder 3">
            <a:extLst>
              <a:ext uri="{FF2B5EF4-FFF2-40B4-BE49-F238E27FC236}">
                <a16:creationId xmlns:a16="http://schemas.microsoft.com/office/drawing/2014/main" id="{32D34901-7123-4DD5-9078-EF6D3F316DD3}"/>
              </a:ext>
            </a:extLst>
          </p:cNvPr>
          <p:cNvSpPr>
            <a:spLocks noGrp="1"/>
          </p:cNvSpPr>
          <p:nvPr>
            <p:ph type="sldNum" sz="quarter" idx="12"/>
          </p:nvPr>
        </p:nvSpPr>
        <p:spPr/>
        <p:txBody>
          <a:bodyPr/>
          <a:lstStyle/>
          <a:p>
            <a:fld id="{45D985D4-E5BC-4795-BC48-FAEB2DA21BC8}" type="slidenum">
              <a:rPr lang="pt-BR" smtClean="0"/>
              <a:t>‹#›</a:t>
            </a:fld>
            <a:endParaRPr lang="pt-BR"/>
          </a:p>
        </p:txBody>
      </p:sp>
    </p:spTree>
    <p:extLst>
      <p:ext uri="{BB962C8B-B14F-4D97-AF65-F5344CB8AC3E}">
        <p14:creationId xmlns:p14="http://schemas.microsoft.com/office/powerpoint/2010/main" val="3948439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6551-C9A0-4853-9D24-7C6771D0F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44A01CF3-5EC9-4BBD-B88D-167A6EC034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99CCB852-FEDE-444E-9165-B746639E5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27E333-A696-46B7-9D54-7009DAB01CC3}"/>
              </a:ext>
            </a:extLst>
          </p:cNvPr>
          <p:cNvSpPr>
            <a:spLocks noGrp="1"/>
          </p:cNvSpPr>
          <p:nvPr>
            <p:ph type="dt" sz="half" idx="10"/>
          </p:nvPr>
        </p:nvSpPr>
        <p:spPr/>
        <p:txBody>
          <a:bodyPr/>
          <a:lstStyle/>
          <a:p>
            <a:fld id="{FEB2C927-D8E4-4577-B47B-2B960D03B357}" type="datetimeFigureOut">
              <a:rPr lang="pt-BR" smtClean="0"/>
              <a:t>25/01/2021</a:t>
            </a:fld>
            <a:endParaRPr lang="pt-BR"/>
          </a:p>
        </p:txBody>
      </p:sp>
      <p:sp>
        <p:nvSpPr>
          <p:cNvPr id="6" name="Footer Placeholder 5">
            <a:extLst>
              <a:ext uri="{FF2B5EF4-FFF2-40B4-BE49-F238E27FC236}">
                <a16:creationId xmlns:a16="http://schemas.microsoft.com/office/drawing/2014/main" id="{47AD5B76-CCAE-41A7-9EA6-14D85B4615BF}"/>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96E273FD-8278-49EC-B441-9C39934FC6F1}"/>
              </a:ext>
            </a:extLst>
          </p:cNvPr>
          <p:cNvSpPr>
            <a:spLocks noGrp="1"/>
          </p:cNvSpPr>
          <p:nvPr>
            <p:ph type="sldNum" sz="quarter" idx="12"/>
          </p:nvPr>
        </p:nvSpPr>
        <p:spPr/>
        <p:txBody>
          <a:bodyPr/>
          <a:lstStyle/>
          <a:p>
            <a:fld id="{45D985D4-E5BC-4795-BC48-FAEB2DA21BC8}" type="slidenum">
              <a:rPr lang="pt-BR" smtClean="0"/>
              <a:t>‹#›</a:t>
            </a:fld>
            <a:endParaRPr lang="pt-BR"/>
          </a:p>
        </p:txBody>
      </p:sp>
    </p:spTree>
    <p:extLst>
      <p:ext uri="{BB962C8B-B14F-4D97-AF65-F5344CB8AC3E}">
        <p14:creationId xmlns:p14="http://schemas.microsoft.com/office/powerpoint/2010/main" val="444181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DF8E1-7823-4356-9150-2AAE278207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D9CE5B2C-AD25-40F4-B383-92812847B5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FDF7BAFB-65BF-4DF3-ABA1-7111F2B4A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E9B9C3-6052-45F4-9A86-160D63E7279A}"/>
              </a:ext>
            </a:extLst>
          </p:cNvPr>
          <p:cNvSpPr>
            <a:spLocks noGrp="1"/>
          </p:cNvSpPr>
          <p:nvPr>
            <p:ph type="dt" sz="half" idx="10"/>
          </p:nvPr>
        </p:nvSpPr>
        <p:spPr/>
        <p:txBody>
          <a:bodyPr/>
          <a:lstStyle/>
          <a:p>
            <a:fld id="{FEB2C927-D8E4-4577-B47B-2B960D03B357}" type="datetimeFigureOut">
              <a:rPr lang="pt-BR" smtClean="0"/>
              <a:t>25/01/2021</a:t>
            </a:fld>
            <a:endParaRPr lang="pt-BR"/>
          </a:p>
        </p:txBody>
      </p:sp>
      <p:sp>
        <p:nvSpPr>
          <p:cNvPr id="6" name="Footer Placeholder 5">
            <a:extLst>
              <a:ext uri="{FF2B5EF4-FFF2-40B4-BE49-F238E27FC236}">
                <a16:creationId xmlns:a16="http://schemas.microsoft.com/office/drawing/2014/main" id="{1DFC7FFC-6F44-45CB-B9DE-2323B3BFB613}"/>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82E52FCF-DF4D-4F65-86B8-073EDF635A62}"/>
              </a:ext>
            </a:extLst>
          </p:cNvPr>
          <p:cNvSpPr>
            <a:spLocks noGrp="1"/>
          </p:cNvSpPr>
          <p:nvPr>
            <p:ph type="sldNum" sz="quarter" idx="12"/>
          </p:nvPr>
        </p:nvSpPr>
        <p:spPr/>
        <p:txBody>
          <a:bodyPr/>
          <a:lstStyle/>
          <a:p>
            <a:fld id="{45D985D4-E5BC-4795-BC48-FAEB2DA21BC8}" type="slidenum">
              <a:rPr lang="pt-BR" smtClean="0"/>
              <a:t>‹#›</a:t>
            </a:fld>
            <a:endParaRPr lang="pt-BR"/>
          </a:p>
        </p:txBody>
      </p:sp>
    </p:spTree>
    <p:extLst>
      <p:ext uri="{BB962C8B-B14F-4D97-AF65-F5344CB8AC3E}">
        <p14:creationId xmlns:p14="http://schemas.microsoft.com/office/powerpoint/2010/main" val="3010980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D7DDF2-261D-4C54-ACCB-DB198E7E2F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8BB46CA3-B067-4F8D-88F0-D6418DD574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8E7300B5-25B9-4059-AC85-A6B4B7847B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B2C927-D8E4-4577-B47B-2B960D03B357}" type="datetimeFigureOut">
              <a:rPr lang="pt-BR" smtClean="0"/>
              <a:t>25/01/2021</a:t>
            </a:fld>
            <a:endParaRPr lang="pt-BR"/>
          </a:p>
        </p:txBody>
      </p:sp>
      <p:sp>
        <p:nvSpPr>
          <p:cNvPr id="5" name="Footer Placeholder 4">
            <a:extLst>
              <a:ext uri="{FF2B5EF4-FFF2-40B4-BE49-F238E27FC236}">
                <a16:creationId xmlns:a16="http://schemas.microsoft.com/office/drawing/2014/main" id="{EDE263BB-48A7-4D68-8643-7AA797BDB2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a:extLst>
              <a:ext uri="{FF2B5EF4-FFF2-40B4-BE49-F238E27FC236}">
                <a16:creationId xmlns:a16="http://schemas.microsoft.com/office/drawing/2014/main" id="{1A953730-99A6-44AC-99DA-98E95C302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985D4-E5BC-4795-BC48-FAEB2DA21BC8}" type="slidenum">
              <a:rPr lang="pt-BR" smtClean="0"/>
              <a:t>‹#›</a:t>
            </a:fld>
            <a:endParaRPr lang="pt-BR"/>
          </a:p>
        </p:txBody>
      </p:sp>
    </p:spTree>
    <p:extLst>
      <p:ext uri="{BB962C8B-B14F-4D97-AF65-F5344CB8AC3E}">
        <p14:creationId xmlns:p14="http://schemas.microsoft.com/office/powerpoint/2010/main" val="2405024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localhost:8888/notebooks/Desktop/Python-business-statistics/Project-2/Project%202%20-%20RenatoBarroco%20-%20Hypothesis%20Testing.ipynb#Step-4:-Calculate-the-test-statistics-and-p-valu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E9A5A1E-1D53-4573-8626-CBD537FD9880}"/>
              </a:ext>
            </a:extLst>
          </p:cNvPr>
          <p:cNvSpPr>
            <a:spLocks noGrp="1"/>
          </p:cNvSpPr>
          <p:nvPr>
            <p:ph type="ctrTitle"/>
          </p:nvPr>
        </p:nvSpPr>
        <p:spPr>
          <a:xfrm>
            <a:off x="3045368" y="2043663"/>
            <a:ext cx="6105194" cy="1385337"/>
          </a:xfrm>
        </p:spPr>
        <p:txBody>
          <a:bodyPr>
            <a:normAutofit fontScale="90000"/>
          </a:bodyPr>
          <a:lstStyle/>
          <a:p>
            <a:r>
              <a:rPr lang="en-US" dirty="0">
                <a:solidFill>
                  <a:srgbClr val="FFFFFF"/>
                </a:solidFill>
              </a:rPr>
              <a:t>Axis Insurance</a:t>
            </a:r>
            <a:br>
              <a:rPr lang="pt-BR" dirty="0">
                <a:solidFill>
                  <a:srgbClr val="FFFFFF"/>
                </a:solidFill>
              </a:rPr>
            </a:br>
            <a:endParaRPr lang="pt-BR" dirty="0">
              <a:solidFill>
                <a:srgbClr val="FFFFFF"/>
              </a:solidFill>
            </a:endParaRPr>
          </a:p>
        </p:txBody>
      </p:sp>
      <p:sp>
        <p:nvSpPr>
          <p:cNvPr id="3" name="Subtitle 2">
            <a:extLst>
              <a:ext uri="{FF2B5EF4-FFF2-40B4-BE49-F238E27FC236}">
                <a16:creationId xmlns:a16="http://schemas.microsoft.com/office/drawing/2014/main" id="{49D959E6-C697-4E24-A8F8-2D81B6BB9FF6}"/>
              </a:ext>
            </a:extLst>
          </p:cNvPr>
          <p:cNvSpPr>
            <a:spLocks noGrp="1"/>
          </p:cNvSpPr>
          <p:nvPr>
            <p:ph type="subTitle" idx="1"/>
          </p:nvPr>
        </p:nvSpPr>
        <p:spPr>
          <a:xfrm>
            <a:off x="3045368" y="3429000"/>
            <a:ext cx="6105194" cy="1327798"/>
          </a:xfrm>
        </p:spPr>
        <p:txBody>
          <a:bodyPr>
            <a:normAutofit lnSpcReduction="10000"/>
          </a:bodyPr>
          <a:lstStyle/>
          <a:p>
            <a:r>
              <a:rPr lang="en-US" dirty="0">
                <a:solidFill>
                  <a:srgbClr val="FFFFFF"/>
                </a:solidFill>
              </a:rPr>
              <a:t>Business Statistics</a:t>
            </a:r>
          </a:p>
          <a:p>
            <a:endParaRPr lang="en-US" dirty="0">
              <a:solidFill>
                <a:srgbClr val="FFFFFF"/>
              </a:solidFill>
            </a:endParaRPr>
          </a:p>
          <a:p>
            <a:r>
              <a:rPr lang="en-US" dirty="0">
                <a:solidFill>
                  <a:srgbClr val="FFFFFF"/>
                </a:solidFill>
              </a:rPr>
              <a:t>Renato Barroco</a:t>
            </a:r>
            <a:endParaRPr lang="pt-BR" dirty="0">
              <a:solidFill>
                <a:srgbClr val="FFFFFF"/>
              </a:solidFill>
            </a:endParaRPr>
          </a:p>
        </p:txBody>
      </p:sp>
    </p:spTree>
    <p:extLst>
      <p:ext uri="{BB962C8B-B14F-4D97-AF65-F5344CB8AC3E}">
        <p14:creationId xmlns:p14="http://schemas.microsoft.com/office/powerpoint/2010/main" val="113426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Content Placeholder 5" descr="Chart, box and whisker chart&#10;&#10;Description automatically generated">
            <a:extLst>
              <a:ext uri="{FF2B5EF4-FFF2-40B4-BE49-F238E27FC236}">
                <a16:creationId xmlns:a16="http://schemas.microsoft.com/office/drawing/2014/main" id="{6F91B5E3-C484-40D7-A028-044F9ED395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09891" y="928649"/>
            <a:ext cx="5305425" cy="3032366"/>
          </a:xfrm>
        </p:spPr>
      </p:pic>
      <p:sp>
        <p:nvSpPr>
          <p:cNvPr id="14" name="TextBox 13">
            <a:extLst>
              <a:ext uri="{FF2B5EF4-FFF2-40B4-BE49-F238E27FC236}">
                <a16:creationId xmlns:a16="http://schemas.microsoft.com/office/drawing/2014/main" id="{B147C286-FA8D-47FA-A5F1-A1878D326032}"/>
              </a:ext>
            </a:extLst>
          </p:cNvPr>
          <p:cNvSpPr txBox="1"/>
          <p:nvPr/>
        </p:nvSpPr>
        <p:spPr>
          <a:xfrm>
            <a:off x="490451" y="2844225"/>
            <a:ext cx="3499658" cy="584775"/>
          </a:xfrm>
          <a:prstGeom prst="rect">
            <a:avLst/>
          </a:prstGeom>
          <a:noFill/>
        </p:spPr>
        <p:txBody>
          <a:bodyPr wrap="square" rtlCol="0">
            <a:spAutoFit/>
          </a:bodyPr>
          <a:lstStyle/>
          <a:p>
            <a:r>
              <a:rPr lang="en-US" sz="3200" dirty="0">
                <a:solidFill>
                  <a:schemeClr val="bg1"/>
                </a:solidFill>
              </a:rPr>
              <a:t>Sex by charges</a:t>
            </a:r>
            <a:endParaRPr lang="pt-BR" sz="3200" dirty="0">
              <a:solidFill>
                <a:schemeClr val="bg1"/>
              </a:solidFill>
            </a:endParaRPr>
          </a:p>
        </p:txBody>
      </p:sp>
      <p:sp>
        <p:nvSpPr>
          <p:cNvPr id="7" name="TextBox 6">
            <a:extLst>
              <a:ext uri="{FF2B5EF4-FFF2-40B4-BE49-F238E27FC236}">
                <a16:creationId xmlns:a16="http://schemas.microsoft.com/office/drawing/2014/main" id="{3B7842E9-B20A-43C6-A613-D98AAC84F413}"/>
              </a:ext>
            </a:extLst>
          </p:cNvPr>
          <p:cNvSpPr txBox="1"/>
          <p:nvPr/>
        </p:nvSpPr>
        <p:spPr>
          <a:xfrm>
            <a:off x="6520108" y="4440011"/>
            <a:ext cx="4821382" cy="646331"/>
          </a:xfrm>
          <a:prstGeom prst="rect">
            <a:avLst/>
          </a:prstGeom>
          <a:noFill/>
        </p:spPr>
        <p:txBody>
          <a:bodyPr wrap="square" rtlCol="0">
            <a:spAutoFit/>
          </a:bodyPr>
          <a:lstStyle/>
          <a:p>
            <a:r>
              <a:rPr lang="en-US" i="1" dirty="0"/>
              <a:t>Sex by charges: we can see a greater number of outliers for charges in women than in men. </a:t>
            </a:r>
            <a:endParaRPr lang="pt-BR" dirty="0"/>
          </a:p>
        </p:txBody>
      </p:sp>
    </p:spTree>
    <p:extLst>
      <p:ext uri="{BB962C8B-B14F-4D97-AF65-F5344CB8AC3E}">
        <p14:creationId xmlns:p14="http://schemas.microsoft.com/office/powerpoint/2010/main" val="2601262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Content Placeholder 4" descr="Chart, box and whisker chart&#10;&#10;Description automatically generated">
            <a:extLst>
              <a:ext uri="{FF2B5EF4-FFF2-40B4-BE49-F238E27FC236}">
                <a16:creationId xmlns:a16="http://schemas.microsoft.com/office/drawing/2014/main" id="{A0744A0A-A490-4F13-A482-E4653D15426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09891" y="1035916"/>
            <a:ext cx="5665058" cy="3278390"/>
          </a:xfrm>
        </p:spPr>
      </p:pic>
      <p:sp>
        <p:nvSpPr>
          <p:cNvPr id="10" name="TextBox 9">
            <a:extLst>
              <a:ext uri="{FF2B5EF4-FFF2-40B4-BE49-F238E27FC236}">
                <a16:creationId xmlns:a16="http://schemas.microsoft.com/office/drawing/2014/main" id="{9C317F10-2EA5-41CD-95D5-3C97C7306643}"/>
              </a:ext>
            </a:extLst>
          </p:cNvPr>
          <p:cNvSpPr txBox="1"/>
          <p:nvPr/>
        </p:nvSpPr>
        <p:spPr>
          <a:xfrm>
            <a:off x="490451" y="2844225"/>
            <a:ext cx="3499658" cy="584775"/>
          </a:xfrm>
          <a:prstGeom prst="rect">
            <a:avLst/>
          </a:prstGeom>
          <a:noFill/>
        </p:spPr>
        <p:txBody>
          <a:bodyPr wrap="square" rtlCol="0">
            <a:spAutoFit/>
          </a:bodyPr>
          <a:lstStyle/>
          <a:p>
            <a:r>
              <a:rPr lang="en-US" sz="3200" dirty="0">
                <a:solidFill>
                  <a:schemeClr val="bg1"/>
                </a:solidFill>
              </a:rPr>
              <a:t>Smoker by charges</a:t>
            </a:r>
            <a:endParaRPr lang="pt-BR" sz="3200" dirty="0">
              <a:solidFill>
                <a:schemeClr val="bg1"/>
              </a:solidFill>
            </a:endParaRPr>
          </a:p>
        </p:txBody>
      </p:sp>
      <p:sp>
        <p:nvSpPr>
          <p:cNvPr id="7" name="TextBox 6">
            <a:extLst>
              <a:ext uri="{FF2B5EF4-FFF2-40B4-BE49-F238E27FC236}">
                <a16:creationId xmlns:a16="http://schemas.microsoft.com/office/drawing/2014/main" id="{9FB2F92D-CE73-4C5A-A022-610503CDA542}"/>
              </a:ext>
            </a:extLst>
          </p:cNvPr>
          <p:cNvSpPr txBox="1"/>
          <p:nvPr/>
        </p:nvSpPr>
        <p:spPr>
          <a:xfrm>
            <a:off x="6630768" y="4628094"/>
            <a:ext cx="5012574" cy="646331"/>
          </a:xfrm>
          <a:prstGeom prst="rect">
            <a:avLst/>
          </a:prstGeom>
          <a:noFill/>
        </p:spPr>
        <p:txBody>
          <a:bodyPr wrap="square" rtlCol="0">
            <a:spAutoFit/>
          </a:bodyPr>
          <a:lstStyle/>
          <a:p>
            <a:r>
              <a:rPr lang="en-US" i="1" dirty="0"/>
              <a:t>smoker by charges: smokers have higher charges than nonsmokers. </a:t>
            </a:r>
            <a:endParaRPr lang="pt-BR" i="1" dirty="0"/>
          </a:p>
        </p:txBody>
      </p:sp>
    </p:spTree>
    <p:extLst>
      <p:ext uri="{BB962C8B-B14F-4D97-AF65-F5344CB8AC3E}">
        <p14:creationId xmlns:p14="http://schemas.microsoft.com/office/powerpoint/2010/main" val="1455927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Content Placeholder 5" descr="Chart, box and whisker chart&#10;&#10;Description automatically generated">
            <a:extLst>
              <a:ext uri="{FF2B5EF4-FFF2-40B4-BE49-F238E27FC236}">
                <a16:creationId xmlns:a16="http://schemas.microsoft.com/office/drawing/2014/main" id="{95C4FA58-DC75-4E1F-9A18-06724E37E84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82110" y="978732"/>
            <a:ext cx="5305425" cy="3115568"/>
          </a:xfrm>
        </p:spPr>
      </p:pic>
      <p:sp>
        <p:nvSpPr>
          <p:cNvPr id="13" name="Content Placeholder 2">
            <a:extLst>
              <a:ext uri="{FF2B5EF4-FFF2-40B4-BE49-F238E27FC236}">
                <a16:creationId xmlns:a16="http://schemas.microsoft.com/office/drawing/2014/main" id="{52D9E050-0BA0-476F-BAAD-6BF72D62A753}"/>
              </a:ext>
            </a:extLst>
          </p:cNvPr>
          <p:cNvSpPr txBox="1">
            <a:spLocks/>
          </p:cNvSpPr>
          <p:nvPr/>
        </p:nvSpPr>
        <p:spPr>
          <a:xfrm>
            <a:off x="6109891" y="3708046"/>
            <a:ext cx="5290009" cy="250987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solidFill>
                <a:srgbClr val="FFFFFF"/>
              </a:solidFill>
            </a:endParaRPr>
          </a:p>
        </p:txBody>
      </p:sp>
      <p:sp>
        <p:nvSpPr>
          <p:cNvPr id="14" name="TextBox 13">
            <a:extLst>
              <a:ext uri="{FF2B5EF4-FFF2-40B4-BE49-F238E27FC236}">
                <a16:creationId xmlns:a16="http://schemas.microsoft.com/office/drawing/2014/main" id="{7B3A07B4-09E0-49E4-9791-4CD9FDFFBF03}"/>
              </a:ext>
            </a:extLst>
          </p:cNvPr>
          <p:cNvSpPr txBox="1"/>
          <p:nvPr/>
        </p:nvSpPr>
        <p:spPr>
          <a:xfrm>
            <a:off x="490451" y="2844225"/>
            <a:ext cx="3499658" cy="584775"/>
          </a:xfrm>
          <a:prstGeom prst="rect">
            <a:avLst/>
          </a:prstGeom>
          <a:noFill/>
        </p:spPr>
        <p:txBody>
          <a:bodyPr wrap="square" rtlCol="0">
            <a:spAutoFit/>
          </a:bodyPr>
          <a:lstStyle/>
          <a:p>
            <a:r>
              <a:rPr lang="en-US" sz="3200" dirty="0">
                <a:solidFill>
                  <a:schemeClr val="bg1"/>
                </a:solidFill>
              </a:rPr>
              <a:t>Region by </a:t>
            </a:r>
            <a:r>
              <a:rPr lang="en-US" sz="3200" dirty="0" err="1">
                <a:solidFill>
                  <a:schemeClr val="bg1"/>
                </a:solidFill>
              </a:rPr>
              <a:t>bmi</a:t>
            </a:r>
            <a:endParaRPr lang="pt-BR" sz="3200" dirty="0">
              <a:solidFill>
                <a:schemeClr val="bg1"/>
              </a:solidFill>
            </a:endParaRPr>
          </a:p>
        </p:txBody>
      </p:sp>
      <p:sp>
        <p:nvSpPr>
          <p:cNvPr id="15" name="TextBox 14">
            <a:extLst>
              <a:ext uri="{FF2B5EF4-FFF2-40B4-BE49-F238E27FC236}">
                <a16:creationId xmlns:a16="http://schemas.microsoft.com/office/drawing/2014/main" id="{AAC13965-8760-4C98-A98F-63CB92CEB2B3}"/>
              </a:ext>
            </a:extLst>
          </p:cNvPr>
          <p:cNvSpPr txBox="1"/>
          <p:nvPr/>
        </p:nvSpPr>
        <p:spPr>
          <a:xfrm>
            <a:off x="6630768" y="4628094"/>
            <a:ext cx="5012574" cy="646331"/>
          </a:xfrm>
          <a:prstGeom prst="rect">
            <a:avLst/>
          </a:prstGeom>
          <a:noFill/>
        </p:spPr>
        <p:txBody>
          <a:bodyPr wrap="square" rtlCol="0">
            <a:spAutoFit/>
          </a:bodyPr>
          <a:lstStyle/>
          <a:p>
            <a:r>
              <a:rPr lang="en-US" i="1" dirty="0"/>
              <a:t>region by </a:t>
            </a:r>
            <a:r>
              <a:rPr lang="en-US" i="1" dirty="0" err="1"/>
              <a:t>bmi</a:t>
            </a:r>
            <a:r>
              <a:rPr lang="en-US" i="1" dirty="0"/>
              <a:t>: southeast has the higher level of </a:t>
            </a:r>
            <a:r>
              <a:rPr lang="en-US" i="1" dirty="0" err="1"/>
              <a:t>bmi</a:t>
            </a:r>
            <a:r>
              <a:rPr lang="en-US" i="1" dirty="0"/>
              <a:t>. Average and absolute.</a:t>
            </a:r>
          </a:p>
        </p:txBody>
      </p:sp>
    </p:spTree>
    <p:extLst>
      <p:ext uri="{BB962C8B-B14F-4D97-AF65-F5344CB8AC3E}">
        <p14:creationId xmlns:p14="http://schemas.microsoft.com/office/powerpoint/2010/main" val="992041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49">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Content Placeholder 3" descr="Chart, box and whisker chart&#10;&#10;Description automatically generated">
            <a:extLst>
              <a:ext uri="{FF2B5EF4-FFF2-40B4-BE49-F238E27FC236}">
                <a16:creationId xmlns:a16="http://schemas.microsoft.com/office/drawing/2014/main" id="{74FCB733-A2FC-4C5D-ABB1-E802DEA4068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09891" y="645664"/>
            <a:ext cx="5305425" cy="3098917"/>
          </a:xfrm>
        </p:spPr>
      </p:pic>
      <p:sp>
        <p:nvSpPr>
          <p:cNvPr id="13" name="Content Placeholder 2">
            <a:extLst>
              <a:ext uri="{FF2B5EF4-FFF2-40B4-BE49-F238E27FC236}">
                <a16:creationId xmlns:a16="http://schemas.microsoft.com/office/drawing/2014/main" id="{52D9E050-0BA0-476F-BAAD-6BF72D62A753}"/>
              </a:ext>
            </a:extLst>
          </p:cNvPr>
          <p:cNvSpPr txBox="1">
            <a:spLocks/>
          </p:cNvSpPr>
          <p:nvPr/>
        </p:nvSpPr>
        <p:spPr>
          <a:xfrm>
            <a:off x="1359870" y="3377540"/>
            <a:ext cx="9469211" cy="86563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solidFill>
                <a:srgbClr val="FFFFFF"/>
              </a:solidFill>
            </a:endParaRPr>
          </a:p>
        </p:txBody>
      </p:sp>
      <p:sp>
        <p:nvSpPr>
          <p:cNvPr id="5" name="TextBox 4">
            <a:extLst>
              <a:ext uri="{FF2B5EF4-FFF2-40B4-BE49-F238E27FC236}">
                <a16:creationId xmlns:a16="http://schemas.microsoft.com/office/drawing/2014/main" id="{5CA3FD2F-355B-4E99-96C5-82F9EC1BD508}"/>
              </a:ext>
            </a:extLst>
          </p:cNvPr>
          <p:cNvSpPr txBox="1"/>
          <p:nvPr/>
        </p:nvSpPr>
        <p:spPr>
          <a:xfrm>
            <a:off x="490451" y="2844225"/>
            <a:ext cx="3499658" cy="584775"/>
          </a:xfrm>
          <a:prstGeom prst="rect">
            <a:avLst/>
          </a:prstGeom>
          <a:noFill/>
        </p:spPr>
        <p:txBody>
          <a:bodyPr wrap="square" rtlCol="0">
            <a:spAutoFit/>
          </a:bodyPr>
          <a:lstStyle/>
          <a:p>
            <a:r>
              <a:rPr lang="en-US" sz="3200" dirty="0">
                <a:solidFill>
                  <a:schemeClr val="bg1"/>
                </a:solidFill>
              </a:rPr>
              <a:t>Region by charges</a:t>
            </a:r>
            <a:endParaRPr lang="pt-BR" sz="3200" dirty="0">
              <a:solidFill>
                <a:schemeClr val="bg1"/>
              </a:solidFill>
            </a:endParaRPr>
          </a:p>
        </p:txBody>
      </p:sp>
      <p:sp>
        <p:nvSpPr>
          <p:cNvPr id="35" name="TextBox 34">
            <a:extLst>
              <a:ext uri="{FF2B5EF4-FFF2-40B4-BE49-F238E27FC236}">
                <a16:creationId xmlns:a16="http://schemas.microsoft.com/office/drawing/2014/main" id="{C9BF5F47-F53D-4902-B841-A51AB46DA03B}"/>
              </a:ext>
            </a:extLst>
          </p:cNvPr>
          <p:cNvSpPr txBox="1"/>
          <p:nvPr/>
        </p:nvSpPr>
        <p:spPr>
          <a:xfrm>
            <a:off x="6109891" y="4331794"/>
            <a:ext cx="5305425" cy="646331"/>
          </a:xfrm>
          <a:prstGeom prst="rect">
            <a:avLst/>
          </a:prstGeom>
          <a:noFill/>
        </p:spPr>
        <p:txBody>
          <a:bodyPr wrap="square">
            <a:spAutoFit/>
          </a:bodyPr>
          <a:lstStyle/>
          <a:p>
            <a:r>
              <a:rPr lang="en-US" i="1" dirty="0"/>
              <a:t>region by charges: southeast seems to be the most skewed data with the highest value for charges.</a:t>
            </a:r>
          </a:p>
        </p:txBody>
      </p:sp>
    </p:spTree>
    <p:extLst>
      <p:ext uri="{BB962C8B-B14F-4D97-AF65-F5344CB8AC3E}">
        <p14:creationId xmlns:p14="http://schemas.microsoft.com/office/powerpoint/2010/main" val="1276925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Content Placeholder 7" descr="Chart, bar chart&#10;&#10;Description automatically generated">
            <a:extLst>
              <a:ext uri="{FF2B5EF4-FFF2-40B4-BE49-F238E27FC236}">
                <a16:creationId xmlns:a16="http://schemas.microsoft.com/office/drawing/2014/main" id="{6F9241D6-3F90-4429-9685-A0FF4828B4A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01628" y="477925"/>
            <a:ext cx="4067055" cy="3990224"/>
          </a:xfrm>
        </p:spPr>
      </p:pic>
      <p:sp>
        <p:nvSpPr>
          <p:cNvPr id="13" name="Content Placeholder 2">
            <a:extLst>
              <a:ext uri="{FF2B5EF4-FFF2-40B4-BE49-F238E27FC236}">
                <a16:creationId xmlns:a16="http://schemas.microsoft.com/office/drawing/2014/main" id="{52D9E050-0BA0-476F-BAAD-6BF72D62A753}"/>
              </a:ext>
            </a:extLst>
          </p:cNvPr>
          <p:cNvSpPr txBox="1">
            <a:spLocks/>
          </p:cNvSpPr>
          <p:nvPr/>
        </p:nvSpPr>
        <p:spPr>
          <a:xfrm>
            <a:off x="1359870" y="3377540"/>
            <a:ext cx="9469211" cy="86563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solidFill>
                <a:srgbClr val="FFFFFF"/>
              </a:solidFill>
            </a:endParaRPr>
          </a:p>
        </p:txBody>
      </p:sp>
      <p:sp>
        <p:nvSpPr>
          <p:cNvPr id="25" name="Title 1">
            <a:extLst>
              <a:ext uri="{FF2B5EF4-FFF2-40B4-BE49-F238E27FC236}">
                <a16:creationId xmlns:a16="http://schemas.microsoft.com/office/drawing/2014/main" id="{C14CB9B1-96C6-43ED-A5DE-70E949EA584E}"/>
              </a:ext>
            </a:extLst>
          </p:cNvPr>
          <p:cNvSpPr>
            <a:spLocks noGrp="1"/>
          </p:cNvSpPr>
          <p:nvPr>
            <p:ph type="title"/>
          </p:nvPr>
        </p:nvSpPr>
        <p:spPr>
          <a:xfrm>
            <a:off x="540353" y="1243013"/>
            <a:ext cx="4081549" cy="4371974"/>
          </a:xfrm>
        </p:spPr>
        <p:txBody>
          <a:bodyPr>
            <a:normAutofit/>
          </a:bodyPr>
          <a:lstStyle/>
          <a:p>
            <a:r>
              <a:rPr lang="pt-BR" dirty="0">
                <a:solidFill>
                  <a:srgbClr val="FFFFFF"/>
                </a:solidFill>
              </a:rPr>
              <a:t>Multivariate analysis</a:t>
            </a:r>
          </a:p>
        </p:txBody>
      </p:sp>
      <p:sp>
        <p:nvSpPr>
          <p:cNvPr id="9" name="TextBox 8">
            <a:extLst>
              <a:ext uri="{FF2B5EF4-FFF2-40B4-BE49-F238E27FC236}">
                <a16:creationId xmlns:a16="http://schemas.microsoft.com/office/drawing/2014/main" id="{E80EACC9-5FB7-4F25-8D18-BFE463C6CD86}"/>
              </a:ext>
            </a:extLst>
          </p:cNvPr>
          <p:cNvSpPr txBox="1"/>
          <p:nvPr/>
        </p:nvSpPr>
        <p:spPr>
          <a:xfrm>
            <a:off x="6683433" y="4946073"/>
            <a:ext cx="4968214" cy="1200329"/>
          </a:xfrm>
          <a:prstGeom prst="rect">
            <a:avLst/>
          </a:prstGeom>
          <a:noFill/>
        </p:spPr>
        <p:txBody>
          <a:bodyPr wrap="square" rtlCol="0">
            <a:spAutoFit/>
          </a:bodyPr>
          <a:lstStyle/>
          <a:p>
            <a:r>
              <a:rPr lang="en-US" i="1" dirty="0"/>
              <a:t>- </a:t>
            </a:r>
            <a:r>
              <a:rPr lang="en-US" b="1" i="1" dirty="0"/>
              <a:t>age and changes</a:t>
            </a:r>
            <a:r>
              <a:rPr lang="en-US" i="1" dirty="0"/>
              <a:t>: have the highest correlation among our features.</a:t>
            </a:r>
          </a:p>
          <a:p>
            <a:r>
              <a:rPr lang="en-US" i="1" dirty="0"/>
              <a:t>- </a:t>
            </a:r>
            <a:r>
              <a:rPr lang="en-US" b="1" i="1" dirty="0" err="1"/>
              <a:t>bmi</a:t>
            </a:r>
            <a:r>
              <a:rPr lang="en-US" b="1" i="1" dirty="0"/>
              <a:t> and charges</a:t>
            </a:r>
            <a:r>
              <a:rPr lang="en-US" i="1" dirty="0"/>
              <a:t>: have the second highest correlation among our features.</a:t>
            </a:r>
            <a:endParaRPr lang="pt-BR" i="1" dirty="0"/>
          </a:p>
        </p:txBody>
      </p:sp>
    </p:spTree>
    <p:extLst>
      <p:ext uri="{BB962C8B-B14F-4D97-AF65-F5344CB8AC3E}">
        <p14:creationId xmlns:p14="http://schemas.microsoft.com/office/powerpoint/2010/main" val="800773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959B547A-8FE5-4CCA-9D22-FB2C8AB6512E}"/>
              </a:ext>
            </a:extLst>
          </p:cNvPr>
          <p:cNvSpPr>
            <a:spLocks noGrp="1"/>
          </p:cNvSpPr>
          <p:nvPr>
            <p:ph idx="1"/>
          </p:nvPr>
        </p:nvSpPr>
        <p:spPr>
          <a:xfrm>
            <a:off x="1179074" y="3458980"/>
            <a:ext cx="9833548" cy="2693976"/>
          </a:xfrm>
        </p:spPr>
        <p:txBody>
          <a:bodyPr>
            <a:normAutofit/>
          </a:bodyPr>
          <a:lstStyle/>
          <a:p>
            <a:pPr marL="0" indent="0">
              <a:buNone/>
            </a:pPr>
            <a:r>
              <a:rPr lang="en-US" sz="4000" i="1" dirty="0"/>
              <a:t>2) Prove (or disprove) that the medical claims made by the people who smoke is greater than those who don't?</a:t>
            </a:r>
            <a:endParaRPr lang="pt-BR" sz="4000" i="1" dirty="0"/>
          </a:p>
        </p:txBody>
      </p:sp>
    </p:spTree>
    <p:extLst>
      <p:ext uri="{BB962C8B-B14F-4D97-AF65-F5344CB8AC3E}">
        <p14:creationId xmlns:p14="http://schemas.microsoft.com/office/powerpoint/2010/main" val="1846921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451DBF-8BF6-4AC6-9654-9098CEAB1006}"/>
              </a:ext>
            </a:extLst>
          </p:cNvPr>
          <p:cNvSpPr>
            <a:spLocks noGrp="1"/>
          </p:cNvSpPr>
          <p:nvPr>
            <p:ph idx="1"/>
          </p:nvPr>
        </p:nvSpPr>
        <p:spPr>
          <a:xfrm>
            <a:off x="838200" y="569118"/>
            <a:ext cx="10515600" cy="5719763"/>
          </a:xfrm>
        </p:spPr>
        <p:txBody>
          <a:bodyPr>
            <a:normAutofit fontScale="47500" lnSpcReduction="20000"/>
          </a:bodyPr>
          <a:lstStyle/>
          <a:p>
            <a:pPr marL="0" indent="0">
              <a:lnSpc>
                <a:spcPct val="120000"/>
              </a:lnSpc>
              <a:buNone/>
            </a:pPr>
            <a:r>
              <a:rPr lang="en-US" b="1" dirty="0"/>
              <a:t>Step 1: Define null and alternative hypotheses;</a:t>
            </a:r>
          </a:p>
          <a:p>
            <a:pPr marL="0" indent="0">
              <a:lnSpc>
                <a:spcPct val="120000"/>
              </a:lnSpc>
              <a:buNone/>
            </a:pPr>
            <a:r>
              <a:rPr lang="en-US" dirty="0"/>
              <a:t>H0: μ1 &lt;= μ2 The average charges of smokers is smaller or equal than nonsmokers</a:t>
            </a:r>
          </a:p>
          <a:p>
            <a:pPr marL="0" indent="0">
              <a:lnSpc>
                <a:spcPct val="120000"/>
              </a:lnSpc>
              <a:buNone/>
            </a:pPr>
            <a:r>
              <a:rPr lang="en-US" dirty="0"/>
              <a:t>Ha: μ1 &gt; μ2 The average charges of smokers is greater than nonsmokers</a:t>
            </a:r>
          </a:p>
          <a:p>
            <a:pPr>
              <a:lnSpc>
                <a:spcPct val="120000"/>
              </a:lnSpc>
            </a:pPr>
            <a:endParaRPr lang="en-US" dirty="0"/>
          </a:p>
          <a:p>
            <a:pPr marL="0" indent="0">
              <a:lnSpc>
                <a:spcPct val="120000"/>
              </a:lnSpc>
              <a:buNone/>
            </a:pPr>
            <a:r>
              <a:rPr lang="en-US" b="1" dirty="0"/>
              <a:t>Step 2: Decide the significance level;</a:t>
            </a:r>
          </a:p>
          <a:p>
            <a:pPr marL="0" indent="0">
              <a:lnSpc>
                <a:spcPct val="120000"/>
              </a:lnSpc>
              <a:buNone/>
            </a:pPr>
            <a:r>
              <a:rPr lang="en-US" dirty="0"/>
              <a:t>α = 0.05</a:t>
            </a:r>
          </a:p>
          <a:p>
            <a:pPr marL="0" indent="0">
              <a:lnSpc>
                <a:spcPct val="120000"/>
              </a:lnSpc>
              <a:buNone/>
            </a:pPr>
            <a:endParaRPr lang="en-US" dirty="0"/>
          </a:p>
          <a:p>
            <a:pPr marL="0" indent="0">
              <a:lnSpc>
                <a:spcPct val="120000"/>
              </a:lnSpc>
              <a:buNone/>
            </a:pPr>
            <a:r>
              <a:rPr lang="en-US" b="1" dirty="0"/>
              <a:t>Step 3: Identify the test;</a:t>
            </a:r>
          </a:p>
          <a:p>
            <a:pPr marL="0" indent="0">
              <a:lnSpc>
                <a:spcPct val="120000"/>
              </a:lnSpc>
              <a:buNone/>
            </a:pPr>
            <a:r>
              <a:rPr lang="en-US" dirty="0"/>
              <a:t>We don't know the standard deviation of the population, so we should use a t-test two samples.</a:t>
            </a:r>
          </a:p>
          <a:p>
            <a:pPr marL="0" indent="0">
              <a:lnSpc>
                <a:spcPct val="120000"/>
              </a:lnSpc>
              <a:buNone/>
            </a:pPr>
            <a:endParaRPr lang="en-US" dirty="0"/>
          </a:p>
          <a:p>
            <a:pPr marL="0" indent="0">
              <a:lnSpc>
                <a:spcPct val="120000"/>
              </a:lnSpc>
              <a:buNone/>
            </a:pPr>
            <a:r>
              <a:rPr lang="en-US" b="1" dirty="0"/>
              <a:t>Step 4: Calculate the test-statistics and p-value</a:t>
            </a:r>
          </a:p>
          <a:p>
            <a:pPr marL="0" indent="0">
              <a:lnSpc>
                <a:spcPct val="120000"/>
              </a:lnSpc>
              <a:buNone/>
            </a:pPr>
            <a:r>
              <a:rPr lang="en-US" i="1" dirty="0" err="1"/>
              <a:t>tstats</a:t>
            </a:r>
            <a:r>
              <a:rPr lang="en-US" i="1" dirty="0"/>
              <a:t> </a:t>
            </a:r>
            <a:r>
              <a:rPr lang="en-US" dirty="0"/>
              <a:t>=  30.168…,</a:t>
            </a:r>
          </a:p>
          <a:p>
            <a:pPr marL="0" indent="0">
              <a:lnSpc>
                <a:spcPct val="120000"/>
              </a:lnSpc>
              <a:buNone/>
            </a:pPr>
            <a:r>
              <a:rPr lang="en-US" i="1" dirty="0" err="1"/>
              <a:t>p_value</a:t>
            </a:r>
            <a:r>
              <a:rPr lang="en-US" i="1" dirty="0"/>
              <a:t> </a:t>
            </a:r>
            <a:r>
              <a:rPr lang="en-US" i="1" dirty="0" err="1"/>
              <a:t>onetail</a:t>
            </a:r>
            <a:r>
              <a:rPr lang="en-US" i="1" dirty="0"/>
              <a:t> </a:t>
            </a:r>
            <a:r>
              <a:rPr lang="en-US" dirty="0"/>
              <a:t>= 1.08e-118</a:t>
            </a:r>
          </a:p>
          <a:p>
            <a:pPr marL="0" indent="0">
              <a:lnSpc>
                <a:spcPct val="120000"/>
              </a:lnSpc>
              <a:buNone/>
            </a:pPr>
            <a:endParaRPr lang="en-US" b="1" dirty="0"/>
          </a:p>
          <a:p>
            <a:pPr marL="0" indent="0">
              <a:lnSpc>
                <a:spcPct val="120000"/>
              </a:lnSpc>
              <a:buNone/>
            </a:pPr>
            <a:r>
              <a:rPr lang="en-US" b="1" dirty="0"/>
              <a:t>Step 5:  Decide to reject or accept null hypothesis</a:t>
            </a:r>
          </a:p>
          <a:p>
            <a:pPr marL="0" indent="0">
              <a:lnSpc>
                <a:spcPct val="120000"/>
              </a:lnSpc>
              <a:buNone/>
            </a:pPr>
            <a:r>
              <a:rPr lang="en-US" dirty="0"/>
              <a:t>This is a one tail test, since P-value is less than 0.05, we reject the null hypothesis and can conclude that people who smoke have an average larger medical claim. Furthermore, when we compare the result of our bivariate analysis between smokers and charges with the result of our </a:t>
            </a:r>
            <a:r>
              <a:rPr lang="en-US" dirty="0" err="1"/>
              <a:t>p_value</a:t>
            </a:r>
            <a:r>
              <a:rPr lang="en-US" dirty="0"/>
              <a:t>, we come to a similar conclusion graphically.</a:t>
            </a:r>
            <a:endParaRPr lang="en-US" b="1" dirty="0"/>
          </a:p>
          <a:p>
            <a:pPr marL="0" indent="0">
              <a:buNone/>
            </a:pPr>
            <a:endParaRPr lang="en-US" dirty="0"/>
          </a:p>
          <a:p>
            <a:pPr marL="0" indent="0">
              <a:buNone/>
            </a:pPr>
            <a:endParaRPr lang="en-US" dirty="0"/>
          </a:p>
          <a:p>
            <a:pPr marL="0" indent="0">
              <a:buNone/>
            </a:pPr>
            <a:endParaRPr lang="pt-BR" dirty="0"/>
          </a:p>
        </p:txBody>
      </p:sp>
    </p:spTree>
    <p:extLst>
      <p:ext uri="{BB962C8B-B14F-4D97-AF65-F5344CB8AC3E}">
        <p14:creationId xmlns:p14="http://schemas.microsoft.com/office/powerpoint/2010/main" val="2513622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959B547A-8FE5-4CCA-9D22-FB2C8AB6512E}"/>
              </a:ext>
            </a:extLst>
          </p:cNvPr>
          <p:cNvSpPr>
            <a:spLocks noGrp="1"/>
          </p:cNvSpPr>
          <p:nvPr>
            <p:ph idx="1"/>
          </p:nvPr>
        </p:nvSpPr>
        <p:spPr>
          <a:xfrm>
            <a:off x="1179074" y="3458980"/>
            <a:ext cx="9833548" cy="2693976"/>
          </a:xfrm>
        </p:spPr>
        <p:txBody>
          <a:bodyPr>
            <a:normAutofit/>
          </a:bodyPr>
          <a:lstStyle/>
          <a:p>
            <a:pPr marL="0" indent="0">
              <a:buNone/>
            </a:pPr>
            <a:r>
              <a:rPr lang="en-US" sz="4000" i="1" dirty="0"/>
              <a:t>3) Prove (or disprove) with statistical evidence that the BMI of females is different from that of males.</a:t>
            </a:r>
            <a:endParaRPr lang="pt-BR" sz="4000" i="1" dirty="0"/>
          </a:p>
        </p:txBody>
      </p:sp>
    </p:spTree>
    <p:extLst>
      <p:ext uri="{BB962C8B-B14F-4D97-AF65-F5344CB8AC3E}">
        <p14:creationId xmlns:p14="http://schemas.microsoft.com/office/powerpoint/2010/main" val="3018457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451DBF-8BF6-4AC6-9654-9098CEAB1006}"/>
              </a:ext>
            </a:extLst>
          </p:cNvPr>
          <p:cNvSpPr>
            <a:spLocks noGrp="1"/>
          </p:cNvSpPr>
          <p:nvPr>
            <p:ph idx="1"/>
          </p:nvPr>
        </p:nvSpPr>
        <p:spPr>
          <a:xfrm>
            <a:off x="838200" y="569118"/>
            <a:ext cx="10515600" cy="5719763"/>
          </a:xfrm>
        </p:spPr>
        <p:txBody>
          <a:bodyPr>
            <a:normAutofit fontScale="92500" lnSpcReduction="10000"/>
          </a:bodyPr>
          <a:lstStyle/>
          <a:p>
            <a:pPr marL="0" indent="0" algn="l">
              <a:lnSpc>
                <a:spcPct val="110000"/>
              </a:lnSpc>
              <a:buNone/>
            </a:pPr>
            <a:r>
              <a:rPr lang="en-US" sz="1500" b="1" i="0" dirty="0">
                <a:solidFill>
                  <a:srgbClr val="000000"/>
                </a:solidFill>
                <a:effectLst/>
                <a:latin typeface="inherit"/>
              </a:rPr>
              <a:t>Step 1: Define null and alternative hypotheses;</a:t>
            </a:r>
          </a:p>
          <a:p>
            <a:pPr marL="0" indent="0" algn="l">
              <a:lnSpc>
                <a:spcPct val="110000"/>
              </a:lnSpc>
              <a:buNone/>
            </a:pPr>
            <a:r>
              <a:rPr lang="en-US" sz="1500" b="0" i="0" dirty="0">
                <a:solidFill>
                  <a:srgbClr val="000000"/>
                </a:solidFill>
                <a:effectLst/>
                <a:latin typeface="Helvetica Neue"/>
              </a:rPr>
              <a:t>H</a:t>
            </a:r>
            <a:r>
              <a:rPr lang="en-US" sz="1500" b="0" i="0" baseline="-25000" dirty="0">
                <a:solidFill>
                  <a:srgbClr val="000000"/>
                </a:solidFill>
                <a:effectLst/>
                <a:latin typeface="Helvetica Neue"/>
              </a:rPr>
              <a:t>0</a:t>
            </a:r>
            <a:r>
              <a:rPr lang="en-US" sz="1500" b="0" i="0" dirty="0">
                <a:solidFill>
                  <a:srgbClr val="000000"/>
                </a:solidFill>
                <a:effectLst/>
                <a:latin typeface="Helvetica Neue"/>
              </a:rPr>
              <a:t>: x̄</a:t>
            </a:r>
            <a:r>
              <a:rPr lang="en-US" sz="1500" b="0" i="0" baseline="-25000" dirty="0">
                <a:solidFill>
                  <a:srgbClr val="000000"/>
                </a:solidFill>
                <a:effectLst/>
                <a:latin typeface="Helvetica Neue"/>
              </a:rPr>
              <a:t>1</a:t>
            </a:r>
            <a:r>
              <a:rPr lang="en-US" sz="1500" b="0" i="0" dirty="0">
                <a:solidFill>
                  <a:srgbClr val="000000"/>
                </a:solidFill>
                <a:effectLst/>
                <a:latin typeface="Helvetica Neue"/>
              </a:rPr>
              <a:t> = x̄</a:t>
            </a:r>
            <a:r>
              <a:rPr lang="en-US" sz="1500" b="0" i="0" baseline="-25000" dirty="0">
                <a:solidFill>
                  <a:srgbClr val="000000"/>
                </a:solidFill>
                <a:effectLst/>
                <a:latin typeface="Helvetica Neue"/>
              </a:rPr>
              <a:t>2</a:t>
            </a:r>
            <a:r>
              <a:rPr lang="en-US" sz="1500" b="0" i="0" dirty="0">
                <a:solidFill>
                  <a:srgbClr val="000000"/>
                </a:solidFill>
                <a:effectLst/>
                <a:latin typeface="Helvetica Neue"/>
              </a:rPr>
              <a:t>, There is no difference between the males BMI and female BMI means.</a:t>
            </a:r>
          </a:p>
          <a:p>
            <a:pPr marL="0" indent="0" algn="l">
              <a:lnSpc>
                <a:spcPct val="110000"/>
              </a:lnSpc>
              <a:buNone/>
            </a:pPr>
            <a:r>
              <a:rPr lang="en-US" sz="1500" b="0" i="0" dirty="0">
                <a:solidFill>
                  <a:srgbClr val="000000"/>
                </a:solidFill>
                <a:effectLst/>
                <a:latin typeface="Helvetica Neue"/>
              </a:rPr>
              <a:t>H</a:t>
            </a:r>
            <a:r>
              <a:rPr lang="en-US" sz="1500" b="0" i="0" baseline="-25000" dirty="0">
                <a:solidFill>
                  <a:srgbClr val="000000"/>
                </a:solidFill>
                <a:effectLst/>
                <a:latin typeface="Helvetica Neue"/>
              </a:rPr>
              <a:t>A</a:t>
            </a:r>
            <a:r>
              <a:rPr lang="en-US" sz="1500" b="0" i="0" dirty="0">
                <a:solidFill>
                  <a:srgbClr val="000000"/>
                </a:solidFill>
                <a:effectLst/>
                <a:latin typeface="Helvetica Neue"/>
              </a:rPr>
              <a:t>: x̄</a:t>
            </a:r>
            <a:r>
              <a:rPr lang="en-US" sz="1500" baseline="-25000" dirty="0">
                <a:solidFill>
                  <a:srgbClr val="000000"/>
                </a:solidFill>
                <a:latin typeface="Helvetica Neue"/>
              </a:rPr>
              <a:t>1</a:t>
            </a:r>
            <a:r>
              <a:rPr lang="en-US" sz="1500" b="0" i="0" dirty="0">
                <a:solidFill>
                  <a:srgbClr val="000000"/>
                </a:solidFill>
                <a:effectLst/>
                <a:latin typeface="Helvetica Neue"/>
              </a:rPr>
              <a:t> != x̄</a:t>
            </a:r>
            <a:r>
              <a:rPr lang="en-US" sz="1500" baseline="-25000" dirty="0">
                <a:solidFill>
                  <a:srgbClr val="000000"/>
                </a:solidFill>
                <a:latin typeface="Helvetica Neue"/>
              </a:rPr>
              <a:t>2</a:t>
            </a:r>
            <a:r>
              <a:rPr lang="en-US" sz="1500" b="0" i="0" dirty="0">
                <a:solidFill>
                  <a:srgbClr val="000000"/>
                </a:solidFill>
                <a:effectLst/>
                <a:latin typeface="Helvetica Neue"/>
              </a:rPr>
              <a:t>, There is difference between the males BMI and female BMI means.</a:t>
            </a:r>
          </a:p>
          <a:p>
            <a:pPr algn="l">
              <a:lnSpc>
                <a:spcPct val="110000"/>
              </a:lnSpc>
              <a:buFont typeface="Arial" panose="020B0604020202020204" pitchFamily="34" charset="0"/>
              <a:buChar char="•"/>
            </a:pPr>
            <a:endParaRPr lang="en-US" sz="1500" b="0" i="0" dirty="0">
              <a:solidFill>
                <a:srgbClr val="000000"/>
              </a:solidFill>
              <a:effectLst/>
              <a:latin typeface="Helvetica Neue"/>
            </a:endParaRPr>
          </a:p>
          <a:p>
            <a:pPr marL="0" indent="0" algn="l">
              <a:lnSpc>
                <a:spcPct val="110000"/>
              </a:lnSpc>
              <a:buNone/>
            </a:pPr>
            <a:r>
              <a:rPr lang="en-US" sz="1500" b="1" i="0" dirty="0">
                <a:solidFill>
                  <a:srgbClr val="000000"/>
                </a:solidFill>
                <a:effectLst/>
                <a:latin typeface="inherit"/>
              </a:rPr>
              <a:t>Step 2: Decide the significance level;</a:t>
            </a:r>
          </a:p>
          <a:p>
            <a:pPr marL="0" indent="0" algn="l">
              <a:lnSpc>
                <a:spcPct val="110000"/>
              </a:lnSpc>
              <a:buNone/>
            </a:pPr>
            <a:r>
              <a:rPr lang="en-US" sz="1500" b="0" i="0" dirty="0">
                <a:solidFill>
                  <a:srgbClr val="000000"/>
                </a:solidFill>
                <a:effectLst/>
                <a:latin typeface="Helvetica Neue"/>
              </a:rPr>
              <a:t>α = 0.05</a:t>
            </a:r>
          </a:p>
          <a:p>
            <a:pPr algn="l">
              <a:lnSpc>
                <a:spcPct val="110000"/>
              </a:lnSpc>
            </a:pPr>
            <a:endParaRPr lang="en-US" sz="1500" b="0" i="0" dirty="0">
              <a:solidFill>
                <a:srgbClr val="000000"/>
              </a:solidFill>
              <a:effectLst/>
              <a:latin typeface="Helvetica Neue"/>
            </a:endParaRPr>
          </a:p>
          <a:p>
            <a:pPr marL="0" indent="0" algn="l">
              <a:lnSpc>
                <a:spcPct val="110000"/>
              </a:lnSpc>
              <a:buNone/>
            </a:pPr>
            <a:r>
              <a:rPr lang="en-US" sz="1500" b="1" i="0" dirty="0">
                <a:solidFill>
                  <a:srgbClr val="000000"/>
                </a:solidFill>
                <a:effectLst/>
                <a:latin typeface="inherit"/>
              </a:rPr>
              <a:t>Step 3: Identify the test;</a:t>
            </a:r>
          </a:p>
          <a:p>
            <a:pPr marL="0" indent="0" algn="l">
              <a:lnSpc>
                <a:spcPct val="110000"/>
              </a:lnSpc>
              <a:buNone/>
            </a:pPr>
            <a:r>
              <a:rPr lang="en-US" sz="1500" b="0" i="0" dirty="0">
                <a:solidFill>
                  <a:srgbClr val="000000"/>
                </a:solidFill>
                <a:effectLst/>
                <a:latin typeface="Helvetica Neue"/>
              </a:rPr>
              <a:t>We don't know the standard deviation of the populations, so we should use a t-test two-sample.</a:t>
            </a:r>
          </a:p>
          <a:p>
            <a:pPr marL="0" indent="0" algn="l">
              <a:lnSpc>
                <a:spcPct val="110000"/>
              </a:lnSpc>
              <a:buNone/>
            </a:pPr>
            <a:endParaRPr lang="en-US" sz="1500" b="0" i="0" dirty="0">
              <a:solidFill>
                <a:srgbClr val="000000"/>
              </a:solidFill>
              <a:effectLst/>
              <a:latin typeface="Helvetica Neue"/>
            </a:endParaRPr>
          </a:p>
          <a:p>
            <a:pPr marL="0" indent="0" algn="l">
              <a:lnSpc>
                <a:spcPct val="110000"/>
              </a:lnSpc>
              <a:buNone/>
            </a:pPr>
            <a:r>
              <a:rPr lang="en-US" sz="1500" b="1" i="0" dirty="0">
                <a:solidFill>
                  <a:srgbClr val="000000"/>
                </a:solidFill>
                <a:effectLst/>
                <a:latin typeface="inherit"/>
              </a:rPr>
              <a:t>Step 4: Calculate the test-statistics and p-value</a:t>
            </a:r>
            <a:r>
              <a:rPr lang="en-US" sz="1500" b="1" i="0" u="none" strike="noStrike" dirty="0">
                <a:solidFill>
                  <a:srgbClr val="296EAA"/>
                </a:solidFill>
                <a:effectLst/>
                <a:latin typeface="inherit"/>
                <a:hlinkClick r:id="rId2"/>
              </a:rPr>
              <a:t>¶</a:t>
            </a:r>
            <a:endParaRPr lang="en-US" sz="1500" b="1" i="0" dirty="0">
              <a:solidFill>
                <a:srgbClr val="000000"/>
              </a:solidFill>
              <a:effectLst/>
              <a:latin typeface="inherit"/>
            </a:endParaRPr>
          </a:p>
          <a:p>
            <a:pPr marL="0" indent="0">
              <a:lnSpc>
                <a:spcPct val="110000"/>
              </a:lnSpc>
              <a:buNone/>
            </a:pPr>
            <a:r>
              <a:rPr lang="en-US" sz="1500" i="1" dirty="0" err="1"/>
              <a:t>tstats</a:t>
            </a:r>
            <a:r>
              <a:rPr lang="en-US" sz="1500" i="1" dirty="0"/>
              <a:t> =  1.696…. ,</a:t>
            </a:r>
          </a:p>
          <a:p>
            <a:pPr marL="0" indent="0">
              <a:lnSpc>
                <a:spcPct val="110000"/>
              </a:lnSpc>
              <a:buNone/>
            </a:pPr>
            <a:r>
              <a:rPr lang="en-US" sz="1500" i="1" dirty="0" err="1"/>
              <a:t>p_value</a:t>
            </a:r>
            <a:r>
              <a:rPr lang="en-US" sz="1500" i="1" dirty="0"/>
              <a:t> = 0.0899…</a:t>
            </a:r>
          </a:p>
          <a:p>
            <a:pPr marL="0" indent="0">
              <a:lnSpc>
                <a:spcPct val="110000"/>
              </a:lnSpc>
              <a:buNone/>
            </a:pPr>
            <a:endParaRPr lang="en-US" sz="1500" b="1" dirty="0"/>
          </a:p>
          <a:p>
            <a:pPr marL="0" indent="0" algn="l">
              <a:lnSpc>
                <a:spcPct val="110000"/>
              </a:lnSpc>
              <a:buNone/>
            </a:pPr>
            <a:r>
              <a:rPr lang="en-US" sz="1500" b="1" i="0" dirty="0">
                <a:effectLst/>
                <a:latin typeface="inherit"/>
              </a:rPr>
              <a:t>Step 5: Decide to reject or accept null hypothesis</a:t>
            </a:r>
          </a:p>
          <a:p>
            <a:pPr marL="0" indent="0" algn="l">
              <a:lnSpc>
                <a:spcPct val="110000"/>
              </a:lnSpc>
              <a:buNone/>
            </a:pPr>
            <a:r>
              <a:rPr lang="en-US" sz="1500" b="0" i="0" dirty="0">
                <a:solidFill>
                  <a:srgbClr val="000000"/>
                </a:solidFill>
                <a:effectLst/>
                <a:latin typeface="Helvetica Neue"/>
              </a:rPr>
              <a:t>This is a two tailed test. As the P value (0.089) &gt; 0.05 (confidence level) we fail to reject the null hypothesis and we can conclude that there is no a difference in the two averages.</a:t>
            </a:r>
            <a:endParaRPr lang="en-US" b="1" dirty="0"/>
          </a:p>
          <a:p>
            <a:pPr marL="0" indent="0">
              <a:buNone/>
            </a:pPr>
            <a:endParaRPr lang="en-US" dirty="0"/>
          </a:p>
          <a:p>
            <a:pPr marL="0" indent="0">
              <a:buNone/>
            </a:pPr>
            <a:endParaRPr lang="en-US" dirty="0"/>
          </a:p>
          <a:p>
            <a:pPr marL="0" indent="0">
              <a:buNone/>
            </a:pPr>
            <a:endParaRPr lang="pt-BR" dirty="0"/>
          </a:p>
        </p:txBody>
      </p:sp>
    </p:spTree>
    <p:extLst>
      <p:ext uri="{BB962C8B-B14F-4D97-AF65-F5344CB8AC3E}">
        <p14:creationId xmlns:p14="http://schemas.microsoft.com/office/powerpoint/2010/main" val="2955770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959B547A-8FE5-4CCA-9D22-FB2C8AB6512E}"/>
              </a:ext>
            </a:extLst>
          </p:cNvPr>
          <p:cNvSpPr>
            <a:spLocks noGrp="1"/>
          </p:cNvSpPr>
          <p:nvPr>
            <p:ph idx="1"/>
          </p:nvPr>
        </p:nvSpPr>
        <p:spPr>
          <a:xfrm>
            <a:off x="1179074" y="3458980"/>
            <a:ext cx="9833548" cy="2693976"/>
          </a:xfrm>
        </p:spPr>
        <p:txBody>
          <a:bodyPr>
            <a:normAutofit/>
          </a:bodyPr>
          <a:lstStyle/>
          <a:p>
            <a:pPr marL="0" indent="0">
              <a:buNone/>
            </a:pPr>
            <a:r>
              <a:rPr lang="en-US" sz="4000" i="1" dirty="0"/>
              <a:t>4) Is the proportion of smokers significantly different across different regions?</a:t>
            </a:r>
            <a:endParaRPr lang="pt-BR" sz="4000" i="1" dirty="0"/>
          </a:p>
        </p:txBody>
      </p:sp>
    </p:spTree>
    <p:extLst>
      <p:ext uri="{BB962C8B-B14F-4D97-AF65-F5344CB8AC3E}">
        <p14:creationId xmlns:p14="http://schemas.microsoft.com/office/powerpoint/2010/main" val="3880476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BFE1AD3-B2BC-4567-8B4A-DCB8F9080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801"/>
            <a:ext cx="12188952" cy="521767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Picture 20">
            <a:extLst>
              <a:ext uri="{FF2B5EF4-FFF2-40B4-BE49-F238E27FC236}">
                <a16:creationId xmlns:a16="http://schemas.microsoft.com/office/drawing/2014/main" id="{FDE75AAD-F4A4-4ED2-9A2F-B2412F936C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2759"/>
          <a:stretch/>
        </p:blipFill>
        <p:spPr>
          <a:xfrm flipV="1">
            <a:off x="2" y="0"/>
            <a:ext cx="12191999" cy="2235323"/>
          </a:xfrm>
          <a:custGeom>
            <a:avLst/>
            <a:gdLst>
              <a:gd name="connsiteX0" fmla="*/ 0 w 12191999"/>
              <a:gd name="connsiteY0" fmla="*/ 2235323 h 2235323"/>
              <a:gd name="connsiteX1" fmla="*/ 12191999 w 12191999"/>
              <a:gd name="connsiteY1" fmla="*/ 2235323 h 2235323"/>
              <a:gd name="connsiteX2" fmla="*/ 12191999 w 12191999"/>
              <a:gd name="connsiteY2" fmla="*/ 0 h 2235323"/>
              <a:gd name="connsiteX3" fmla="*/ 0 w 12191999"/>
              <a:gd name="connsiteY3" fmla="*/ 0 h 2235323"/>
            </a:gdLst>
            <a:ahLst/>
            <a:cxnLst>
              <a:cxn ang="0">
                <a:pos x="connsiteX0" y="connsiteY0"/>
              </a:cxn>
              <a:cxn ang="0">
                <a:pos x="connsiteX1" y="connsiteY1"/>
              </a:cxn>
              <a:cxn ang="0">
                <a:pos x="connsiteX2" y="connsiteY2"/>
              </a:cxn>
              <a:cxn ang="0">
                <a:pos x="connsiteX3" y="connsiteY3"/>
              </a:cxn>
            </a:cxnLst>
            <a:rect l="l" t="t" r="r" b="b"/>
            <a:pathLst>
              <a:path w="12191999" h="2235323">
                <a:moveTo>
                  <a:pt x="0" y="2235323"/>
                </a:moveTo>
                <a:lnTo>
                  <a:pt x="12191999" y="2235323"/>
                </a:lnTo>
                <a:lnTo>
                  <a:pt x="12191999" y="0"/>
                </a:lnTo>
                <a:lnTo>
                  <a:pt x="0" y="0"/>
                </a:lnTo>
                <a:close/>
              </a:path>
            </a:pathLst>
          </a:custGeom>
        </p:spPr>
      </p:pic>
      <p:pic>
        <p:nvPicPr>
          <p:cNvPr id="23" name="Picture 22">
            <a:extLst>
              <a:ext uri="{FF2B5EF4-FFF2-40B4-BE49-F238E27FC236}">
                <a16:creationId xmlns:a16="http://schemas.microsoft.com/office/drawing/2014/main" id="{DA20CE0B-92EC-45FD-8F68-38003D6D8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586080"/>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3" name="Content Placeholder 2">
            <a:extLst>
              <a:ext uri="{FF2B5EF4-FFF2-40B4-BE49-F238E27FC236}">
                <a16:creationId xmlns:a16="http://schemas.microsoft.com/office/drawing/2014/main" id="{2DE2124B-048F-47C1-8DB0-E2B3A372C551}"/>
              </a:ext>
            </a:extLst>
          </p:cNvPr>
          <p:cNvSpPr>
            <a:spLocks noGrp="1"/>
          </p:cNvSpPr>
          <p:nvPr>
            <p:ph idx="1"/>
          </p:nvPr>
        </p:nvSpPr>
        <p:spPr>
          <a:xfrm>
            <a:off x="682889" y="1758142"/>
            <a:ext cx="10823171" cy="3341716"/>
          </a:xfrm>
        </p:spPr>
        <p:txBody>
          <a:bodyPr vert="horz" lIns="91440" tIns="45720" rIns="91440" bIns="45720" rtlCol="0" anchor="t">
            <a:noAutofit/>
          </a:bodyPr>
          <a:lstStyle/>
          <a:p>
            <a:pPr marL="0" indent="0" algn="ctr">
              <a:buNone/>
            </a:pPr>
            <a:r>
              <a:rPr lang="en-US" sz="2400" kern="1200" dirty="0">
                <a:solidFill>
                  <a:srgbClr val="FFFFFF"/>
                </a:solidFill>
                <a:latin typeface="+mn-lt"/>
                <a:ea typeface="+mn-ea"/>
                <a:cs typeface="+mn-cs"/>
              </a:rPr>
              <a:t>This is an exploratory data analysis and </a:t>
            </a:r>
            <a:r>
              <a:rPr lang="en-US" sz="2400" dirty="0">
                <a:solidFill>
                  <a:srgbClr val="FFFFFF"/>
                </a:solidFill>
              </a:rPr>
              <a:t>business statistics analysis </a:t>
            </a:r>
            <a:r>
              <a:rPr lang="en-US" sz="2400" kern="1200" dirty="0">
                <a:solidFill>
                  <a:srgbClr val="FFFFFF"/>
                </a:solidFill>
                <a:latin typeface="+mn-lt"/>
                <a:ea typeface="+mn-ea"/>
                <a:cs typeface="+mn-cs"/>
              </a:rPr>
              <a:t>using a dataset provided by great learning at the </a:t>
            </a:r>
            <a:r>
              <a:rPr lang="en-US" sz="2400" dirty="0">
                <a:solidFill>
                  <a:srgbClr val="FFFFFF"/>
                </a:solidFill>
              </a:rPr>
              <a:t>P</a:t>
            </a:r>
            <a:r>
              <a:rPr lang="en-US" sz="2400" kern="1200" dirty="0">
                <a:solidFill>
                  <a:srgbClr val="FFFFFF"/>
                </a:solidFill>
                <a:latin typeface="+mn-lt"/>
                <a:ea typeface="+mn-ea"/>
                <a:cs typeface="+mn-cs"/>
              </a:rPr>
              <a:t>ost Graduate program of Data Science and Business Analytics.</a:t>
            </a:r>
          </a:p>
          <a:p>
            <a:pPr marL="0" indent="0" algn="ctr">
              <a:buNone/>
            </a:pPr>
            <a:endParaRPr lang="en-US" sz="2400" dirty="0">
              <a:solidFill>
                <a:srgbClr val="FFFFFF"/>
              </a:solidFill>
            </a:endParaRPr>
          </a:p>
          <a:p>
            <a:pPr marL="0" indent="0" algn="ctr">
              <a:buNone/>
            </a:pPr>
            <a:r>
              <a:rPr lang="en-US" sz="2400" dirty="0">
                <a:solidFill>
                  <a:srgbClr val="FFFFFF"/>
                </a:solidFill>
              </a:rPr>
              <a:t>Business Statistics</a:t>
            </a:r>
          </a:p>
          <a:p>
            <a:pPr marL="0" indent="0" algn="ctr">
              <a:buNone/>
            </a:pPr>
            <a:endParaRPr lang="en-US" sz="2400" dirty="0">
              <a:solidFill>
                <a:srgbClr val="FFFFFF"/>
              </a:solidFill>
            </a:endParaRPr>
          </a:p>
          <a:p>
            <a:pPr marL="0" indent="0" algn="ctr">
              <a:buNone/>
            </a:pPr>
            <a:r>
              <a:rPr lang="en-US" sz="2400" dirty="0">
                <a:solidFill>
                  <a:srgbClr val="FFFFFF"/>
                </a:solidFill>
              </a:rPr>
              <a:t>The main goal is to apply hypothesis testing in order to arrive to statistically significant conclusions based on the test of Null hypothesis vs. alternate Hypothesis </a:t>
            </a:r>
          </a:p>
          <a:p>
            <a:pPr marL="0" indent="0" algn="ctr">
              <a:buNone/>
            </a:pPr>
            <a:endParaRPr lang="en-US" sz="2400" kern="1200" dirty="0">
              <a:solidFill>
                <a:srgbClr val="FFFFFF"/>
              </a:solidFill>
              <a:latin typeface="+mn-lt"/>
              <a:ea typeface="+mn-ea"/>
              <a:cs typeface="+mn-cs"/>
            </a:endParaRPr>
          </a:p>
        </p:txBody>
      </p:sp>
      <p:sp>
        <p:nvSpPr>
          <p:cNvPr id="13" name="Content Placeholder 2">
            <a:extLst>
              <a:ext uri="{FF2B5EF4-FFF2-40B4-BE49-F238E27FC236}">
                <a16:creationId xmlns:a16="http://schemas.microsoft.com/office/drawing/2014/main" id="{52D9E050-0BA0-476F-BAAD-6BF72D62A753}"/>
              </a:ext>
            </a:extLst>
          </p:cNvPr>
          <p:cNvSpPr txBox="1">
            <a:spLocks/>
          </p:cNvSpPr>
          <p:nvPr/>
        </p:nvSpPr>
        <p:spPr>
          <a:xfrm>
            <a:off x="1359870" y="3377540"/>
            <a:ext cx="9469211" cy="86563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1142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451DBF-8BF6-4AC6-9654-9098CEAB1006}"/>
              </a:ext>
            </a:extLst>
          </p:cNvPr>
          <p:cNvSpPr>
            <a:spLocks noGrp="1"/>
          </p:cNvSpPr>
          <p:nvPr>
            <p:ph idx="1"/>
          </p:nvPr>
        </p:nvSpPr>
        <p:spPr>
          <a:xfrm>
            <a:off x="838200" y="274320"/>
            <a:ext cx="10515600" cy="6276109"/>
          </a:xfrm>
        </p:spPr>
        <p:txBody>
          <a:bodyPr>
            <a:normAutofit fontScale="25000" lnSpcReduction="20000"/>
          </a:bodyPr>
          <a:lstStyle/>
          <a:p>
            <a:pPr marL="0" indent="0" algn="l">
              <a:lnSpc>
                <a:spcPct val="120000"/>
              </a:lnSpc>
              <a:buNone/>
            </a:pPr>
            <a:r>
              <a:rPr lang="en-US" sz="6000" b="1" i="1" dirty="0">
                <a:solidFill>
                  <a:srgbClr val="000000"/>
                </a:solidFill>
                <a:effectLst/>
                <a:latin typeface="Helvetica Neue"/>
              </a:rPr>
              <a:t>Step 1: Define null and alternative hypotheses;</a:t>
            </a:r>
          </a:p>
          <a:p>
            <a:pPr marL="0" indent="0" algn="l">
              <a:lnSpc>
                <a:spcPct val="120000"/>
              </a:lnSpc>
              <a:buNone/>
            </a:pPr>
            <a:r>
              <a:rPr lang="en-US" sz="6000" b="0" i="0" dirty="0">
                <a:solidFill>
                  <a:srgbClr val="000000"/>
                </a:solidFill>
                <a:effectLst/>
                <a:latin typeface="Helvetica Neue"/>
              </a:rPr>
              <a:t>H</a:t>
            </a:r>
            <a:r>
              <a:rPr lang="en-US" sz="6000" b="0" i="0" baseline="-25000" dirty="0">
                <a:solidFill>
                  <a:srgbClr val="000000"/>
                </a:solidFill>
                <a:effectLst/>
                <a:latin typeface="Helvetica Neue"/>
              </a:rPr>
              <a:t>0</a:t>
            </a:r>
            <a:r>
              <a:rPr lang="en-US" sz="6000" b="0" i="0" dirty="0">
                <a:solidFill>
                  <a:srgbClr val="000000"/>
                </a:solidFill>
                <a:effectLst/>
                <a:latin typeface="Helvetica Neue"/>
              </a:rPr>
              <a:t>: Smokers proportions are independent across different regions</a:t>
            </a:r>
          </a:p>
          <a:p>
            <a:pPr marL="0" indent="0" algn="l">
              <a:lnSpc>
                <a:spcPct val="120000"/>
              </a:lnSpc>
              <a:buNone/>
            </a:pPr>
            <a:r>
              <a:rPr lang="en-US" sz="6000" b="0" i="0" dirty="0">
                <a:solidFill>
                  <a:srgbClr val="000000"/>
                </a:solidFill>
                <a:effectLst/>
                <a:latin typeface="Helvetica Neue"/>
              </a:rPr>
              <a:t>H</a:t>
            </a:r>
            <a:r>
              <a:rPr lang="en-US" sz="6000" b="0" i="0" baseline="-25000" dirty="0">
                <a:solidFill>
                  <a:srgbClr val="000000"/>
                </a:solidFill>
                <a:effectLst/>
                <a:latin typeface="Helvetica Neue"/>
              </a:rPr>
              <a:t>1</a:t>
            </a:r>
            <a:r>
              <a:rPr lang="en-US" sz="6000" b="0" i="0" dirty="0">
                <a:solidFill>
                  <a:srgbClr val="000000"/>
                </a:solidFill>
                <a:effectLst/>
                <a:latin typeface="Helvetica Neue"/>
              </a:rPr>
              <a:t>: Smokers proportions are dependent across different regions</a:t>
            </a:r>
          </a:p>
          <a:p>
            <a:pPr marL="0" indent="0" algn="l">
              <a:lnSpc>
                <a:spcPct val="120000"/>
              </a:lnSpc>
              <a:buNone/>
            </a:pPr>
            <a:endParaRPr lang="en-US" sz="6000" b="0" i="0" dirty="0">
              <a:solidFill>
                <a:srgbClr val="000000"/>
              </a:solidFill>
              <a:effectLst/>
              <a:latin typeface="Helvetica Neue"/>
            </a:endParaRPr>
          </a:p>
          <a:p>
            <a:pPr marL="0" indent="0" algn="l">
              <a:lnSpc>
                <a:spcPct val="120000"/>
              </a:lnSpc>
              <a:buNone/>
            </a:pPr>
            <a:r>
              <a:rPr lang="en-US" sz="6000" b="1" i="1" dirty="0">
                <a:solidFill>
                  <a:srgbClr val="000000"/>
                </a:solidFill>
                <a:effectLst/>
                <a:latin typeface="Helvetica Neue"/>
              </a:rPr>
              <a:t>Step 2: Decide the significance level;</a:t>
            </a:r>
          </a:p>
          <a:p>
            <a:pPr marL="0" indent="0" algn="l">
              <a:lnSpc>
                <a:spcPct val="120000"/>
              </a:lnSpc>
              <a:buNone/>
            </a:pPr>
            <a:r>
              <a:rPr lang="en-US" sz="6000" b="0" i="0" dirty="0">
                <a:solidFill>
                  <a:srgbClr val="000000"/>
                </a:solidFill>
                <a:effectLst/>
                <a:latin typeface="Helvetica Neue"/>
              </a:rPr>
              <a:t>α = 0.05</a:t>
            </a:r>
          </a:p>
          <a:p>
            <a:pPr marL="0" indent="0" algn="l">
              <a:lnSpc>
                <a:spcPct val="120000"/>
              </a:lnSpc>
              <a:buNone/>
            </a:pPr>
            <a:endParaRPr lang="en-US" sz="6000" b="0" i="0" dirty="0">
              <a:solidFill>
                <a:srgbClr val="000000"/>
              </a:solidFill>
              <a:effectLst/>
              <a:latin typeface="Helvetica Neue"/>
            </a:endParaRPr>
          </a:p>
          <a:p>
            <a:pPr marL="0" indent="0" algn="l">
              <a:lnSpc>
                <a:spcPct val="120000"/>
              </a:lnSpc>
              <a:buNone/>
            </a:pPr>
            <a:r>
              <a:rPr lang="en-US" sz="6000" b="1" i="1" dirty="0">
                <a:solidFill>
                  <a:srgbClr val="000000"/>
                </a:solidFill>
                <a:effectLst/>
                <a:latin typeface="Helvetica Neue"/>
              </a:rPr>
              <a:t>Step 3: Identify the test;</a:t>
            </a:r>
          </a:p>
          <a:p>
            <a:pPr marL="0" indent="0" algn="l">
              <a:lnSpc>
                <a:spcPct val="120000"/>
              </a:lnSpc>
              <a:buNone/>
            </a:pPr>
            <a:r>
              <a:rPr lang="en-US" sz="6000" b="0" i="0" dirty="0">
                <a:solidFill>
                  <a:srgbClr val="000000"/>
                </a:solidFill>
                <a:effectLst/>
                <a:latin typeface="Helvetica Neue"/>
              </a:rPr>
              <a:t>We will use two different categorical variables, smoker and region. I am planning to convert smoker into numeric variable so that I can use the raw frequencies of "yes" equal to 1 and "no" equal to zero in a contingency table. This is a Chi-sq Test where categorical data has been reported in raw frequencies.</a:t>
            </a:r>
          </a:p>
          <a:p>
            <a:pPr marL="0" indent="0" algn="l">
              <a:lnSpc>
                <a:spcPct val="120000"/>
              </a:lnSpc>
              <a:buNone/>
            </a:pPr>
            <a:endParaRPr lang="en-US" sz="6000" b="0" i="0" dirty="0">
              <a:solidFill>
                <a:srgbClr val="000000"/>
              </a:solidFill>
              <a:effectLst/>
              <a:latin typeface="Helvetica Neue"/>
            </a:endParaRPr>
          </a:p>
          <a:p>
            <a:pPr marL="0" indent="0" algn="l">
              <a:lnSpc>
                <a:spcPct val="120000"/>
              </a:lnSpc>
              <a:buNone/>
            </a:pPr>
            <a:r>
              <a:rPr lang="en-US" sz="6000" b="1" i="1" dirty="0">
                <a:solidFill>
                  <a:srgbClr val="000000"/>
                </a:solidFill>
                <a:effectLst/>
                <a:latin typeface="Helvetica Neue"/>
              </a:rPr>
              <a:t>Step 4: Calculate the test-statistics and p-value</a:t>
            </a:r>
          </a:p>
          <a:p>
            <a:pPr marL="0" indent="0">
              <a:lnSpc>
                <a:spcPct val="120000"/>
              </a:lnSpc>
              <a:buNone/>
            </a:pPr>
            <a:r>
              <a:rPr lang="en-US" sz="6000" i="1" dirty="0" err="1">
                <a:latin typeface="Helvetica Neue"/>
              </a:rPr>
              <a:t>pval</a:t>
            </a:r>
            <a:r>
              <a:rPr lang="en-US" sz="6000" i="1" dirty="0">
                <a:latin typeface="Helvetica Neue"/>
              </a:rPr>
              <a:t> </a:t>
            </a:r>
            <a:r>
              <a:rPr lang="en-US" sz="6000" dirty="0">
                <a:latin typeface="Helvetica Neue"/>
              </a:rPr>
              <a:t>=  0.0617</a:t>
            </a:r>
          </a:p>
          <a:p>
            <a:pPr marL="0" indent="0">
              <a:lnSpc>
                <a:spcPct val="120000"/>
              </a:lnSpc>
              <a:buNone/>
            </a:pPr>
            <a:endParaRPr lang="en-US" sz="6000" dirty="0">
              <a:latin typeface="Helvetica Neue"/>
            </a:endParaRPr>
          </a:p>
          <a:p>
            <a:pPr marL="0" indent="0" algn="l">
              <a:lnSpc>
                <a:spcPct val="120000"/>
              </a:lnSpc>
              <a:buNone/>
            </a:pPr>
            <a:r>
              <a:rPr lang="en-US" sz="6000" b="1" i="1" dirty="0">
                <a:effectLst/>
                <a:latin typeface="Helvetica Neue"/>
              </a:rPr>
              <a:t>Step 5: Decide to reject or accept null hypothesis</a:t>
            </a:r>
          </a:p>
          <a:p>
            <a:pPr marL="0" indent="0" algn="l">
              <a:lnSpc>
                <a:spcPct val="120000"/>
              </a:lnSpc>
              <a:buNone/>
            </a:pPr>
            <a:r>
              <a:rPr lang="en-US" sz="6000" b="0" i="0" dirty="0">
                <a:solidFill>
                  <a:srgbClr val="000000"/>
                </a:solidFill>
                <a:effectLst/>
                <a:latin typeface="Helvetica Neue"/>
              </a:rPr>
              <a:t>Since the p-value is greater than 0.05 (</a:t>
            </a:r>
            <a:r>
              <a:rPr lang="en-US" sz="6000" b="1" i="0" dirty="0">
                <a:solidFill>
                  <a:srgbClr val="000000"/>
                </a:solidFill>
                <a:effectLst/>
                <a:latin typeface="Helvetica Neue"/>
              </a:rPr>
              <a:t>0.0617…</a:t>
            </a:r>
            <a:r>
              <a:rPr lang="en-US" sz="6000" b="0" i="0" dirty="0">
                <a:solidFill>
                  <a:srgbClr val="000000"/>
                </a:solidFill>
                <a:effectLst/>
                <a:latin typeface="Helvetica Neue"/>
              </a:rPr>
              <a:t>), greater than (alpha), we fail to reject the null hypothesis, which means that smokers proportions are not independent of the region. </a:t>
            </a:r>
            <a:endParaRPr lang="en-US" b="1" dirty="0"/>
          </a:p>
          <a:p>
            <a:pPr marL="0" indent="0">
              <a:lnSpc>
                <a:spcPct val="120000"/>
              </a:lnSpc>
              <a:buNone/>
            </a:pPr>
            <a:endParaRPr lang="en-US" b="1" dirty="0"/>
          </a:p>
          <a:p>
            <a:pPr marL="0" indent="0">
              <a:lnSpc>
                <a:spcPct val="120000"/>
              </a:lnSpc>
              <a:buNone/>
            </a:pPr>
            <a:endParaRPr lang="en-US" dirty="0"/>
          </a:p>
          <a:p>
            <a:pPr marL="0" indent="0">
              <a:buNone/>
            </a:pPr>
            <a:endParaRPr lang="en-US" dirty="0"/>
          </a:p>
          <a:p>
            <a:pPr marL="0" indent="0">
              <a:buNone/>
            </a:pPr>
            <a:endParaRPr lang="pt-BR" dirty="0"/>
          </a:p>
        </p:txBody>
      </p:sp>
    </p:spTree>
    <p:extLst>
      <p:ext uri="{BB962C8B-B14F-4D97-AF65-F5344CB8AC3E}">
        <p14:creationId xmlns:p14="http://schemas.microsoft.com/office/powerpoint/2010/main" val="2362949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959B547A-8FE5-4CCA-9D22-FB2C8AB6512E}"/>
              </a:ext>
            </a:extLst>
          </p:cNvPr>
          <p:cNvSpPr>
            <a:spLocks noGrp="1"/>
          </p:cNvSpPr>
          <p:nvPr>
            <p:ph idx="1"/>
          </p:nvPr>
        </p:nvSpPr>
        <p:spPr>
          <a:xfrm>
            <a:off x="1179074" y="3458980"/>
            <a:ext cx="9833548" cy="2693976"/>
          </a:xfrm>
        </p:spPr>
        <p:txBody>
          <a:bodyPr>
            <a:normAutofit/>
          </a:bodyPr>
          <a:lstStyle/>
          <a:p>
            <a:pPr marL="0" indent="0">
              <a:buNone/>
            </a:pPr>
            <a:r>
              <a:rPr lang="en-US" sz="4000" i="1" dirty="0"/>
              <a:t>5) Is the mean BMI of women with no children, one child, and two children the same? Explain your answer with statistical evidence.</a:t>
            </a:r>
            <a:endParaRPr lang="pt-BR" sz="4000" i="1" dirty="0"/>
          </a:p>
        </p:txBody>
      </p:sp>
    </p:spTree>
    <p:extLst>
      <p:ext uri="{BB962C8B-B14F-4D97-AF65-F5344CB8AC3E}">
        <p14:creationId xmlns:p14="http://schemas.microsoft.com/office/powerpoint/2010/main" val="3173781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451DBF-8BF6-4AC6-9654-9098CEAB1006}"/>
              </a:ext>
            </a:extLst>
          </p:cNvPr>
          <p:cNvSpPr>
            <a:spLocks noGrp="1"/>
          </p:cNvSpPr>
          <p:nvPr>
            <p:ph idx="1"/>
          </p:nvPr>
        </p:nvSpPr>
        <p:spPr>
          <a:xfrm>
            <a:off x="838200" y="274320"/>
            <a:ext cx="10515600" cy="6283233"/>
          </a:xfrm>
        </p:spPr>
        <p:txBody>
          <a:bodyPr>
            <a:normAutofit fontScale="25000" lnSpcReduction="20000"/>
          </a:bodyPr>
          <a:lstStyle/>
          <a:p>
            <a:pPr marL="0" indent="0" algn="l">
              <a:lnSpc>
                <a:spcPct val="120000"/>
              </a:lnSpc>
              <a:buNone/>
            </a:pPr>
            <a:r>
              <a:rPr lang="en-US" sz="5600" b="1" i="0" dirty="0">
                <a:effectLst/>
                <a:latin typeface="inherit"/>
              </a:rPr>
              <a:t>Step 1: Define null and alternative hypotheses;</a:t>
            </a:r>
          </a:p>
          <a:p>
            <a:pPr marL="0" indent="0" algn="l">
              <a:lnSpc>
                <a:spcPct val="120000"/>
              </a:lnSpc>
              <a:buNone/>
            </a:pPr>
            <a:r>
              <a:rPr lang="en-US" sz="5600" b="0" i="0" dirty="0">
                <a:effectLst/>
                <a:latin typeface="Helvetica Neue"/>
              </a:rPr>
              <a:t>H</a:t>
            </a:r>
            <a:r>
              <a:rPr lang="en-US" sz="5600" b="0" i="0" baseline="-25000" dirty="0">
                <a:effectLst/>
                <a:latin typeface="Helvetica Neue"/>
              </a:rPr>
              <a:t>0</a:t>
            </a:r>
            <a:r>
              <a:rPr lang="en-US" sz="5600" b="0" i="0" dirty="0">
                <a:effectLst/>
                <a:latin typeface="Helvetica Neue"/>
              </a:rPr>
              <a:t>: The means of BMI with respect to women with no children, one child, and two children is equal.</a:t>
            </a:r>
          </a:p>
          <a:p>
            <a:pPr marL="0" indent="0" algn="l">
              <a:lnSpc>
                <a:spcPct val="120000"/>
              </a:lnSpc>
              <a:buNone/>
            </a:pPr>
            <a:r>
              <a:rPr lang="en-US" sz="5600" b="0" i="0" dirty="0">
                <a:effectLst/>
                <a:latin typeface="Helvetica Neue"/>
              </a:rPr>
              <a:t>H</a:t>
            </a:r>
            <a:r>
              <a:rPr lang="en-US" sz="5600" b="0" i="0" baseline="-25000" dirty="0">
                <a:effectLst/>
                <a:latin typeface="Helvetica Neue"/>
              </a:rPr>
              <a:t>1</a:t>
            </a:r>
            <a:r>
              <a:rPr lang="en-US" sz="5600" b="0" i="0" dirty="0">
                <a:effectLst/>
                <a:latin typeface="Helvetica Neue"/>
              </a:rPr>
              <a:t>: At least one of the means of BMI with respect to women with no children, one child, and two children is unequal.</a:t>
            </a:r>
          </a:p>
          <a:p>
            <a:pPr marL="0" indent="0" algn="l">
              <a:lnSpc>
                <a:spcPct val="120000"/>
              </a:lnSpc>
              <a:buNone/>
            </a:pPr>
            <a:endParaRPr lang="en-US" sz="5600" b="0" i="0" dirty="0">
              <a:effectLst/>
              <a:latin typeface="Helvetica Neue"/>
            </a:endParaRPr>
          </a:p>
          <a:p>
            <a:pPr marL="0" indent="0" algn="l">
              <a:lnSpc>
                <a:spcPct val="120000"/>
              </a:lnSpc>
              <a:buNone/>
            </a:pPr>
            <a:r>
              <a:rPr lang="en-US" sz="5600" b="1" i="0" dirty="0">
                <a:effectLst/>
                <a:latin typeface="inherit"/>
              </a:rPr>
              <a:t>Step 2: Decide the significance level;</a:t>
            </a:r>
          </a:p>
          <a:p>
            <a:pPr marL="0" indent="0" algn="l">
              <a:lnSpc>
                <a:spcPct val="120000"/>
              </a:lnSpc>
              <a:buNone/>
            </a:pPr>
            <a:r>
              <a:rPr lang="en-US" sz="5600" b="0" i="0" dirty="0">
                <a:effectLst/>
                <a:latin typeface="Helvetica Neue"/>
              </a:rPr>
              <a:t>α = 0.05</a:t>
            </a:r>
          </a:p>
          <a:p>
            <a:pPr marL="0" indent="0" algn="l">
              <a:lnSpc>
                <a:spcPct val="120000"/>
              </a:lnSpc>
              <a:buNone/>
            </a:pPr>
            <a:endParaRPr lang="en-US" sz="5600" b="0" i="0" dirty="0">
              <a:effectLst/>
              <a:latin typeface="Helvetica Neue"/>
            </a:endParaRPr>
          </a:p>
          <a:p>
            <a:pPr marL="0" indent="0" algn="l">
              <a:lnSpc>
                <a:spcPct val="120000"/>
              </a:lnSpc>
              <a:buNone/>
            </a:pPr>
            <a:r>
              <a:rPr lang="en-US" sz="5600" b="1" i="0" dirty="0">
                <a:effectLst/>
                <a:latin typeface="inherit"/>
              </a:rPr>
              <a:t>Step 3: Identify the test;</a:t>
            </a:r>
          </a:p>
          <a:p>
            <a:pPr marL="0" indent="0" algn="l">
              <a:lnSpc>
                <a:spcPct val="120000"/>
              </a:lnSpc>
              <a:buNone/>
            </a:pPr>
            <a:r>
              <a:rPr lang="en-US" sz="5600" b="0" i="0" dirty="0">
                <a:effectLst/>
                <a:latin typeface="Helvetica Neue"/>
              </a:rPr>
              <a:t>One-way ANOVA - Equality of population through variances of samples.</a:t>
            </a:r>
          </a:p>
          <a:p>
            <a:pPr marL="0" indent="0" algn="l">
              <a:lnSpc>
                <a:spcPct val="120000"/>
              </a:lnSpc>
              <a:buNone/>
            </a:pPr>
            <a:endParaRPr lang="en-US" sz="5600" b="0" i="0" dirty="0">
              <a:effectLst/>
              <a:latin typeface="Helvetica Neue"/>
            </a:endParaRPr>
          </a:p>
          <a:p>
            <a:pPr marL="0" indent="0" algn="l">
              <a:lnSpc>
                <a:spcPct val="120000"/>
              </a:lnSpc>
              <a:buNone/>
            </a:pPr>
            <a:r>
              <a:rPr lang="en-US" sz="5600" b="1" i="0" dirty="0">
                <a:effectLst/>
                <a:latin typeface="inherit"/>
              </a:rPr>
              <a:t>Step 4: Calculate the test-statistics and p-value</a:t>
            </a:r>
          </a:p>
          <a:p>
            <a:pPr marL="0" indent="0" algn="l">
              <a:lnSpc>
                <a:spcPct val="120000"/>
              </a:lnSpc>
              <a:buNone/>
            </a:pPr>
            <a:endParaRPr lang="en-US" sz="5600" b="1" i="1" dirty="0">
              <a:effectLst/>
              <a:latin typeface="Helvetica Neue"/>
            </a:endParaRPr>
          </a:p>
          <a:p>
            <a:pPr marL="0" indent="0">
              <a:lnSpc>
                <a:spcPct val="120000"/>
              </a:lnSpc>
              <a:buNone/>
            </a:pPr>
            <a:endParaRPr lang="en-US" sz="5600" dirty="0">
              <a:latin typeface="Helvetica Neue"/>
            </a:endParaRPr>
          </a:p>
          <a:p>
            <a:pPr marL="0" indent="0">
              <a:lnSpc>
                <a:spcPct val="120000"/>
              </a:lnSpc>
              <a:buNone/>
            </a:pPr>
            <a:endParaRPr lang="en-US" sz="5600" b="1" dirty="0">
              <a:effectLst/>
              <a:latin typeface="inherit"/>
            </a:endParaRPr>
          </a:p>
          <a:p>
            <a:pPr marL="0" indent="0">
              <a:lnSpc>
                <a:spcPct val="120000"/>
              </a:lnSpc>
              <a:buNone/>
            </a:pPr>
            <a:r>
              <a:rPr lang="en-US" sz="5600" b="1" dirty="0">
                <a:effectLst/>
                <a:latin typeface="inherit"/>
              </a:rPr>
              <a:t>Step 5: Decide to reject or accept null hypothesis</a:t>
            </a:r>
          </a:p>
          <a:p>
            <a:pPr marL="0" indent="0" algn="l">
              <a:lnSpc>
                <a:spcPct val="120000"/>
              </a:lnSpc>
              <a:buNone/>
            </a:pPr>
            <a:r>
              <a:rPr lang="en-US" sz="5600" dirty="0">
                <a:effectLst/>
              </a:rPr>
              <a:t>We fail to reject the null hypothesis which states that the means of BMI with respect to women with no children, one child, and two children is equal, </a:t>
            </a:r>
            <a:r>
              <a:rPr lang="en-US" sz="5600" dirty="0" err="1">
                <a:effectLst/>
              </a:rPr>
              <a:t>p_value</a:t>
            </a:r>
            <a:r>
              <a:rPr lang="en-US" sz="5600" dirty="0">
                <a:effectLst/>
              </a:rPr>
              <a:t> (&gt; 0.05)</a:t>
            </a:r>
          </a:p>
          <a:p>
            <a:pPr marL="0" indent="0">
              <a:lnSpc>
                <a:spcPct val="120000"/>
              </a:lnSpc>
              <a:buNone/>
            </a:pPr>
            <a:br>
              <a:rPr lang="en-US" sz="4400" b="1" i="0" dirty="0">
                <a:effectLst/>
                <a:latin typeface="inherit"/>
              </a:rPr>
            </a:br>
            <a:endParaRPr lang="en-US" b="1" dirty="0"/>
          </a:p>
          <a:p>
            <a:pPr marL="0" indent="0">
              <a:lnSpc>
                <a:spcPct val="120000"/>
              </a:lnSpc>
              <a:buNone/>
            </a:pPr>
            <a:endParaRPr lang="en-US" b="1" dirty="0"/>
          </a:p>
          <a:p>
            <a:pPr marL="0" indent="0">
              <a:lnSpc>
                <a:spcPct val="120000"/>
              </a:lnSpc>
              <a:buNone/>
            </a:pPr>
            <a:endParaRPr lang="en-US" dirty="0"/>
          </a:p>
          <a:p>
            <a:pPr marL="0" indent="0">
              <a:buNone/>
            </a:pPr>
            <a:endParaRPr lang="en-US" dirty="0"/>
          </a:p>
          <a:p>
            <a:pPr marL="0" indent="0">
              <a:buNone/>
            </a:pPr>
            <a:endParaRPr lang="pt-BR" dirty="0"/>
          </a:p>
        </p:txBody>
      </p:sp>
      <p:pic>
        <p:nvPicPr>
          <p:cNvPr id="5" name="Picture 4">
            <a:extLst>
              <a:ext uri="{FF2B5EF4-FFF2-40B4-BE49-F238E27FC236}">
                <a16:creationId xmlns:a16="http://schemas.microsoft.com/office/drawing/2014/main" id="{0C0F780B-A018-4E24-8CEF-75124770A71D}"/>
              </a:ext>
            </a:extLst>
          </p:cNvPr>
          <p:cNvPicPr>
            <a:picLocks noChangeAspect="1"/>
          </p:cNvPicPr>
          <p:nvPr/>
        </p:nvPicPr>
        <p:blipFill>
          <a:blip r:embed="rId2"/>
          <a:stretch>
            <a:fillRect/>
          </a:stretch>
        </p:blipFill>
        <p:spPr>
          <a:xfrm>
            <a:off x="838200" y="4036305"/>
            <a:ext cx="7135221" cy="809738"/>
          </a:xfrm>
          <a:prstGeom prst="rect">
            <a:avLst/>
          </a:prstGeom>
        </p:spPr>
      </p:pic>
    </p:spTree>
    <p:extLst>
      <p:ext uri="{BB962C8B-B14F-4D97-AF65-F5344CB8AC3E}">
        <p14:creationId xmlns:p14="http://schemas.microsoft.com/office/powerpoint/2010/main" val="4087663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F4990AC-5720-431D-AA50-64B94540931F}"/>
              </a:ext>
            </a:extLst>
          </p:cNvPr>
          <p:cNvSpPr>
            <a:spLocks noGrp="1"/>
          </p:cNvSpPr>
          <p:nvPr>
            <p:ph type="title"/>
          </p:nvPr>
        </p:nvSpPr>
        <p:spPr>
          <a:xfrm>
            <a:off x="640079" y="2053641"/>
            <a:ext cx="3669161" cy="2760098"/>
          </a:xfrm>
        </p:spPr>
        <p:txBody>
          <a:bodyPr>
            <a:normAutofit/>
          </a:bodyPr>
          <a:lstStyle/>
          <a:p>
            <a:r>
              <a:rPr lang="pt-BR" dirty="0">
                <a:solidFill>
                  <a:srgbClr val="FFFFFF"/>
                </a:solidFill>
              </a:rPr>
              <a:t>Dataset </a:t>
            </a:r>
          </a:p>
        </p:txBody>
      </p:sp>
      <p:sp>
        <p:nvSpPr>
          <p:cNvPr id="3" name="Content Placeholder 2">
            <a:extLst>
              <a:ext uri="{FF2B5EF4-FFF2-40B4-BE49-F238E27FC236}">
                <a16:creationId xmlns:a16="http://schemas.microsoft.com/office/drawing/2014/main" id="{2DE2124B-048F-47C1-8DB0-E2B3A372C551}"/>
              </a:ext>
            </a:extLst>
          </p:cNvPr>
          <p:cNvSpPr>
            <a:spLocks noGrp="1"/>
          </p:cNvSpPr>
          <p:nvPr>
            <p:ph idx="1"/>
          </p:nvPr>
        </p:nvSpPr>
        <p:spPr>
          <a:xfrm>
            <a:off x="6090574" y="801866"/>
            <a:ext cx="5306084" cy="5230634"/>
          </a:xfrm>
        </p:spPr>
        <p:txBody>
          <a:bodyPr anchor="ctr">
            <a:normAutofit/>
          </a:bodyPr>
          <a:lstStyle/>
          <a:p>
            <a:pPr marL="0" marR="0">
              <a:spcBef>
                <a:spcPts val="0"/>
              </a:spcBef>
              <a:spcAft>
                <a:spcPts val="800"/>
              </a:spcAft>
            </a:pPr>
            <a:r>
              <a:rPr lang="en-US" sz="13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	</a:t>
            </a:r>
            <a:r>
              <a:rPr lang="en-US" sz="13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Age</a:t>
            </a:r>
            <a:r>
              <a:rPr lang="en-US" sz="13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 This is an integer indicating the age of the primary beneficiary (excluding those above 64 years, since they are generally covered by the government).</a:t>
            </a:r>
          </a:p>
          <a:p>
            <a:pPr marL="0" marR="0">
              <a:spcBef>
                <a:spcPts val="0"/>
              </a:spcBef>
              <a:spcAft>
                <a:spcPts val="800"/>
              </a:spcAft>
            </a:pPr>
            <a:r>
              <a:rPr lang="en-US" sz="13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	</a:t>
            </a:r>
            <a:r>
              <a:rPr lang="en-US" sz="13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Sex</a:t>
            </a:r>
            <a:r>
              <a:rPr lang="en-US" sz="13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 This is the policy holder's gender, either male or female.</a:t>
            </a:r>
          </a:p>
          <a:p>
            <a:pPr marL="0" marR="0">
              <a:spcBef>
                <a:spcPts val="0"/>
              </a:spcBef>
              <a:spcAft>
                <a:spcPts val="800"/>
              </a:spcAft>
            </a:pPr>
            <a:r>
              <a:rPr lang="en-US" sz="13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	</a:t>
            </a:r>
            <a:r>
              <a:rPr lang="en-US" sz="13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BMI</a:t>
            </a:r>
            <a:r>
              <a:rPr lang="en-US" sz="13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 This is the body mass index (BMI), which provides a sense of how over or under-weight a person is relative to their height. BMI is equal to weight (in kilograms) divided by height (in meters) squared. An ideal BMI is within the range of 18.5 to 24.9.</a:t>
            </a:r>
          </a:p>
          <a:p>
            <a:pPr marL="0" marR="0">
              <a:spcBef>
                <a:spcPts val="0"/>
              </a:spcBef>
              <a:spcAft>
                <a:spcPts val="800"/>
              </a:spcAft>
            </a:pPr>
            <a:r>
              <a:rPr lang="en-US" sz="13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	</a:t>
            </a:r>
            <a:r>
              <a:rPr lang="en-US" sz="13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Children</a:t>
            </a:r>
            <a:r>
              <a:rPr lang="en-US" sz="13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 This is an integer indicating the number of children / dependents covered by the insurance plan.</a:t>
            </a:r>
          </a:p>
          <a:p>
            <a:pPr marL="0" marR="0">
              <a:spcBef>
                <a:spcPts val="0"/>
              </a:spcBef>
              <a:spcAft>
                <a:spcPts val="800"/>
              </a:spcAft>
            </a:pPr>
            <a:r>
              <a:rPr lang="en-US" sz="13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	</a:t>
            </a:r>
            <a:r>
              <a:rPr lang="en-US" sz="13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Smoker</a:t>
            </a:r>
            <a:r>
              <a:rPr lang="en-US" sz="13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 This is yes or no depending on whether the insured regularly smokes tobacco.</a:t>
            </a:r>
          </a:p>
          <a:p>
            <a:pPr marL="0" marR="0">
              <a:spcBef>
                <a:spcPts val="0"/>
              </a:spcBef>
              <a:spcAft>
                <a:spcPts val="800"/>
              </a:spcAft>
            </a:pPr>
            <a:r>
              <a:rPr lang="en-US" sz="13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	</a:t>
            </a:r>
            <a:r>
              <a:rPr lang="en-US" sz="13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Region</a:t>
            </a:r>
            <a:r>
              <a:rPr lang="en-US" sz="13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 This is the beneficiary's place of residence in the U.S., divided into four geographic regions - northeast, southeast, southwest, or northwest.</a:t>
            </a:r>
          </a:p>
          <a:p>
            <a:pPr marL="0" marR="0">
              <a:spcBef>
                <a:spcPts val="0"/>
              </a:spcBef>
              <a:spcAft>
                <a:spcPts val="800"/>
              </a:spcAft>
            </a:pPr>
            <a:r>
              <a:rPr lang="en-US" sz="13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	</a:t>
            </a:r>
            <a:r>
              <a:rPr lang="en-US" sz="13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Charges</a:t>
            </a:r>
            <a:r>
              <a:rPr lang="en-US" sz="13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 Individual medical costs billed to health insurance</a:t>
            </a:r>
            <a:endParaRPr lang="pt-BR" sz="1300" dirty="0">
              <a:solidFill>
                <a:srgbClr val="000000"/>
              </a:solidFill>
            </a:endParaRPr>
          </a:p>
        </p:txBody>
      </p:sp>
    </p:spTree>
    <p:extLst>
      <p:ext uri="{BB962C8B-B14F-4D97-AF65-F5344CB8AC3E}">
        <p14:creationId xmlns:p14="http://schemas.microsoft.com/office/powerpoint/2010/main" val="378097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3" name="Picture 32">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6F4990AC-5720-431D-AA50-64B94540931F}"/>
              </a:ext>
            </a:extLst>
          </p:cNvPr>
          <p:cNvSpPr>
            <a:spLocks noGrp="1"/>
          </p:cNvSpPr>
          <p:nvPr>
            <p:ph type="title"/>
          </p:nvPr>
        </p:nvSpPr>
        <p:spPr>
          <a:xfrm>
            <a:off x="640079" y="1243013"/>
            <a:ext cx="4081549" cy="4371974"/>
          </a:xfrm>
        </p:spPr>
        <p:txBody>
          <a:bodyPr>
            <a:normAutofit/>
          </a:bodyPr>
          <a:lstStyle/>
          <a:p>
            <a:r>
              <a:rPr lang="pt-BR" dirty="0">
                <a:solidFill>
                  <a:srgbClr val="FFFFFF"/>
                </a:solidFill>
              </a:rPr>
              <a:t>Data description</a:t>
            </a:r>
          </a:p>
        </p:txBody>
      </p:sp>
      <p:sp>
        <p:nvSpPr>
          <p:cNvPr id="35" name="Rectangle 34">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DE2124B-048F-47C1-8DB0-E2B3A372C551}"/>
              </a:ext>
            </a:extLst>
          </p:cNvPr>
          <p:cNvSpPr>
            <a:spLocks noGrp="1"/>
          </p:cNvSpPr>
          <p:nvPr>
            <p:ph idx="1"/>
          </p:nvPr>
        </p:nvSpPr>
        <p:spPr>
          <a:xfrm>
            <a:off x="5902648" y="813816"/>
            <a:ext cx="5648498" cy="5230368"/>
          </a:xfrm>
        </p:spPr>
        <p:txBody>
          <a:bodyPr anchor="ctr">
            <a:normAutofit fontScale="55000" lnSpcReduction="20000"/>
          </a:bodyPr>
          <a:lstStyle/>
          <a:p>
            <a:pPr marL="0" indent="0">
              <a:lnSpc>
                <a:spcPct val="170000"/>
              </a:lnSpc>
              <a:spcBef>
                <a:spcPts val="0"/>
              </a:spcBef>
              <a:buNone/>
            </a:pPr>
            <a:r>
              <a:rPr lang="en-US" sz="2400" b="1" i="1" dirty="0">
                <a:solidFill>
                  <a:srgbClr val="000000"/>
                </a:solidFill>
                <a:effectLst/>
                <a:latin typeface="Helvetica Neue"/>
              </a:rPr>
              <a:t>Numerical:</a:t>
            </a:r>
          </a:p>
          <a:p>
            <a:pPr>
              <a:lnSpc>
                <a:spcPct val="170000"/>
              </a:lnSpc>
              <a:spcBef>
                <a:spcPts val="0"/>
              </a:spcBef>
              <a:buFont typeface="+mj-lt"/>
              <a:buAutoNum type="arabicPeriod"/>
            </a:pPr>
            <a:endParaRPr lang="en-US" sz="2400" b="1" i="0" dirty="0">
              <a:solidFill>
                <a:srgbClr val="000000"/>
              </a:solidFill>
              <a:effectLst/>
              <a:latin typeface="Helvetica Neue"/>
            </a:endParaRPr>
          </a:p>
          <a:p>
            <a:pPr>
              <a:lnSpc>
                <a:spcPct val="170000"/>
              </a:lnSpc>
              <a:spcBef>
                <a:spcPts val="0"/>
              </a:spcBef>
              <a:buFont typeface="+mj-lt"/>
              <a:buAutoNum type="arabicPeriod"/>
            </a:pPr>
            <a:r>
              <a:rPr lang="en-US" sz="2400" i="0" dirty="0">
                <a:solidFill>
                  <a:srgbClr val="000000"/>
                </a:solidFill>
                <a:effectLst/>
                <a:latin typeface="Helvetica Neue"/>
              </a:rPr>
              <a:t>- age: Average age is 39.20 years old, max age is 64 and min age is 18, and std is 14.04;</a:t>
            </a:r>
          </a:p>
          <a:p>
            <a:pPr>
              <a:lnSpc>
                <a:spcPct val="170000"/>
              </a:lnSpc>
              <a:spcBef>
                <a:spcPts val="0"/>
              </a:spcBef>
              <a:buFont typeface="+mj-lt"/>
              <a:buAutoNum type="arabicPeriod"/>
            </a:pPr>
            <a:r>
              <a:rPr lang="en-US" sz="2400" i="0" dirty="0">
                <a:solidFill>
                  <a:srgbClr val="000000"/>
                </a:solidFill>
                <a:effectLst/>
                <a:latin typeface="Helvetica Neue"/>
              </a:rPr>
              <a:t>- </a:t>
            </a:r>
            <a:r>
              <a:rPr lang="en-US" sz="2400" i="0" dirty="0" err="1">
                <a:solidFill>
                  <a:srgbClr val="000000"/>
                </a:solidFill>
                <a:effectLst/>
                <a:latin typeface="Helvetica Neue"/>
              </a:rPr>
              <a:t>bmi</a:t>
            </a:r>
            <a:r>
              <a:rPr lang="en-US" sz="2400" i="0" dirty="0">
                <a:solidFill>
                  <a:srgbClr val="000000"/>
                </a:solidFill>
                <a:effectLst/>
                <a:latin typeface="Helvetica Neue"/>
              </a:rPr>
              <a:t>: Average </a:t>
            </a:r>
            <a:r>
              <a:rPr lang="en-US" sz="2400" i="0" dirty="0" err="1">
                <a:solidFill>
                  <a:srgbClr val="000000"/>
                </a:solidFill>
                <a:effectLst/>
                <a:latin typeface="Helvetica Neue"/>
              </a:rPr>
              <a:t>bmi</a:t>
            </a:r>
            <a:r>
              <a:rPr lang="en-US" sz="2400" i="0" dirty="0">
                <a:solidFill>
                  <a:srgbClr val="000000"/>
                </a:solidFill>
                <a:effectLst/>
                <a:latin typeface="Helvetica Neue"/>
              </a:rPr>
              <a:t> is 30.66 above the ideal range between 18.5 and 24.9, min is 15.96, max is 53.13 (super high), and std is 6.09;</a:t>
            </a:r>
          </a:p>
          <a:p>
            <a:pPr>
              <a:lnSpc>
                <a:spcPct val="170000"/>
              </a:lnSpc>
              <a:spcBef>
                <a:spcPts val="0"/>
              </a:spcBef>
              <a:buFont typeface="+mj-lt"/>
              <a:buAutoNum type="arabicPeriod"/>
            </a:pPr>
            <a:r>
              <a:rPr lang="en-US" sz="2400" i="0" dirty="0">
                <a:solidFill>
                  <a:srgbClr val="000000"/>
                </a:solidFill>
                <a:effectLst/>
                <a:latin typeface="Helvetica Neue"/>
              </a:rPr>
              <a:t>- children: Average children (count) 1.09, min is 0.0, max is 5.0, and std is 1.20;</a:t>
            </a:r>
          </a:p>
          <a:p>
            <a:pPr>
              <a:lnSpc>
                <a:spcPct val="170000"/>
              </a:lnSpc>
              <a:spcBef>
                <a:spcPts val="0"/>
              </a:spcBef>
              <a:buFont typeface="+mj-lt"/>
              <a:buAutoNum type="arabicPeriod"/>
            </a:pPr>
            <a:r>
              <a:rPr lang="en-US" sz="2400" i="0" dirty="0">
                <a:solidFill>
                  <a:srgbClr val="000000"/>
                </a:solidFill>
                <a:effectLst/>
                <a:latin typeface="Helvetica Neue"/>
              </a:rPr>
              <a:t>- charges: Average charges 13270.42, min is 1121.87, max is 63770.42, and std is 12110.01;</a:t>
            </a:r>
          </a:p>
          <a:p>
            <a:pPr>
              <a:lnSpc>
                <a:spcPct val="170000"/>
              </a:lnSpc>
              <a:spcBef>
                <a:spcPts val="0"/>
              </a:spcBef>
              <a:buFont typeface="+mj-lt"/>
              <a:buAutoNum type="arabicPeriod"/>
            </a:pPr>
            <a:endParaRPr lang="en-US" sz="2400" b="1" i="1" dirty="0">
              <a:solidFill>
                <a:srgbClr val="000000"/>
              </a:solidFill>
              <a:effectLst/>
              <a:latin typeface="Helvetica Neue"/>
            </a:endParaRPr>
          </a:p>
          <a:p>
            <a:pPr marL="0" indent="0">
              <a:lnSpc>
                <a:spcPct val="170000"/>
              </a:lnSpc>
              <a:spcBef>
                <a:spcPts val="0"/>
              </a:spcBef>
              <a:buNone/>
            </a:pPr>
            <a:r>
              <a:rPr lang="en-US" sz="2400" b="1" i="1" dirty="0">
                <a:solidFill>
                  <a:srgbClr val="000000"/>
                </a:solidFill>
                <a:effectLst/>
                <a:latin typeface="Helvetica Neue"/>
              </a:rPr>
              <a:t>Categorical:</a:t>
            </a:r>
          </a:p>
          <a:p>
            <a:pPr>
              <a:lnSpc>
                <a:spcPct val="170000"/>
              </a:lnSpc>
              <a:spcBef>
                <a:spcPts val="0"/>
              </a:spcBef>
              <a:buFont typeface="+mj-lt"/>
              <a:buAutoNum type="arabicPeriod"/>
            </a:pPr>
            <a:endParaRPr lang="en-US" sz="2400" b="1" i="0" dirty="0">
              <a:solidFill>
                <a:srgbClr val="000000"/>
              </a:solidFill>
              <a:effectLst/>
              <a:latin typeface="Helvetica Neue"/>
            </a:endParaRPr>
          </a:p>
          <a:p>
            <a:pPr>
              <a:lnSpc>
                <a:spcPct val="170000"/>
              </a:lnSpc>
              <a:spcBef>
                <a:spcPts val="0"/>
              </a:spcBef>
              <a:buFont typeface="+mj-lt"/>
              <a:buAutoNum type="arabicPeriod"/>
            </a:pPr>
            <a:r>
              <a:rPr lang="en-US" sz="2400" i="0" dirty="0">
                <a:solidFill>
                  <a:srgbClr val="000000"/>
                </a:solidFill>
                <a:effectLst/>
                <a:latin typeface="Helvetica Neue"/>
              </a:rPr>
              <a:t>- sex: male and female;</a:t>
            </a:r>
          </a:p>
          <a:p>
            <a:pPr>
              <a:lnSpc>
                <a:spcPct val="170000"/>
              </a:lnSpc>
              <a:spcBef>
                <a:spcPts val="0"/>
              </a:spcBef>
              <a:buFont typeface="+mj-lt"/>
              <a:buAutoNum type="arabicPeriod"/>
            </a:pPr>
            <a:r>
              <a:rPr lang="en-US" sz="2400" i="0" dirty="0">
                <a:solidFill>
                  <a:srgbClr val="000000"/>
                </a:solidFill>
                <a:effectLst/>
                <a:latin typeface="Helvetica Neue"/>
              </a:rPr>
              <a:t>- smoker: yes or no;</a:t>
            </a:r>
          </a:p>
          <a:p>
            <a:pPr>
              <a:lnSpc>
                <a:spcPct val="170000"/>
              </a:lnSpc>
              <a:spcBef>
                <a:spcPts val="0"/>
              </a:spcBef>
              <a:buFont typeface="+mj-lt"/>
              <a:buAutoNum type="arabicPeriod"/>
            </a:pPr>
            <a:r>
              <a:rPr lang="en-US" sz="2400" i="0" dirty="0">
                <a:solidFill>
                  <a:srgbClr val="000000"/>
                </a:solidFill>
                <a:effectLst/>
                <a:latin typeface="Helvetica Neue"/>
              </a:rPr>
              <a:t>- regions: northeast, southeast, southwest, or northwest;</a:t>
            </a:r>
            <a:endParaRPr lang="pt-BR" sz="2400" dirty="0">
              <a:solidFill>
                <a:srgbClr val="000000"/>
              </a:solidFill>
            </a:endParaRPr>
          </a:p>
        </p:txBody>
      </p:sp>
    </p:spTree>
    <p:extLst>
      <p:ext uri="{BB962C8B-B14F-4D97-AF65-F5344CB8AC3E}">
        <p14:creationId xmlns:p14="http://schemas.microsoft.com/office/powerpoint/2010/main" val="281920504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959B547A-8FE5-4CCA-9D22-FB2C8AB6512E}"/>
              </a:ext>
            </a:extLst>
          </p:cNvPr>
          <p:cNvSpPr>
            <a:spLocks noGrp="1"/>
          </p:cNvSpPr>
          <p:nvPr>
            <p:ph idx="1"/>
          </p:nvPr>
        </p:nvSpPr>
        <p:spPr>
          <a:xfrm>
            <a:off x="1179074" y="3458980"/>
            <a:ext cx="9833548" cy="2693976"/>
          </a:xfrm>
        </p:spPr>
        <p:txBody>
          <a:bodyPr>
            <a:normAutofit/>
          </a:bodyPr>
          <a:lstStyle/>
          <a:p>
            <a:pPr marL="0" indent="0">
              <a:buNone/>
            </a:pPr>
            <a:r>
              <a:rPr lang="en-US" sz="4000" i="1" dirty="0"/>
              <a:t>1) Explore the dataset and extract insights using Exploratory Data Analysis</a:t>
            </a:r>
            <a:endParaRPr lang="pt-BR" sz="4000" i="1" dirty="0"/>
          </a:p>
        </p:txBody>
      </p:sp>
    </p:spTree>
    <p:extLst>
      <p:ext uri="{BB962C8B-B14F-4D97-AF65-F5344CB8AC3E}">
        <p14:creationId xmlns:p14="http://schemas.microsoft.com/office/powerpoint/2010/main" val="3311790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2DE2124B-048F-47C1-8DB0-E2B3A372C551}"/>
              </a:ext>
            </a:extLst>
          </p:cNvPr>
          <p:cNvSpPr>
            <a:spLocks noGrp="1"/>
          </p:cNvSpPr>
          <p:nvPr>
            <p:ph idx="1"/>
          </p:nvPr>
        </p:nvSpPr>
        <p:spPr>
          <a:xfrm>
            <a:off x="6090574" y="801866"/>
            <a:ext cx="5306084" cy="5230634"/>
          </a:xfrm>
        </p:spPr>
        <p:txBody>
          <a:bodyPr vert="horz" lIns="91440" tIns="45720" rIns="91440" bIns="45720" rtlCol="0" anchor="ctr">
            <a:normAutofit/>
          </a:bodyPr>
          <a:lstStyle/>
          <a:p>
            <a:pPr marL="0" indent="0">
              <a:buNone/>
            </a:pPr>
            <a:r>
              <a:rPr lang="en-US" sz="2000" i="1" dirty="0">
                <a:solidFill>
                  <a:srgbClr val="000000"/>
                </a:solidFill>
              </a:rPr>
              <a:t>Skewness for age is</a:t>
            </a:r>
            <a:r>
              <a:rPr lang="en-US" sz="2000" dirty="0">
                <a:solidFill>
                  <a:srgbClr val="000000"/>
                </a:solidFill>
              </a:rPr>
              <a:t>: 0.055</a:t>
            </a:r>
          </a:p>
          <a:p>
            <a:pPr marL="0" indent="0">
              <a:buNone/>
            </a:pPr>
            <a:r>
              <a:rPr lang="en-US" sz="2000" i="1" dirty="0">
                <a:solidFill>
                  <a:srgbClr val="000000"/>
                </a:solidFill>
              </a:rPr>
              <a:t>Skewness for </a:t>
            </a:r>
            <a:r>
              <a:rPr lang="en-US" sz="2000" i="1" dirty="0" err="1">
                <a:solidFill>
                  <a:srgbClr val="000000"/>
                </a:solidFill>
              </a:rPr>
              <a:t>bmi</a:t>
            </a:r>
            <a:r>
              <a:rPr lang="en-US" sz="2000" i="1" dirty="0">
                <a:solidFill>
                  <a:srgbClr val="000000"/>
                </a:solidFill>
              </a:rPr>
              <a:t> is</a:t>
            </a:r>
            <a:r>
              <a:rPr lang="en-US" sz="2000" dirty="0">
                <a:solidFill>
                  <a:srgbClr val="000000"/>
                </a:solidFill>
              </a:rPr>
              <a:t>: 0.283</a:t>
            </a:r>
          </a:p>
          <a:p>
            <a:pPr marL="0" indent="0">
              <a:buNone/>
            </a:pPr>
            <a:r>
              <a:rPr lang="en-US" sz="2000" i="1" dirty="0">
                <a:solidFill>
                  <a:srgbClr val="000000"/>
                </a:solidFill>
              </a:rPr>
              <a:t>Skewness for children is</a:t>
            </a:r>
            <a:r>
              <a:rPr lang="en-US" sz="2000" dirty="0">
                <a:solidFill>
                  <a:srgbClr val="000000"/>
                </a:solidFill>
              </a:rPr>
              <a:t>: 0.937</a:t>
            </a:r>
          </a:p>
          <a:p>
            <a:pPr marL="0" indent="0">
              <a:buNone/>
            </a:pPr>
            <a:r>
              <a:rPr lang="en-US" sz="2000" i="1" dirty="0">
                <a:solidFill>
                  <a:srgbClr val="000000"/>
                </a:solidFill>
              </a:rPr>
              <a:t>Skewness for charges is</a:t>
            </a:r>
            <a:r>
              <a:rPr lang="en-US" sz="2000" dirty="0">
                <a:solidFill>
                  <a:srgbClr val="000000"/>
                </a:solidFill>
              </a:rPr>
              <a:t>: 1.514</a:t>
            </a:r>
          </a:p>
          <a:p>
            <a:pPr marL="0" indent="0">
              <a:buNone/>
            </a:pPr>
            <a:endParaRPr lang="en-US" sz="2000" dirty="0">
              <a:solidFill>
                <a:srgbClr val="000000"/>
              </a:solidFill>
            </a:endParaRPr>
          </a:p>
          <a:p>
            <a:pPr marL="0" indent="0">
              <a:buNone/>
            </a:pPr>
            <a:endParaRPr lang="en-US" sz="2000" dirty="0">
              <a:solidFill>
                <a:srgbClr val="000000"/>
              </a:solidFill>
            </a:endParaRPr>
          </a:p>
          <a:p>
            <a:pPr marL="0" indent="0">
              <a:buNone/>
            </a:pPr>
            <a:r>
              <a:rPr lang="en-US" sz="2000" dirty="0">
                <a:solidFill>
                  <a:srgbClr val="000000"/>
                </a:solidFill>
              </a:rPr>
              <a:t>- We can see that all our numerical variables have a positive "skewness", which means that the "average" is greater than the "median".</a:t>
            </a:r>
          </a:p>
          <a:p>
            <a:pPr marL="0" indent="0">
              <a:buNone/>
            </a:pPr>
            <a:r>
              <a:rPr lang="en-US" sz="2000" dirty="0">
                <a:solidFill>
                  <a:srgbClr val="000000"/>
                </a:solidFill>
              </a:rPr>
              <a:t>- We can also see many outliers in the "charges" and "</a:t>
            </a:r>
            <a:r>
              <a:rPr lang="en-US" sz="2000" dirty="0" err="1">
                <a:solidFill>
                  <a:srgbClr val="000000"/>
                </a:solidFill>
              </a:rPr>
              <a:t>bmi</a:t>
            </a:r>
            <a:r>
              <a:rPr lang="en-US" sz="2000" dirty="0">
                <a:solidFill>
                  <a:srgbClr val="000000"/>
                </a:solidFill>
              </a:rPr>
              <a:t>" features.</a:t>
            </a:r>
          </a:p>
          <a:p>
            <a:pPr marL="0" indent="0">
              <a:buNone/>
            </a:pPr>
            <a:r>
              <a:rPr lang="en-US" sz="2000" dirty="0">
                <a:solidFill>
                  <a:srgbClr val="000000"/>
                </a:solidFill>
              </a:rPr>
              <a:t>the company has and produce insights to improve sales.</a:t>
            </a:r>
          </a:p>
          <a:p>
            <a:pPr marL="0" indent="0">
              <a:buNone/>
            </a:pPr>
            <a:endParaRPr lang="en-US" sz="2000" kern="1200" dirty="0">
              <a:solidFill>
                <a:srgbClr val="000000"/>
              </a:solidFill>
              <a:latin typeface="+mn-lt"/>
              <a:ea typeface="+mn-ea"/>
              <a:cs typeface="+mn-cs"/>
            </a:endParaRPr>
          </a:p>
        </p:txBody>
      </p:sp>
      <p:sp>
        <p:nvSpPr>
          <p:cNvPr id="13" name="Content Placeholder 2">
            <a:extLst>
              <a:ext uri="{FF2B5EF4-FFF2-40B4-BE49-F238E27FC236}">
                <a16:creationId xmlns:a16="http://schemas.microsoft.com/office/drawing/2014/main" id="{52D9E050-0BA0-476F-BAAD-6BF72D62A753}"/>
              </a:ext>
            </a:extLst>
          </p:cNvPr>
          <p:cNvSpPr txBox="1">
            <a:spLocks/>
          </p:cNvSpPr>
          <p:nvPr/>
        </p:nvSpPr>
        <p:spPr>
          <a:xfrm>
            <a:off x="1359870" y="3377540"/>
            <a:ext cx="9469211" cy="86563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solidFill>
                <a:srgbClr val="FFFFFF"/>
              </a:solidFill>
            </a:endParaRPr>
          </a:p>
        </p:txBody>
      </p:sp>
      <p:sp>
        <p:nvSpPr>
          <p:cNvPr id="25" name="Title 1">
            <a:extLst>
              <a:ext uri="{FF2B5EF4-FFF2-40B4-BE49-F238E27FC236}">
                <a16:creationId xmlns:a16="http://schemas.microsoft.com/office/drawing/2014/main" id="{C14CB9B1-96C6-43ED-A5DE-70E949EA584E}"/>
              </a:ext>
            </a:extLst>
          </p:cNvPr>
          <p:cNvSpPr>
            <a:spLocks noGrp="1"/>
          </p:cNvSpPr>
          <p:nvPr>
            <p:ph type="title"/>
          </p:nvPr>
        </p:nvSpPr>
        <p:spPr>
          <a:xfrm>
            <a:off x="540353" y="1243013"/>
            <a:ext cx="4081549" cy="4371974"/>
          </a:xfrm>
        </p:spPr>
        <p:txBody>
          <a:bodyPr>
            <a:normAutofit/>
          </a:bodyPr>
          <a:lstStyle/>
          <a:p>
            <a:r>
              <a:rPr lang="pt-BR" dirty="0">
                <a:solidFill>
                  <a:srgbClr val="FFFFFF"/>
                </a:solidFill>
              </a:rPr>
              <a:t>Univariate analysis</a:t>
            </a:r>
          </a:p>
        </p:txBody>
      </p:sp>
    </p:spTree>
    <p:extLst>
      <p:ext uri="{BB962C8B-B14F-4D97-AF65-F5344CB8AC3E}">
        <p14:creationId xmlns:p14="http://schemas.microsoft.com/office/powerpoint/2010/main" val="1826985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Chart, histogram&#10;&#10;Description automatically generated">
            <a:extLst>
              <a:ext uri="{FF2B5EF4-FFF2-40B4-BE49-F238E27FC236}">
                <a16:creationId xmlns:a16="http://schemas.microsoft.com/office/drawing/2014/main" id="{37D7B349-9C3B-42B1-8886-BFEBA80957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680" y="643467"/>
            <a:ext cx="4481439" cy="2543217"/>
          </a:xfrm>
          <a:prstGeom prst="rect">
            <a:avLst/>
          </a:prstGeom>
        </p:spPr>
      </p:pic>
      <p:cxnSp>
        <p:nvCxnSpPr>
          <p:cNvPr id="16" name="Straight Connector 15">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1" name="Picture 10" descr="Chart, histogram&#10;&#10;Description automatically generated">
            <a:extLst>
              <a:ext uri="{FF2B5EF4-FFF2-40B4-BE49-F238E27FC236}">
                <a16:creationId xmlns:a16="http://schemas.microsoft.com/office/drawing/2014/main" id="{13F31C48-6740-4FED-9C15-F2E3CB64A5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3600" y="643467"/>
            <a:ext cx="4582372" cy="2543217"/>
          </a:xfrm>
          <a:prstGeom prst="rect">
            <a:avLst/>
          </a:prstGeom>
        </p:spPr>
      </p:pic>
      <p:cxnSp>
        <p:nvCxnSpPr>
          <p:cNvPr id="18" name="Straight Connector 17">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descr="Chart, histogram&#10;&#10;Description automatically generated">
            <a:extLst>
              <a:ext uri="{FF2B5EF4-FFF2-40B4-BE49-F238E27FC236}">
                <a16:creationId xmlns:a16="http://schemas.microsoft.com/office/drawing/2014/main" id="{C9C5B699-B0C4-4C25-B466-762E82EBDC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6691" y="3671316"/>
            <a:ext cx="4389417" cy="2545862"/>
          </a:xfrm>
          <a:prstGeom prst="rect">
            <a:avLst/>
          </a:prstGeom>
        </p:spPr>
      </p:pic>
      <p:pic>
        <p:nvPicPr>
          <p:cNvPr id="5" name="Picture 4" descr="Chart&#10;&#10;Description automatically generated">
            <a:extLst>
              <a:ext uri="{FF2B5EF4-FFF2-40B4-BE49-F238E27FC236}">
                <a16:creationId xmlns:a16="http://schemas.microsoft.com/office/drawing/2014/main" id="{D034B2F7-E4A0-4164-834F-420293A5A4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6895" y="3671316"/>
            <a:ext cx="4255781" cy="2553469"/>
          </a:xfrm>
          <a:prstGeom prst="rect">
            <a:avLst/>
          </a:prstGeom>
        </p:spPr>
      </p:pic>
    </p:spTree>
    <p:extLst>
      <p:ext uri="{BB962C8B-B14F-4D97-AF65-F5344CB8AC3E}">
        <p14:creationId xmlns:p14="http://schemas.microsoft.com/office/powerpoint/2010/main" val="3731475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Chart, diagram, box and whisker chart&#10;&#10;Description automatically generated">
            <a:extLst>
              <a:ext uri="{FF2B5EF4-FFF2-40B4-BE49-F238E27FC236}">
                <a16:creationId xmlns:a16="http://schemas.microsoft.com/office/drawing/2014/main" id="{084B527E-558F-4373-BF5E-B5E64A0BA1B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273"/>
          <a:stretch/>
        </p:blipFill>
        <p:spPr>
          <a:xfrm>
            <a:off x="996152" y="1121734"/>
            <a:ext cx="10199696" cy="5736266"/>
          </a:xfrm>
          <a:prstGeom prst="rect">
            <a:avLst/>
          </a:prstGeom>
        </p:spPr>
      </p:pic>
      <p:sp>
        <p:nvSpPr>
          <p:cNvPr id="6" name="TextBox 5">
            <a:extLst>
              <a:ext uri="{FF2B5EF4-FFF2-40B4-BE49-F238E27FC236}">
                <a16:creationId xmlns:a16="http://schemas.microsoft.com/office/drawing/2014/main" id="{9BEB159E-8216-4601-8534-EA498D2D9556}"/>
              </a:ext>
            </a:extLst>
          </p:cNvPr>
          <p:cNvSpPr txBox="1"/>
          <p:nvPr/>
        </p:nvSpPr>
        <p:spPr>
          <a:xfrm>
            <a:off x="124691" y="149628"/>
            <a:ext cx="11945389" cy="523220"/>
          </a:xfrm>
          <a:prstGeom prst="rect">
            <a:avLst/>
          </a:prstGeom>
          <a:noFill/>
        </p:spPr>
        <p:txBody>
          <a:bodyPr wrap="square" rtlCol="0">
            <a:spAutoFit/>
          </a:bodyPr>
          <a:lstStyle/>
          <a:p>
            <a:pPr algn="ctr"/>
            <a:r>
              <a:rPr lang="en-US" sz="2800" dirty="0"/>
              <a:t>Bivariate Analysis</a:t>
            </a:r>
            <a:endParaRPr lang="pt-BR" sz="2800" dirty="0"/>
          </a:p>
        </p:txBody>
      </p:sp>
    </p:spTree>
    <p:extLst>
      <p:ext uri="{BB962C8B-B14F-4D97-AF65-F5344CB8AC3E}">
        <p14:creationId xmlns:p14="http://schemas.microsoft.com/office/powerpoint/2010/main" val="1512509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FC604-3D2C-4ACB-B156-C0D80ABE8F1F}"/>
              </a:ext>
            </a:extLst>
          </p:cNvPr>
          <p:cNvSpPr>
            <a:spLocks noGrp="1"/>
          </p:cNvSpPr>
          <p:nvPr>
            <p:ph idx="1"/>
          </p:nvPr>
        </p:nvSpPr>
        <p:spPr>
          <a:xfrm>
            <a:off x="829887" y="470650"/>
            <a:ext cx="10749742" cy="6387350"/>
          </a:xfrm>
        </p:spPr>
        <p:txBody>
          <a:bodyPr>
            <a:normAutofit fontScale="62500" lnSpcReduction="20000"/>
          </a:bodyPr>
          <a:lstStyle/>
          <a:p>
            <a:pPr marL="0" indent="0">
              <a:buNone/>
            </a:pPr>
            <a:r>
              <a:rPr lang="en-US" b="1" dirty="0"/>
              <a:t>Categorical sex:</a:t>
            </a:r>
          </a:p>
          <a:p>
            <a:r>
              <a:rPr lang="en-US" dirty="0"/>
              <a:t>sex by age: age is similar between male and female.</a:t>
            </a:r>
          </a:p>
          <a:p>
            <a:r>
              <a:rPr lang="en-US" dirty="0"/>
              <a:t>sex by </a:t>
            </a:r>
            <a:r>
              <a:rPr lang="en-US" dirty="0" err="1"/>
              <a:t>bmi</a:t>
            </a:r>
            <a:r>
              <a:rPr lang="en-US" dirty="0"/>
              <a:t>: we can see a higher average BMI among men and a greater number of outliers, compared to women.</a:t>
            </a:r>
          </a:p>
          <a:p>
            <a:r>
              <a:rPr lang="en-US" dirty="0"/>
              <a:t>sex by children: children is similar between male and female.</a:t>
            </a:r>
          </a:p>
          <a:p>
            <a:r>
              <a:rPr lang="en-US" dirty="0">
                <a:solidFill>
                  <a:srgbClr val="FF0000"/>
                </a:solidFill>
              </a:rPr>
              <a:t>sex by charges: we can see a greater number of outliers for charges in women than in men. (graph 1)</a:t>
            </a:r>
          </a:p>
          <a:p>
            <a:endParaRPr lang="en-US" dirty="0">
              <a:solidFill>
                <a:srgbClr val="FF0000"/>
              </a:solidFill>
            </a:endParaRPr>
          </a:p>
          <a:p>
            <a:pPr marL="0" indent="0">
              <a:buNone/>
            </a:pPr>
            <a:r>
              <a:rPr lang="en-US" b="1" dirty="0"/>
              <a:t>Categorical smoker:</a:t>
            </a:r>
            <a:endParaRPr lang="en-US" dirty="0"/>
          </a:p>
          <a:p>
            <a:r>
              <a:rPr lang="en-US" dirty="0"/>
              <a:t>smoker by age: nonsmokers has a slightly higher average age than smokers.</a:t>
            </a:r>
          </a:p>
          <a:p>
            <a:r>
              <a:rPr lang="en-US" dirty="0"/>
              <a:t>smoker by </a:t>
            </a:r>
            <a:r>
              <a:rPr lang="en-US" dirty="0" err="1"/>
              <a:t>bmi</a:t>
            </a:r>
            <a:r>
              <a:rPr lang="en-US" dirty="0"/>
              <a:t>: higher number of outliers for </a:t>
            </a:r>
            <a:r>
              <a:rPr lang="en-US" dirty="0" err="1"/>
              <a:t>bmi</a:t>
            </a:r>
            <a:r>
              <a:rPr lang="en-US" dirty="0"/>
              <a:t> in </a:t>
            </a:r>
            <a:r>
              <a:rPr lang="en-US" dirty="0" err="1"/>
              <a:t>nonsmoke</a:t>
            </a:r>
            <a:r>
              <a:rPr lang="en-US" dirty="0"/>
              <a:t>; however, the average for smokers and nonsmokers is almost the same level.</a:t>
            </a:r>
          </a:p>
          <a:p>
            <a:r>
              <a:rPr lang="en-US" dirty="0"/>
              <a:t>smoker by children: the profile of smokers and nonsmokers who have children is similar.</a:t>
            </a:r>
          </a:p>
          <a:p>
            <a:r>
              <a:rPr lang="en-US" dirty="0">
                <a:solidFill>
                  <a:srgbClr val="FF0000"/>
                </a:solidFill>
              </a:rPr>
              <a:t>smoker by charges: smokers have higher charges than nonsmokers. (graph 2)</a:t>
            </a:r>
          </a:p>
          <a:p>
            <a:pPr marL="0" indent="0">
              <a:buNone/>
            </a:pPr>
            <a:endParaRPr lang="en-US" dirty="0">
              <a:solidFill>
                <a:srgbClr val="FF0000"/>
              </a:solidFill>
            </a:endParaRPr>
          </a:p>
          <a:p>
            <a:pPr marL="0" indent="0">
              <a:buNone/>
            </a:pPr>
            <a:r>
              <a:rPr lang="en-US" b="1" dirty="0"/>
              <a:t>Categorical region:</a:t>
            </a:r>
          </a:p>
          <a:p>
            <a:r>
              <a:rPr lang="en-US" dirty="0"/>
              <a:t>region by age: age pattern is similar between different regions.</a:t>
            </a:r>
          </a:p>
          <a:p>
            <a:r>
              <a:rPr lang="en-US" dirty="0">
                <a:solidFill>
                  <a:srgbClr val="FF0000"/>
                </a:solidFill>
              </a:rPr>
              <a:t>region by </a:t>
            </a:r>
            <a:r>
              <a:rPr lang="en-US" dirty="0" err="1">
                <a:solidFill>
                  <a:srgbClr val="FF0000"/>
                </a:solidFill>
              </a:rPr>
              <a:t>bmi</a:t>
            </a:r>
            <a:r>
              <a:rPr lang="en-US" dirty="0">
                <a:solidFill>
                  <a:srgbClr val="FF0000"/>
                </a:solidFill>
              </a:rPr>
              <a:t>: southeast has the higher level of </a:t>
            </a:r>
            <a:r>
              <a:rPr lang="en-US" dirty="0" err="1">
                <a:solidFill>
                  <a:srgbClr val="FF0000"/>
                </a:solidFill>
              </a:rPr>
              <a:t>bmi</a:t>
            </a:r>
            <a:r>
              <a:rPr lang="en-US" dirty="0">
                <a:solidFill>
                  <a:srgbClr val="FF0000"/>
                </a:solidFill>
              </a:rPr>
              <a:t>. Average and absolute. (graph 3)</a:t>
            </a:r>
          </a:p>
          <a:p>
            <a:r>
              <a:rPr lang="en-US" dirty="0"/>
              <a:t>region by children: children pattern is similar between different regions.</a:t>
            </a:r>
          </a:p>
          <a:p>
            <a:r>
              <a:rPr lang="en-US" dirty="0">
                <a:solidFill>
                  <a:srgbClr val="FF0000"/>
                </a:solidFill>
              </a:rPr>
              <a:t>region by charges: southeast seems to be the most skewed data with the highest value for charges. (graph 4)</a:t>
            </a:r>
            <a:endParaRPr lang="pt-BR" dirty="0">
              <a:solidFill>
                <a:srgbClr val="FF0000"/>
              </a:solidFill>
            </a:endParaRPr>
          </a:p>
        </p:txBody>
      </p:sp>
    </p:spTree>
    <p:extLst>
      <p:ext uri="{BB962C8B-B14F-4D97-AF65-F5344CB8AC3E}">
        <p14:creationId xmlns:p14="http://schemas.microsoft.com/office/powerpoint/2010/main" val="2023264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TotalTime>
  <Words>1544</Words>
  <Application>Microsoft Office PowerPoint</Application>
  <PresentationFormat>Widescreen</PresentationFormat>
  <Paragraphs>144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Helvetica Neue</vt:lpstr>
      <vt:lpstr>inherit</vt:lpstr>
      <vt:lpstr>Office Theme</vt:lpstr>
      <vt:lpstr>Axis Insurance </vt:lpstr>
      <vt:lpstr>PowerPoint Presentation</vt:lpstr>
      <vt:lpstr>Dataset </vt:lpstr>
      <vt:lpstr>Data description</vt:lpstr>
      <vt:lpstr>PowerPoint Presentation</vt:lpstr>
      <vt:lpstr>Univariate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Axis Insurance </dc:title>
  <dc:creator>Renato Barroco</dc:creator>
  <cp:lastModifiedBy>Renato Barroco</cp:lastModifiedBy>
  <cp:revision>17</cp:revision>
  <dcterms:created xsi:type="dcterms:W3CDTF">2021-01-18T04:45:11Z</dcterms:created>
  <dcterms:modified xsi:type="dcterms:W3CDTF">2021-01-25T23:17:11Z</dcterms:modified>
</cp:coreProperties>
</file>