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8" r:id="rId4"/>
    <p:sldId id="293" r:id="rId5"/>
    <p:sldId id="297" r:id="rId6"/>
    <p:sldId id="298" r:id="rId7"/>
    <p:sldId id="294" r:id="rId8"/>
    <p:sldId id="301" r:id="rId9"/>
    <p:sldId id="302" r:id="rId10"/>
    <p:sldId id="299" r:id="rId11"/>
    <p:sldId id="29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3" r:id="rId27"/>
    <p:sldId id="281" r:id="rId28"/>
    <p:sldId id="282" r:id="rId29"/>
    <p:sldId id="284" r:id="rId30"/>
    <p:sldId id="283" r:id="rId31"/>
    <p:sldId id="285" r:id="rId32"/>
    <p:sldId id="286" r:id="rId33"/>
    <p:sldId id="307" r:id="rId34"/>
    <p:sldId id="287" r:id="rId35"/>
    <p:sldId id="288" r:id="rId36"/>
    <p:sldId id="289" r:id="rId37"/>
    <p:sldId id="290" r:id="rId38"/>
    <p:sldId id="291" r:id="rId39"/>
    <p:sldId id="304" r:id="rId40"/>
    <p:sldId id="305" r:id="rId41"/>
    <p:sldId id="306" r:id="rId42"/>
    <p:sldId id="308" r:id="rId43"/>
    <p:sldId id="300" r:id="rId4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5" d="100"/>
          <a:sy n="115" d="100"/>
        </p:scale>
        <p:origin x="18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CFEF-75F5-40C7-8574-54A7246F2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FB36A500-1BD9-488D-8104-B8BCD0BEBB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3A03B809-2DCF-4F7C-81ED-DC581553C90A}"/>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5" name="Footer Placeholder 4">
            <a:extLst>
              <a:ext uri="{FF2B5EF4-FFF2-40B4-BE49-F238E27FC236}">
                <a16:creationId xmlns:a16="http://schemas.microsoft.com/office/drawing/2014/main" id="{81E88BAA-A0FD-47B0-9F87-47EEE9FCF16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9C9AB0FE-4613-4049-8521-BE7CD19621CB}"/>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292371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DE4C-834A-49D7-AB78-2A17D46CD3D9}"/>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9AD2E031-AC56-439D-BDD0-C5509E636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C850F94-E157-4D9D-9E99-3A35AD4B5117}"/>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5" name="Footer Placeholder 4">
            <a:extLst>
              <a:ext uri="{FF2B5EF4-FFF2-40B4-BE49-F238E27FC236}">
                <a16:creationId xmlns:a16="http://schemas.microsoft.com/office/drawing/2014/main" id="{C923E7D3-37B1-49A4-A810-F938655DFE54}"/>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28D2394E-BC7E-4BA4-A58A-2BC3F016B455}"/>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246577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7F706-853C-4C91-8A00-98F2E8F394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078477D8-CDE6-4F5B-AA55-5A835205F9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73448EB4-4C21-4828-BE4F-176E4AA3EF50}"/>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5" name="Footer Placeholder 4">
            <a:extLst>
              <a:ext uri="{FF2B5EF4-FFF2-40B4-BE49-F238E27FC236}">
                <a16:creationId xmlns:a16="http://schemas.microsoft.com/office/drawing/2014/main" id="{90F5BD4D-0955-40A8-8D29-4D944A9330D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A3D6E82-7D7D-4DB4-9F17-475E05E59531}"/>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398425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EABF-AFC8-4AB7-80D0-E8911795E14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5E52161B-B6DD-4D12-B2E5-654B92D806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DE04616-7CBE-4BD8-BF1B-CA51FA816C8D}"/>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5" name="Footer Placeholder 4">
            <a:extLst>
              <a:ext uri="{FF2B5EF4-FFF2-40B4-BE49-F238E27FC236}">
                <a16:creationId xmlns:a16="http://schemas.microsoft.com/office/drawing/2014/main" id="{345E037F-38C6-432B-8F24-C39599BDBF7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F06750D9-0EDC-4BEC-BAB7-66A95A38A865}"/>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296255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4C53-E8B5-4416-B3D4-3C82CBB974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0637C08D-BDEF-44E5-AB4C-BF89EB6565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842C2-53D3-44BF-B14C-73247FEF745E}"/>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5" name="Footer Placeholder 4">
            <a:extLst>
              <a:ext uri="{FF2B5EF4-FFF2-40B4-BE49-F238E27FC236}">
                <a16:creationId xmlns:a16="http://schemas.microsoft.com/office/drawing/2014/main" id="{D7BB68CC-1067-43BF-90C1-7F1ECD0722A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E999407E-C5B5-4ADD-B5C2-B07CC2F398C5}"/>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415403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A4B0-3FE2-4EBA-8316-52CE75D98AEB}"/>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1194E20-6E01-4106-98B1-5ACA518D19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A346CA4F-E358-47A9-A1C8-9776955BA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184B74EA-10C4-42BA-B8F3-73643A63EC02}"/>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6" name="Footer Placeholder 5">
            <a:extLst>
              <a:ext uri="{FF2B5EF4-FFF2-40B4-BE49-F238E27FC236}">
                <a16:creationId xmlns:a16="http://schemas.microsoft.com/office/drawing/2014/main" id="{90900B93-EA1F-458D-97E9-2CE397BBA0E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5F5D6113-1FED-49BE-AA83-2B08480A0EB4}"/>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348677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834A-36BC-48C5-B45D-7B7BF342E1FC}"/>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C4F898B0-4774-49C1-93F8-DC734FF16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0C0FA5-AAB6-49EA-B2DB-BE1983C7E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265BB900-E459-4876-98FB-F1BA98C2C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AF24D-EEFE-4E64-B824-674B50A3D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4DDEB7CE-D14F-41E5-AC92-7E2D6C0941EA}"/>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8" name="Footer Placeholder 7">
            <a:extLst>
              <a:ext uri="{FF2B5EF4-FFF2-40B4-BE49-F238E27FC236}">
                <a16:creationId xmlns:a16="http://schemas.microsoft.com/office/drawing/2014/main" id="{9BA1AADE-7867-4E7A-96A1-63D1C58CBF73}"/>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0FAA4831-2702-4AF9-AB8C-F51B9C6F9408}"/>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51189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FF68-CDDA-433D-9642-609C1735A8A6}"/>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4CBCD47-A05B-4FD9-AFA7-25BAA2E6E53D}"/>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4" name="Footer Placeholder 3">
            <a:extLst>
              <a:ext uri="{FF2B5EF4-FFF2-40B4-BE49-F238E27FC236}">
                <a16:creationId xmlns:a16="http://schemas.microsoft.com/office/drawing/2014/main" id="{B399C04C-0267-4E9A-94A0-DE1C6B17034F}"/>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128445C4-2DFE-4E1F-A692-CD656C48234F}"/>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196030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1A726-6BCE-4E0D-8537-64CE7DDE12A5}"/>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3" name="Footer Placeholder 2">
            <a:extLst>
              <a:ext uri="{FF2B5EF4-FFF2-40B4-BE49-F238E27FC236}">
                <a16:creationId xmlns:a16="http://schemas.microsoft.com/office/drawing/2014/main" id="{FCBC764E-F8B9-4DF2-9CFA-B925E33DEF68}"/>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466F7EB1-1E75-4615-911A-00E806443A80}"/>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352448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C174-8DCB-4F4F-8F9A-CA73B93CC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A101A86C-C56F-402D-AF40-0C442FDD7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FC445DEC-B7D2-4A92-8496-1912A6FF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EAAC-8803-421D-A8FA-C8B2D8C8CDEC}"/>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6" name="Footer Placeholder 5">
            <a:extLst>
              <a:ext uri="{FF2B5EF4-FFF2-40B4-BE49-F238E27FC236}">
                <a16:creationId xmlns:a16="http://schemas.microsoft.com/office/drawing/2014/main" id="{B2C4BA6C-079F-42F1-A04B-73B89B263B37}"/>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C6805D8C-8106-4E52-9871-BE51CB949685}"/>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3447153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8B2A-A38E-4519-94EB-C3C847974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30916F34-F4FE-4543-BD1E-6E208AEB1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C1E43DB4-4F96-4672-B919-4CB06CC4D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354AE-6FE4-4F00-B527-8E338B6439E3}"/>
              </a:ext>
            </a:extLst>
          </p:cNvPr>
          <p:cNvSpPr>
            <a:spLocks noGrp="1"/>
          </p:cNvSpPr>
          <p:nvPr>
            <p:ph type="dt" sz="half" idx="10"/>
          </p:nvPr>
        </p:nvSpPr>
        <p:spPr/>
        <p:txBody>
          <a:bodyPr/>
          <a:lstStyle/>
          <a:p>
            <a:fld id="{CB139BAD-0945-48B5-B53D-C90026E29FBF}" type="datetimeFigureOut">
              <a:rPr lang="pt-BR" smtClean="0"/>
              <a:t>04/12/2020</a:t>
            </a:fld>
            <a:endParaRPr lang="pt-BR"/>
          </a:p>
        </p:txBody>
      </p:sp>
      <p:sp>
        <p:nvSpPr>
          <p:cNvPr id="6" name="Footer Placeholder 5">
            <a:extLst>
              <a:ext uri="{FF2B5EF4-FFF2-40B4-BE49-F238E27FC236}">
                <a16:creationId xmlns:a16="http://schemas.microsoft.com/office/drawing/2014/main" id="{0B86473E-5C33-4DD6-882B-4196F2B53DFF}"/>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D54A74DB-BCD2-49CE-A15F-3C039F2BB75F}"/>
              </a:ext>
            </a:extLst>
          </p:cNvPr>
          <p:cNvSpPr>
            <a:spLocks noGrp="1"/>
          </p:cNvSpPr>
          <p:nvPr>
            <p:ph type="sldNum" sz="quarter" idx="12"/>
          </p:nvPr>
        </p:nvSpPr>
        <p:spPr/>
        <p:txBody>
          <a:bodyPr/>
          <a:lstStyle/>
          <a:p>
            <a:fld id="{279AF408-DAFF-4581-A984-50E38E884D0A}" type="slidenum">
              <a:rPr lang="pt-BR" smtClean="0"/>
              <a:t>‹#›</a:t>
            </a:fld>
            <a:endParaRPr lang="pt-BR"/>
          </a:p>
        </p:txBody>
      </p:sp>
    </p:spTree>
    <p:extLst>
      <p:ext uri="{BB962C8B-B14F-4D97-AF65-F5344CB8AC3E}">
        <p14:creationId xmlns:p14="http://schemas.microsoft.com/office/powerpoint/2010/main" val="43899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F144A6-DEF7-41D5-B2A2-31BC9731D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F79AB818-9AF2-4224-BA0B-063CA1B34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8223732-0828-46CA-914E-5DB5B537B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39BAD-0945-48B5-B53D-C90026E29FBF}" type="datetimeFigureOut">
              <a:rPr lang="pt-BR" smtClean="0"/>
              <a:t>04/12/2020</a:t>
            </a:fld>
            <a:endParaRPr lang="pt-BR"/>
          </a:p>
        </p:txBody>
      </p:sp>
      <p:sp>
        <p:nvSpPr>
          <p:cNvPr id="5" name="Footer Placeholder 4">
            <a:extLst>
              <a:ext uri="{FF2B5EF4-FFF2-40B4-BE49-F238E27FC236}">
                <a16:creationId xmlns:a16="http://schemas.microsoft.com/office/drawing/2014/main" id="{8AA89CB7-4226-45D0-AC58-D91F96853D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1A7E6E2A-F300-466A-A9D5-6B29EC4317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AF408-DAFF-4581-A984-50E38E884D0A}" type="slidenum">
              <a:rPr lang="pt-BR" smtClean="0"/>
              <a:t>‹#›</a:t>
            </a:fld>
            <a:endParaRPr lang="pt-BR"/>
          </a:p>
        </p:txBody>
      </p:sp>
    </p:spTree>
    <p:extLst>
      <p:ext uri="{BB962C8B-B14F-4D97-AF65-F5344CB8AC3E}">
        <p14:creationId xmlns:p14="http://schemas.microsoft.com/office/powerpoint/2010/main" val="597718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289E53-E21D-4D36-9048-705B98EF6C71}"/>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3111" r="1"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1122362"/>
            <a:ext cx="9144000" cy="2900518"/>
          </a:xfrm>
        </p:spPr>
        <p:txBody>
          <a:bodyPr>
            <a:normAutofit/>
          </a:bodyPr>
          <a:lstStyle/>
          <a:p>
            <a:r>
              <a:rPr lang="en-US" b="1">
                <a:solidFill>
                  <a:srgbClr val="FFFFFF"/>
                </a:solidFill>
              </a:rPr>
              <a:t>Tesla Company Analysis</a:t>
            </a:r>
            <a:endParaRPr lang="pt-BR" b="1">
              <a:solidFill>
                <a:srgbClr val="FFFFFF"/>
              </a:solidFill>
            </a:endParaRPr>
          </a:p>
        </p:txBody>
      </p:sp>
    </p:spTree>
    <p:extLst>
      <p:ext uri="{BB962C8B-B14F-4D97-AF65-F5344CB8AC3E}">
        <p14:creationId xmlns:p14="http://schemas.microsoft.com/office/powerpoint/2010/main" val="779213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440873" y="2928053"/>
            <a:ext cx="9144000" cy="1001894"/>
          </a:xfrm>
        </p:spPr>
        <p:txBody>
          <a:bodyPr/>
          <a:lstStyle/>
          <a:p>
            <a:pPr algn="l"/>
            <a:r>
              <a:rPr lang="en-US" dirty="0">
                <a:solidFill>
                  <a:schemeClr val="bg1"/>
                </a:solidFill>
              </a:rPr>
              <a:t>Deliveries development</a:t>
            </a:r>
            <a:endParaRPr lang="pt-BR" dirty="0">
              <a:solidFill>
                <a:schemeClr val="bg1"/>
              </a:solidFill>
            </a:endParaRPr>
          </a:p>
        </p:txBody>
      </p:sp>
    </p:spTree>
    <p:extLst>
      <p:ext uri="{BB962C8B-B14F-4D97-AF65-F5344CB8AC3E}">
        <p14:creationId xmlns:p14="http://schemas.microsoft.com/office/powerpoint/2010/main" val="256916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543099" y="287099"/>
            <a:ext cx="9144000" cy="1001894"/>
          </a:xfrm>
        </p:spPr>
        <p:txBody>
          <a:bodyPr/>
          <a:lstStyle/>
          <a:p>
            <a:pPr algn="l"/>
            <a:r>
              <a:rPr lang="en-US" dirty="0">
                <a:solidFill>
                  <a:schemeClr val="bg1"/>
                </a:solidFill>
              </a:rPr>
              <a:t>Deliveries comparable</a:t>
            </a:r>
            <a:endParaRPr lang="pt-BR" dirty="0">
              <a:solidFill>
                <a:schemeClr val="bg1"/>
              </a:solidFill>
            </a:endParaRPr>
          </a:p>
        </p:txBody>
      </p:sp>
      <p:sp>
        <p:nvSpPr>
          <p:cNvPr id="3" name="TextBox 2">
            <a:extLst>
              <a:ext uri="{FF2B5EF4-FFF2-40B4-BE49-F238E27FC236}">
                <a16:creationId xmlns:a16="http://schemas.microsoft.com/office/drawing/2014/main" id="{044543D9-751E-4C5F-B777-D95D479727AB}"/>
              </a:ext>
            </a:extLst>
          </p:cNvPr>
          <p:cNvSpPr txBox="1"/>
          <p:nvPr/>
        </p:nvSpPr>
        <p:spPr>
          <a:xfrm>
            <a:off x="6799811" y="1769026"/>
            <a:ext cx="4605251" cy="3970318"/>
          </a:xfrm>
          <a:prstGeom prst="rect">
            <a:avLst/>
          </a:prstGeom>
          <a:noFill/>
        </p:spPr>
        <p:txBody>
          <a:bodyPr wrap="square" rtlCol="0">
            <a:spAutoFit/>
          </a:bodyPr>
          <a:lstStyle/>
          <a:p>
            <a:r>
              <a:rPr lang="en-US" dirty="0">
                <a:solidFill>
                  <a:schemeClr val="bg1"/>
                </a:solidFill>
              </a:rPr>
              <a:t>It is important to cross-check our estimate with actual market data, “sanity check”.</a:t>
            </a:r>
          </a:p>
          <a:p>
            <a:endParaRPr lang="en-US" dirty="0">
              <a:solidFill>
                <a:schemeClr val="bg1"/>
              </a:solidFill>
            </a:endParaRPr>
          </a:p>
          <a:p>
            <a:r>
              <a:rPr lang="en-US" dirty="0">
                <a:solidFill>
                  <a:schemeClr val="bg1"/>
                </a:solidFill>
              </a:rPr>
              <a:t>In these comparable deliveries, we find an average delivery for companies like GM, Ford, Fiat, BMW and Volkswagen.</a:t>
            </a:r>
          </a:p>
          <a:p>
            <a:endParaRPr lang="en-US" dirty="0">
              <a:solidFill>
                <a:schemeClr val="bg1"/>
              </a:solidFill>
            </a:endParaRPr>
          </a:p>
          <a:p>
            <a:r>
              <a:rPr lang="en-US" dirty="0">
                <a:solidFill>
                  <a:schemeClr val="bg1"/>
                </a:solidFill>
              </a:rPr>
              <a:t>We do not take other listed companies into consideration just because we want to make sure that we are comparing the general companies' deliveries with the Tesla company deliveries, not model by model.</a:t>
            </a:r>
          </a:p>
          <a:p>
            <a:endParaRPr lang="en-US" dirty="0">
              <a:solidFill>
                <a:schemeClr val="bg1"/>
              </a:solidFill>
            </a:endParaRPr>
          </a:p>
          <a:p>
            <a:endParaRPr lang="pt-BR" dirty="0">
              <a:solidFill>
                <a:schemeClr val="bg1"/>
              </a:solidFill>
            </a:endParaRPr>
          </a:p>
        </p:txBody>
      </p:sp>
      <p:grpSp>
        <p:nvGrpSpPr>
          <p:cNvPr id="9" name="Group 8">
            <a:extLst>
              <a:ext uri="{FF2B5EF4-FFF2-40B4-BE49-F238E27FC236}">
                <a16:creationId xmlns:a16="http://schemas.microsoft.com/office/drawing/2014/main" id="{254EBC4C-0536-40AD-9EBB-3B56B2187CA8}"/>
              </a:ext>
            </a:extLst>
          </p:cNvPr>
          <p:cNvGrpSpPr/>
          <p:nvPr/>
        </p:nvGrpSpPr>
        <p:grpSpPr>
          <a:xfrm>
            <a:off x="543099" y="1769026"/>
            <a:ext cx="5459470" cy="3319947"/>
            <a:chOff x="543099" y="1769026"/>
            <a:chExt cx="5459470" cy="3319947"/>
          </a:xfrm>
        </p:grpSpPr>
        <p:grpSp>
          <p:nvGrpSpPr>
            <p:cNvPr id="7" name="Group 6">
              <a:extLst>
                <a:ext uri="{FF2B5EF4-FFF2-40B4-BE49-F238E27FC236}">
                  <a16:creationId xmlns:a16="http://schemas.microsoft.com/office/drawing/2014/main" id="{85C3EB18-F4A5-4A72-BBFA-1056FC76EE26}"/>
                </a:ext>
              </a:extLst>
            </p:cNvPr>
            <p:cNvGrpSpPr/>
            <p:nvPr/>
          </p:nvGrpSpPr>
          <p:grpSpPr>
            <a:xfrm>
              <a:off x="543099" y="1769026"/>
              <a:ext cx="5459470" cy="3319947"/>
              <a:chOff x="543099" y="1769026"/>
              <a:chExt cx="5459470" cy="3319947"/>
            </a:xfrm>
          </p:grpSpPr>
          <p:pic>
            <p:nvPicPr>
              <p:cNvPr id="4" name="Picture 3" descr="Table&#10;&#10;Description automatically generated">
                <a:extLst>
                  <a:ext uri="{FF2B5EF4-FFF2-40B4-BE49-F238E27FC236}">
                    <a16:creationId xmlns:a16="http://schemas.microsoft.com/office/drawing/2014/main" id="{9D41F902-3747-4FE8-9C9D-0BAAA291F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9" y="1769026"/>
                <a:ext cx="5459470" cy="3319947"/>
              </a:xfrm>
              <a:prstGeom prst="rect">
                <a:avLst/>
              </a:prstGeom>
            </p:spPr>
          </p:pic>
          <p:sp>
            <p:nvSpPr>
              <p:cNvPr id="5" name="Rectangle 4">
                <a:extLst>
                  <a:ext uri="{FF2B5EF4-FFF2-40B4-BE49-F238E27FC236}">
                    <a16:creationId xmlns:a16="http://schemas.microsoft.com/office/drawing/2014/main" id="{82AF14A5-64DA-451A-B2B8-0E16571C5F44}"/>
                  </a:ext>
                </a:extLst>
              </p:cNvPr>
              <p:cNvSpPr/>
              <p:nvPr/>
            </p:nvSpPr>
            <p:spPr>
              <a:xfrm>
                <a:off x="2518756" y="1769026"/>
                <a:ext cx="299259" cy="315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5">
                <a:extLst>
                  <a:ext uri="{FF2B5EF4-FFF2-40B4-BE49-F238E27FC236}">
                    <a16:creationId xmlns:a16="http://schemas.microsoft.com/office/drawing/2014/main" id="{8BAEA4D9-DA5E-4853-A37D-80E68994736F}"/>
                  </a:ext>
                </a:extLst>
              </p:cNvPr>
              <p:cNvSpPr/>
              <p:nvPr/>
            </p:nvSpPr>
            <p:spPr>
              <a:xfrm>
                <a:off x="1474123" y="2211248"/>
                <a:ext cx="299259" cy="315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8" name="Rectangle 7">
              <a:extLst>
                <a:ext uri="{FF2B5EF4-FFF2-40B4-BE49-F238E27FC236}">
                  <a16:creationId xmlns:a16="http://schemas.microsoft.com/office/drawing/2014/main" id="{60A0ADDB-5B47-4AAC-BDF8-788B14846076}"/>
                </a:ext>
              </a:extLst>
            </p:cNvPr>
            <p:cNvSpPr/>
            <p:nvPr/>
          </p:nvSpPr>
          <p:spPr>
            <a:xfrm>
              <a:off x="1465810" y="2289663"/>
              <a:ext cx="157942" cy="23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38309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63812" y="156902"/>
            <a:ext cx="9144000" cy="1001894"/>
          </a:xfrm>
        </p:spPr>
        <p:txBody>
          <a:bodyPr/>
          <a:lstStyle/>
          <a:p>
            <a:pPr algn="l"/>
            <a:r>
              <a:rPr lang="en-US" dirty="0">
                <a:solidFill>
                  <a:schemeClr val="bg1"/>
                </a:solidFill>
              </a:rPr>
              <a:t>Revenue Automotive</a:t>
            </a:r>
            <a:endParaRPr lang="pt-BR" dirty="0">
              <a:solidFill>
                <a:schemeClr val="bg1"/>
              </a:solidFill>
            </a:endParaRPr>
          </a:p>
        </p:txBody>
      </p:sp>
      <p:pic>
        <p:nvPicPr>
          <p:cNvPr id="7" name="Picture 6" descr="Graphical user interface, table, Excel&#10;&#10;Description automatically generated">
            <a:extLst>
              <a:ext uri="{FF2B5EF4-FFF2-40B4-BE49-F238E27FC236}">
                <a16:creationId xmlns:a16="http://schemas.microsoft.com/office/drawing/2014/main" id="{405430F9-9123-412A-8601-6748F5260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12" y="1158796"/>
            <a:ext cx="9923255" cy="5054208"/>
          </a:xfrm>
          <a:prstGeom prst="rect">
            <a:avLst/>
          </a:prstGeom>
        </p:spPr>
      </p:pic>
      <p:sp>
        <p:nvSpPr>
          <p:cNvPr id="3" name="TextBox 2">
            <a:extLst>
              <a:ext uri="{FF2B5EF4-FFF2-40B4-BE49-F238E27FC236}">
                <a16:creationId xmlns:a16="http://schemas.microsoft.com/office/drawing/2014/main" id="{6B37CF95-281A-4E7F-A4E6-4B2271D1CC28}"/>
              </a:ext>
            </a:extLst>
          </p:cNvPr>
          <p:cNvSpPr txBox="1"/>
          <p:nvPr/>
        </p:nvSpPr>
        <p:spPr>
          <a:xfrm>
            <a:off x="463812" y="6331766"/>
            <a:ext cx="10949563" cy="369332"/>
          </a:xfrm>
          <a:prstGeom prst="rect">
            <a:avLst/>
          </a:prstGeom>
          <a:noFill/>
        </p:spPr>
        <p:txBody>
          <a:bodyPr wrap="square" rtlCol="0">
            <a:spAutoFit/>
          </a:bodyPr>
          <a:lstStyle/>
          <a:p>
            <a:r>
              <a:rPr lang="en-US" dirty="0">
                <a:solidFill>
                  <a:schemeClr val="bg1"/>
                </a:solidFill>
              </a:rPr>
              <a:t>Average prices based on: https://cleantechnica.com/2017/12/25/tesla-vehicle-revenue-2022-73-7-billion/</a:t>
            </a:r>
            <a:endParaRPr lang="pt-BR" dirty="0">
              <a:solidFill>
                <a:schemeClr val="bg1"/>
              </a:solidFill>
            </a:endParaRPr>
          </a:p>
        </p:txBody>
      </p:sp>
    </p:spTree>
    <p:extLst>
      <p:ext uri="{BB962C8B-B14F-4D97-AF65-F5344CB8AC3E}">
        <p14:creationId xmlns:p14="http://schemas.microsoft.com/office/powerpoint/2010/main" val="383368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43346" y="262463"/>
            <a:ext cx="9144000" cy="1001894"/>
          </a:xfrm>
        </p:spPr>
        <p:txBody>
          <a:bodyPr/>
          <a:lstStyle/>
          <a:p>
            <a:pPr algn="l"/>
            <a:r>
              <a:rPr lang="en-US" dirty="0">
                <a:solidFill>
                  <a:schemeClr val="bg1"/>
                </a:solidFill>
              </a:rPr>
              <a:t>Gross Profit (%)</a:t>
            </a:r>
            <a:endParaRPr lang="pt-BR" dirty="0">
              <a:solidFill>
                <a:schemeClr val="bg1"/>
              </a:solidFill>
            </a:endParaRPr>
          </a:p>
        </p:txBody>
      </p:sp>
      <p:sp>
        <p:nvSpPr>
          <p:cNvPr id="4" name="TextBox 3">
            <a:extLst>
              <a:ext uri="{FF2B5EF4-FFF2-40B4-BE49-F238E27FC236}">
                <a16:creationId xmlns:a16="http://schemas.microsoft.com/office/drawing/2014/main" id="{C49AEBCA-B155-495E-A169-09B5745373E5}"/>
              </a:ext>
            </a:extLst>
          </p:cNvPr>
          <p:cNvSpPr txBox="1"/>
          <p:nvPr/>
        </p:nvSpPr>
        <p:spPr>
          <a:xfrm>
            <a:off x="7284720" y="1988503"/>
            <a:ext cx="4605251" cy="2031325"/>
          </a:xfrm>
          <a:prstGeom prst="rect">
            <a:avLst/>
          </a:prstGeom>
          <a:noFill/>
        </p:spPr>
        <p:txBody>
          <a:bodyPr wrap="square" rtlCol="0">
            <a:spAutoFit/>
          </a:bodyPr>
          <a:lstStyle/>
          <a:p>
            <a:r>
              <a:rPr lang="en-US" dirty="0">
                <a:solidFill>
                  <a:schemeClr val="bg1"/>
                </a:solidFill>
              </a:rPr>
              <a:t>Gross Profit % divided by Model.</a:t>
            </a:r>
          </a:p>
          <a:p>
            <a:endParaRPr lang="en-US" dirty="0">
              <a:solidFill>
                <a:schemeClr val="bg1"/>
              </a:solidFill>
            </a:endParaRPr>
          </a:p>
          <a:p>
            <a:r>
              <a:rPr lang="en-US" dirty="0">
                <a:solidFill>
                  <a:schemeClr val="bg1"/>
                </a:solidFill>
              </a:rPr>
              <a:t>Estimating is based on available public information, taking similar models and averaging is a great way to make a forecast.</a:t>
            </a:r>
          </a:p>
          <a:p>
            <a:endParaRPr lang="en-US" dirty="0">
              <a:solidFill>
                <a:schemeClr val="bg1"/>
              </a:solidFill>
            </a:endParaRPr>
          </a:p>
          <a:p>
            <a:endParaRPr lang="pt-BR" dirty="0">
              <a:solidFill>
                <a:schemeClr val="bg1"/>
              </a:solidFill>
            </a:endParaRPr>
          </a:p>
        </p:txBody>
      </p:sp>
      <p:grpSp>
        <p:nvGrpSpPr>
          <p:cNvPr id="3" name="Group 2">
            <a:extLst>
              <a:ext uri="{FF2B5EF4-FFF2-40B4-BE49-F238E27FC236}">
                <a16:creationId xmlns:a16="http://schemas.microsoft.com/office/drawing/2014/main" id="{E39FC784-18F9-4B22-BB9D-3A48F385C4D8}"/>
              </a:ext>
            </a:extLst>
          </p:cNvPr>
          <p:cNvGrpSpPr/>
          <p:nvPr/>
        </p:nvGrpSpPr>
        <p:grpSpPr>
          <a:xfrm>
            <a:off x="443346" y="1988503"/>
            <a:ext cx="6725589" cy="3772426"/>
            <a:chOff x="443346" y="1988503"/>
            <a:chExt cx="6725589" cy="3772426"/>
          </a:xfrm>
        </p:grpSpPr>
        <p:pic>
          <p:nvPicPr>
            <p:cNvPr id="5" name="Picture 4" descr="Table&#10;&#10;Description automatically generated">
              <a:extLst>
                <a:ext uri="{FF2B5EF4-FFF2-40B4-BE49-F238E27FC236}">
                  <a16:creationId xmlns:a16="http://schemas.microsoft.com/office/drawing/2014/main" id="{B2ACB503-3C31-4E91-BF30-4535C854E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6" y="1988503"/>
              <a:ext cx="6725589" cy="3772426"/>
            </a:xfrm>
            <a:prstGeom prst="rect">
              <a:avLst/>
            </a:prstGeom>
          </p:spPr>
        </p:pic>
        <p:sp>
          <p:nvSpPr>
            <p:cNvPr id="6" name="Rectangle 5">
              <a:extLst>
                <a:ext uri="{FF2B5EF4-FFF2-40B4-BE49-F238E27FC236}">
                  <a16:creationId xmlns:a16="http://schemas.microsoft.com/office/drawing/2014/main" id="{477DBF39-228C-4877-BF52-1562F23B51D9}"/>
                </a:ext>
              </a:extLst>
            </p:cNvPr>
            <p:cNvSpPr/>
            <p:nvPr/>
          </p:nvSpPr>
          <p:spPr>
            <a:xfrm>
              <a:off x="1321724" y="2347789"/>
              <a:ext cx="157942" cy="23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180033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93223" y="138767"/>
            <a:ext cx="9144000" cy="1001894"/>
          </a:xfrm>
        </p:spPr>
        <p:txBody>
          <a:bodyPr/>
          <a:lstStyle/>
          <a:p>
            <a:pPr algn="l"/>
            <a:r>
              <a:rPr lang="en-US" dirty="0">
                <a:solidFill>
                  <a:schemeClr val="bg1"/>
                </a:solidFill>
              </a:rPr>
              <a:t>Gross Profit</a:t>
            </a:r>
            <a:endParaRPr lang="pt-BR" dirty="0">
              <a:solidFill>
                <a:schemeClr val="bg1"/>
              </a:solidFill>
            </a:endParaRPr>
          </a:p>
        </p:txBody>
      </p:sp>
      <p:pic>
        <p:nvPicPr>
          <p:cNvPr id="5" name="Picture 4" descr="Graphical user interface, application, table&#10;&#10;Description automatically generated">
            <a:extLst>
              <a:ext uri="{FF2B5EF4-FFF2-40B4-BE49-F238E27FC236}">
                <a16:creationId xmlns:a16="http://schemas.microsoft.com/office/drawing/2014/main" id="{1A603109-8050-45E5-961F-5F213DEC6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23" y="1061997"/>
            <a:ext cx="9930938" cy="5269769"/>
          </a:xfrm>
          <a:prstGeom prst="rect">
            <a:avLst/>
          </a:prstGeom>
        </p:spPr>
      </p:pic>
      <p:sp>
        <p:nvSpPr>
          <p:cNvPr id="4" name="TextBox 3">
            <a:extLst>
              <a:ext uri="{FF2B5EF4-FFF2-40B4-BE49-F238E27FC236}">
                <a16:creationId xmlns:a16="http://schemas.microsoft.com/office/drawing/2014/main" id="{D3C7EB1B-49C0-46E3-8FF7-15EB897684B3}"/>
              </a:ext>
            </a:extLst>
          </p:cNvPr>
          <p:cNvSpPr txBox="1"/>
          <p:nvPr/>
        </p:nvSpPr>
        <p:spPr>
          <a:xfrm>
            <a:off x="463812" y="6331766"/>
            <a:ext cx="10949563" cy="369332"/>
          </a:xfrm>
          <a:prstGeom prst="rect">
            <a:avLst/>
          </a:prstGeom>
          <a:noFill/>
        </p:spPr>
        <p:txBody>
          <a:bodyPr wrap="square" rtlCol="0">
            <a:spAutoFit/>
          </a:bodyPr>
          <a:lstStyle/>
          <a:p>
            <a:r>
              <a:rPr lang="en-US" dirty="0">
                <a:solidFill>
                  <a:schemeClr val="bg1"/>
                </a:solidFill>
              </a:rPr>
              <a:t>The best and worst cases are done by adding or subtracting 1.5% of the base case.</a:t>
            </a:r>
            <a:endParaRPr lang="pt-BR" dirty="0">
              <a:solidFill>
                <a:schemeClr val="bg1"/>
              </a:solidFill>
            </a:endParaRPr>
          </a:p>
        </p:txBody>
      </p:sp>
    </p:spTree>
    <p:extLst>
      <p:ext uri="{BB962C8B-B14F-4D97-AF65-F5344CB8AC3E}">
        <p14:creationId xmlns:p14="http://schemas.microsoft.com/office/powerpoint/2010/main" val="225132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507076" y="355784"/>
            <a:ext cx="9144000" cy="1001894"/>
          </a:xfrm>
        </p:spPr>
        <p:txBody>
          <a:bodyPr/>
          <a:lstStyle/>
          <a:p>
            <a:pPr algn="l"/>
            <a:r>
              <a:rPr lang="en-US" dirty="0">
                <a:solidFill>
                  <a:schemeClr val="bg1"/>
                </a:solidFill>
              </a:rPr>
              <a:t>Cost of sales automotive</a:t>
            </a:r>
            <a:endParaRPr lang="pt-BR" dirty="0">
              <a:solidFill>
                <a:schemeClr val="bg1"/>
              </a:solidFill>
            </a:endParaRPr>
          </a:p>
        </p:txBody>
      </p:sp>
      <p:pic>
        <p:nvPicPr>
          <p:cNvPr id="5" name="Picture 4" descr="Timeline&#10;&#10;Description automatically generated">
            <a:extLst>
              <a:ext uri="{FF2B5EF4-FFF2-40B4-BE49-F238E27FC236}">
                <a16:creationId xmlns:a16="http://schemas.microsoft.com/office/drawing/2014/main" id="{4053ECFA-1B94-4769-9261-5F07D1AB1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76" y="2526127"/>
            <a:ext cx="10612582" cy="1805746"/>
          </a:xfrm>
          <a:prstGeom prst="rect">
            <a:avLst/>
          </a:prstGeom>
        </p:spPr>
      </p:pic>
      <p:sp>
        <p:nvSpPr>
          <p:cNvPr id="4" name="TextBox 3">
            <a:extLst>
              <a:ext uri="{FF2B5EF4-FFF2-40B4-BE49-F238E27FC236}">
                <a16:creationId xmlns:a16="http://schemas.microsoft.com/office/drawing/2014/main" id="{337A4358-C346-4E8D-B3B2-689EC49426F9}"/>
              </a:ext>
            </a:extLst>
          </p:cNvPr>
          <p:cNvSpPr txBox="1"/>
          <p:nvPr/>
        </p:nvSpPr>
        <p:spPr>
          <a:xfrm>
            <a:off x="507076" y="4631951"/>
            <a:ext cx="10612582" cy="646331"/>
          </a:xfrm>
          <a:prstGeom prst="rect">
            <a:avLst/>
          </a:prstGeom>
          <a:noFill/>
        </p:spPr>
        <p:txBody>
          <a:bodyPr wrap="square" rtlCol="0">
            <a:spAutoFit/>
          </a:bodyPr>
          <a:lstStyle/>
          <a:p>
            <a:r>
              <a:rPr lang="en-US" dirty="0">
                <a:solidFill>
                  <a:schemeClr val="bg1"/>
                </a:solidFill>
              </a:rPr>
              <a:t>Gross Profit =  Revenues – Cost of sales, easy to calculate with the data we have.</a:t>
            </a:r>
          </a:p>
          <a:p>
            <a:endParaRPr lang="pt-BR" dirty="0">
              <a:solidFill>
                <a:schemeClr val="bg1"/>
              </a:solidFill>
            </a:endParaRPr>
          </a:p>
        </p:txBody>
      </p:sp>
      <p:sp>
        <p:nvSpPr>
          <p:cNvPr id="7" name="TextBox 6">
            <a:extLst>
              <a:ext uri="{FF2B5EF4-FFF2-40B4-BE49-F238E27FC236}">
                <a16:creationId xmlns:a16="http://schemas.microsoft.com/office/drawing/2014/main" id="{9593F3DD-8FA8-4DAE-A557-24AF9C424A42}"/>
              </a:ext>
            </a:extLst>
          </p:cNvPr>
          <p:cNvSpPr txBox="1"/>
          <p:nvPr/>
        </p:nvSpPr>
        <p:spPr>
          <a:xfrm>
            <a:off x="507076" y="5278282"/>
            <a:ext cx="10612582" cy="923330"/>
          </a:xfrm>
          <a:prstGeom prst="rect">
            <a:avLst/>
          </a:prstGeom>
          <a:noFill/>
        </p:spPr>
        <p:txBody>
          <a:bodyPr wrap="square" rtlCol="0">
            <a:spAutoFit/>
          </a:bodyPr>
          <a:lstStyle/>
          <a:p>
            <a:r>
              <a:rPr lang="en-US" dirty="0">
                <a:solidFill>
                  <a:srgbClr val="FFFF00"/>
                </a:solidFill>
              </a:rPr>
              <a:t>NOTE: Until now we had estimates of delivery, average price of each model, gross profit of each model and now we reach the cost of sales using the formula above.</a:t>
            </a:r>
          </a:p>
          <a:p>
            <a:endParaRPr lang="pt-BR" dirty="0">
              <a:solidFill>
                <a:schemeClr val="bg1"/>
              </a:solidFill>
            </a:endParaRPr>
          </a:p>
        </p:txBody>
      </p:sp>
    </p:spTree>
    <p:extLst>
      <p:ext uri="{BB962C8B-B14F-4D97-AF65-F5344CB8AC3E}">
        <p14:creationId xmlns:p14="http://schemas.microsoft.com/office/powerpoint/2010/main" val="2853020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76844" y="422671"/>
            <a:ext cx="9144000" cy="1001894"/>
          </a:xfrm>
        </p:spPr>
        <p:txBody>
          <a:bodyPr/>
          <a:lstStyle/>
          <a:p>
            <a:pPr algn="l"/>
            <a:r>
              <a:rPr lang="en-US" dirty="0">
                <a:solidFill>
                  <a:schemeClr val="bg1"/>
                </a:solidFill>
              </a:rPr>
              <a:t>Revenue and GP automotive</a:t>
            </a:r>
            <a:endParaRPr lang="pt-BR" dirty="0">
              <a:solidFill>
                <a:schemeClr val="bg1"/>
              </a:solidFill>
            </a:endParaRPr>
          </a:p>
        </p:txBody>
      </p:sp>
      <p:pic>
        <p:nvPicPr>
          <p:cNvPr id="5" name="Picture 4" descr="A picture containing chart&#10;&#10;Description automatically generated">
            <a:extLst>
              <a:ext uri="{FF2B5EF4-FFF2-40B4-BE49-F238E27FC236}">
                <a16:creationId xmlns:a16="http://schemas.microsoft.com/office/drawing/2014/main" id="{3F8B864C-EC43-4D44-AA2B-5045DFF0D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44" y="2830079"/>
            <a:ext cx="9605922" cy="1197842"/>
          </a:xfrm>
          <a:prstGeom prst="rect">
            <a:avLst/>
          </a:prstGeom>
        </p:spPr>
      </p:pic>
      <p:sp>
        <p:nvSpPr>
          <p:cNvPr id="4" name="TextBox 3">
            <a:extLst>
              <a:ext uri="{FF2B5EF4-FFF2-40B4-BE49-F238E27FC236}">
                <a16:creationId xmlns:a16="http://schemas.microsoft.com/office/drawing/2014/main" id="{BFC00666-3CB7-47F8-8ADE-CF7989B5CFAA}"/>
              </a:ext>
            </a:extLst>
          </p:cNvPr>
          <p:cNvSpPr txBox="1"/>
          <p:nvPr/>
        </p:nvSpPr>
        <p:spPr>
          <a:xfrm>
            <a:off x="376844" y="4291129"/>
            <a:ext cx="10612582" cy="923330"/>
          </a:xfrm>
          <a:prstGeom prst="rect">
            <a:avLst/>
          </a:prstGeom>
          <a:noFill/>
        </p:spPr>
        <p:txBody>
          <a:bodyPr wrap="square" rtlCol="0">
            <a:spAutoFit/>
          </a:bodyPr>
          <a:lstStyle/>
          <a:p>
            <a:r>
              <a:rPr lang="en-US" dirty="0">
                <a:solidFill>
                  <a:schemeClr val="bg1"/>
                </a:solidFill>
              </a:rPr>
              <a:t>We can see that the GP% decreases as the company starts selling more cars with a smaller margin, for example, the Model 3.</a:t>
            </a:r>
          </a:p>
          <a:p>
            <a:endParaRPr lang="pt-BR" dirty="0">
              <a:solidFill>
                <a:schemeClr val="bg1"/>
              </a:solidFill>
            </a:endParaRPr>
          </a:p>
        </p:txBody>
      </p:sp>
    </p:spTree>
    <p:extLst>
      <p:ext uri="{BB962C8B-B14F-4D97-AF65-F5344CB8AC3E}">
        <p14:creationId xmlns:p14="http://schemas.microsoft.com/office/powerpoint/2010/main" val="390042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440873" y="2928053"/>
            <a:ext cx="9144000" cy="1001894"/>
          </a:xfrm>
        </p:spPr>
        <p:txBody>
          <a:bodyPr>
            <a:normAutofit fontScale="90000"/>
          </a:bodyPr>
          <a:lstStyle/>
          <a:p>
            <a:pPr algn="l"/>
            <a:r>
              <a:rPr lang="en-US" dirty="0">
                <a:solidFill>
                  <a:schemeClr val="bg1"/>
                </a:solidFill>
              </a:rPr>
              <a:t>Energy &amp; Other</a:t>
            </a:r>
            <a:br>
              <a:rPr lang="en-US" dirty="0">
                <a:solidFill>
                  <a:schemeClr val="bg1"/>
                </a:solidFill>
              </a:rPr>
            </a:br>
            <a:r>
              <a:rPr lang="en-US" dirty="0">
                <a:solidFill>
                  <a:schemeClr val="bg1"/>
                </a:solidFill>
              </a:rPr>
              <a:t>2</a:t>
            </a:r>
            <a:r>
              <a:rPr lang="en-US" baseline="30000" dirty="0">
                <a:solidFill>
                  <a:schemeClr val="bg1"/>
                </a:solidFill>
              </a:rPr>
              <a:t>nd</a:t>
            </a:r>
            <a:r>
              <a:rPr lang="en-US" dirty="0">
                <a:solidFill>
                  <a:schemeClr val="bg1"/>
                </a:solidFill>
              </a:rPr>
              <a:t>	 business line</a:t>
            </a:r>
            <a:endParaRPr lang="pt-BR" dirty="0">
              <a:solidFill>
                <a:schemeClr val="bg1"/>
              </a:solidFill>
            </a:endParaRPr>
          </a:p>
        </p:txBody>
      </p:sp>
    </p:spTree>
    <p:extLst>
      <p:ext uri="{BB962C8B-B14F-4D97-AF65-F5344CB8AC3E}">
        <p14:creationId xmlns:p14="http://schemas.microsoft.com/office/powerpoint/2010/main" val="168869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90696" y="270472"/>
            <a:ext cx="9144000" cy="1001894"/>
          </a:xfrm>
        </p:spPr>
        <p:txBody>
          <a:bodyPr/>
          <a:lstStyle/>
          <a:p>
            <a:pPr algn="l"/>
            <a:r>
              <a:rPr lang="en-US" dirty="0">
                <a:solidFill>
                  <a:schemeClr val="bg1"/>
                </a:solidFill>
              </a:rPr>
              <a:t>Revenue Energy &amp; Other</a:t>
            </a:r>
            <a:endParaRPr lang="pt-BR" dirty="0">
              <a:solidFill>
                <a:schemeClr val="bg1"/>
              </a:solidFill>
            </a:endParaRPr>
          </a:p>
        </p:txBody>
      </p:sp>
      <p:pic>
        <p:nvPicPr>
          <p:cNvPr id="7" name="Picture 6" descr="A picture containing table&#10;&#10;Description automatically generated">
            <a:extLst>
              <a:ext uri="{FF2B5EF4-FFF2-40B4-BE49-F238E27FC236}">
                <a16:creationId xmlns:a16="http://schemas.microsoft.com/office/drawing/2014/main" id="{F0839419-3344-40A8-A670-80457CCC9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96" y="1942864"/>
            <a:ext cx="10895215" cy="3088650"/>
          </a:xfrm>
          <a:prstGeom prst="rect">
            <a:avLst/>
          </a:prstGeom>
        </p:spPr>
      </p:pic>
      <p:sp>
        <p:nvSpPr>
          <p:cNvPr id="4" name="TextBox 3">
            <a:extLst>
              <a:ext uri="{FF2B5EF4-FFF2-40B4-BE49-F238E27FC236}">
                <a16:creationId xmlns:a16="http://schemas.microsoft.com/office/drawing/2014/main" id="{D13E951B-F798-4C77-8F1D-B93AFA69CD58}"/>
              </a:ext>
            </a:extLst>
          </p:cNvPr>
          <p:cNvSpPr txBox="1"/>
          <p:nvPr/>
        </p:nvSpPr>
        <p:spPr>
          <a:xfrm>
            <a:off x="390696" y="5240347"/>
            <a:ext cx="10612582" cy="1477328"/>
          </a:xfrm>
          <a:prstGeom prst="rect">
            <a:avLst/>
          </a:prstGeom>
          <a:noFill/>
        </p:spPr>
        <p:txBody>
          <a:bodyPr wrap="square" rtlCol="0">
            <a:spAutoFit/>
          </a:bodyPr>
          <a:lstStyle/>
          <a:p>
            <a:r>
              <a:rPr lang="en-US" dirty="0">
                <a:solidFill>
                  <a:schemeClr val="bg1"/>
                </a:solidFill>
              </a:rPr>
              <a:t>The data for 2018 H2 is estimated to be equal 2018 H1. SolarCity is integrated to Tesla.</a:t>
            </a:r>
          </a:p>
          <a:p>
            <a:endParaRPr lang="en-US" dirty="0">
              <a:solidFill>
                <a:schemeClr val="bg1"/>
              </a:solidFill>
            </a:endParaRPr>
          </a:p>
          <a:p>
            <a:r>
              <a:rPr lang="en-US" dirty="0">
                <a:solidFill>
                  <a:schemeClr val="bg1"/>
                </a:solidFill>
              </a:rPr>
              <a:t>The estimated growth in our base case is conservative and goes as follows: 16%, 12%, 8%, and 6% onwards. The best and worst case we add or subtract 2%. </a:t>
            </a:r>
          </a:p>
          <a:p>
            <a:endParaRPr lang="pt-BR" dirty="0">
              <a:solidFill>
                <a:schemeClr val="bg1"/>
              </a:solidFill>
            </a:endParaRPr>
          </a:p>
        </p:txBody>
      </p:sp>
    </p:spTree>
    <p:extLst>
      <p:ext uri="{BB962C8B-B14F-4D97-AF65-F5344CB8AC3E}">
        <p14:creationId xmlns:p14="http://schemas.microsoft.com/office/powerpoint/2010/main" val="810096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44730" y="265797"/>
            <a:ext cx="9144000" cy="1001894"/>
          </a:xfrm>
        </p:spPr>
        <p:txBody>
          <a:bodyPr/>
          <a:lstStyle/>
          <a:p>
            <a:pPr algn="l"/>
            <a:r>
              <a:rPr lang="en-US" dirty="0">
                <a:solidFill>
                  <a:schemeClr val="bg1"/>
                </a:solidFill>
              </a:rPr>
              <a:t>Gross Profit Energy &amp; Other</a:t>
            </a:r>
            <a:endParaRPr lang="pt-BR"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302408A4-15A3-49D2-9725-B3D68D9A6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30" y="2016927"/>
            <a:ext cx="10421389" cy="2824145"/>
          </a:xfrm>
          <a:prstGeom prst="rect">
            <a:avLst/>
          </a:prstGeom>
        </p:spPr>
      </p:pic>
      <p:sp>
        <p:nvSpPr>
          <p:cNvPr id="4" name="TextBox 3">
            <a:extLst>
              <a:ext uri="{FF2B5EF4-FFF2-40B4-BE49-F238E27FC236}">
                <a16:creationId xmlns:a16="http://schemas.microsoft.com/office/drawing/2014/main" id="{340094AA-045E-4C70-81CB-961417C9D6FB}"/>
              </a:ext>
            </a:extLst>
          </p:cNvPr>
          <p:cNvSpPr txBox="1"/>
          <p:nvPr/>
        </p:nvSpPr>
        <p:spPr>
          <a:xfrm>
            <a:off x="444730" y="5114875"/>
            <a:ext cx="10612582" cy="923330"/>
          </a:xfrm>
          <a:prstGeom prst="rect">
            <a:avLst/>
          </a:prstGeom>
          <a:noFill/>
        </p:spPr>
        <p:txBody>
          <a:bodyPr wrap="square" rtlCol="0">
            <a:spAutoFit/>
          </a:bodyPr>
          <a:lstStyle/>
          <a:p>
            <a:r>
              <a:rPr lang="en-US" dirty="0">
                <a:solidFill>
                  <a:schemeClr val="bg1"/>
                </a:solidFill>
              </a:rPr>
              <a:t>The gross profit was calculated based on the average of 2014, 2015, 2016, and 2017. The best and worst case we add or subtract 2%. </a:t>
            </a:r>
          </a:p>
          <a:p>
            <a:endParaRPr lang="pt-BR" dirty="0">
              <a:solidFill>
                <a:schemeClr val="bg1"/>
              </a:solidFill>
            </a:endParaRPr>
          </a:p>
        </p:txBody>
      </p:sp>
    </p:spTree>
    <p:extLst>
      <p:ext uri="{BB962C8B-B14F-4D97-AF65-F5344CB8AC3E}">
        <p14:creationId xmlns:p14="http://schemas.microsoft.com/office/powerpoint/2010/main" val="140182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609600" y="281446"/>
            <a:ext cx="9144000" cy="1001894"/>
          </a:xfrm>
        </p:spPr>
        <p:txBody>
          <a:bodyPr/>
          <a:lstStyle/>
          <a:p>
            <a:pPr algn="l"/>
            <a:r>
              <a:rPr lang="en-US" b="1" dirty="0">
                <a:solidFill>
                  <a:schemeClr val="bg1"/>
                </a:solidFill>
              </a:rPr>
              <a:t>Drivers</a:t>
            </a:r>
            <a:endParaRPr lang="pt-BR" b="1"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46385388-49CC-4AE7-87C4-9250B4286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35" y="2131819"/>
            <a:ext cx="4070465" cy="2594362"/>
          </a:xfrm>
          <a:prstGeom prst="rect">
            <a:avLst/>
          </a:prstGeom>
        </p:spPr>
      </p:pic>
      <p:sp>
        <p:nvSpPr>
          <p:cNvPr id="3" name="TextBox 2">
            <a:extLst>
              <a:ext uri="{FF2B5EF4-FFF2-40B4-BE49-F238E27FC236}">
                <a16:creationId xmlns:a16="http://schemas.microsoft.com/office/drawing/2014/main" id="{C2A6F261-9EAE-411E-9FE0-149D59C128D2}"/>
              </a:ext>
            </a:extLst>
          </p:cNvPr>
          <p:cNvSpPr txBox="1"/>
          <p:nvPr/>
        </p:nvSpPr>
        <p:spPr>
          <a:xfrm>
            <a:off x="6096000" y="2171636"/>
            <a:ext cx="4862946" cy="2554545"/>
          </a:xfrm>
          <a:prstGeom prst="rect">
            <a:avLst/>
          </a:prstGeom>
          <a:noFill/>
        </p:spPr>
        <p:txBody>
          <a:bodyPr wrap="square" rtlCol="0">
            <a:spAutoFit/>
          </a:bodyPr>
          <a:lstStyle/>
          <a:p>
            <a:pPr marL="342900" indent="-342900">
              <a:buFont typeface="+mj-lt"/>
              <a:buAutoNum type="arabicPeriod"/>
            </a:pPr>
            <a:r>
              <a:rPr lang="en-US" sz="1600" dirty="0">
                <a:solidFill>
                  <a:schemeClr val="bg1"/>
                </a:solidFill>
              </a:rPr>
              <a:t>Select provides a flexible model.</a:t>
            </a:r>
          </a:p>
          <a:p>
            <a:pPr marL="342900" indent="-342900">
              <a:buFont typeface="+mj-lt"/>
              <a:buAutoNum type="arabicPeriod"/>
            </a:pPr>
            <a:r>
              <a:rPr lang="en-US" sz="1600" dirty="0">
                <a:solidFill>
                  <a:schemeClr val="bg1"/>
                </a:solidFill>
              </a:rPr>
              <a:t>This is an Analysis about Tesla company.</a:t>
            </a:r>
          </a:p>
          <a:p>
            <a:pPr marL="342900" indent="-342900">
              <a:buFont typeface="+mj-lt"/>
              <a:buAutoNum type="arabicPeriod"/>
            </a:pPr>
            <a:r>
              <a:rPr lang="en-US" sz="1600" dirty="0">
                <a:solidFill>
                  <a:schemeClr val="bg1"/>
                </a:solidFill>
              </a:rPr>
              <a:t>The model currency is USD.</a:t>
            </a:r>
          </a:p>
          <a:p>
            <a:pPr marL="342900" indent="-342900">
              <a:buFont typeface="+mj-lt"/>
              <a:buAutoNum type="arabicPeriod"/>
            </a:pPr>
            <a:r>
              <a:rPr lang="en-US" sz="1600" dirty="0">
                <a:solidFill>
                  <a:schemeClr val="bg1"/>
                </a:solidFill>
              </a:rPr>
              <a:t>UST10 is our yield on September 27, 2018.</a:t>
            </a:r>
          </a:p>
          <a:p>
            <a:pPr marL="342900" indent="-342900">
              <a:buFont typeface="+mj-lt"/>
              <a:buAutoNum type="arabicPeriod"/>
            </a:pPr>
            <a:r>
              <a:rPr lang="en-US" sz="1600" dirty="0">
                <a:solidFill>
                  <a:schemeClr val="bg1"/>
                </a:solidFill>
              </a:rPr>
              <a:t>The market risk premium is 5%.</a:t>
            </a:r>
          </a:p>
          <a:p>
            <a:pPr marL="342900" indent="-342900">
              <a:buFont typeface="+mj-lt"/>
              <a:buAutoNum type="arabicPeriod"/>
            </a:pPr>
            <a:r>
              <a:rPr lang="en-US" sz="1600" dirty="0">
                <a:solidFill>
                  <a:schemeClr val="bg1"/>
                </a:solidFill>
              </a:rPr>
              <a:t>The beta on September 27, 2018 is 0.78</a:t>
            </a:r>
          </a:p>
          <a:p>
            <a:pPr marL="342900" indent="-342900">
              <a:buFont typeface="+mj-lt"/>
              <a:buAutoNum type="arabicPeriod"/>
            </a:pPr>
            <a:r>
              <a:rPr lang="en-US" sz="1600" dirty="0">
                <a:solidFill>
                  <a:schemeClr val="bg1"/>
                </a:solidFill>
              </a:rPr>
              <a:t>Tesla’s price on September 27, 2018 is 307.8</a:t>
            </a:r>
          </a:p>
          <a:p>
            <a:pPr marL="342900" indent="-342900">
              <a:buFont typeface="+mj-lt"/>
              <a:buAutoNum type="arabicPeriod"/>
            </a:pPr>
            <a:r>
              <a:rPr lang="pt-BR" sz="1600" dirty="0">
                <a:solidFill>
                  <a:schemeClr val="bg1"/>
                </a:solidFill>
              </a:rPr>
              <a:t>Bond yield </a:t>
            </a:r>
            <a:r>
              <a:rPr lang="en-US" sz="1600" dirty="0">
                <a:solidFill>
                  <a:schemeClr val="bg1"/>
                </a:solidFill>
              </a:rPr>
              <a:t>on September 19, 2018</a:t>
            </a:r>
            <a:r>
              <a:rPr lang="pt-BR" sz="1600" dirty="0">
                <a:solidFill>
                  <a:schemeClr val="bg1"/>
                </a:solidFill>
              </a:rPr>
              <a:t> is 7.5%.</a:t>
            </a:r>
          </a:p>
          <a:p>
            <a:pPr marL="342900" indent="-342900">
              <a:buFont typeface="+mj-lt"/>
              <a:buAutoNum type="arabicPeriod"/>
            </a:pPr>
            <a:r>
              <a:rPr lang="pt-BR" sz="1600" dirty="0">
                <a:solidFill>
                  <a:schemeClr val="bg1"/>
                </a:solidFill>
              </a:rPr>
              <a:t>The corporate tax rate is 30%, estimated.</a:t>
            </a:r>
          </a:p>
          <a:p>
            <a:pPr marL="342900" indent="-342900">
              <a:buFont typeface="+mj-lt"/>
              <a:buAutoNum type="arabicPeriod"/>
            </a:pPr>
            <a:r>
              <a:rPr lang="pt-BR" sz="1600" dirty="0">
                <a:solidFill>
                  <a:schemeClr val="bg1"/>
                </a:solidFill>
              </a:rPr>
              <a:t>Expected inflation of 2%.</a:t>
            </a:r>
          </a:p>
        </p:txBody>
      </p:sp>
    </p:spTree>
    <p:extLst>
      <p:ext uri="{BB962C8B-B14F-4D97-AF65-F5344CB8AC3E}">
        <p14:creationId xmlns:p14="http://schemas.microsoft.com/office/powerpoint/2010/main" val="262575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11727" y="270473"/>
            <a:ext cx="9144000" cy="1001894"/>
          </a:xfrm>
        </p:spPr>
        <p:txBody>
          <a:bodyPr/>
          <a:lstStyle/>
          <a:p>
            <a:r>
              <a:rPr lang="en-US" dirty="0">
                <a:solidFill>
                  <a:schemeClr val="bg1"/>
                </a:solidFill>
              </a:rPr>
              <a:t>Cost of sales Energy &amp; Other</a:t>
            </a:r>
            <a:endParaRPr lang="pt-BR"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E952A7DC-6150-4932-8110-167CAA812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6" y="2702933"/>
            <a:ext cx="10221884" cy="1452134"/>
          </a:xfrm>
          <a:prstGeom prst="rect">
            <a:avLst/>
          </a:prstGeom>
        </p:spPr>
      </p:pic>
      <p:sp>
        <p:nvSpPr>
          <p:cNvPr id="6" name="TextBox 5">
            <a:extLst>
              <a:ext uri="{FF2B5EF4-FFF2-40B4-BE49-F238E27FC236}">
                <a16:creationId xmlns:a16="http://schemas.microsoft.com/office/drawing/2014/main" id="{5FDF5A55-78BA-4F70-97CA-E8D9CEDED1DE}"/>
              </a:ext>
            </a:extLst>
          </p:cNvPr>
          <p:cNvSpPr txBox="1"/>
          <p:nvPr/>
        </p:nvSpPr>
        <p:spPr>
          <a:xfrm>
            <a:off x="552796" y="4485748"/>
            <a:ext cx="8474826" cy="369332"/>
          </a:xfrm>
          <a:prstGeom prst="rect">
            <a:avLst/>
          </a:prstGeom>
          <a:noFill/>
        </p:spPr>
        <p:txBody>
          <a:bodyPr wrap="square">
            <a:spAutoFit/>
          </a:bodyPr>
          <a:lstStyle/>
          <a:p>
            <a:r>
              <a:rPr lang="en-US" dirty="0">
                <a:solidFill>
                  <a:schemeClr val="bg1"/>
                </a:solidFill>
              </a:rPr>
              <a:t>Gross Profit =  Revenues – Cost of sales, easy to calculate with the data we have.</a:t>
            </a:r>
            <a:endParaRPr lang="pt-BR" dirty="0"/>
          </a:p>
        </p:txBody>
      </p:sp>
    </p:spTree>
    <p:extLst>
      <p:ext uri="{BB962C8B-B14F-4D97-AF65-F5344CB8AC3E}">
        <p14:creationId xmlns:p14="http://schemas.microsoft.com/office/powerpoint/2010/main" val="372688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2427106"/>
            <a:ext cx="9144000" cy="1001894"/>
          </a:xfrm>
        </p:spPr>
        <p:txBody>
          <a:bodyPr/>
          <a:lstStyle/>
          <a:p>
            <a:pPr algn="l"/>
            <a:r>
              <a:rPr lang="en-US" dirty="0">
                <a:solidFill>
                  <a:schemeClr val="bg1"/>
                </a:solidFill>
              </a:rPr>
              <a:t>Operating expenses</a:t>
            </a:r>
            <a:endParaRPr lang="pt-BR" dirty="0">
              <a:solidFill>
                <a:schemeClr val="bg1"/>
              </a:solidFill>
            </a:endParaRPr>
          </a:p>
        </p:txBody>
      </p:sp>
    </p:spTree>
    <p:extLst>
      <p:ext uri="{BB962C8B-B14F-4D97-AF65-F5344CB8AC3E}">
        <p14:creationId xmlns:p14="http://schemas.microsoft.com/office/powerpoint/2010/main" val="950768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26720" y="274109"/>
            <a:ext cx="9144000" cy="1001894"/>
          </a:xfrm>
        </p:spPr>
        <p:txBody>
          <a:bodyPr/>
          <a:lstStyle/>
          <a:p>
            <a:pPr algn="l"/>
            <a:r>
              <a:rPr lang="en-US" dirty="0">
                <a:solidFill>
                  <a:schemeClr val="bg1"/>
                </a:solidFill>
              </a:rPr>
              <a:t>Opex</a:t>
            </a:r>
            <a:endParaRPr lang="pt-BR" dirty="0">
              <a:solidFill>
                <a:schemeClr val="bg1"/>
              </a:solidFill>
            </a:endParaRPr>
          </a:p>
        </p:txBody>
      </p:sp>
      <p:sp>
        <p:nvSpPr>
          <p:cNvPr id="4" name="TextBox 3">
            <a:extLst>
              <a:ext uri="{FF2B5EF4-FFF2-40B4-BE49-F238E27FC236}">
                <a16:creationId xmlns:a16="http://schemas.microsoft.com/office/drawing/2014/main" id="{34BB6DCD-0AF4-4514-8795-7734053694AF}"/>
              </a:ext>
            </a:extLst>
          </p:cNvPr>
          <p:cNvSpPr txBox="1"/>
          <p:nvPr/>
        </p:nvSpPr>
        <p:spPr>
          <a:xfrm>
            <a:off x="5681749" y="1923840"/>
            <a:ext cx="5573684" cy="3139321"/>
          </a:xfrm>
          <a:prstGeom prst="rect">
            <a:avLst/>
          </a:prstGeom>
          <a:noFill/>
        </p:spPr>
        <p:txBody>
          <a:bodyPr wrap="square">
            <a:spAutoFit/>
          </a:bodyPr>
          <a:lstStyle/>
          <a:p>
            <a:r>
              <a:rPr lang="en-US" dirty="0">
                <a:solidFill>
                  <a:schemeClr val="bg1"/>
                </a:solidFill>
              </a:rPr>
              <a:t>Tesla is not a young or mature company. The benefits of the scale do not yet apply to it in the year 2018. It is important to check that operating expenses will decrease as soon as the company is able to take advantage of the economy of scale.</a:t>
            </a:r>
          </a:p>
          <a:p>
            <a:endParaRPr lang="en-US" dirty="0">
              <a:solidFill>
                <a:schemeClr val="bg1"/>
              </a:solidFill>
            </a:endParaRPr>
          </a:p>
          <a:p>
            <a:r>
              <a:rPr lang="en-US" dirty="0">
                <a:solidFill>
                  <a:schemeClr val="bg1"/>
                </a:solidFill>
              </a:rPr>
              <a:t>The best approach to calculate Opex was to find information from competitors and average them, not considering companies with outlier’s values as an Opex margin (%), instead the average of the market.</a:t>
            </a:r>
          </a:p>
          <a:p>
            <a:endParaRPr lang="pt-BR" dirty="0"/>
          </a:p>
        </p:txBody>
      </p:sp>
      <p:grpSp>
        <p:nvGrpSpPr>
          <p:cNvPr id="7" name="Group 6">
            <a:extLst>
              <a:ext uri="{FF2B5EF4-FFF2-40B4-BE49-F238E27FC236}">
                <a16:creationId xmlns:a16="http://schemas.microsoft.com/office/drawing/2014/main" id="{1A0993ED-775E-4D5C-9CF0-ED0E2FC50839}"/>
              </a:ext>
            </a:extLst>
          </p:cNvPr>
          <p:cNvGrpSpPr/>
          <p:nvPr/>
        </p:nvGrpSpPr>
        <p:grpSpPr>
          <a:xfrm>
            <a:off x="426720" y="1923840"/>
            <a:ext cx="4934639" cy="3010320"/>
            <a:chOff x="426720" y="1923840"/>
            <a:chExt cx="4934639" cy="3010320"/>
          </a:xfrm>
        </p:grpSpPr>
        <p:pic>
          <p:nvPicPr>
            <p:cNvPr id="5" name="Picture 4" descr="Table&#10;&#10;Description automatically generated">
              <a:extLst>
                <a:ext uri="{FF2B5EF4-FFF2-40B4-BE49-F238E27FC236}">
                  <a16:creationId xmlns:a16="http://schemas.microsoft.com/office/drawing/2014/main" id="{D78C1C31-0F05-41C9-A428-4DBF88234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1923840"/>
              <a:ext cx="4934639" cy="3010320"/>
            </a:xfrm>
            <a:prstGeom prst="rect">
              <a:avLst/>
            </a:prstGeom>
          </p:spPr>
        </p:pic>
        <p:sp>
          <p:nvSpPr>
            <p:cNvPr id="3" name="Rectangle 2">
              <a:extLst>
                <a:ext uri="{FF2B5EF4-FFF2-40B4-BE49-F238E27FC236}">
                  <a16:creationId xmlns:a16="http://schemas.microsoft.com/office/drawing/2014/main" id="{7B8FA607-139B-4BDD-A26E-D6E599038A90}"/>
                </a:ext>
              </a:extLst>
            </p:cNvPr>
            <p:cNvSpPr/>
            <p:nvPr/>
          </p:nvSpPr>
          <p:spPr>
            <a:xfrm>
              <a:off x="1886989" y="1923840"/>
              <a:ext cx="157942" cy="23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5">
              <a:extLst>
                <a:ext uri="{FF2B5EF4-FFF2-40B4-BE49-F238E27FC236}">
                  <a16:creationId xmlns:a16="http://schemas.microsoft.com/office/drawing/2014/main" id="{A3FF8915-6BF6-41DE-B52D-6DF2C8B5E91A}"/>
                </a:ext>
              </a:extLst>
            </p:cNvPr>
            <p:cNvSpPr/>
            <p:nvPr/>
          </p:nvSpPr>
          <p:spPr>
            <a:xfrm>
              <a:off x="1299556" y="2313709"/>
              <a:ext cx="63731" cy="23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1952136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10095" y="340611"/>
            <a:ext cx="9144000" cy="1001894"/>
          </a:xfrm>
        </p:spPr>
        <p:txBody>
          <a:bodyPr/>
          <a:lstStyle/>
          <a:p>
            <a:pPr algn="l"/>
            <a:r>
              <a:rPr lang="en-US" dirty="0">
                <a:solidFill>
                  <a:schemeClr val="bg1"/>
                </a:solidFill>
              </a:rPr>
              <a:t>Opex</a:t>
            </a:r>
            <a:endParaRPr lang="pt-BR" dirty="0">
              <a:solidFill>
                <a:schemeClr val="bg1"/>
              </a:solidFill>
            </a:endParaRPr>
          </a:p>
        </p:txBody>
      </p:sp>
      <p:pic>
        <p:nvPicPr>
          <p:cNvPr id="5" name="Picture 4" descr="Graphical user interface, application, table&#10;&#10;Description automatically generated">
            <a:extLst>
              <a:ext uri="{FF2B5EF4-FFF2-40B4-BE49-F238E27FC236}">
                <a16:creationId xmlns:a16="http://schemas.microsoft.com/office/drawing/2014/main" id="{3610C3DD-CC2A-49DA-9167-00DC94984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95" y="2108826"/>
            <a:ext cx="10354887" cy="2640348"/>
          </a:xfrm>
          <a:prstGeom prst="rect">
            <a:avLst/>
          </a:prstGeom>
        </p:spPr>
      </p:pic>
      <p:sp>
        <p:nvSpPr>
          <p:cNvPr id="7" name="TextBox 6">
            <a:extLst>
              <a:ext uri="{FF2B5EF4-FFF2-40B4-BE49-F238E27FC236}">
                <a16:creationId xmlns:a16="http://schemas.microsoft.com/office/drawing/2014/main" id="{2AC0607D-B81C-4DB3-835C-1E54C947032C}"/>
              </a:ext>
            </a:extLst>
          </p:cNvPr>
          <p:cNvSpPr txBox="1"/>
          <p:nvPr/>
        </p:nvSpPr>
        <p:spPr>
          <a:xfrm>
            <a:off x="410094" y="5048196"/>
            <a:ext cx="10354887" cy="1200329"/>
          </a:xfrm>
          <a:prstGeom prst="rect">
            <a:avLst/>
          </a:prstGeom>
          <a:noFill/>
        </p:spPr>
        <p:txBody>
          <a:bodyPr wrap="square">
            <a:spAutoFit/>
          </a:bodyPr>
          <a:lstStyle/>
          <a:p>
            <a:r>
              <a:rPr lang="en-US" dirty="0">
                <a:solidFill>
                  <a:schemeClr val="bg1"/>
                </a:solidFill>
              </a:rPr>
              <a:t>Opex as a % of revenues.</a:t>
            </a:r>
          </a:p>
          <a:p>
            <a:r>
              <a:rPr lang="en-US" dirty="0">
                <a:solidFill>
                  <a:schemeClr val="bg1"/>
                </a:solidFill>
              </a:rPr>
              <a:t>Opex to the 2018 H2 is based on average for the past years. The best and worst case we add or subtract 3%.</a:t>
            </a:r>
          </a:p>
          <a:p>
            <a:r>
              <a:rPr lang="en-US" dirty="0">
                <a:solidFill>
                  <a:schemeClr val="bg1"/>
                </a:solidFill>
              </a:rPr>
              <a:t>Opex to the others forecasted periods are based on average of competitors. The best and worst case we add or subtract 2%. </a:t>
            </a:r>
          </a:p>
        </p:txBody>
      </p:sp>
    </p:spTree>
    <p:extLst>
      <p:ext uri="{BB962C8B-B14F-4D97-AF65-F5344CB8AC3E}">
        <p14:creationId xmlns:p14="http://schemas.microsoft.com/office/powerpoint/2010/main" val="1428392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2928053"/>
            <a:ext cx="9144000" cy="1001894"/>
          </a:xfrm>
        </p:spPr>
        <p:txBody>
          <a:bodyPr/>
          <a:lstStyle/>
          <a:p>
            <a:pPr algn="l"/>
            <a:r>
              <a:rPr lang="en-US" dirty="0">
                <a:solidFill>
                  <a:schemeClr val="bg1"/>
                </a:solidFill>
              </a:rPr>
              <a:t>Balance Sheet</a:t>
            </a:r>
            <a:endParaRPr lang="pt-BR" dirty="0">
              <a:solidFill>
                <a:schemeClr val="bg1"/>
              </a:solidFill>
            </a:endParaRPr>
          </a:p>
        </p:txBody>
      </p:sp>
    </p:spTree>
    <p:extLst>
      <p:ext uri="{BB962C8B-B14F-4D97-AF65-F5344CB8AC3E}">
        <p14:creationId xmlns:p14="http://schemas.microsoft.com/office/powerpoint/2010/main" val="310716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18407" y="269579"/>
            <a:ext cx="9144000" cy="1001894"/>
          </a:xfrm>
        </p:spPr>
        <p:txBody>
          <a:bodyPr/>
          <a:lstStyle/>
          <a:p>
            <a:r>
              <a:rPr lang="en-US" dirty="0">
                <a:solidFill>
                  <a:schemeClr val="bg1"/>
                </a:solidFill>
              </a:rPr>
              <a:t>Property, Plant &amp; Equipment</a:t>
            </a:r>
            <a:endParaRPr lang="pt-BR" dirty="0">
              <a:solidFill>
                <a:schemeClr val="bg1"/>
              </a:solidFill>
            </a:endParaRPr>
          </a:p>
        </p:txBody>
      </p:sp>
      <p:pic>
        <p:nvPicPr>
          <p:cNvPr id="5" name="Picture 4" descr="A picture containing table&#10;&#10;Description automatically generated">
            <a:extLst>
              <a:ext uri="{FF2B5EF4-FFF2-40B4-BE49-F238E27FC236}">
                <a16:creationId xmlns:a16="http://schemas.microsoft.com/office/drawing/2014/main" id="{ED229180-0F8E-49DC-8E01-DECED95E5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07" y="2020764"/>
            <a:ext cx="9685841" cy="3265612"/>
          </a:xfrm>
          <a:prstGeom prst="rect">
            <a:avLst/>
          </a:prstGeom>
        </p:spPr>
      </p:pic>
      <p:sp>
        <p:nvSpPr>
          <p:cNvPr id="4" name="TextBox 3">
            <a:extLst>
              <a:ext uri="{FF2B5EF4-FFF2-40B4-BE49-F238E27FC236}">
                <a16:creationId xmlns:a16="http://schemas.microsoft.com/office/drawing/2014/main" id="{8B37850C-D85B-42F3-BCF7-F28FEB4B437A}"/>
              </a:ext>
            </a:extLst>
          </p:cNvPr>
          <p:cNvSpPr txBox="1"/>
          <p:nvPr/>
        </p:nvSpPr>
        <p:spPr>
          <a:xfrm>
            <a:off x="418407" y="5435502"/>
            <a:ext cx="11435542" cy="1200329"/>
          </a:xfrm>
          <a:prstGeom prst="rect">
            <a:avLst/>
          </a:prstGeom>
          <a:noFill/>
        </p:spPr>
        <p:txBody>
          <a:bodyPr wrap="square">
            <a:spAutoFit/>
          </a:bodyPr>
          <a:lstStyle/>
          <a:p>
            <a:r>
              <a:rPr lang="en-US" dirty="0">
                <a:solidFill>
                  <a:schemeClr val="bg1"/>
                </a:solidFill>
              </a:rPr>
              <a:t>Ending PP&amp;E = Beginning PP&amp;E + Capex – D&amp;A</a:t>
            </a:r>
          </a:p>
          <a:p>
            <a:r>
              <a:rPr lang="en-US" dirty="0">
                <a:solidFill>
                  <a:schemeClr val="bg1"/>
                </a:solidFill>
              </a:rPr>
              <a:t>Capex can be modeled in two approaches:</a:t>
            </a:r>
          </a:p>
          <a:p>
            <a:pPr marL="342900" indent="-342900">
              <a:buAutoNum type="arabicPeriod"/>
            </a:pPr>
            <a:r>
              <a:rPr lang="en-US" dirty="0">
                <a:solidFill>
                  <a:schemeClr val="bg1"/>
                </a:solidFill>
              </a:rPr>
              <a:t>Model as a % of Beginning PP&amp;E (2018 H2 average applied, 2019 60%, 2020 40%, 2021 30%, 20% onwards).</a:t>
            </a:r>
          </a:p>
          <a:p>
            <a:pPr marL="342900" indent="-342900">
              <a:buFontTx/>
              <a:buAutoNum type="arabicPeriod"/>
            </a:pPr>
            <a:r>
              <a:rPr lang="en-US" dirty="0">
                <a:solidFill>
                  <a:schemeClr val="bg1"/>
                </a:solidFill>
              </a:rPr>
              <a:t>Model as a % of revenues (2018 H2, 2019 average applied, 2020 20%, 2021 15%, 10% onwards).</a:t>
            </a:r>
          </a:p>
        </p:txBody>
      </p:sp>
    </p:spTree>
    <p:extLst>
      <p:ext uri="{BB962C8B-B14F-4D97-AF65-F5344CB8AC3E}">
        <p14:creationId xmlns:p14="http://schemas.microsoft.com/office/powerpoint/2010/main" val="384282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18407" y="269579"/>
            <a:ext cx="9144000" cy="1001894"/>
          </a:xfrm>
        </p:spPr>
        <p:txBody>
          <a:bodyPr/>
          <a:lstStyle/>
          <a:p>
            <a:r>
              <a:rPr lang="en-US" dirty="0">
                <a:solidFill>
                  <a:schemeClr val="bg1"/>
                </a:solidFill>
              </a:rPr>
              <a:t>Property, Plant &amp; Equipment</a:t>
            </a:r>
            <a:endParaRPr lang="pt-BR" dirty="0">
              <a:solidFill>
                <a:schemeClr val="bg1"/>
              </a:solidFill>
            </a:endParaRPr>
          </a:p>
        </p:txBody>
      </p:sp>
      <p:pic>
        <p:nvPicPr>
          <p:cNvPr id="5" name="Picture 4" descr="A picture containing table&#10;&#10;Description automatically generated">
            <a:extLst>
              <a:ext uri="{FF2B5EF4-FFF2-40B4-BE49-F238E27FC236}">
                <a16:creationId xmlns:a16="http://schemas.microsoft.com/office/drawing/2014/main" id="{ED229180-0F8E-49DC-8E01-DECED95E5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07" y="2020764"/>
            <a:ext cx="9685841" cy="3265612"/>
          </a:xfrm>
          <a:prstGeom prst="rect">
            <a:avLst/>
          </a:prstGeom>
        </p:spPr>
      </p:pic>
      <p:sp>
        <p:nvSpPr>
          <p:cNvPr id="4" name="TextBox 3">
            <a:extLst>
              <a:ext uri="{FF2B5EF4-FFF2-40B4-BE49-F238E27FC236}">
                <a16:creationId xmlns:a16="http://schemas.microsoft.com/office/drawing/2014/main" id="{8B37850C-D85B-42F3-BCF7-F28FEB4B437A}"/>
              </a:ext>
            </a:extLst>
          </p:cNvPr>
          <p:cNvSpPr txBox="1"/>
          <p:nvPr/>
        </p:nvSpPr>
        <p:spPr>
          <a:xfrm>
            <a:off x="418407" y="5435502"/>
            <a:ext cx="11435542" cy="1200329"/>
          </a:xfrm>
          <a:prstGeom prst="rect">
            <a:avLst/>
          </a:prstGeom>
          <a:noFill/>
        </p:spPr>
        <p:txBody>
          <a:bodyPr wrap="square">
            <a:spAutoFit/>
          </a:bodyPr>
          <a:lstStyle/>
          <a:p>
            <a:r>
              <a:rPr lang="en-US" dirty="0">
                <a:solidFill>
                  <a:schemeClr val="bg1"/>
                </a:solidFill>
              </a:rPr>
              <a:t>It is possible to do a sanity check of D&amp;A as a % of revenues of other companies in the industry.</a:t>
            </a:r>
          </a:p>
          <a:p>
            <a:r>
              <a:rPr lang="en-US" dirty="0">
                <a:solidFill>
                  <a:schemeClr val="bg1"/>
                </a:solidFill>
              </a:rPr>
              <a:t>We can’t do it with Capex, because it is difficult to find Capex data. </a:t>
            </a:r>
          </a:p>
          <a:p>
            <a:endParaRPr lang="en-US" dirty="0">
              <a:solidFill>
                <a:schemeClr val="bg1"/>
              </a:solidFill>
            </a:endParaRPr>
          </a:p>
          <a:p>
            <a:r>
              <a:rPr lang="en-US" dirty="0">
                <a:solidFill>
                  <a:srgbClr val="FFFF00"/>
                </a:solidFill>
              </a:rPr>
              <a:t>NOTE: D&amp;A H2 2018 -&gt; D&amp;A of historical assets + D&amp;A of Capex H2 2018</a:t>
            </a:r>
          </a:p>
        </p:txBody>
      </p:sp>
    </p:spTree>
    <p:extLst>
      <p:ext uri="{BB962C8B-B14F-4D97-AF65-F5344CB8AC3E}">
        <p14:creationId xmlns:p14="http://schemas.microsoft.com/office/powerpoint/2010/main" val="471640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599308" y="264221"/>
            <a:ext cx="9144000" cy="1001894"/>
          </a:xfrm>
        </p:spPr>
        <p:txBody>
          <a:bodyPr/>
          <a:lstStyle/>
          <a:p>
            <a:pPr algn="l"/>
            <a:r>
              <a:rPr lang="en-US" dirty="0">
                <a:solidFill>
                  <a:schemeClr val="bg1"/>
                </a:solidFill>
              </a:rPr>
              <a:t>PP&amp;E</a:t>
            </a:r>
            <a:endParaRPr lang="pt-BR" dirty="0">
              <a:solidFill>
                <a:schemeClr val="bg1"/>
              </a:solidFill>
            </a:endParaRPr>
          </a:p>
        </p:txBody>
      </p:sp>
      <p:grpSp>
        <p:nvGrpSpPr>
          <p:cNvPr id="3" name="Group 2">
            <a:extLst>
              <a:ext uri="{FF2B5EF4-FFF2-40B4-BE49-F238E27FC236}">
                <a16:creationId xmlns:a16="http://schemas.microsoft.com/office/drawing/2014/main" id="{9A1E74A7-7044-4124-9FC5-E38FC4AD4405}"/>
              </a:ext>
            </a:extLst>
          </p:cNvPr>
          <p:cNvGrpSpPr/>
          <p:nvPr/>
        </p:nvGrpSpPr>
        <p:grpSpPr>
          <a:xfrm>
            <a:off x="599308" y="1916557"/>
            <a:ext cx="5496692" cy="3010320"/>
            <a:chOff x="599308" y="1916557"/>
            <a:chExt cx="5496692" cy="3010320"/>
          </a:xfrm>
        </p:grpSpPr>
        <p:pic>
          <p:nvPicPr>
            <p:cNvPr id="5" name="Picture 4" descr="A picture containing table&#10;&#10;Description automatically generated">
              <a:extLst>
                <a:ext uri="{FF2B5EF4-FFF2-40B4-BE49-F238E27FC236}">
                  <a16:creationId xmlns:a16="http://schemas.microsoft.com/office/drawing/2014/main" id="{C1D79B8D-2CB6-4996-8FF5-5095BC520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08" y="1916557"/>
              <a:ext cx="5496692" cy="3010320"/>
            </a:xfrm>
            <a:prstGeom prst="rect">
              <a:avLst/>
            </a:prstGeom>
          </p:spPr>
        </p:pic>
        <p:sp>
          <p:nvSpPr>
            <p:cNvPr id="4" name="Rectangle 3">
              <a:extLst>
                <a:ext uri="{FF2B5EF4-FFF2-40B4-BE49-F238E27FC236}">
                  <a16:creationId xmlns:a16="http://schemas.microsoft.com/office/drawing/2014/main" id="{F3755594-913B-41D5-9B60-35D34AC405AA}"/>
                </a:ext>
              </a:extLst>
            </p:cNvPr>
            <p:cNvSpPr/>
            <p:nvPr/>
          </p:nvSpPr>
          <p:spPr>
            <a:xfrm>
              <a:off x="2103120" y="1916557"/>
              <a:ext cx="157942" cy="23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 name="TextBox 5">
            <a:extLst>
              <a:ext uri="{FF2B5EF4-FFF2-40B4-BE49-F238E27FC236}">
                <a16:creationId xmlns:a16="http://schemas.microsoft.com/office/drawing/2014/main" id="{1235E33B-5E86-4B90-BAE6-E7FAD8299961}"/>
              </a:ext>
            </a:extLst>
          </p:cNvPr>
          <p:cNvSpPr txBox="1"/>
          <p:nvPr/>
        </p:nvSpPr>
        <p:spPr>
          <a:xfrm>
            <a:off x="6229003" y="1916557"/>
            <a:ext cx="5861397" cy="3139321"/>
          </a:xfrm>
          <a:prstGeom prst="rect">
            <a:avLst/>
          </a:prstGeom>
          <a:noFill/>
        </p:spPr>
        <p:txBody>
          <a:bodyPr wrap="square">
            <a:spAutoFit/>
          </a:bodyPr>
          <a:lstStyle/>
          <a:p>
            <a:r>
              <a:rPr lang="en-US" dirty="0">
                <a:solidFill>
                  <a:schemeClr val="bg1"/>
                </a:solidFill>
              </a:rPr>
              <a:t>With D&amp;A forecasted we can calculate:</a:t>
            </a:r>
          </a:p>
          <a:p>
            <a:r>
              <a:rPr lang="en-US" dirty="0">
                <a:solidFill>
                  <a:schemeClr val="bg1"/>
                </a:solidFill>
              </a:rPr>
              <a:t>1. D&amp;A as a % of PP&amp;E</a:t>
            </a:r>
            <a:br>
              <a:rPr lang="en-US" dirty="0">
                <a:solidFill>
                  <a:schemeClr val="bg1"/>
                </a:solidFill>
              </a:rPr>
            </a:br>
            <a:r>
              <a:rPr lang="en-US" dirty="0">
                <a:solidFill>
                  <a:schemeClr val="bg1"/>
                </a:solidFill>
              </a:rPr>
              <a:t>2. D&amp;A as a % of revenues.</a:t>
            </a:r>
          </a:p>
          <a:p>
            <a:endParaRPr lang="en-US" dirty="0">
              <a:solidFill>
                <a:schemeClr val="bg1"/>
              </a:solidFill>
            </a:endParaRPr>
          </a:p>
          <a:p>
            <a:r>
              <a:rPr lang="en-US" dirty="0">
                <a:solidFill>
                  <a:schemeClr val="bg1"/>
                </a:solidFill>
              </a:rPr>
              <a:t>We can do a sanity check since D&amp;A is easier to find public information than capex.</a:t>
            </a:r>
          </a:p>
          <a:p>
            <a:endParaRPr lang="en-US" dirty="0">
              <a:solidFill>
                <a:schemeClr val="bg1"/>
              </a:solidFill>
            </a:endParaRPr>
          </a:p>
          <a:p>
            <a:r>
              <a:rPr lang="en-US" dirty="0">
                <a:solidFill>
                  <a:srgbClr val="FFFF00"/>
                </a:solidFill>
              </a:rPr>
              <a:t>NOTE: It is better to use Capex as a percentage of revenue in  growing business, as the business will need improvements as it grows. PP&amp;E is important to verify the historical information of how much CAPEX represented for PP&amp;E.</a:t>
            </a:r>
          </a:p>
        </p:txBody>
      </p:sp>
    </p:spTree>
    <p:extLst>
      <p:ext uri="{BB962C8B-B14F-4D97-AF65-F5344CB8AC3E}">
        <p14:creationId xmlns:p14="http://schemas.microsoft.com/office/powerpoint/2010/main" val="1414112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2928053"/>
            <a:ext cx="9144000" cy="1001894"/>
          </a:xfrm>
        </p:spPr>
        <p:txBody>
          <a:bodyPr/>
          <a:lstStyle/>
          <a:p>
            <a:pPr algn="l"/>
            <a:r>
              <a:rPr lang="en-US" dirty="0">
                <a:solidFill>
                  <a:schemeClr val="bg1"/>
                </a:solidFill>
              </a:rPr>
              <a:t>Working capital</a:t>
            </a:r>
            <a:endParaRPr lang="pt-BR" dirty="0">
              <a:solidFill>
                <a:schemeClr val="bg1"/>
              </a:solidFill>
            </a:endParaRPr>
          </a:p>
        </p:txBody>
      </p:sp>
    </p:spTree>
    <p:extLst>
      <p:ext uri="{BB962C8B-B14F-4D97-AF65-F5344CB8AC3E}">
        <p14:creationId xmlns:p14="http://schemas.microsoft.com/office/powerpoint/2010/main" val="3654573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501535" y="348924"/>
            <a:ext cx="9144000" cy="1001894"/>
          </a:xfrm>
        </p:spPr>
        <p:txBody>
          <a:bodyPr/>
          <a:lstStyle/>
          <a:p>
            <a:pPr algn="l"/>
            <a:r>
              <a:rPr lang="en-US" dirty="0">
                <a:solidFill>
                  <a:schemeClr val="bg1"/>
                </a:solidFill>
              </a:rPr>
              <a:t>Working Capital</a:t>
            </a:r>
            <a:endParaRPr lang="pt-BR" dirty="0">
              <a:solidFill>
                <a:schemeClr val="bg1"/>
              </a:solidFill>
            </a:endParaRPr>
          </a:p>
        </p:txBody>
      </p:sp>
      <p:pic>
        <p:nvPicPr>
          <p:cNvPr id="9" name="Picture 8" descr="Table&#10;&#10;Description automatically generated">
            <a:extLst>
              <a:ext uri="{FF2B5EF4-FFF2-40B4-BE49-F238E27FC236}">
                <a16:creationId xmlns:a16="http://schemas.microsoft.com/office/drawing/2014/main" id="{0DE6BDDE-F4EA-4108-835D-415EC79AF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35" y="2467860"/>
            <a:ext cx="9556865" cy="1922280"/>
          </a:xfrm>
          <a:prstGeom prst="rect">
            <a:avLst/>
          </a:prstGeom>
        </p:spPr>
      </p:pic>
      <p:sp>
        <p:nvSpPr>
          <p:cNvPr id="4" name="TextBox 3">
            <a:extLst>
              <a:ext uri="{FF2B5EF4-FFF2-40B4-BE49-F238E27FC236}">
                <a16:creationId xmlns:a16="http://schemas.microsoft.com/office/drawing/2014/main" id="{0652CA6E-EACE-4292-8087-1777A738451E}"/>
              </a:ext>
            </a:extLst>
          </p:cNvPr>
          <p:cNvSpPr txBox="1"/>
          <p:nvPr/>
        </p:nvSpPr>
        <p:spPr>
          <a:xfrm>
            <a:off x="501535" y="4604229"/>
            <a:ext cx="9556865" cy="2031325"/>
          </a:xfrm>
          <a:prstGeom prst="rect">
            <a:avLst/>
          </a:prstGeom>
          <a:noFill/>
        </p:spPr>
        <p:txBody>
          <a:bodyPr wrap="square">
            <a:spAutoFit/>
          </a:bodyPr>
          <a:lstStyle/>
          <a:p>
            <a:r>
              <a:rPr lang="en-US" dirty="0">
                <a:solidFill>
                  <a:schemeClr val="bg1"/>
                </a:solidFill>
              </a:rPr>
              <a:t>Net trade cycle = DSO + DIO - DPO.</a:t>
            </a:r>
          </a:p>
          <a:p>
            <a:r>
              <a:rPr lang="en-US" dirty="0">
                <a:solidFill>
                  <a:schemeClr val="bg1"/>
                </a:solidFill>
              </a:rPr>
              <a:t>Using the average to forecast the future, from it we can calculate Trade receivables, Inventory and Trade payables. </a:t>
            </a:r>
          </a:p>
          <a:p>
            <a:endParaRPr lang="en-US" dirty="0">
              <a:solidFill>
                <a:schemeClr val="bg1"/>
              </a:solidFill>
            </a:endParaRPr>
          </a:p>
          <a:p>
            <a:r>
              <a:rPr lang="en-US" dirty="0">
                <a:solidFill>
                  <a:schemeClr val="bg1"/>
                </a:solidFill>
              </a:rPr>
              <a:t>Trade receivables = (DSO * Revenue) / 360</a:t>
            </a:r>
          </a:p>
          <a:p>
            <a:r>
              <a:rPr lang="en-US" dirty="0">
                <a:solidFill>
                  <a:schemeClr val="bg1"/>
                </a:solidFill>
              </a:rPr>
              <a:t>Trade receivables = (DIO * Cogs) / 360</a:t>
            </a:r>
          </a:p>
          <a:p>
            <a:r>
              <a:rPr lang="en-US" dirty="0">
                <a:solidFill>
                  <a:schemeClr val="bg1"/>
                </a:solidFill>
              </a:rPr>
              <a:t>Trade payables = (DPO * Cogs) / 360</a:t>
            </a:r>
          </a:p>
        </p:txBody>
      </p:sp>
    </p:spTree>
    <p:extLst>
      <p:ext uri="{BB962C8B-B14F-4D97-AF65-F5344CB8AC3E}">
        <p14:creationId xmlns:p14="http://schemas.microsoft.com/office/powerpoint/2010/main" val="366527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418B02-46C6-492B-B108-BE955FC065E2}"/>
              </a:ext>
            </a:extLst>
          </p:cNvPr>
          <p:cNvSpPr>
            <a:spLocks noGrp="1"/>
          </p:cNvSpPr>
          <p:nvPr>
            <p:ph type="subTitle" idx="1"/>
          </p:nvPr>
        </p:nvSpPr>
        <p:spPr>
          <a:xfrm>
            <a:off x="199506" y="243716"/>
            <a:ext cx="3405448" cy="1001894"/>
          </a:xfrm>
        </p:spPr>
        <p:txBody>
          <a:bodyPr>
            <a:normAutofit/>
          </a:bodyPr>
          <a:lstStyle/>
          <a:p>
            <a:r>
              <a:rPr lang="en-US" sz="6000" dirty="0">
                <a:solidFill>
                  <a:schemeClr val="bg1"/>
                </a:solidFill>
              </a:rPr>
              <a:t>P&amp;L Input</a:t>
            </a:r>
            <a:endParaRPr lang="pt-BR" sz="6000"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7138444B-4B76-41A9-BE46-A1882B0BF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39" y="243716"/>
            <a:ext cx="7536873" cy="6370568"/>
          </a:xfrm>
          <a:prstGeom prst="rect">
            <a:avLst/>
          </a:prstGeom>
        </p:spPr>
      </p:pic>
      <p:sp>
        <p:nvSpPr>
          <p:cNvPr id="6" name="Subtitle 2">
            <a:extLst>
              <a:ext uri="{FF2B5EF4-FFF2-40B4-BE49-F238E27FC236}">
                <a16:creationId xmlns:a16="http://schemas.microsoft.com/office/drawing/2014/main" id="{886DB54D-0CBB-4C6A-9D75-AB54B366B0F7}"/>
              </a:ext>
            </a:extLst>
          </p:cNvPr>
          <p:cNvSpPr txBox="1">
            <a:spLocks/>
          </p:cNvSpPr>
          <p:nvPr/>
        </p:nvSpPr>
        <p:spPr>
          <a:xfrm>
            <a:off x="199506" y="4437697"/>
            <a:ext cx="3405448" cy="10018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bg1"/>
                </a:solidFill>
              </a:rPr>
              <a:t>KPIs are calculated on year-to-year validation.</a:t>
            </a:r>
            <a:endParaRPr lang="pt-BR" sz="2200" dirty="0">
              <a:solidFill>
                <a:schemeClr val="bg1"/>
              </a:solidFill>
            </a:endParaRPr>
          </a:p>
        </p:txBody>
      </p:sp>
    </p:spTree>
    <p:extLst>
      <p:ext uri="{BB962C8B-B14F-4D97-AF65-F5344CB8AC3E}">
        <p14:creationId xmlns:p14="http://schemas.microsoft.com/office/powerpoint/2010/main" val="2427600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93222" y="282422"/>
            <a:ext cx="9144000" cy="1001894"/>
          </a:xfrm>
        </p:spPr>
        <p:txBody>
          <a:bodyPr/>
          <a:lstStyle/>
          <a:p>
            <a:pPr algn="l"/>
            <a:r>
              <a:rPr lang="en-US" dirty="0">
                <a:solidFill>
                  <a:schemeClr val="bg1"/>
                </a:solidFill>
              </a:rPr>
              <a:t>Net trade cycle</a:t>
            </a:r>
            <a:endParaRPr lang="pt-BR" dirty="0">
              <a:solidFill>
                <a:schemeClr val="bg1"/>
              </a:solidFill>
            </a:endParaRPr>
          </a:p>
        </p:txBody>
      </p:sp>
      <p:grpSp>
        <p:nvGrpSpPr>
          <p:cNvPr id="4" name="Group 3">
            <a:extLst>
              <a:ext uri="{FF2B5EF4-FFF2-40B4-BE49-F238E27FC236}">
                <a16:creationId xmlns:a16="http://schemas.microsoft.com/office/drawing/2014/main" id="{65C1FAC4-922A-460F-8025-FD1839DD08DB}"/>
              </a:ext>
            </a:extLst>
          </p:cNvPr>
          <p:cNvGrpSpPr/>
          <p:nvPr/>
        </p:nvGrpSpPr>
        <p:grpSpPr>
          <a:xfrm>
            <a:off x="493222" y="1588827"/>
            <a:ext cx="8202170" cy="3315163"/>
            <a:chOff x="493222" y="1971212"/>
            <a:chExt cx="8202170" cy="3315163"/>
          </a:xfrm>
        </p:grpSpPr>
        <p:pic>
          <p:nvPicPr>
            <p:cNvPr id="5" name="Picture 4" descr="A picture containing table&#10;&#10;Description automatically generated">
              <a:extLst>
                <a:ext uri="{FF2B5EF4-FFF2-40B4-BE49-F238E27FC236}">
                  <a16:creationId xmlns:a16="http://schemas.microsoft.com/office/drawing/2014/main" id="{E946EA92-D133-42CE-9430-7F0B4315D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22" y="1971212"/>
              <a:ext cx="8202170" cy="3315163"/>
            </a:xfrm>
            <a:prstGeom prst="rect">
              <a:avLst/>
            </a:prstGeom>
          </p:spPr>
        </p:pic>
        <p:sp>
          <p:nvSpPr>
            <p:cNvPr id="3" name="Rectangle 2">
              <a:extLst>
                <a:ext uri="{FF2B5EF4-FFF2-40B4-BE49-F238E27FC236}">
                  <a16:creationId xmlns:a16="http://schemas.microsoft.com/office/drawing/2014/main" id="{94842E5B-28B9-40C1-B391-D8BCD643550C}"/>
                </a:ext>
              </a:extLst>
            </p:cNvPr>
            <p:cNvSpPr/>
            <p:nvPr/>
          </p:nvSpPr>
          <p:spPr>
            <a:xfrm>
              <a:off x="2718263" y="1971212"/>
              <a:ext cx="232756" cy="264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ctangle 6">
              <a:extLst>
                <a:ext uri="{FF2B5EF4-FFF2-40B4-BE49-F238E27FC236}">
                  <a16:creationId xmlns:a16="http://schemas.microsoft.com/office/drawing/2014/main" id="{5EB860C6-8507-45CA-9A19-0CB179AA6486}"/>
                </a:ext>
              </a:extLst>
            </p:cNvPr>
            <p:cNvSpPr/>
            <p:nvPr/>
          </p:nvSpPr>
          <p:spPr>
            <a:xfrm>
              <a:off x="1374372" y="2356369"/>
              <a:ext cx="63730" cy="264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8" name="TextBox 7">
            <a:extLst>
              <a:ext uri="{FF2B5EF4-FFF2-40B4-BE49-F238E27FC236}">
                <a16:creationId xmlns:a16="http://schemas.microsoft.com/office/drawing/2014/main" id="{5C966E74-4A8F-40C1-92E6-E2E61B5F4F99}"/>
              </a:ext>
            </a:extLst>
          </p:cNvPr>
          <p:cNvSpPr txBox="1"/>
          <p:nvPr/>
        </p:nvSpPr>
        <p:spPr>
          <a:xfrm>
            <a:off x="493222" y="5104481"/>
            <a:ext cx="9556865" cy="646331"/>
          </a:xfrm>
          <a:prstGeom prst="rect">
            <a:avLst/>
          </a:prstGeom>
          <a:noFill/>
        </p:spPr>
        <p:txBody>
          <a:bodyPr wrap="square">
            <a:spAutoFit/>
          </a:bodyPr>
          <a:lstStyle/>
          <a:p>
            <a:r>
              <a:rPr lang="en-US" dirty="0">
                <a:solidFill>
                  <a:schemeClr val="bg1"/>
                </a:solidFill>
              </a:rPr>
              <a:t>It is closer to the Porsche production than anything else. Perhaps a revision of that number should be relevant to futures models.</a:t>
            </a:r>
          </a:p>
        </p:txBody>
      </p:sp>
    </p:spTree>
    <p:extLst>
      <p:ext uri="{BB962C8B-B14F-4D97-AF65-F5344CB8AC3E}">
        <p14:creationId xmlns:p14="http://schemas.microsoft.com/office/powerpoint/2010/main" val="424085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2928053"/>
            <a:ext cx="9144000" cy="1001894"/>
          </a:xfrm>
        </p:spPr>
        <p:txBody>
          <a:bodyPr/>
          <a:lstStyle/>
          <a:p>
            <a:pPr algn="l"/>
            <a:r>
              <a:rPr lang="en-US" dirty="0">
                <a:solidFill>
                  <a:schemeClr val="bg1"/>
                </a:solidFill>
              </a:rPr>
              <a:t>Financing</a:t>
            </a:r>
            <a:endParaRPr lang="pt-BR" dirty="0">
              <a:solidFill>
                <a:schemeClr val="bg1"/>
              </a:solidFill>
            </a:endParaRPr>
          </a:p>
        </p:txBody>
      </p:sp>
    </p:spTree>
    <p:extLst>
      <p:ext uri="{BB962C8B-B14F-4D97-AF65-F5344CB8AC3E}">
        <p14:creationId xmlns:p14="http://schemas.microsoft.com/office/powerpoint/2010/main" val="1458804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68283" y="257484"/>
            <a:ext cx="9144000" cy="1001894"/>
          </a:xfrm>
        </p:spPr>
        <p:txBody>
          <a:bodyPr/>
          <a:lstStyle/>
          <a:p>
            <a:pPr algn="l"/>
            <a:r>
              <a:rPr lang="en-US" dirty="0">
                <a:solidFill>
                  <a:schemeClr val="bg1"/>
                </a:solidFill>
              </a:rPr>
              <a:t>Financing</a:t>
            </a:r>
            <a:endParaRPr lang="pt-BR" dirty="0">
              <a:solidFill>
                <a:schemeClr val="bg1"/>
              </a:solidFill>
            </a:endParaRPr>
          </a:p>
        </p:txBody>
      </p:sp>
      <p:pic>
        <p:nvPicPr>
          <p:cNvPr id="5" name="Picture 4" descr="A picture containing table&#10;&#10;Description automatically generated">
            <a:extLst>
              <a:ext uri="{FF2B5EF4-FFF2-40B4-BE49-F238E27FC236}">
                <a16:creationId xmlns:a16="http://schemas.microsoft.com/office/drawing/2014/main" id="{CE0113C4-2930-43F8-B0E9-4C329032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83" y="1500041"/>
            <a:ext cx="9929202" cy="2551488"/>
          </a:xfrm>
          <a:prstGeom prst="rect">
            <a:avLst/>
          </a:prstGeom>
        </p:spPr>
      </p:pic>
      <p:sp>
        <p:nvSpPr>
          <p:cNvPr id="4" name="TextBox 3">
            <a:extLst>
              <a:ext uri="{FF2B5EF4-FFF2-40B4-BE49-F238E27FC236}">
                <a16:creationId xmlns:a16="http://schemas.microsoft.com/office/drawing/2014/main" id="{7197E8D8-B6BF-427F-B474-BF8A7D27CC49}"/>
              </a:ext>
            </a:extLst>
          </p:cNvPr>
          <p:cNvSpPr txBox="1"/>
          <p:nvPr/>
        </p:nvSpPr>
        <p:spPr>
          <a:xfrm>
            <a:off x="468283" y="4065297"/>
            <a:ext cx="9929202" cy="2585323"/>
          </a:xfrm>
          <a:prstGeom prst="rect">
            <a:avLst/>
          </a:prstGeom>
          <a:noFill/>
        </p:spPr>
        <p:txBody>
          <a:bodyPr wrap="square">
            <a:spAutoFit/>
          </a:bodyPr>
          <a:lstStyle/>
          <a:p>
            <a:r>
              <a:rPr lang="en-US" dirty="0">
                <a:solidFill>
                  <a:schemeClr val="bg1"/>
                </a:solidFill>
              </a:rPr>
              <a:t>Assumption #1:</a:t>
            </a:r>
          </a:p>
          <a:p>
            <a:r>
              <a:rPr lang="en-US" dirty="0">
                <a:solidFill>
                  <a:schemeClr val="bg1"/>
                </a:solidFill>
              </a:rPr>
              <a:t>UFCF&lt;0, The company will raise financing on the first day of the following year.</a:t>
            </a:r>
          </a:p>
          <a:p>
            <a:endParaRPr lang="en-US" dirty="0">
              <a:solidFill>
                <a:schemeClr val="bg1"/>
              </a:solidFill>
            </a:endParaRPr>
          </a:p>
          <a:p>
            <a:r>
              <a:rPr lang="en-US" dirty="0">
                <a:solidFill>
                  <a:schemeClr val="bg1"/>
                </a:solidFill>
              </a:rPr>
              <a:t>Assumption #2:</a:t>
            </a:r>
          </a:p>
          <a:p>
            <a:r>
              <a:rPr lang="en-US" dirty="0">
                <a:solidFill>
                  <a:schemeClr val="bg1"/>
                </a:solidFill>
              </a:rPr>
              <a:t>The capital structure of the company if 50% debt and 50% equity</a:t>
            </a:r>
          </a:p>
          <a:p>
            <a:endParaRPr lang="en-US" dirty="0">
              <a:solidFill>
                <a:schemeClr val="bg1"/>
              </a:solidFill>
            </a:endParaRPr>
          </a:p>
          <a:p>
            <a:r>
              <a:rPr lang="en-US" dirty="0">
                <a:solidFill>
                  <a:schemeClr val="bg1"/>
                </a:solidFill>
              </a:rPr>
              <a:t>Assumption #3:</a:t>
            </a:r>
          </a:p>
          <a:p>
            <a:r>
              <a:rPr lang="en-US" dirty="0">
                <a:solidFill>
                  <a:schemeClr val="bg1"/>
                </a:solidFill>
              </a:rPr>
              <a:t>Cost of debt is constant (unreal assumption but easier to calculate),</a:t>
            </a:r>
          </a:p>
          <a:p>
            <a:r>
              <a:rPr lang="en-US" dirty="0">
                <a:solidFill>
                  <a:schemeClr val="bg1"/>
                </a:solidFill>
              </a:rPr>
              <a:t> 7,5% Tesla bonds yield at the time.</a:t>
            </a:r>
          </a:p>
        </p:txBody>
      </p:sp>
    </p:spTree>
    <p:extLst>
      <p:ext uri="{BB962C8B-B14F-4D97-AF65-F5344CB8AC3E}">
        <p14:creationId xmlns:p14="http://schemas.microsoft.com/office/powerpoint/2010/main" val="424029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68283" y="257484"/>
            <a:ext cx="9144000" cy="1001894"/>
          </a:xfrm>
        </p:spPr>
        <p:txBody>
          <a:bodyPr/>
          <a:lstStyle/>
          <a:p>
            <a:pPr algn="l"/>
            <a:r>
              <a:rPr lang="en-US" dirty="0">
                <a:solidFill>
                  <a:schemeClr val="bg1"/>
                </a:solidFill>
              </a:rPr>
              <a:t>Financing</a:t>
            </a:r>
            <a:endParaRPr lang="pt-BR" dirty="0">
              <a:solidFill>
                <a:schemeClr val="bg1"/>
              </a:solidFill>
            </a:endParaRPr>
          </a:p>
        </p:txBody>
      </p:sp>
      <p:pic>
        <p:nvPicPr>
          <p:cNvPr id="5" name="Picture 4" descr="A picture containing table&#10;&#10;Description automatically generated">
            <a:extLst>
              <a:ext uri="{FF2B5EF4-FFF2-40B4-BE49-F238E27FC236}">
                <a16:creationId xmlns:a16="http://schemas.microsoft.com/office/drawing/2014/main" id="{CE0113C4-2930-43F8-B0E9-4C329032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83" y="1500041"/>
            <a:ext cx="9929202" cy="2551488"/>
          </a:xfrm>
          <a:prstGeom prst="rect">
            <a:avLst/>
          </a:prstGeom>
        </p:spPr>
      </p:pic>
      <p:sp>
        <p:nvSpPr>
          <p:cNvPr id="4" name="TextBox 3">
            <a:extLst>
              <a:ext uri="{FF2B5EF4-FFF2-40B4-BE49-F238E27FC236}">
                <a16:creationId xmlns:a16="http://schemas.microsoft.com/office/drawing/2014/main" id="{7197E8D8-B6BF-427F-B474-BF8A7D27CC49}"/>
              </a:ext>
            </a:extLst>
          </p:cNvPr>
          <p:cNvSpPr txBox="1"/>
          <p:nvPr/>
        </p:nvSpPr>
        <p:spPr>
          <a:xfrm>
            <a:off x="468283" y="4065297"/>
            <a:ext cx="9929202" cy="1200329"/>
          </a:xfrm>
          <a:prstGeom prst="rect">
            <a:avLst/>
          </a:prstGeom>
          <a:noFill/>
        </p:spPr>
        <p:txBody>
          <a:bodyPr wrap="square">
            <a:spAutoFit/>
          </a:bodyPr>
          <a:lstStyle/>
          <a:p>
            <a:r>
              <a:rPr lang="en-US" dirty="0">
                <a:solidFill>
                  <a:schemeClr val="bg1"/>
                </a:solidFill>
              </a:rPr>
              <a:t>Outstanding debt (end of 2018) = Outstanding debt (end of 2017) + newly raised debt (2018)</a:t>
            </a:r>
          </a:p>
          <a:p>
            <a:endParaRPr lang="en-US" dirty="0">
              <a:solidFill>
                <a:schemeClr val="bg1"/>
              </a:solidFill>
            </a:endParaRPr>
          </a:p>
          <a:p>
            <a:r>
              <a:rPr lang="en-US" dirty="0">
                <a:solidFill>
                  <a:schemeClr val="bg1"/>
                </a:solidFill>
              </a:rPr>
              <a:t>Interest expense = Outstanding debt * Interest rate</a:t>
            </a:r>
          </a:p>
          <a:p>
            <a:endParaRPr lang="en-US" dirty="0">
              <a:solidFill>
                <a:schemeClr val="bg1"/>
              </a:solidFill>
            </a:endParaRPr>
          </a:p>
        </p:txBody>
      </p:sp>
    </p:spTree>
    <p:extLst>
      <p:ext uri="{BB962C8B-B14F-4D97-AF65-F5344CB8AC3E}">
        <p14:creationId xmlns:p14="http://schemas.microsoft.com/office/powerpoint/2010/main" val="4080318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459971" y="232546"/>
            <a:ext cx="9144000" cy="1001894"/>
          </a:xfrm>
        </p:spPr>
        <p:txBody>
          <a:bodyPr/>
          <a:lstStyle/>
          <a:p>
            <a:pPr algn="l"/>
            <a:r>
              <a:rPr lang="en-US" dirty="0">
                <a:solidFill>
                  <a:schemeClr val="bg1"/>
                </a:solidFill>
              </a:rPr>
              <a:t>WACC</a:t>
            </a:r>
            <a:endParaRPr lang="pt-BR"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CE755714-932F-4CD1-8B99-31502E3B0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71" y="1548592"/>
            <a:ext cx="10271760" cy="3129048"/>
          </a:xfrm>
          <a:prstGeom prst="rect">
            <a:avLst/>
          </a:prstGeom>
        </p:spPr>
      </p:pic>
      <p:sp>
        <p:nvSpPr>
          <p:cNvPr id="4" name="TextBox 3">
            <a:extLst>
              <a:ext uri="{FF2B5EF4-FFF2-40B4-BE49-F238E27FC236}">
                <a16:creationId xmlns:a16="http://schemas.microsoft.com/office/drawing/2014/main" id="{4A0FA503-FA18-4A79-B663-781A59DA722C}"/>
              </a:ext>
            </a:extLst>
          </p:cNvPr>
          <p:cNvSpPr txBox="1"/>
          <p:nvPr/>
        </p:nvSpPr>
        <p:spPr>
          <a:xfrm>
            <a:off x="459971" y="4896569"/>
            <a:ext cx="9929202" cy="923330"/>
          </a:xfrm>
          <a:prstGeom prst="rect">
            <a:avLst/>
          </a:prstGeom>
          <a:noFill/>
        </p:spPr>
        <p:txBody>
          <a:bodyPr wrap="square">
            <a:spAutoFit/>
          </a:bodyPr>
          <a:lstStyle/>
          <a:p>
            <a:r>
              <a:rPr lang="en-US" dirty="0">
                <a:solidFill>
                  <a:schemeClr val="bg1"/>
                </a:solidFill>
              </a:rPr>
              <a:t>CAPM Formula:</a:t>
            </a:r>
          </a:p>
          <a:p>
            <a:r>
              <a:rPr lang="en-US" dirty="0">
                <a:solidFill>
                  <a:schemeClr val="bg1"/>
                </a:solidFill>
              </a:rPr>
              <a:t>Cost of equity = Risk-Free Rate of Return + Beta * (Market Rate of Return – Risk free Rate of Return)</a:t>
            </a:r>
          </a:p>
          <a:p>
            <a:endParaRPr lang="en-US" dirty="0">
              <a:solidFill>
                <a:schemeClr val="bg1"/>
              </a:solidFill>
            </a:endParaRPr>
          </a:p>
        </p:txBody>
      </p:sp>
    </p:spTree>
    <p:extLst>
      <p:ext uri="{BB962C8B-B14F-4D97-AF65-F5344CB8AC3E}">
        <p14:creationId xmlns:p14="http://schemas.microsoft.com/office/powerpoint/2010/main" val="2042933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2928053"/>
            <a:ext cx="9144000" cy="1001894"/>
          </a:xfrm>
        </p:spPr>
        <p:txBody>
          <a:bodyPr/>
          <a:lstStyle/>
          <a:p>
            <a:pPr algn="l"/>
            <a:r>
              <a:rPr lang="en-US" dirty="0">
                <a:solidFill>
                  <a:schemeClr val="bg1"/>
                </a:solidFill>
              </a:rPr>
              <a:t>Output</a:t>
            </a:r>
            <a:endParaRPr lang="pt-BR" dirty="0">
              <a:solidFill>
                <a:schemeClr val="bg1"/>
              </a:solidFill>
            </a:endParaRPr>
          </a:p>
        </p:txBody>
      </p:sp>
    </p:spTree>
    <p:extLst>
      <p:ext uri="{BB962C8B-B14F-4D97-AF65-F5344CB8AC3E}">
        <p14:creationId xmlns:p14="http://schemas.microsoft.com/office/powerpoint/2010/main" val="110736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76842" y="229978"/>
            <a:ext cx="9144000" cy="1001894"/>
          </a:xfrm>
        </p:spPr>
        <p:txBody>
          <a:bodyPr/>
          <a:lstStyle/>
          <a:p>
            <a:pPr algn="l"/>
            <a:r>
              <a:rPr lang="en-US" dirty="0">
                <a:solidFill>
                  <a:schemeClr val="bg1"/>
                </a:solidFill>
              </a:rPr>
              <a:t>P &amp; L</a:t>
            </a:r>
            <a:endParaRPr lang="pt-BR"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1A91851D-4033-48A7-9533-FB7CA70E1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42" y="2444693"/>
            <a:ext cx="10077290" cy="2526667"/>
          </a:xfrm>
          <a:prstGeom prst="rect">
            <a:avLst/>
          </a:prstGeom>
        </p:spPr>
      </p:pic>
      <p:sp>
        <p:nvSpPr>
          <p:cNvPr id="6" name="TextBox 5">
            <a:extLst>
              <a:ext uri="{FF2B5EF4-FFF2-40B4-BE49-F238E27FC236}">
                <a16:creationId xmlns:a16="http://schemas.microsoft.com/office/drawing/2014/main" id="{CB7E846E-4675-4DA0-BD96-224E2CF04A2B}"/>
              </a:ext>
            </a:extLst>
          </p:cNvPr>
          <p:cNvSpPr txBox="1"/>
          <p:nvPr/>
        </p:nvSpPr>
        <p:spPr>
          <a:xfrm>
            <a:off x="376842" y="5177808"/>
            <a:ext cx="9556865" cy="369332"/>
          </a:xfrm>
          <a:prstGeom prst="rect">
            <a:avLst/>
          </a:prstGeom>
          <a:noFill/>
        </p:spPr>
        <p:txBody>
          <a:bodyPr wrap="square">
            <a:spAutoFit/>
          </a:bodyPr>
          <a:lstStyle/>
          <a:p>
            <a:r>
              <a:rPr lang="en-US" dirty="0">
                <a:solidFill>
                  <a:schemeClr val="bg1"/>
                </a:solidFill>
              </a:rPr>
              <a:t>Revenues = Automotive revenue + Energy &amp; Other revenue.</a:t>
            </a:r>
          </a:p>
        </p:txBody>
      </p:sp>
    </p:spTree>
    <p:extLst>
      <p:ext uri="{BB962C8B-B14F-4D97-AF65-F5344CB8AC3E}">
        <p14:creationId xmlns:p14="http://schemas.microsoft.com/office/powerpoint/2010/main" val="1407401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55600" y="200870"/>
            <a:ext cx="9144000" cy="1001894"/>
          </a:xfrm>
        </p:spPr>
        <p:txBody>
          <a:bodyPr/>
          <a:lstStyle/>
          <a:p>
            <a:pPr algn="l"/>
            <a:r>
              <a:rPr lang="en-US" dirty="0">
                <a:solidFill>
                  <a:schemeClr val="bg1"/>
                </a:solidFill>
              </a:rPr>
              <a:t>Balance Sheet</a:t>
            </a:r>
            <a:endParaRPr lang="pt-BR"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735B884F-71D7-4005-8505-EE269BD88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202764"/>
            <a:ext cx="11328400" cy="4733149"/>
          </a:xfrm>
          <a:prstGeom prst="rect">
            <a:avLst/>
          </a:prstGeom>
        </p:spPr>
      </p:pic>
      <p:sp>
        <p:nvSpPr>
          <p:cNvPr id="4" name="TextBox 3">
            <a:extLst>
              <a:ext uri="{FF2B5EF4-FFF2-40B4-BE49-F238E27FC236}">
                <a16:creationId xmlns:a16="http://schemas.microsoft.com/office/drawing/2014/main" id="{D09C08F3-F089-48BD-B951-C1981B718980}"/>
              </a:ext>
            </a:extLst>
          </p:cNvPr>
          <p:cNvSpPr txBox="1"/>
          <p:nvPr/>
        </p:nvSpPr>
        <p:spPr>
          <a:xfrm>
            <a:off x="355600" y="6443061"/>
            <a:ext cx="9556865" cy="646331"/>
          </a:xfrm>
          <a:prstGeom prst="rect">
            <a:avLst/>
          </a:prstGeom>
          <a:noFill/>
        </p:spPr>
        <p:txBody>
          <a:bodyPr wrap="square">
            <a:spAutoFit/>
          </a:bodyPr>
          <a:lstStyle/>
          <a:p>
            <a:r>
              <a:rPr lang="en-US" dirty="0">
                <a:solidFill>
                  <a:srgbClr val="FFFF00"/>
                </a:solidFill>
              </a:rPr>
              <a:t>NOTE: Assumption of growth of assets and liabilities are made on the right column. </a:t>
            </a:r>
          </a:p>
          <a:p>
            <a:endParaRPr lang="en-US" dirty="0">
              <a:solidFill>
                <a:srgbClr val="FFFF00"/>
              </a:solidFill>
            </a:endParaRPr>
          </a:p>
        </p:txBody>
      </p:sp>
      <p:sp>
        <p:nvSpPr>
          <p:cNvPr id="6" name="TextBox 5">
            <a:extLst>
              <a:ext uri="{FF2B5EF4-FFF2-40B4-BE49-F238E27FC236}">
                <a16:creationId xmlns:a16="http://schemas.microsoft.com/office/drawing/2014/main" id="{0DACA9BC-A518-4227-ABC2-7F0FF3726242}"/>
              </a:ext>
            </a:extLst>
          </p:cNvPr>
          <p:cNvSpPr txBox="1"/>
          <p:nvPr/>
        </p:nvSpPr>
        <p:spPr>
          <a:xfrm>
            <a:off x="355599" y="5935913"/>
            <a:ext cx="9556865" cy="369332"/>
          </a:xfrm>
          <a:prstGeom prst="rect">
            <a:avLst/>
          </a:prstGeom>
          <a:noFill/>
        </p:spPr>
        <p:txBody>
          <a:bodyPr wrap="square">
            <a:spAutoFit/>
          </a:bodyPr>
          <a:lstStyle/>
          <a:p>
            <a:r>
              <a:rPr lang="en-US" dirty="0">
                <a:solidFill>
                  <a:schemeClr val="bg1"/>
                </a:solidFill>
              </a:rPr>
              <a:t>Ending cash = Beginning cash + Net cash flow</a:t>
            </a:r>
          </a:p>
        </p:txBody>
      </p:sp>
    </p:spTree>
    <p:extLst>
      <p:ext uri="{BB962C8B-B14F-4D97-AF65-F5344CB8AC3E}">
        <p14:creationId xmlns:p14="http://schemas.microsoft.com/office/powerpoint/2010/main" val="4060792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04194" y="171767"/>
            <a:ext cx="9144000" cy="1001894"/>
          </a:xfrm>
        </p:spPr>
        <p:txBody>
          <a:bodyPr/>
          <a:lstStyle/>
          <a:p>
            <a:pPr algn="l"/>
            <a:r>
              <a:rPr lang="en-US" dirty="0">
                <a:solidFill>
                  <a:schemeClr val="bg1"/>
                </a:solidFill>
              </a:rPr>
              <a:t>Cash Flow</a:t>
            </a:r>
            <a:endParaRPr lang="pt-BR" dirty="0">
              <a:solidFill>
                <a:schemeClr val="bg1"/>
              </a:solidFill>
            </a:endParaRPr>
          </a:p>
        </p:txBody>
      </p:sp>
      <p:pic>
        <p:nvPicPr>
          <p:cNvPr id="5" name="Picture 4" descr="Table, Excel&#10;&#10;Description automatically generated">
            <a:extLst>
              <a:ext uri="{FF2B5EF4-FFF2-40B4-BE49-F238E27FC236}">
                <a16:creationId xmlns:a16="http://schemas.microsoft.com/office/drawing/2014/main" id="{89B40CA3-7D7C-49DE-B46C-CE5922245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94" y="1173661"/>
            <a:ext cx="11583611" cy="4425304"/>
          </a:xfrm>
          <a:prstGeom prst="rect">
            <a:avLst/>
          </a:prstGeom>
        </p:spPr>
      </p:pic>
      <p:sp>
        <p:nvSpPr>
          <p:cNvPr id="4" name="TextBox 3">
            <a:extLst>
              <a:ext uri="{FF2B5EF4-FFF2-40B4-BE49-F238E27FC236}">
                <a16:creationId xmlns:a16="http://schemas.microsoft.com/office/drawing/2014/main" id="{07539515-0955-47E4-BEF8-4C70A995FCC4}"/>
              </a:ext>
            </a:extLst>
          </p:cNvPr>
          <p:cNvSpPr txBox="1"/>
          <p:nvPr/>
        </p:nvSpPr>
        <p:spPr>
          <a:xfrm>
            <a:off x="304194" y="5598965"/>
            <a:ext cx="9556865" cy="1477328"/>
          </a:xfrm>
          <a:prstGeom prst="rect">
            <a:avLst/>
          </a:prstGeom>
          <a:noFill/>
        </p:spPr>
        <p:txBody>
          <a:bodyPr wrap="square">
            <a:spAutoFit/>
          </a:bodyPr>
          <a:lstStyle/>
          <a:p>
            <a:r>
              <a:rPr lang="en-US" dirty="0">
                <a:solidFill>
                  <a:schemeClr val="bg1"/>
                </a:solidFill>
              </a:rPr>
              <a:t>Unlevered free cash flow, which helps the company to figure out the need for financing in the future.</a:t>
            </a:r>
          </a:p>
          <a:p>
            <a:endParaRPr lang="en-US" dirty="0">
              <a:solidFill>
                <a:srgbClr val="FFFF00"/>
              </a:solidFill>
            </a:endParaRPr>
          </a:p>
          <a:p>
            <a:r>
              <a:rPr lang="en-US" dirty="0">
                <a:solidFill>
                  <a:srgbClr val="FFFF00"/>
                </a:solidFill>
              </a:rPr>
              <a:t>NOTE: Other assets = Restricted Cash and Securities, Prepaid expenses, Operating Lease vehicles, Solar Energy system leased, Intangible assets, and Other assets.</a:t>
            </a:r>
          </a:p>
          <a:p>
            <a:endParaRPr lang="en-US" dirty="0">
              <a:solidFill>
                <a:srgbClr val="FFFF00"/>
              </a:solidFill>
            </a:endParaRPr>
          </a:p>
        </p:txBody>
      </p:sp>
    </p:spTree>
    <p:extLst>
      <p:ext uri="{BB962C8B-B14F-4D97-AF65-F5344CB8AC3E}">
        <p14:creationId xmlns:p14="http://schemas.microsoft.com/office/powerpoint/2010/main" val="2804841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04194" y="171767"/>
            <a:ext cx="9144000" cy="1001894"/>
          </a:xfrm>
        </p:spPr>
        <p:txBody>
          <a:bodyPr/>
          <a:lstStyle/>
          <a:p>
            <a:pPr algn="l"/>
            <a:r>
              <a:rPr lang="en-US" dirty="0">
                <a:solidFill>
                  <a:schemeClr val="bg1"/>
                </a:solidFill>
              </a:rPr>
              <a:t>Cash Flow</a:t>
            </a:r>
            <a:endParaRPr lang="pt-BR" dirty="0">
              <a:solidFill>
                <a:schemeClr val="bg1"/>
              </a:solidFill>
            </a:endParaRPr>
          </a:p>
        </p:txBody>
      </p:sp>
      <p:pic>
        <p:nvPicPr>
          <p:cNvPr id="5" name="Picture 4" descr="Table, Excel&#10;&#10;Description automatically generated">
            <a:extLst>
              <a:ext uri="{FF2B5EF4-FFF2-40B4-BE49-F238E27FC236}">
                <a16:creationId xmlns:a16="http://schemas.microsoft.com/office/drawing/2014/main" id="{89B40CA3-7D7C-49DE-B46C-CE5922245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95" y="1098846"/>
            <a:ext cx="11583611" cy="4425304"/>
          </a:xfrm>
          <a:prstGeom prst="rect">
            <a:avLst/>
          </a:prstGeom>
        </p:spPr>
      </p:pic>
      <p:sp>
        <p:nvSpPr>
          <p:cNvPr id="4" name="TextBox 3">
            <a:extLst>
              <a:ext uri="{FF2B5EF4-FFF2-40B4-BE49-F238E27FC236}">
                <a16:creationId xmlns:a16="http://schemas.microsoft.com/office/drawing/2014/main" id="{07539515-0955-47E4-BEF8-4C70A995FCC4}"/>
              </a:ext>
            </a:extLst>
          </p:cNvPr>
          <p:cNvSpPr txBox="1"/>
          <p:nvPr/>
        </p:nvSpPr>
        <p:spPr>
          <a:xfrm>
            <a:off x="304194" y="5524150"/>
            <a:ext cx="9556865" cy="1200329"/>
          </a:xfrm>
          <a:prstGeom prst="rect">
            <a:avLst/>
          </a:prstGeom>
          <a:noFill/>
        </p:spPr>
        <p:txBody>
          <a:bodyPr wrap="square">
            <a:spAutoFit/>
          </a:bodyPr>
          <a:lstStyle/>
          <a:p>
            <a:r>
              <a:rPr lang="en-US" dirty="0">
                <a:solidFill>
                  <a:srgbClr val="FFFF00"/>
                </a:solidFill>
              </a:rPr>
              <a:t>NOTE: Operating taxes are different from cash taxes. D&amp;A is a non-monetary expenses.</a:t>
            </a:r>
          </a:p>
          <a:p>
            <a:r>
              <a:rPr lang="en-US" dirty="0">
                <a:solidFill>
                  <a:srgbClr val="FFFF00"/>
                </a:solidFill>
              </a:rPr>
              <a:t>To calculate WC: when assets increase cash outflow (-), when assets decrease cash inflow (+). For liabilities, when liabilities increase cash inflow (+), when liabilities decrease cash outflow (-). Capex is money that the company spends (-).</a:t>
            </a:r>
          </a:p>
        </p:txBody>
      </p:sp>
    </p:spTree>
    <p:extLst>
      <p:ext uri="{BB962C8B-B14F-4D97-AF65-F5344CB8AC3E}">
        <p14:creationId xmlns:p14="http://schemas.microsoft.com/office/powerpoint/2010/main" val="335579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705395"/>
            <a:ext cx="9144000" cy="1001894"/>
          </a:xfrm>
        </p:spPr>
        <p:txBody>
          <a:bodyPr/>
          <a:lstStyle/>
          <a:p>
            <a:r>
              <a:rPr lang="en-US" dirty="0"/>
              <a:t>Inputs </a:t>
            </a:r>
            <a:r>
              <a:rPr lang="en-US" dirty="0">
                <a:sym typeface="Wingdings" panose="05000000000000000000" pitchFamily="2" charset="2"/>
              </a:rPr>
              <a:t></a:t>
            </a:r>
            <a:endParaRPr lang="pt-BR" dirty="0"/>
          </a:p>
        </p:txBody>
      </p:sp>
      <p:pic>
        <p:nvPicPr>
          <p:cNvPr id="6" name="Picture 5" descr="A picture containing table&#10;&#10;Description automatically generated">
            <a:extLst>
              <a:ext uri="{FF2B5EF4-FFF2-40B4-BE49-F238E27FC236}">
                <a16:creationId xmlns:a16="http://schemas.microsoft.com/office/drawing/2014/main" id="{3FEF2098-6778-42CD-803C-DF020423E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236" y="211974"/>
            <a:ext cx="7035127" cy="6434051"/>
          </a:xfrm>
          <a:prstGeom prst="rect">
            <a:avLst/>
          </a:prstGeom>
        </p:spPr>
      </p:pic>
      <p:sp>
        <p:nvSpPr>
          <p:cNvPr id="7" name="Subtitle 2">
            <a:extLst>
              <a:ext uri="{FF2B5EF4-FFF2-40B4-BE49-F238E27FC236}">
                <a16:creationId xmlns:a16="http://schemas.microsoft.com/office/drawing/2014/main" id="{CE0B7123-62F8-4EFE-AA1B-C49CEB55471A}"/>
              </a:ext>
            </a:extLst>
          </p:cNvPr>
          <p:cNvSpPr>
            <a:spLocks noGrp="1"/>
          </p:cNvSpPr>
          <p:nvPr>
            <p:ph type="subTitle" idx="1"/>
          </p:nvPr>
        </p:nvSpPr>
        <p:spPr>
          <a:xfrm>
            <a:off x="227425" y="211974"/>
            <a:ext cx="3405448" cy="1612669"/>
          </a:xfrm>
        </p:spPr>
        <p:txBody>
          <a:bodyPr>
            <a:normAutofit fontScale="85000" lnSpcReduction="10000"/>
          </a:bodyPr>
          <a:lstStyle/>
          <a:p>
            <a:pPr algn="l"/>
            <a:r>
              <a:rPr lang="en-US" sz="6000" dirty="0">
                <a:solidFill>
                  <a:schemeClr val="bg1"/>
                </a:solidFill>
              </a:rPr>
              <a:t>Balance Sheet Input</a:t>
            </a:r>
            <a:endParaRPr lang="pt-BR" sz="6000" dirty="0">
              <a:solidFill>
                <a:schemeClr val="bg1"/>
              </a:solidFill>
            </a:endParaRPr>
          </a:p>
        </p:txBody>
      </p:sp>
      <p:sp>
        <p:nvSpPr>
          <p:cNvPr id="5" name="Subtitle 2">
            <a:extLst>
              <a:ext uri="{FF2B5EF4-FFF2-40B4-BE49-F238E27FC236}">
                <a16:creationId xmlns:a16="http://schemas.microsoft.com/office/drawing/2014/main" id="{91E68F54-9282-4F0C-A8E6-F349BBC48EE0}"/>
              </a:ext>
            </a:extLst>
          </p:cNvPr>
          <p:cNvSpPr txBox="1">
            <a:spLocks/>
          </p:cNvSpPr>
          <p:nvPr/>
        </p:nvSpPr>
        <p:spPr>
          <a:xfrm>
            <a:off x="227425" y="5033358"/>
            <a:ext cx="3405448" cy="1001894"/>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bg1"/>
                </a:solidFill>
              </a:rPr>
              <a:t>Here we have measures on liquidity and solvency ratios.</a:t>
            </a:r>
          </a:p>
          <a:p>
            <a:pPr algn="l"/>
            <a:r>
              <a:rPr lang="en-US" sz="2200" dirty="0">
                <a:solidFill>
                  <a:schemeClr val="bg1"/>
                </a:solidFill>
              </a:rPr>
              <a:t>Liquidity ratios above 1 and, Solvency ratios to prove a company's long-term financial health.</a:t>
            </a:r>
          </a:p>
        </p:txBody>
      </p:sp>
    </p:spTree>
    <p:extLst>
      <p:ext uri="{BB962C8B-B14F-4D97-AF65-F5344CB8AC3E}">
        <p14:creationId xmlns:p14="http://schemas.microsoft.com/office/powerpoint/2010/main" val="1821069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04194" y="171767"/>
            <a:ext cx="9144000" cy="1001894"/>
          </a:xfrm>
        </p:spPr>
        <p:txBody>
          <a:bodyPr/>
          <a:lstStyle/>
          <a:p>
            <a:pPr algn="l"/>
            <a:r>
              <a:rPr lang="en-US" dirty="0">
                <a:solidFill>
                  <a:schemeClr val="bg1"/>
                </a:solidFill>
              </a:rPr>
              <a:t>Cash Flow</a:t>
            </a:r>
            <a:endParaRPr lang="pt-BR" dirty="0">
              <a:solidFill>
                <a:schemeClr val="bg1"/>
              </a:solidFill>
            </a:endParaRPr>
          </a:p>
        </p:txBody>
      </p:sp>
      <p:pic>
        <p:nvPicPr>
          <p:cNvPr id="5" name="Picture 4" descr="Table, Excel&#10;&#10;Description automatically generated">
            <a:extLst>
              <a:ext uri="{FF2B5EF4-FFF2-40B4-BE49-F238E27FC236}">
                <a16:creationId xmlns:a16="http://schemas.microsoft.com/office/drawing/2014/main" id="{89B40CA3-7D7C-49DE-B46C-CE5922245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93" y="1115472"/>
            <a:ext cx="11583611" cy="4425304"/>
          </a:xfrm>
          <a:prstGeom prst="rect">
            <a:avLst/>
          </a:prstGeom>
        </p:spPr>
      </p:pic>
      <p:sp>
        <p:nvSpPr>
          <p:cNvPr id="4" name="TextBox 3">
            <a:extLst>
              <a:ext uri="{FF2B5EF4-FFF2-40B4-BE49-F238E27FC236}">
                <a16:creationId xmlns:a16="http://schemas.microsoft.com/office/drawing/2014/main" id="{07539515-0955-47E4-BEF8-4C70A995FCC4}"/>
              </a:ext>
            </a:extLst>
          </p:cNvPr>
          <p:cNvSpPr txBox="1"/>
          <p:nvPr/>
        </p:nvSpPr>
        <p:spPr>
          <a:xfrm>
            <a:off x="304194" y="5598965"/>
            <a:ext cx="11583611" cy="1477328"/>
          </a:xfrm>
          <a:prstGeom prst="rect">
            <a:avLst/>
          </a:prstGeom>
          <a:noFill/>
        </p:spPr>
        <p:txBody>
          <a:bodyPr wrap="square">
            <a:spAutoFit/>
          </a:bodyPr>
          <a:lstStyle/>
          <a:p>
            <a:r>
              <a:rPr lang="en-US" dirty="0">
                <a:solidFill>
                  <a:schemeClr val="bg1"/>
                </a:solidFill>
              </a:rPr>
              <a:t>1. Other assets = Restricted Cash and Securities, Prepaid expenses, Operating Lease vehicles, Solar Energy system leased, Intangible assets, and Other assets.</a:t>
            </a:r>
          </a:p>
          <a:p>
            <a:r>
              <a:rPr lang="en-US" dirty="0">
                <a:solidFill>
                  <a:schemeClr val="bg1"/>
                </a:solidFill>
              </a:rPr>
              <a:t>2. Other Liabilities = Accrued Liabilities, Deferred revenue, Resale value guarantees, Customer deposits, and other liabilities.</a:t>
            </a:r>
          </a:p>
          <a:p>
            <a:endParaRPr lang="en-US" dirty="0">
              <a:solidFill>
                <a:srgbClr val="FFFF00"/>
              </a:solidFill>
            </a:endParaRPr>
          </a:p>
        </p:txBody>
      </p:sp>
    </p:spTree>
    <p:extLst>
      <p:ext uri="{BB962C8B-B14F-4D97-AF65-F5344CB8AC3E}">
        <p14:creationId xmlns:p14="http://schemas.microsoft.com/office/powerpoint/2010/main" val="164947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04194" y="171767"/>
            <a:ext cx="9144000" cy="1001894"/>
          </a:xfrm>
        </p:spPr>
        <p:txBody>
          <a:bodyPr/>
          <a:lstStyle/>
          <a:p>
            <a:pPr algn="l"/>
            <a:r>
              <a:rPr lang="en-US" dirty="0">
                <a:solidFill>
                  <a:schemeClr val="bg1"/>
                </a:solidFill>
              </a:rPr>
              <a:t>Cash Flow</a:t>
            </a:r>
            <a:endParaRPr lang="pt-BR" dirty="0">
              <a:solidFill>
                <a:schemeClr val="bg1"/>
              </a:solidFill>
            </a:endParaRPr>
          </a:p>
        </p:txBody>
      </p:sp>
      <p:pic>
        <p:nvPicPr>
          <p:cNvPr id="5" name="Picture 4" descr="Table, Excel&#10;&#10;Description automatically generated">
            <a:extLst>
              <a:ext uri="{FF2B5EF4-FFF2-40B4-BE49-F238E27FC236}">
                <a16:creationId xmlns:a16="http://schemas.microsoft.com/office/drawing/2014/main" id="{89B40CA3-7D7C-49DE-B46C-CE5922245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93" y="1115472"/>
            <a:ext cx="11583611" cy="4425304"/>
          </a:xfrm>
          <a:prstGeom prst="rect">
            <a:avLst/>
          </a:prstGeom>
        </p:spPr>
      </p:pic>
      <p:sp>
        <p:nvSpPr>
          <p:cNvPr id="4" name="TextBox 3">
            <a:extLst>
              <a:ext uri="{FF2B5EF4-FFF2-40B4-BE49-F238E27FC236}">
                <a16:creationId xmlns:a16="http://schemas.microsoft.com/office/drawing/2014/main" id="{07539515-0955-47E4-BEF8-4C70A995FCC4}"/>
              </a:ext>
            </a:extLst>
          </p:cNvPr>
          <p:cNvSpPr txBox="1"/>
          <p:nvPr/>
        </p:nvSpPr>
        <p:spPr>
          <a:xfrm>
            <a:off x="304193" y="5682093"/>
            <a:ext cx="11583611" cy="1200329"/>
          </a:xfrm>
          <a:prstGeom prst="rect">
            <a:avLst/>
          </a:prstGeom>
          <a:noFill/>
        </p:spPr>
        <p:txBody>
          <a:bodyPr wrap="square">
            <a:spAutoFit/>
          </a:bodyPr>
          <a:lstStyle/>
          <a:p>
            <a:r>
              <a:rPr lang="en-US" dirty="0">
                <a:solidFill>
                  <a:schemeClr val="bg1"/>
                </a:solidFill>
              </a:rPr>
              <a:t>Unlevered Free Cash Flow = Gross Cash Flow + Investment in Working Capital + Capex + Other assets + Other liabilities</a:t>
            </a:r>
          </a:p>
          <a:p>
            <a:endParaRPr lang="en-US" dirty="0">
              <a:solidFill>
                <a:srgbClr val="FFFF00"/>
              </a:solidFill>
            </a:endParaRPr>
          </a:p>
          <a:p>
            <a:r>
              <a:rPr lang="en-US" dirty="0">
                <a:solidFill>
                  <a:srgbClr val="FFFF00"/>
                </a:solidFill>
              </a:rPr>
              <a:t>NOTE: Unlevered Free Cash Flow (debt free company)</a:t>
            </a:r>
          </a:p>
          <a:p>
            <a:endParaRPr lang="en-US" dirty="0">
              <a:solidFill>
                <a:srgbClr val="FFFF00"/>
              </a:solidFill>
            </a:endParaRPr>
          </a:p>
        </p:txBody>
      </p:sp>
    </p:spTree>
    <p:extLst>
      <p:ext uri="{BB962C8B-B14F-4D97-AF65-F5344CB8AC3E}">
        <p14:creationId xmlns:p14="http://schemas.microsoft.com/office/powerpoint/2010/main" val="3265023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304194" y="171767"/>
            <a:ext cx="9144000" cy="1001894"/>
          </a:xfrm>
        </p:spPr>
        <p:txBody>
          <a:bodyPr/>
          <a:lstStyle/>
          <a:p>
            <a:pPr algn="l"/>
            <a:r>
              <a:rPr lang="en-US" dirty="0">
                <a:solidFill>
                  <a:schemeClr val="bg1"/>
                </a:solidFill>
              </a:rPr>
              <a:t>Cash Flow</a:t>
            </a:r>
            <a:endParaRPr lang="pt-BR" dirty="0">
              <a:solidFill>
                <a:schemeClr val="bg1"/>
              </a:solidFill>
            </a:endParaRPr>
          </a:p>
        </p:txBody>
      </p:sp>
      <p:pic>
        <p:nvPicPr>
          <p:cNvPr id="5" name="Picture 4" descr="Table, Excel&#10;&#10;Description automatically generated">
            <a:extLst>
              <a:ext uri="{FF2B5EF4-FFF2-40B4-BE49-F238E27FC236}">
                <a16:creationId xmlns:a16="http://schemas.microsoft.com/office/drawing/2014/main" id="{89B40CA3-7D7C-49DE-B46C-CE5922245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90" y="1118526"/>
            <a:ext cx="11583611" cy="4425304"/>
          </a:xfrm>
          <a:prstGeom prst="rect">
            <a:avLst/>
          </a:prstGeom>
        </p:spPr>
      </p:pic>
      <p:sp>
        <p:nvSpPr>
          <p:cNvPr id="4" name="TextBox 3">
            <a:extLst>
              <a:ext uri="{FF2B5EF4-FFF2-40B4-BE49-F238E27FC236}">
                <a16:creationId xmlns:a16="http://schemas.microsoft.com/office/drawing/2014/main" id="{07539515-0955-47E4-BEF8-4C70A995FCC4}"/>
              </a:ext>
            </a:extLst>
          </p:cNvPr>
          <p:cNvSpPr txBox="1"/>
          <p:nvPr/>
        </p:nvSpPr>
        <p:spPr>
          <a:xfrm>
            <a:off x="304190" y="5543830"/>
            <a:ext cx="11583611" cy="1169551"/>
          </a:xfrm>
          <a:prstGeom prst="rect">
            <a:avLst/>
          </a:prstGeom>
          <a:noFill/>
        </p:spPr>
        <p:txBody>
          <a:bodyPr wrap="square">
            <a:spAutoFit/>
          </a:bodyPr>
          <a:lstStyle/>
          <a:p>
            <a:r>
              <a:rPr lang="en-US" sz="1400" dirty="0">
                <a:solidFill>
                  <a:schemeClr val="bg1"/>
                </a:solidFill>
              </a:rPr>
              <a:t>Net Cash Flow =  Interest Expense</a:t>
            </a:r>
          </a:p>
          <a:p>
            <a:r>
              <a:rPr lang="en-US" sz="1400" dirty="0">
                <a:solidFill>
                  <a:schemeClr val="bg1"/>
                </a:solidFill>
              </a:rPr>
              <a:t> + Delta Financial Liabilities = (Debt current period – Debt previous period)</a:t>
            </a:r>
          </a:p>
          <a:p>
            <a:r>
              <a:rPr lang="en-US" sz="1400" dirty="0">
                <a:solidFill>
                  <a:schemeClr val="bg1"/>
                </a:solidFill>
              </a:rPr>
              <a:t> + Delta equity = (Ending equity – Beginning equity +/- Net income/loss +/- Other equity movement (dividends or any increase of Capital))</a:t>
            </a:r>
          </a:p>
          <a:p>
            <a:r>
              <a:rPr lang="en-US" sz="1400" dirty="0">
                <a:solidFill>
                  <a:schemeClr val="bg1"/>
                </a:solidFill>
              </a:rPr>
              <a:t> + Tax adjustment = Taxes (P&amp;L) – Operating taxes (Cash Flow) </a:t>
            </a:r>
          </a:p>
          <a:p>
            <a:r>
              <a:rPr lang="en-US" sz="1400" dirty="0">
                <a:solidFill>
                  <a:schemeClr val="bg1"/>
                </a:solidFill>
              </a:rPr>
              <a:t> + Minority interest (in the P&amp;L)</a:t>
            </a:r>
          </a:p>
        </p:txBody>
      </p:sp>
    </p:spTree>
    <p:extLst>
      <p:ext uri="{BB962C8B-B14F-4D97-AF65-F5344CB8AC3E}">
        <p14:creationId xmlns:p14="http://schemas.microsoft.com/office/powerpoint/2010/main" val="2838771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2928053"/>
            <a:ext cx="9144000" cy="1001894"/>
          </a:xfrm>
        </p:spPr>
        <p:txBody>
          <a:bodyPr/>
          <a:lstStyle/>
          <a:p>
            <a:pPr algn="l"/>
            <a:r>
              <a:rPr lang="en-US" dirty="0">
                <a:solidFill>
                  <a:schemeClr val="bg1"/>
                </a:solidFill>
              </a:rPr>
              <a:t>Thank you</a:t>
            </a:r>
            <a:endParaRPr lang="pt-BR" dirty="0">
              <a:solidFill>
                <a:schemeClr val="bg1"/>
              </a:solidFill>
            </a:endParaRPr>
          </a:p>
        </p:txBody>
      </p:sp>
    </p:spTree>
    <p:extLst>
      <p:ext uri="{BB962C8B-B14F-4D97-AF65-F5344CB8AC3E}">
        <p14:creationId xmlns:p14="http://schemas.microsoft.com/office/powerpoint/2010/main" val="218647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440873" y="2928053"/>
            <a:ext cx="9144000" cy="1001894"/>
          </a:xfrm>
        </p:spPr>
        <p:txBody>
          <a:bodyPr/>
          <a:lstStyle/>
          <a:p>
            <a:pPr algn="l"/>
            <a:r>
              <a:rPr lang="en-US" dirty="0">
                <a:solidFill>
                  <a:schemeClr val="bg1"/>
                </a:solidFill>
              </a:rPr>
              <a:t>Income Statements Items</a:t>
            </a:r>
            <a:endParaRPr lang="pt-BR" dirty="0">
              <a:solidFill>
                <a:schemeClr val="bg1"/>
              </a:solidFill>
            </a:endParaRPr>
          </a:p>
        </p:txBody>
      </p:sp>
    </p:spTree>
    <p:extLst>
      <p:ext uri="{BB962C8B-B14F-4D97-AF65-F5344CB8AC3E}">
        <p14:creationId xmlns:p14="http://schemas.microsoft.com/office/powerpoint/2010/main" val="343373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440873" y="2928053"/>
            <a:ext cx="9144000" cy="1001894"/>
          </a:xfrm>
        </p:spPr>
        <p:txBody>
          <a:bodyPr>
            <a:normAutofit fontScale="90000"/>
          </a:bodyPr>
          <a:lstStyle/>
          <a:p>
            <a:pPr algn="l"/>
            <a:r>
              <a:rPr lang="en-US" dirty="0">
                <a:solidFill>
                  <a:schemeClr val="bg1"/>
                </a:solidFill>
              </a:rPr>
              <a:t>Automotive</a:t>
            </a:r>
            <a:br>
              <a:rPr lang="en-US" dirty="0">
                <a:solidFill>
                  <a:schemeClr val="bg1"/>
                </a:solidFill>
              </a:rPr>
            </a:br>
            <a:r>
              <a:rPr lang="en-US" dirty="0">
                <a:solidFill>
                  <a:schemeClr val="bg1"/>
                </a:solidFill>
              </a:rPr>
              <a:t>1</a:t>
            </a:r>
            <a:r>
              <a:rPr lang="en-US" baseline="30000" dirty="0">
                <a:solidFill>
                  <a:schemeClr val="bg1"/>
                </a:solidFill>
              </a:rPr>
              <a:t>st</a:t>
            </a:r>
            <a:r>
              <a:rPr lang="en-US" dirty="0">
                <a:solidFill>
                  <a:schemeClr val="bg1"/>
                </a:solidFill>
              </a:rPr>
              <a:t> business line</a:t>
            </a:r>
            <a:endParaRPr lang="pt-BR" dirty="0">
              <a:solidFill>
                <a:schemeClr val="bg1"/>
              </a:solidFill>
            </a:endParaRPr>
          </a:p>
        </p:txBody>
      </p:sp>
      <p:sp>
        <p:nvSpPr>
          <p:cNvPr id="3" name="TextBox 2">
            <a:extLst>
              <a:ext uri="{FF2B5EF4-FFF2-40B4-BE49-F238E27FC236}">
                <a16:creationId xmlns:a16="http://schemas.microsoft.com/office/drawing/2014/main" id="{51224DD1-6865-4193-94AE-6A213AC720E1}"/>
              </a:ext>
            </a:extLst>
          </p:cNvPr>
          <p:cNvSpPr txBox="1"/>
          <p:nvPr/>
        </p:nvSpPr>
        <p:spPr>
          <a:xfrm>
            <a:off x="1440873" y="4201873"/>
            <a:ext cx="4170218" cy="369332"/>
          </a:xfrm>
          <a:prstGeom prst="rect">
            <a:avLst/>
          </a:prstGeom>
          <a:noFill/>
        </p:spPr>
        <p:txBody>
          <a:bodyPr wrap="square" rtlCol="0">
            <a:spAutoFit/>
          </a:bodyPr>
          <a:lstStyle/>
          <a:p>
            <a:r>
              <a:rPr lang="en-US" dirty="0">
                <a:solidFill>
                  <a:schemeClr val="bg1"/>
                </a:solidFill>
              </a:rPr>
              <a:t>More than 80% of Tesla revenues in 2017.</a:t>
            </a:r>
            <a:endParaRPr lang="pt-BR" dirty="0">
              <a:solidFill>
                <a:schemeClr val="bg1"/>
              </a:solidFill>
            </a:endParaRPr>
          </a:p>
        </p:txBody>
      </p:sp>
    </p:spTree>
    <p:extLst>
      <p:ext uri="{BB962C8B-B14F-4D97-AF65-F5344CB8AC3E}">
        <p14:creationId xmlns:p14="http://schemas.microsoft.com/office/powerpoint/2010/main" val="146579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598306"/>
            <a:ext cx="9144000" cy="1001894"/>
          </a:xfrm>
        </p:spPr>
        <p:txBody>
          <a:bodyPr/>
          <a:lstStyle/>
          <a:p>
            <a:r>
              <a:rPr lang="en-US" dirty="0"/>
              <a:t>Automotive</a:t>
            </a:r>
            <a:endParaRPr lang="pt-BR" dirty="0"/>
          </a:p>
        </p:txBody>
      </p:sp>
      <p:pic>
        <p:nvPicPr>
          <p:cNvPr id="4" name="Picture 3" descr="Table&#10;&#10;Description automatically generated">
            <a:extLst>
              <a:ext uri="{FF2B5EF4-FFF2-40B4-BE49-F238E27FC236}">
                <a16:creationId xmlns:a16="http://schemas.microsoft.com/office/drawing/2014/main" id="{26B74FE3-7D0E-4907-A6EC-7E26151F667A}"/>
              </a:ext>
            </a:extLst>
          </p:cNvPr>
          <p:cNvPicPr>
            <a:picLocks noChangeAspect="1"/>
          </p:cNvPicPr>
          <p:nvPr/>
        </p:nvPicPr>
        <p:blipFill rotWithShape="1">
          <a:blip r:embed="rId2">
            <a:extLst>
              <a:ext uri="{28A0092B-C50C-407E-A947-70E740481C1C}">
                <a14:useLocalDpi xmlns:a14="http://schemas.microsoft.com/office/drawing/2010/main" val="0"/>
              </a:ext>
            </a:extLst>
          </a:blip>
          <a:srcRect r="1" b="3996"/>
          <a:stretch/>
        </p:blipFill>
        <p:spPr>
          <a:xfrm>
            <a:off x="507076" y="1700142"/>
            <a:ext cx="10751127" cy="3457716"/>
          </a:xfrm>
          <a:prstGeom prst="rect">
            <a:avLst/>
          </a:prstGeom>
        </p:spPr>
      </p:pic>
      <p:sp>
        <p:nvSpPr>
          <p:cNvPr id="5" name="Title 1">
            <a:extLst>
              <a:ext uri="{FF2B5EF4-FFF2-40B4-BE49-F238E27FC236}">
                <a16:creationId xmlns:a16="http://schemas.microsoft.com/office/drawing/2014/main" id="{FA6E5A30-9D5C-4960-9AC6-120D8CA59217}"/>
              </a:ext>
            </a:extLst>
          </p:cNvPr>
          <p:cNvSpPr txBox="1">
            <a:spLocks/>
          </p:cNvSpPr>
          <p:nvPr/>
        </p:nvSpPr>
        <p:spPr>
          <a:xfrm>
            <a:off x="507076" y="182881"/>
            <a:ext cx="9966960" cy="13175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bg1"/>
                </a:solidFill>
              </a:rPr>
              <a:t>Deliveries</a:t>
            </a:r>
            <a:endParaRPr lang="pt-BR" dirty="0">
              <a:solidFill>
                <a:schemeClr val="bg1"/>
              </a:solidFill>
            </a:endParaRPr>
          </a:p>
        </p:txBody>
      </p:sp>
      <p:sp>
        <p:nvSpPr>
          <p:cNvPr id="6" name="TextBox 5">
            <a:extLst>
              <a:ext uri="{FF2B5EF4-FFF2-40B4-BE49-F238E27FC236}">
                <a16:creationId xmlns:a16="http://schemas.microsoft.com/office/drawing/2014/main" id="{8826B4DB-8A1F-4997-96A1-397D4EA6305D}"/>
              </a:ext>
            </a:extLst>
          </p:cNvPr>
          <p:cNvSpPr txBox="1"/>
          <p:nvPr/>
        </p:nvSpPr>
        <p:spPr>
          <a:xfrm>
            <a:off x="507076" y="5540223"/>
            <a:ext cx="11172306" cy="369332"/>
          </a:xfrm>
          <a:prstGeom prst="rect">
            <a:avLst/>
          </a:prstGeom>
          <a:noFill/>
        </p:spPr>
        <p:txBody>
          <a:bodyPr wrap="square" rtlCol="0">
            <a:spAutoFit/>
          </a:bodyPr>
          <a:lstStyle/>
          <a:p>
            <a:r>
              <a:rPr lang="en-US" dirty="0">
                <a:solidFill>
                  <a:schemeClr val="bg1"/>
                </a:solidFill>
              </a:rPr>
              <a:t>Revenue = Number of vehicles delivered X Average price</a:t>
            </a:r>
            <a:endParaRPr lang="pt-BR" dirty="0">
              <a:solidFill>
                <a:schemeClr val="bg1"/>
              </a:solidFill>
            </a:endParaRPr>
          </a:p>
        </p:txBody>
      </p:sp>
      <p:sp>
        <p:nvSpPr>
          <p:cNvPr id="7" name="TextBox 6">
            <a:extLst>
              <a:ext uri="{FF2B5EF4-FFF2-40B4-BE49-F238E27FC236}">
                <a16:creationId xmlns:a16="http://schemas.microsoft.com/office/drawing/2014/main" id="{359426D2-A0C2-4331-9123-6C9802C558CB}"/>
              </a:ext>
            </a:extLst>
          </p:cNvPr>
          <p:cNvSpPr txBox="1"/>
          <p:nvPr/>
        </p:nvSpPr>
        <p:spPr>
          <a:xfrm>
            <a:off x="507076" y="5922588"/>
            <a:ext cx="11172306" cy="923330"/>
          </a:xfrm>
          <a:prstGeom prst="rect">
            <a:avLst/>
          </a:prstGeom>
          <a:noFill/>
        </p:spPr>
        <p:txBody>
          <a:bodyPr wrap="square" rtlCol="0">
            <a:spAutoFit/>
          </a:bodyPr>
          <a:lstStyle/>
          <a:p>
            <a:r>
              <a:rPr lang="en-US" dirty="0">
                <a:solidFill>
                  <a:schemeClr val="bg1"/>
                </a:solidFill>
              </a:rPr>
              <a:t>The Model Y, Roadster 2, Pickup, and Semi models are new models and should start to be delivered after 2018, we need to forecast those deliveries and we do it based on similar industry numbers, and Tesla actual numbers up to this date.</a:t>
            </a:r>
            <a:endParaRPr lang="pt-BR" dirty="0">
              <a:solidFill>
                <a:schemeClr val="bg1"/>
              </a:solidFill>
            </a:endParaRPr>
          </a:p>
        </p:txBody>
      </p:sp>
    </p:spTree>
    <p:extLst>
      <p:ext uri="{BB962C8B-B14F-4D97-AF65-F5344CB8AC3E}">
        <p14:creationId xmlns:p14="http://schemas.microsoft.com/office/powerpoint/2010/main" val="198747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598306"/>
            <a:ext cx="9144000" cy="1001894"/>
          </a:xfrm>
        </p:spPr>
        <p:txBody>
          <a:bodyPr/>
          <a:lstStyle/>
          <a:p>
            <a:r>
              <a:rPr lang="en-US" dirty="0"/>
              <a:t>Automotive</a:t>
            </a:r>
            <a:endParaRPr lang="pt-BR" dirty="0"/>
          </a:p>
        </p:txBody>
      </p:sp>
      <p:pic>
        <p:nvPicPr>
          <p:cNvPr id="4" name="Picture 3" descr="Table&#10;&#10;Description automatically generated">
            <a:extLst>
              <a:ext uri="{FF2B5EF4-FFF2-40B4-BE49-F238E27FC236}">
                <a16:creationId xmlns:a16="http://schemas.microsoft.com/office/drawing/2014/main" id="{26B74FE3-7D0E-4907-A6EC-7E26151F667A}"/>
              </a:ext>
            </a:extLst>
          </p:cNvPr>
          <p:cNvPicPr>
            <a:picLocks noChangeAspect="1"/>
          </p:cNvPicPr>
          <p:nvPr/>
        </p:nvPicPr>
        <p:blipFill rotWithShape="1">
          <a:blip r:embed="rId2">
            <a:extLst>
              <a:ext uri="{28A0092B-C50C-407E-A947-70E740481C1C}">
                <a14:useLocalDpi xmlns:a14="http://schemas.microsoft.com/office/drawing/2010/main" val="0"/>
              </a:ext>
            </a:extLst>
          </a:blip>
          <a:srcRect r="1" b="3996"/>
          <a:stretch/>
        </p:blipFill>
        <p:spPr>
          <a:xfrm>
            <a:off x="507076" y="1700142"/>
            <a:ext cx="10751127" cy="3457716"/>
          </a:xfrm>
          <a:prstGeom prst="rect">
            <a:avLst/>
          </a:prstGeom>
        </p:spPr>
      </p:pic>
      <p:sp>
        <p:nvSpPr>
          <p:cNvPr id="5" name="Title 1">
            <a:extLst>
              <a:ext uri="{FF2B5EF4-FFF2-40B4-BE49-F238E27FC236}">
                <a16:creationId xmlns:a16="http://schemas.microsoft.com/office/drawing/2014/main" id="{FA6E5A30-9D5C-4960-9AC6-120D8CA59217}"/>
              </a:ext>
            </a:extLst>
          </p:cNvPr>
          <p:cNvSpPr txBox="1">
            <a:spLocks/>
          </p:cNvSpPr>
          <p:nvPr/>
        </p:nvSpPr>
        <p:spPr>
          <a:xfrm>
            <a:off x="507076" y="182881"/>
            <a:ext cx="9966960" cy="13175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bg1"/>
                </a:solidFill>
              </a:rPr>
              <a:t>Deliveries</a:t>
            </a:r>
            <a:endParaRPr lang="pt-BR" dirty="0">
              <a:solidFill>
                <a:schemeClr val="bg1"/>
              </a:solidFill>
            </a:endParaRPr>
          </a:p>
        </p:txBody>
      </p:sp>
      <p:sp>
        <p:nvSpPr>
          <p:cNvPr id="6" name="TextBox 5">
            <a:extLst>
              <a:ext uri="{FF2B5EF4-FFF2-40B4-BE49-F238E27FC236}">
                <a16:creationId xmlns:a16="http://schemas.microsoft.com/office/drawing/2014/main" id="{8826B4DB-8A1F-4997-96A1-397D4EA6305D}"/>
              </a:ext>
            </a:extLst>
          </p:cNvPr>
          <p:cNvSpPr txBox="1"/>
          <p:nvPr/>
        </p:nvSpPr>
        <p:spPr>
          <a:xfrm>
            <a:off x="507076" y="5357552"/>
            <a:ext cx="11172306" cy="1200329"/>
          </a:xfrm>
          <a:prstGeom prst="rect">
            <a:avLst/>
          </a:prstGeom>
          <a:noFill/>
        </p:spPr>
        <p:txBody>
          <a:bodyPr wrap="square" rtlCol="0">
            <a:spAutoFit/>
          </a:bodyPr>
          <a:lstStyle/>
          <a:p>
            <a:r>
              <a:rPr lang="en-US" dirty="0">
                <a:solidFill>
                  <a:schemeClr val="bg1"/>
                </a:solidFill>
              </a:rPr>
              <a:t>The forecast for Model 3, 2018 H2 is based on 26 weeks 4000 deliveries per week, in 2019 the estimate was based on 5000 deliveries per week, in 2020 forecast is based on 52 weeks and 8000 deliveries per week, then 2 years of 10% growth, 2 years of 5% and onwards 2% (which corresponds to long-term inflation). It is reasonable estimate if consider the growth that the company has in deliveries up to this date.</a:t>
            </a:r>
            <a:endParaRPr lang="pt-BR" dirty="0">
              <a:solidFill>
                <a:schemeClr val="bg1"/>
              </a:solidFill>
            </a:endParaRPr>
          </a:p>
        </p:txBody>
      </p:sp>
    </p:spTree>
    <p:extLst>
      <p:ext uri="{BB962C8B-B14F-4D97-AF65-F5344CB8AC3E}">
        <p14:creationId xmlns:p14="http://schemas.microsoft.com/office/powerpoint/2010/main" val="342904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6B6-5380-44ED-9CE0-87EB54E37F0B}"/>
              </a:ext>
            </a:extLst>
          </p:cNvPr>
          <p:cNvSpPr>
            <a:spLocks noGrp="1"/>
          </p:cNvSpPr>
          <p:nvPr>
            <p:ph type="ctrTitle"/>
          </p:nvPr>
        </p:nvSpPr>
        <p:spPr>
          <a:xfrm>
            <a:off x="1524000" y="598306"/>
            <a:ext cx="9144000" cy="1001894"/>
          </a:xfrm>
        </p:spPr>
        <p:txBody>
          <a:bodyPr/>
          <a:lstStyle/>
          <a:p>
            <a:r>
              <a:rPr lang="en-US" dirty="0"/>
              <a:t>Automotive</a:t>
            </a:r>
            <a:endParaRPr lang="pt-BR" dirty="0"/>
          </a:p>
        </p:txBody>
      </p:sp>
      <p:pic>
        <p:nvPicPr>
          <p:cNvPr id="4" name="Picture 3" descr="Table&#10;&#10;Description automatically generated">
            <a:extLst>
              <a:ext uri="{FF2B5EF4-FFF2-40B4-BE49-F238E27FC236}">
                <a16:creationId xmlns:a16="http://schemas.microsoft.com/office/drawing/2014/main" id="{26B74FE3-7D0E-4907-A6EC-7E26151F667A}"/>
              </a:ext>
            </a:extLst>
          </p:cNvPr>
          <p:cNvPicPr>
            <a:picLocks noChangeAspect="1"/>
          </p:cNvPicPr>
          <p:nvPr/>
        </p:nvPicPr>
        <p:blipFill rotWithShape="1">
          <a:blip r:embed="rId2">
            <a:extLst>
              <a:ext uri="{28A0092B-C50C-407E-A947-70E740481C1C}">
                <a14:useLocalDpi xmlns:a14="http://schemas.microsoft.com/office/drawing/2010/main" val="0"/>
              </a:ext>
            </a:extLst>
          </a:blip>
          <a:srcRect r="1" b="3996"/>
          <a:stretch/>
        </p:blipFill>
        <p:spPr>
          <a:xfrm>
            <a:off x="507076" y="1700142"/>
            <a:ext cx="10751127" cy="3457716"/>
          </a:xfrm>
          <a:prstGeom prst="rect">
            <a:avLst/>
          </a:prstGeom>
        </p:spPr>
      </p:pic>
      <p:sp>
        <p:nvSpPr>
          <p:cNvPr id="5" name="Title 1">
            <a:extLst>
              <a:ext uri="{FF2B5EF4-FFF2-40B4-BE49-F238E27FC236}">
                <a16:creationId xmlns:a16="http://schemas.microsoft.com/office/drawing/2014/main" id="{FA6E5A30-9D5C-4960-9AC6-120D8CA59217}"/>
              </a:ext>
            </a:extLst>
          </p:cNvPr>
          <p:cNvSpPr txBox="1">
            <a:spLocks/>
          </p:cNvSpPr>
          <p:nvPr/>
        </p:nvSpPr>
        <p:spPr>
          <a:xfrm>
            <a:off x="507076" y="182881"/>
            <a:ext cx="9966960" cy="13175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bg1"/>
                </a:solidFill>
              </a:rPr>
              <a:t>Deliveries</a:t>
            </a:r>
            <a:endParaRPr lang="pt-BR" dirty="0">
              <a:solidFill>
                <a:schemeClr val="bg1"/>
              </a:solidFill>
            </a:endParaRPr>
          </a:p>
        </p:txBody>
      </p:sp>
      <p:sp>
        <p:nvSpPr>
          <p:cNvPr id="6" name="TextBox 5">
            <a:extLst>
              <a:ext uri="{FF2B5EF4-FFF2-40B4-BE49-F238E27FC236}">
                <a16:creationId xmlns:a16="http://schemas.microsoft.com/office/drawing/2014/main" id="{8826B4DB-8A1F-4997-96A1-397D4EA6305D}"/>
              </a:ext>
            </a:extLst>
          </p:cNvPr>
          <p:cNvSpPr txBox="1"/>
          <p:nvPr/>
        </p:nvSpPr>
        <p:spPr>
          <a:xfrm>
            <a:off x="509847" y="5307676"/>
            <a:ext cx="11172306" cy="1477328"/>
          </a:xfrm>
          <a:prstGeom prst="rect">
            <a:avLst/>
          </a:prstGeom>
          <a:noFill/>
        </p:spPr>
        <p:txBody>
          <a:bodyPr wrap="square" rtlCol="0">
            <a:spAutoFit/>
          </a:bodyPr>
          <a:lstStyle/>
          <a:p>
            <a:r>
              <a:rPr lang="en-US" dirty="0">
                <a:solidFill>
                  <a:schemeClr val="bg1"/>
                </a:solidFill>
              </a:rPr>
              <a:t>The Model S and X are being analyzed together; the Model Y is estimated replicating the Model 3. The Roadster 2 is a fancier car, so it starts with 500 deliveries, increases by 100%, then 50%, afterwards it grows as model 3. Pickup and Semi reflect the same type of growth in our model. </a:t>
            </a:r>
          </a:p>
          <a:p>
            <a:endParaRPr lang="en-US" dirty="0">
              <a:solidFill>
                <a:schemeClr val="bg1"/>
              </a:solidFill>
            </a:endParaRPr>
          </a:p>
          <a:p>
            <a:r>
              <a:rPr lang="en-US" dirty="0">
                <a:solidFill>
                  <a:srgbClr val="FFFF00"/>
                </a:solidFill>
              </a:rPr>
              <a:t>NOTE: Deliveries reflect revenue, which is the basis of a financial model.</a:t>
            </a:r>
          </a:p>
        </p:txBody>
      </p:sp>
    </p:spTree>
    <p:extLst>
      <p:ext uri="{BB962C8B-B14F-4D97-AF65-F5344CB8AC3E}">
        <p14:creationId xmlns:p14="http://schemas.microsoft.com/office/powerpoint/2010/main" val="2985487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1668</Words>
  <Application>Microsoft Office PowerPoint</Application>
  <PresentationFormat>Widescreen</PresentationFormat>
  <Paragraphs>144</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Tesla Company Analysis</vt:lpstr>
      <vt:lpstr>Drivers</vt:lpstr>
      <vt:lpstr>PowerPoint Presentation</vt:lpstr>
      <vt:lpstr>Inputs </vt:lpstr>
      <vt:lpstr>Income Statements Items</vt:lpstr>
      <vt:lpstr>Automotive 1st business line</vt:lpstr>
      <vt:lpstr>Automotive</vt:lpstr>
      <vt:lpstr>Automotive</vt:lpstr>
      <vt:lpstr>Automotive</vt:lpstr>
      <vt:lpstr>Deliveries development</vt:lpstr>
      <vt:lpstr>Deliveries comparable</vt:lpstr>
      <vt:lpstr>Revenue Automotive</vt:lpstr>
      <vt:lpstr>Gross Profit (%)</vt:lpstr>
      <vt:lpstr>Gross Profit</vt:lpstr>
      <vt:lpstr>Cost of sales automotive</vt:lpstr>
      <vt:lpstr>Revenue and GP automotive</vt:lpstr>
      <vt:lpstr>Energy &amp; Other 2nd  business line</vt:lpstr>
      <vt:lpstr>Revenue Energy &amp; Other</vt:lpstr>
      <vt:lpstr>Gross Profit Energy &amp; Other</vt:lpstr>
      <vt:lpstr>Cost of sales Energy &amp; Other</vt:lpstr>
      <vt:lpstr>Operating expenses</vt:lpstr>
      <vt:lpstr>Opex</vt:lpstr>
      <vt:lpstr>Opex</vt:lpstr>
      <vt:lpstr>Balance Sheet</vt:lpstr>
      <vt:lpstr>Property, Plant &amp; Equipment</vt:lpstr>
      <vt:lpstr>Property, Plant &amp; Equipment</vt:lpstr>
      <vt:lpstr>PP&amp;E</vt:lpstr>
      <vt:lpstr>Working capital</vt:lpstr>
      <vt:lpstr>Working Capital</vt:lpstr>
      <vt:lpstr>Net trade cycle</vt:lpstr>
      <vt:lpstr>Financing</vt:lpstr>
      <vt:lpstr>Financing</vt:lpstr>
      <vt:lpstr>Financing</vt:lpstr>
      <vt:lpstr>WACC</vt:lpstr>
      <vt:lpstr>Output</vt:lpstr>
      <vt:lpstr>P &amp; L</vt:lpstr>
      <vt:lpstr>Balance Sheet</vt:lpstr>
      <vt:lpstr>Cash Flow</vt:lpstr>
      <vt:lpstr>Cash Flow</vt:lpstr>
      <vt:lpstr>Cash Flow</vt:lpstr>
      <vt:lpstr>Cash Flow</vt:lpstr>
      <vt:lpstr>Cash 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Tesla Company Analysis</dc:title>
  <dc:creator>Renato Barroco</dc:creator>
  <cp:lastModifiedBy>Renato Barroco</cp:lastModifiedBy>
  <cp:revision>115</cp:revision>
  <cp:lastPrinted>2020-12-04T17:22:15Z</cp:lastPrinted>
  <dcterms:created xsi:type="dcterms:W3CDTF">2020-12-03T21:38:53Z</dcterms:created>
  <dcterms:modified xsi:type="dcterms:W3CDTF">2020-12-04T17:50:38Z</dcterms:modified>
</cp:coreProperties>
</file>