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1" r:id="rId5"/>
    <p:sldId id="286" r:id="rId6"/>
    <p:sldId id="258" r:id="rId7"/>
    <p:sldId id="292" r:id="rId8"/>
    <p:sldId id="293" r:id="rId9"/>
    <p:sldId id="294" r:id="rId10"/>
    <p:sldId id="295" r:id="rId11"/>
    <p:sldId id="290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87" r:id="rId21"/>
    <p:sldId id="289" r:id="rId22"/>
    <p:sldId id="305" r:id="rId23"/>
    <p:sldId id="304" r:id="rId24"/>
    <p:sldId id="307" r:id="rId25"/>
    <p:sldId id="308" r:id="rId26"/>
    <p:sldId id="306" r:id="rId27"/>
    <p:sldId id="309" r:id="rId28"/>
    <p:sldId id="288" r:id="rId29"/>
    <p:sldId id="31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F0F1-BB21-4471-AB23-9C33D2E01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1F4E0-156C-4F09-B887-FDE3FB2C9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F8FD5-8ED8-4712-A6CD-57202BC2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8B3A-7878-4B29-AC95-577C468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459C-FA72-4CA2-877A-BC3C9F8F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5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1AA6-C981-4DB3-A604-702427C5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03A26-B8E1-47AF-8F56-90A495EEF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7E96-1232-4B49-8CB1-7C529030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E01F9-E670-4E9F-A623-D50DDB6A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2302-1A10-4C1B-AC12-B9619246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1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C55CB-CA50-483C-B826-47C24C983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2B36E-CC3A-4C6D-99D2-ED834C805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0CA29-A89E-47FA-9AD6-75A08760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C817-2333-4EA5-8EB2-9966766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3DF8-D4ED-43B0-8A7E-780959CC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6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FF7C-01FB-4E2E-9513-ADFABEF6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3EFF-C7E4-4C35-B52C-6C2019A2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6148D-71D7-47F3-A538-86A71CD7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E6E3-A458-4EBB-869C-C2028DBA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2AED-6C41-47C1-8B45-AB537AB7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91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12BA-4408-43F3-A5BA-F687EF68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9B96A-6C8D-449D-AC25-9AE45371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6FC7-E663-4881-8CA5-1011BF41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6DE5-0928-4CF6-BB0F-811B1F68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8F89-7F39-453A-B7BF-29A86739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21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06DD-DB44-41CC-8EDF-86BBE280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CCD9-03CC-4B2F-B3C8-0686A5996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92903-5BE6-4764-B8FD-E11EAF10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A0A8A-E0C6-433C-950A-03EBAE9E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85-817E-47FE-9C4C-B2F6E6F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87D7-A3B3-456A-AEE3-7A2317AD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16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B6B6-C613-4718-87AB-0D33D34C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9B109-4DBB-49E5-9349-1DF7F56B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53168-2FBC-4762-B018-77F04785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A89-0DFC-47D8-90E7-789CFAD75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6B738-5649-43FD-BA7A-93566CD54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7134E-21E5-4629-BF38-C1A2F9F4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D5E38-892A-457C-86F1-E2E5AE5D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CF421-1F7A-4D61-ADB6-09C6CB3D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64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7805-FAAB-455E-86C7-0C694981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DC17A-9318-4052-ABCF-1D42FFC6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89426-7392-4AF7-AE14-9D4D13FE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0947B-BC64-4A70-8BF5-7E74A29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9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D7411-BA60-4D64-936B-FDFE74CC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A3A80-C0D0-43E8-A691-0859328A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34901-7123-4DD5-9078-EF6D3F31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4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6551-C9A0-4853-9D24-7C6771D0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1CF3-5EC9-4BBD-B88D-167A6EC0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B852-FEDE-444E-9165-B746639E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7E333-A696-46B7-9D54-7009DAB0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D5B76-CCAE-41A7-9EA6-14D85B4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73FD-8278-49EC-B441-9C39934F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18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F8E1-7823-4356-9150-2AAE2782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E5B2C-AD25-40F4-B383-92812847B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7BAFB-65BF-4DF3-ABA1-7111F2B4A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9B9C3-6052-45F4-9A86-160D63E7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C7FFC-6F44-45CB-B9DE-2323B3BF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52FCF-DF4D-4F65-86B8-073EDF63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DDF2-261D-4C54-ACCB-DB198E7E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6CA3-B067-4F8D-88F0-D6418DD5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00B5-25B9-4059-AC85-A6B4B7847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C927-D8E4-4577-B47B-2B960D03B357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63BB-48A7-4D68-8643-7AA797BD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3730-99A6-44AC-99DA-98E95C302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85D4-E5BC-4795-BC48-FAEB2DA21B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02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A5A1E-1D53-4573-8626-CBD537FD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737361"/>
            <a:ext cx="6105194" cy="9809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Cars4U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959E6-C697-4E24-A8F8-2D81B6BB9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3429000"/>
            <a:ext cx="6105194" cy="13277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Supervised Learning - Foundations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Renato Barroco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D44DCC97-D328-4C78-97E2-E70B33D9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15" y="723207"/>
            <a:ext cx="5718170" cy="54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Multivariate analysis</a:t>
            </a:r>
          </a:p>
        </p:txBody>
      </p:sp>
      <p:pic>
        <p:nvPicPr>
          <p:cNvPr id="6" name="Picture 5" descr="Calendar&#10;&#10;Description automatically generated with low confidence">
            <a:extLst>
              <a:ext uri="{FF2B5EF4-FFF2-40B4-BE49-F238E27FC236}">
                <a16:creationId xmlns:a16="http://schemas.microsoft.com/office/drawing/2014/main" id="{B519AFDF-DFDB-4037-827E-AE8C53F15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44" y="523701"/>
            <a:ext cx="6155236" cy="58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5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Multivariate analysis</a:t>
            </a: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F7EDA17E-5841-4FE9-89C6-E5642F33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63" y="538004"/>
            <a:ext cx="4542254" cy="4067247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102CD5-3EC1-4271-ABB4-3A49A2DC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66" y="5076983"/>
            <a:ext cx="5924578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3B855ED-C0FD-4BE4-A53A-5385A993D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81" y="1714500"/>
            <a:ext cx="38883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9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(outliers treatment)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AEFCA-4A6B-439C-9B42-FA03D9173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029" y="3678771"/>
            <a:ext cx="3720941" cy="293465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20BB6B4-03F2-4880-A806-55C6651CF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67" y="263151"/>
            <a:ext cx="3677603" cy="29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9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24871D9-5256-475E-BFB5-57BFCBB17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38" y="382905"/>
            <a:ext cx="3840480" cy="304609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DC41FF0-9360-4D1E-BAB7-BE941B75D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38" y="3889103"/>
            <a:ext cx="3457575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7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(outliers treatment)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08626F6-7F1D-44E7-AFAB-781DB1C56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45" y="3714750"/>
            <a:ext cx="3394710" cy="267462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2F1FC95-F12C-4C49-A3CF-4D01C3BE6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785" y="468630"/>
            <a:ext cx="3417570" cy="26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9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(outliers treatment)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B31AE44-2C39-4046-B236-2C7CDCDF2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28" y="3746498"/>
            <a:ext cx="3314700" cy="265176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E81FBE6-CE37-42A9-95BC-BFC29C6C2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63" y="530224"/>
            <a:ext cx="337756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(outliers treatment)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8AF41EA-BD6B-47C8-BCBF-0A6354067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11" y="1540140"/>
            <a:ext cx="5523218" cy="37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3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Bivariate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analysis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(outliers treatment)</a:t>
            </a:r>
          </a:p>
        </p:txBody>
      </p:sp>
      <p:pic>
        <p:nvPicPr>
          <p:cNvPr id="3" name="Picture 2" descr="Graphical user interface, chart, bar chart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2474F6EE-4A05-45FC-A2E6-2C68CE8B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49" y="3804502"/>
            <a:ext cx="4663440" cy="2481739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C7E2CB8-902E-4C13-AFBE-1D025518D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63" y="571759"/>
            <a:ext cx="4667726" cy="25288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7A8802-D050-4391-A537-549302B7FB08}"/>
              </a:ext>
            </a:extLst>
          </p:cNvPr>
          <p:cNvCxnSpPr>
            <a:cxnSpLocks/>
          </p:cNvCxnSpPr>
          <p:nvPr/>
        </p:nvCxnSpPr>
        <p:spPr>
          <a:xfrm flipH="1">
            <a:off x="6082111" y="3429000"/>
            <a:ext cx="561109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4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124B-048F-47C1-8DB0-E2B3A372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9992"/>
            <a:ext cx="12192000" cy="35730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 is an exploratory data analysis and a supervised learning (regression) </a:t>
            </a:r>
            <a:r>
              <a:rPr lang="en-US" sz="2400" dirty="0">
                <a:solidFill>
                  <a:srgbClr val="FFFFFF"/>
                </a:solidFill>
              </a:rPr>
              <a:t>analysis 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using a dataset provided by great learning at the </a:t>
            </a:r>
            <a:r>
              <a:rPr lang="en-US" sz="2400" dirty="0">
                <a:solidFill>
                  <a:srgbClr val="FFFFFF"/>
                </a:solidFill>
              </a:rPr>
              <a:t>P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ost Graduate program of Data Science and Business Analytics.</a:t>
            </a:r>
          </a:p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The main objective is to apply supervised learning regression to arrive at statistically significant coefficients of linear regressions and to build a model for used car price predictions, generate a set of insights and recommendations that will help the business to grow.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D9E050-0BA0-476F-BAAD-6BF72D62A753}"/>
              </a:ext>
            </a:extLst>
          </p:cNvPr>
          <p:cNvSpPr txBox="1">
            <a:spLocks/>
          </p:cNvSpPr>
          <p:nvPr/>
        </p:nvSpPr>
        <p:spPr>
          <a:xfrm>
            <a:off x="1359870" y="3377540"/>
            <a:ext cx="9469211" cy="865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14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2.	Build a linear regression model to predict the prices of used cars.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102925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Linear Regression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(With all the coefficients)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8E98833-4E74-41E0-AB53-D0ACCF499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63" y="619298"/>
            <a:ext cx="4314524" cy="56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49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Linear Regression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(With all the coefficients)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3F059-2CF9-4BA2-9A02-26CAC84B727E}"/>
              </a:ext>
            </a:extLst>
          </p:cNvPr>
          <p:cNvSpPr txBox="1"/>
          <p:nvPr/>
        </p:nvSpPr>
        <p:spPr>
          <a:xfrm>
            <a:off x="5985164" y="766732"/>
            <a:ext cx="574409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## Interpreting the Regression Results:</a:t>
            </a:r>
          </a:p>
          <a:p>
            <a:endParaRPr lang="en-US" sz="1000" dirty="0"/>
          </a:p>
          <a:p>
            <a:r>
              <a:rPr lang="en-US" sz="1000" dirty="0"/>
              <a:t>1. **Adjusted. R-squared**: It reflects the fit of the model.</a:t>
            </a:r>
          </a:p>
          <a:p>
            <a:r>
              <a:rPr lang="en-US" sz="1000" dirty="0"/>
              <a:t>    - Adj. R-squared is **</a:t>
            </a:r>
            <a:r>
              <a:rPr lang="en-US" sz="1000" b="1" dirty="0"/>
              <a:t>0.925</a:t>
            </a:r>
            <a:r>
              <a:rPr lang="en-US" sz="1000" dirty="0"/>
              <a:t>**, which is good!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2. **const coefficient** is the Y-intercept.</a:t>
            </a:r>
          </a:p>
          <a:p>
            <a:r>
              <a:rPr lang="en-US" sz="1000" dirty="0"/>
              <a:t>    - Coeff is **</a:t>
            </a:r>
            <a:r>
              <a:rPr lang="en-US" sz="1000" b="1" dirty="0"/>
              <a:t>-232</a:t>
            </a:r>
            <a:r>
              <a:rPr lang="en-US" sz="1000" dirty="0"/>
              <a:t>** in this first model.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3. **Each coefficient**: It represents the change in the output Y due to a change of one unit in the specific coefficient (everything else held constant).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4. **std err**: It reflects the level of accuracy of the coefficients.</a:t>
            </a:r>
          </a:p>
          <a:p>
            <a:r>
              <a:rPr lang="en-US" sz="1000" dirty="0"/>
              <a:t>    - The lower it is, the higher is the level of accuracy.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5. **P &gt; |t|**: It is p-value.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* </a:t>
            </a:r>
            <a:r>
              <a:rPr lang="en-US" sz="1000" dirty="0" err="1"/>
              <a:t>Pr</a:t>
            </a:r>
            <a:r>
              <a:rPr lang="en-US" sz="1000" dirty="0"/>
              <a:t>(&gt;|t|) : For each independent feature there is a null hypothesis and alternate hypothesis </a:t>
            </a:r>
          </a:p>
          <a:p>
            <a:endParaRPr lang="en-US" sz="1000" dirty="0"/>
          </a:p>
          <a:p>
            <a:r>
              <a:rPr lang="en-US" sz="1000" dirty="0"/>
              <a:t>    Ho : Independent feature is not significant </a:t>
            </a:r>
          </a:p>
          <a:p>
            <a:endParaRPr lang="en-US" sz="1000" dirty="0"/>
          </a:p>
          <a:p>
            <a:r>
              <a:rPr lang="en-US" sz="1000" dirty="0"/>
              <a:t>    Ha : Independent feature is that it is significant</a:t>
            </a:r>
          </a:p>
          <a:p>
            <a:r>
              <a:rPr lang="en-US" sz="1000" dirty="0"/>
              <a:t>    </a:t>
            </a:r>
          </a:p>
          <a:p>
            <a:endParaRPr lang="en-US" sz="1000" dirty="0"/>
          </a:p>
          <a:p>
            <a:r>
              <a:rPr lang="en-US" sz="1000" dirty="0"/>
              <a:t>   * </a:t>
            </a:r>
            <a:r>
              <a:rPr lang="en-US" sz="1000" dirty="0" err="1"/>
              <a:t>Pr</a:t>
            </a:r>
            <a:r>
              <a:rPr lang="en-US" sz="1000" dirty="0"/>
              <a:t>(&gt;|t|) gives P-value for each independent feature to check that null hypothesis. we are considering 0.05 (5%) as significance level</a:t>
            </a:r>
          </a:p>
          <a:p>
            <a:r>
              <a:rPr lang="en-US" sz="1000" dirty="0"/>
              <a:t>   * A p-value of less than 0.05 is statistically significant.</a:t>
            </a:r>
          </a:p>
          <a:p>
            <a:endParaRPr lang="en-US" sz="1000" dirty="0"/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6. **Confidence Interval**: It represents the range in which our coefficients are likely to fall (with a likelihood of 95%).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673000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Linear Regression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(With all the coefficients)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1208C140-ED9F-43B1-9C85-BABAF9A3B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1" y="2491606"/>
            <a:ext cx="2084622" cy="4036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DA1417-5946-42EE-AC7F-CBBD00A516A4}"/>
              </a:ext>
            </a:extLst>
          </p:cNvPr>
          <p:cNvSpPr txBox="1"/>
          <p:nvPr/>
        </p:nvSpPr>
        <p:spPr>
          <a:xfrm>
            <a:off x="5971760" y="468801"/>
            <a:ext cx="55695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### Testing the Multicollinearity</a:t>
            </a:r>
          </a:p>
          <a:p>
            <a:endParaRPr lang="en-US" sz="800" dirty="0"/>
          </a:p>
          <a:p>
            <a:r>
              <a:rPr lang="en-US" sz="800" dirty="0"/>
              <a:t>* Predictor variables should be independent </a:t>
            </a:r>
          </a:p>
          <a:p>
            <a:r>
              <a:rPr lang="en-US" sz="800" dirty="0"/>
              <a:t>* Detecting/testing multi-collinearity using `Variation Inflation Factor`.</a:t>
            </a:r>
          </a:p>
          <a:p>
            <a:endParaRPr lang="en-US" sz="800" dirty="0"/>
          </a:p>
          <a:p>
            <a:r>
              <a:rPr lang="en-US" sz="800" b="1" dirty="0"/>
              <a:t>### Explaining VIF (substring):</a:t>
            </a:r>
          </a:p>
          <a:p>
            <a:endParaRPr lang="en-US" sz="800" dirty="0"/>
          </a:p>
          <a:p>
            <a:r>
              <a:rPr lang="en-US" sz="800" dirty="0"/>
              <a:t>* **Variance  Inflation  factor, for one exogenous variable**:  The variance inflation factor is a measure for the increase of the variance of the parameter estimates if an additional variable, given by </a:t>
            </a:r>
            <a:r>
              <a:rPr lang="en-US" sz="800" dirty="0" err="1"/>
              <a:t>exog_idx</a:t>
            </a:r>
            <a:r>
              <a:rPr lang="en-US" sz="800" dirty="0"/>
              <a:t> is added to the linear regression. It is a measure for multicollinearity of the design matrix, </a:t>
            </a:r>
            <a:r>
              <a:rPr lang="en-US" sz="800" dirty="0" err="1"/>
              <a:t>exog</a:t>
            </a:r>
            <a:r>
              <a:rPr lang="en-US" sz="800" dirty="0"/>
              <a:t>.</a:t>
            </a:r>
          </a:p>
          <a:p>
            <a:endParaRPr lang="en-US" sz="800" dirty="0"/>
          </a:p>
          <a:p>
            <a:r>
              <a:rPr lang="en-US" sz="800" dirty="0"/>
              <a:t>* One recommendation is that if VIF is greater than 5, then the explanatory variable given by </a:t>
            </a:r>
            <a:r>
              <a:rPr lang="en-US" sz="800" dirty="0" err="1"/>
              <a:t>exog_idx</a:t>
            </a:r>
            <a:r>
              <a:rPr lang="en-US" sz="800" dirty="0"/>
              <a:t> is highly collinear with the other explanatory variables, and the parameter estimates will have large standard errors because of this.</a:t>
            </a:r>
            <a:endParaRPr lang="pt-BR" sz="800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A52AE7D-4BC2-4754-A280-B78746CE1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38" y="3310149"/>
            <a:ext cx="3114449" cy="23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Linear Regression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050" i="1" dirty="0">
                <a:solidFill>
                  <a:srgbClr val="FFFFFF"/>
                </a:solidFill>
              </a:rPr>
              <a:t>(without the following features:</a:t>
            </a:r>
            <a:br>
              <a:rPr lang="pt-BR" sz="1050" i="1" dirty="0">
                <a:solidFill>
                  <a:srgbClr val="FFFFFF"/>
                </a:solidFill>
              </a:rPr>
            </a:br>
            <a:r>
              <a:rPr lang="pt-BR" sz="1050" i="1" dirty="0">
                <a:solidFill>
                  <a:srgbClr val="FFFFFF"/>
                </a:solidFill>
              </a:rPr>
              <a:t>'Fuel_Type_Petrol', 'Seats_4.0', 'Seats_8.0', 'Seats_7.0', 'Fuel_Type_Diesel’, 'Seats_5.0', 'Kilometers_Driven_log', 'Transmission_Manual', 'Engine_log')</a:t>
            </a:r>
            <a:endParaRPr lang="pt-BR" i="1" dirty="0">
              <a:solidFill>
                <a:srgbClr val="FFFFFF"/>
              </a:solidFill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12715C3-9D71-4BE0-B453-B1397236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42" y="238125"/>
            <a:ext cx="56864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Linear Regression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050" dirty="0">
                <a:solidFill>
                  <a:srgbClr val="FFFFFF"/>
                </a:solidFill>
              </a:rPr>
              <a:t>(</a:t>
            </a:r>
            <a:r>
              <a:rPr lang="pt-BR" sz="1050" i="1" dirty="0">
                <a:solidFill>
                  <a:srgbClr val="FFFFFF"/>
                </a:solidFill>
              </a:rPr>
              <a:t>without the following features:</a:t>
            </a:r>
            <a:r>
              <a:rPr lang="pt-BR" sz="1050" dirty="0">
                <a:solidFill>
                  <a:srgbClr val="FFFFFF"/>
                </a:solidFill>
              </a:rPr>
              <a:t> </a:t>
            </a:r>
            <a:r>
              <a:rPr lang="en-US" sz="1050" dirty="0">
                <a:solidFill>
                  <a:srgbClr val="FFFFFF"/>
                </a:solidFill>
              </a:rPr>
              <a:t>`Seats_6.0`,`Seats_9.0`, `</a:t>
            </a:r>
            <a:r>
              <a:rPr lang="en-US" sz="1050" dirty="0" err="1">
                <a:solidFill>
                  <a:srgbClr val="FFFFFF"/>
                </a:solidFill>
              </a:rPr>
              <a:t>Fuel_Type_LPG</a:t>
            </a:r>
            <a:r>
              <a:rPr lang="en-US" sz="1050" dirty="0">
                <a:solidFill>
                  <a:srgbClr val="FFFFFF"/>
                </a:solidFill>
              </a:rPr>
              <a:t>`, `</a:t>
            </a:r>
            <a:r>
              <a:rPr lang="en-US" sz="1050" dirty="0" err="1">
                <a:solidFill>
                  <a:srgbClr val="FFFFFF"/>
                </a:solidFill>
              </a:rPr>
              <a:t>Location_Chennai</a:t>
            </a:r>
            <a:r>
              <a:rPr lang="en-US" sz="1050" dirty="0">
                <a:solidFill>
                  <a:srgbClr val="FFFFFF"/>
                </a:solidFill>
              </a:rPr>
              <a:t>`, and `</a:t>
            </a:r>
            <a:r>
              <a:rPr lang="en-US" sz="1050" dirty="0" err="1">
                <a:solidFill>
                  <a:srgbClr val="FFFFFF"/>
                </a:solidFill>
              </a:rPr>
              <a:t>Owner_Type_Fourth</a:t>
            </a:r>
            <a:r>
              <a:rPr lang="en-US" sz="1050" dirty="0">
                <a:solidFill>
                  <a:srgbClr val="FFFFFF"/>
                </a:solidFill>
              </a:rPr>
              <a:t> &amp; Above`</a:t>
            </a:r>
            <a:r>
              <a:rPr lang="pt-BR" sz="105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6" name="Picture 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2DAD780D-7F04-4BB8-9333-CCBA32C48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22" y="538162"/>
            <a:ext cx="54578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15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Linear Regression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(cleaned)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A1417-5946-42EE-AC7F-CBBD00A516A4}"/>
              </a:ext>
            </a:extLst>
          </p:cNvPr>
          <p:cNvSpPr txBox="1"/>
          <p:nvPr/>
        </p:nvSpPr>
        <p:spPr>
          <a:xfrm>
            <a:off x="5971760" y="468801"/>
            <a:ext cx="55695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### Testing the Multicollinearity</a:t>
            </a:r>
          </a:p>
          <a:p>
            <a:endParaRPr lang="en-US" sz="800" dirty="0"/>
          </a:p>
          <a:p>
            <a:r>
              <a:rPr lang="en-US" sz="800" dirty="0"/>
              <a:t>* Predictor variables should be independent </a:t>
            </a:r>
          </a:p>
          <a:p>
            <a:r>
              <a:rPr lang="en-US" sz="800" dirty="0"/>
              <a:t>* Detecting/testing multi-collinearity using `Variation Inflation Factor`.</a:t>
            </a:r>
          </a:p>
          <a:p>
            <a:endParaRPr lang="en-US" sz="800" dirty="0"/>
          </a:p>
          <a:p>
            <a:r>
              <a:rPr lang="en-US" sz="800" b="1" dirty="0"/>
              <a:t>### Explaining VIF (substring):</a:t>
            </a:r>
          </a:p>
          <a:p>
            <a:endParaRPr lang="en-US" sz="800" dirty="0"/>
          </a:p>
          <a:p>
            <a:r>
              <a:rPr lang="en-US" sz="800" dirty="0"/>
              <a:t>* **Variance  Inflation  factor, for one exogenous variable**:  The variance inflation factor is a measure for the increase of the variance of the parameter estimates if an additional variable, given by </a:t>
            </a:r>
            <a:r>
              <a:rPr lang="en-US" sz="800" dirty="0" err="1"/>
              <a:t>exog_idx</a:t>
            </a:r>
            <a:r>
              <a:rPr lang="en-US" sz="800" dirty="0"/>
              <a:t> is added to the linear regression. It is a measure for multicollinearity of the design matrix, </a:t>
            </a:r>
            <a:r>
              <a:rPr lang="en-US" sz="800" dirty="0" err="1"/>
              <a:t>exog</a:t>
            </a:r>
            <a:r>
              <a:rPr lang="en-US" sz="800" dirty="0"/>
              <a:t>.</a:t>
            </a:r>
          </a:p>
          <a:p>
            <a:endParaRPr lang="en-US" sz="800" dirty="0"/>
          </a:p>
          <a:p>
            <a:r>
              <a:rPr lang="en-US" sz="800" dirty="0"/>
              <a:t>* One recommendation is that if VIF is greater than 5, then the explanatory variable given by </a:t>
            </a:r>
            <a:r>
              <a:rPr lang="en-US" sz="800" dirty="0" err="1"/>
              <a:t>exog_idx</a:t>
            </a:r>
            <a:r>
              <a:rPr lang="en-US" sz="800" dirty="0"/>
              <a:t> is highly collinear with the other explanatory variables, and the parameter estimates will have large standard errors because of this.</a:t>
            </a:r>
            <a:endParaRPr lang="pt-BR" sz="8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AD2717D-BBB0-4DE4-B7FB-16995EB6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37" y="2630373"/>
            <a:ext cx="29813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26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Linear Regression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(Test of assumptions)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A1417-5946-42EE-AC7F-CBBD00A516A4}"/>
              </a:ext>
            </a:extLst>
          </p:cNvPr>
          <p:cNvSpPr txBox="1"/>
          <p:nvPr/>
        </p:nvSpPr>
        <p:spPr>
          <a:xfrm>
            <a:off x="6082111" y="920807"/>
            <a:ext cx="5569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### Residuals</a:t>
            </a:r>
          </a:p>
          <a:p>
            <a:endParaRPr lang="en-US" sz="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dirty="0"/>
              <a:t> 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Helvetica Neue"/>
              </a:rPr>
              <a:t>Mean of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Helvetica Neue"/>
              </a:rPr>
              <a:t>redisuals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Helvetica Neue"/>
              </a:rPr>
              <a:t> is very close to 0.</a:t>
            </a:r>
          </a:p>
          <a:p>
            <a:endParaRPr lang="en-US" sz="800" dirty="0"/>
          </a:p>
          <a:p>
            <a:r>
              <a:rPr lang="en-US" sz="800" b="1" dirty="0"/>
              <a:t>### </a:t>
            </a:r>
            <a:r>
              <a:rPr lang="en-US" sz="800" b="1" dirty="0" err="1"/>
              <a:t>ShapiroResult</a:t>
            </a:r>
            <a:r>
              <a:rPr lang="en-US" sz="800" b="1" dirty="0"/>
              <a:t>:</a:t>
            </a:r>
          </a:p>
          <a:p>
            <a:endParaRPr lang="en-US" sz="800" dirty="0"/>
          </a:p>
          <a:p>
            <a:r>
              <a:rPr lang="en-US" sz="800" dirty="0" err="1"/>
              <a:t>ShapiroResult</a:t>
            </a:r>
            <a:r>
              <a:rPr lang="en-US" sz="800" dirty="0"/>
              <a:t>(statistic=0.9883015751838684, </a:t>
            </a:r>
            <a:r>
              <a:rPr lang="en-US" sz="800" dirty="0" err="1"/>
              <a:t>pvalue</a:t>
            </a:r>
            <a:r>
              <a:rPr lang="en-US" sz="800" dirty="0"/>
              <a:t>=2.358942917530761e-18)</a:t>
            </a:r>
            <a:endParaRPr lang="pt-BR" sz="8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389CAC5-3965-4D13-A8FA-C378FED8C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43" y="4370807"/>
            <a:ext cx="2724150" cy="156638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0560357-0CBC-4673-AE11-771DDFD0B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28" y="4370807"/>
            <a:ext cx="2612708" cy="126301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BDBA835-DCAB-4AA9-9F2F-A6677AD37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302" y="2298426"/>
            <a:ext cx="2773680" cy="17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00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3.	Generate a set of insights and recommendations that will help the business.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765657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5D106-F3FE-411D-9092-A777B5992C0E}"/>
              </a:ext>
            </a:extLst>
          </p:cNvPr>
          <p:cNvSpPr txBox="1"/>
          <p:nvPr/>
        </p:nvSpPr>
        <p:spPr>
          <a:xfrm>
            <a:off x="5943601" y="874454"/>
            <a:ext cx="584384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## Actionable Insights &amp; Recommendations</a:t>
            </a:r>
          </a:p>
          <a:p>
            <a:r>
              <a:rPr lang="en-US" sz="1100" i="1" dirty="0"/>
              <a:t>- Conclude with the key takeaways for the business, what would your advice be to grow the business?</a:t>
            </a:r>
          </a:p>
          <a:p>
            <a:endParaRPr lang="en-US" sz="1100" dirty="0"/>
          </a:p>
          <a:p>
            <a:r>
              <a:rPr lang="en-US" sz="1100" b="1" dirty="0"/>
              <a:t>1. </a:t>
            </a:r>
            <a:r>
              <a:rPr lang="en-US" sz="1100" dirty="0"/>
              <a:t>These features are positively correlated, as they increase so does </a:t>
            </a:r>
            <a:r>
              <a:rPr lang="en-US" sz="1100" dirty="0" err="1"/>
              <a:t>Price_log</a:t>
            </a:r>
            <a:r>
              <a:rPr lang="en-US" sz="1100" dirty="0"/>
              <a:t> increase. The `Year`, `</a:t>
            </a:r>
            <a:r>
              <a:rPr lang="en-US" sz="1100" dirty="0" err="1"/>
              <a:t>Power_log</a:t>
            </a:r>
            <a:r>
              <a:rPr lang="en-US" sz="1100" dirty="0"/>
              <a:t>`, `</a:t>
            </a:r>
            <a:r>
              <a:rPr lang="en-US" sz="1100" dirty="0" err="1"/>
              <a:t>Name_First</a:t>
            </a:r>
            <a:r>
              <a:rPr lang="en-US" sz="1100" dirty="0"/>
              <a:t> Tier`, `</a:t>
            </a:r>
            <a:r>
              <a:rPr lang="en-US" sz="1100" dirty="0" err="1"/>
              <a:t>Name_Fourth</a:t>
            </a:r>
            <a:r>
              <a:rPr lang="en-US" sz="1100" dirty="0"/>
              <a:t> Tier`, `</a:t>
            </a:r>
            <a:r>
              <a:rPr lang="en-US" sz="1100" dirty="0" err="1"/>
              <a:t>Name_Second</a:t>
            </a:r>
            <a:r>
              <a:rPr lang="en-US" sz="1100" dirty="0"/>
              <a:t> Tier`, `</a:t>
            </a:r>
            <a:r>
              <a:rPr lang="en-US" sz="1100" dirty="0" err="1"/>
              <a:t>Name_Third</a:t>
            </a:r>
            <a:r>
              <a:rPr lang="en-US" sz="1100" dirty="0"/>
              <a:t> Tier`, `Seats_10.0`, `</a:t>
            </a:r>
            <a:r>
              <a:rPr lang="en-US" sz="1100" dirty="0" err="1"/>
              <a:t>Location_Bangalore</a:t>
            </a:r>
            <a:r>
              <a:rPr lang="en-US" sz="1100" dirty="0"/>
              <a:t>`, `</a:t>
            </a:r>
            <a:r>
              <a:rPr lang="en-US" sz="1100" dirty="0" err="1"/>
              <a:t>Location_Coimbatore</a:t>
            </a:r>
            <a:r>
              <a:rPr lang="en-US" sz="1100" dirty="0"/>
              <a:t>`, `</a:t>
            </a:r>
            <a:r>
              <a:rPr lang="en-US" sz="1100" dirty="0" err="1"/>
              <a:t>Location_Hyderabad</a:t>
            </a:r>
            <a:r>
              <a:rPr lang="en-US" sz="1100" dirty="0"/>
              <a:t>`.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b="1" dirty="0"/>
              <a:t>2. </a:t>
            </a:r>
            <a:r>
              <a:rPr lang="en-US" sz="1100" dirty="0"/>
              <a:t>These features are negatively correlated as they decrease so does </a:t>
            </a:r>
            <a:r>
              <a:rPr lang="en-US" sz="1100" dirty="0" err="1"/>
              <a:t>Price_log</a:t>
            </a:r>
            <a:r>
              <a:rPr lang="en-US" sz="1100" dirty="0"/>
              <a:t> increase. The `Mileage_z_std`,`</a:t>
            </a:r>
            <a:r>
              <a:rPr lang="en-US" sz="1100" dirty="0" err="1"/>
              <a:t>Fuel_Type_Electric</a:t>
            </a:r>
            <a:r>
              <a:rPr lang="en-US" sz="1100" dirty="0"/>
              <a:t>`, `</a:t>
            </a:r>
            <a:r>
              <a:rPr lang="en-US" sz="1100" dirty="0" err="1"/>
              <a:t>Owner_Type_Second</a:t>
            </a:r>
            <a:r>
              <a:rPr lang="en-US" sz="1100" dirty="0"/>
              <a:t>`, `</a:t>
            </a:r>
            <a:r>
              <a:rPr lang="en-US" sz="1100" dirty="0" err="1"/>
              <a:t>Owner_Type_Third</a:t>
            </a:r>
            <a:r>
              <a:rPr lang="en-US" sz="1100" dirty="0"/>
              <a:t>`, `</a:t>
            </a:r>
            <a:r>
              <a:rPr lang="en-US" sz="1100" dirty="0" err="1"/>
              <a:t>Location_Delhi</a:t>
            </a:r>
            <a:r>
              <a:rPr lang="en-US" sz="1100" dirty="0"/>
              <a:t>`, `</a:t>
            </a:r>
            <a:r>
              <a:rPr lang="en-US" sz="1100" dirty="0" err="1"/>
              <a:t>Location_Jaipur</a:t>
            </a:r>
            <a:r>
              <a:rPr lang="en-US" sz="1100" dirty="0"/>
              <a:t>`, `</a:t>
            </a:r>
            <a:r>
              <a:rPr lang="en-US" sz="1100" dirty="0" err="1"/>
              <a:t>Location_Kochi</a:t>
            </a:r>
            <a:r>
              <a:rPr lang="en-US" sz="1100" dirty="0"/>
              <a:t>`, `</a:t>
            </a:r>
            <a:r>
              <a:rPr lang="en-US" sz="1100" dirty="0" err="1"/>
              <a:t>Location_Kolkata</a:t>
            </a:r>
            <a:r>
              <a:rPr lang="en-US" sz="1100" dirty="0"/>
              <a:t>`, `Location_Mumbai`,`</a:t>
            </a:r>
            <a:r>
              <a:rPr lang="en-US" sz="1100" dirty="0" err="1"/>
              <a:t>Location_Pune</a:t>
            </a:r>
            <a:r>
              <a:rPr lang="en-US" sz="1100" dirty="0"/>
              <a:t>`.</a:t>
            </a:r>
          </a:p>
          <a:p>
            <a:endParaRPr lang="en-US" sz="1100" dirty="0"/>
          </a:p>
          <a:p>
            <a:r>
              <a:rPr lang="en-US" sz="1100" b="1" dirty="0"/>
              <a:t>3. </a:t>
            </a:r>
            <a:r>
              <a:rPr lang="en-US" sz="1100" dirty="0"/>
              <a:t>`First Tier` cars (Lamborghini, Bentley, Porsche, Jaguar, Land and Mini) and `Second Tier` cars (Audi, Mercedes-Benz, BMW, Jeep, Volvo and Isuzu) are strongly correlated with `</a:t>
            </a:r>
            <a:r>
              <a:rPr lang="en-US" sz="1100" dirty="0" err="1"/>
              <a:t>Price_log</a:t>
            </a:r>
            <a:r>
              <a:rPr lang="en-US" sz="1100" dirty="0"/>
              <a:t>` as we expected, as they are part of the most expensive type of car on our list. This type of car would have the possibility of providing a larger margin, and direct marketing to its public should be premium. On the other hand, `Third, Fourth` would be cars for mass sale, of lower added value, cheaper and the strategy should be something like higher volume sales.</a:t>
            </a:r>
          </a:p>
          <a:p>
            <a:endParaRPr lang="en-US" sz="1100" dirty="0"/>
          </a:p>
          <a:p>
            <a:r>
              <a:rPr lang="en-US" sz="1100" b="1" dirty="0"/>
              <a:t>4. </a:t>
            </a:r>
            <a:r>
              <a:rPr lang="en-US" sz="1100" dirty="0"/>
              <a:t>It seems that `Bangalore`, `Coimbatore` and` Hyderabad` are` Location` with the highest correlation with `</a:t>
            </a:r>
            <a:r>
              <a:rPr lang="en-US" sz="1100" dirty="0" err="1"/>
              <a:t>Price_log</a:t>
            </a:r>
            <a:r>
              <a:rPr lang="en-US" sz="1100" dirty="0"/>
              <a:t>`, so if we have cars that we </a:t>
            </a:r>
            <a:r>
              <a:rPr lang="en-US" sz="1100" dirty="0" err="1"/>
              <a:t>paied</a:t>
            </a:r>
            <a:r>
              <a:rPr lang="en-US" sz="1100" dirty="0"/>
              <a:t> a little above the market price, these places are the locals we must target these “stock of cars” for sales. On the other hand, `Delhi`,` Jaipur`, `Kochi`,` Kolkata`, `Mumbai` and` Pune` are areas that appear to be more competitive in terms of `</a:t>
            </a:r>
            <a:r>
              <a:rPr lang="en-US" sz="1100" dirty="0" err="1"/>
              <a:t>Price_log</a:t>
            </a:r>
            <a:r>
              <a:rPr lang="en-US" sz="1100" dirty="0"/>
              <a:t>`, so it would be important to be more aggressive in price in these locations.</a:t>
            </a:r>
          </a:p>
          <a:p>
            <a:endParaRPr lang="en-US" sz="1100" dirty="0"/>
          </a:p>
          <a:p>
            <a:r>
              <a:rPr lang="en-US" sz="1100" b="1" dirty="0"/>
              <a:t>5. </a:t>
            </a:r>
            <a:r>
              <a:rPr lang="en-US" sz="1100" dirty="0"/>
              <a:t>`</a:t>
            </a:r>
            <a:r>
              <a:rPr lang="en-US" sz="1100" dirty="0" err="1"/>
              <a:t>Power_log</a:t>
            </a:r>
            <a:r>
              <a:rPr lang="en-US" sz="1100" dirty="0"/>
              <a:t>` is an important factor in the price of cars.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32785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990AC-5720-431D-AA50-64B94540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Data Dictionary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124B-048F-47C1-8DB0-E2B3A372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	</a:t>
            </a:r>
            <a:r>
              <a:rPr lang="en-US" sz="13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S.No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Serial Number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	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Name of the car which includes Brand name and Model name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	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The location in which the car is being sold or is available for purchase Cities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	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Manufacturing year of the car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	</a:t>
            </a:r>
            <a:r>
              <a:rPr lang="en-US" sz="13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Kilometers_driven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total kilometers driven in the car by the previous owner(s) in KM.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	</a:t>
            </a:r>
            <a:r>
              <a:rPr lang="en-US" sz="13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Fuel_Type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type of fuel used by the car. (Petrol, Diesel, Electric, CNG, LPG)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	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The type of transmission used by the car. (Automatic / Manual)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	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Type of ownership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	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Mileage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The standard mileage offered by the car company in kmpl or km/kg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	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The displacement volume of the engine in CC.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	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The maximum power of the engine in bhp.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	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Seats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The number of seats in the car.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	</a:t>
            </a:r>
            <a:r>
              <a:rPr lang="en-US" sz="13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New_Price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price of a new car of the same model in INR Lakhs.(1 Lakh = 100, 000)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	</a:t>
            </a:r>
            <a:r>
              <a:rPr lang="en-US" sz="13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The price of the used car in INR Lakhs (1 Lakh = 100, 000)</a:t>
            </a:r>
            <a:endParaRPr lang="pt-BR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990AC-5720-431D-AA50-64B94540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Data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124B-048F-47C1-8DB0-E2B3A372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302" y="813816"/>
            <a:ext cx="5083844" cy="5230368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Helvetica Neue"/>
              </a:rPr>
              <a:t>Numerical: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Year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Helvetica Neue"/>
              </a:rPr>
              <a:t>Kilometers_driven</a:t>
            </a:r>
            <a:endParaRPr lang="en-US" sz="2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Mileage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Engine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Power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Helvetica Neue"/>
              </a:rPr>
              <a:t>Categorical: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Name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Location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Fuel_Type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Transmission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Owner_Type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Seats</a:t>
            </a:r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205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7A-8FE5-4CCA-9D22-FB2C8AB6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45898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1.	Explore and visualize the dataset.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331179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Univariate analysis</a:t>
            </a:r>
          </a:p>
        </p:txBody>
      </p:sp>
      <p:pic>
        <p:nvPicPr>
          <p:cNvPr id="8" name="Picture 7" descr="A picture containing text, window, screenshot&#10;&#10;Description automatically generated">
            <a:extLst>
              <a:ext uri="{FF2B5EF4-FFF2-40B4-BE49-F238E27FC236}">
                <a16:creationId xmlns:a16="http://schemas.microsoft.com/office/drawing/2014/main" id="{A3155D0F-4446-4AAE-9640-69551BD26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00" y="2836298"/>
            <a:ext cx="5756685" cy="3076910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6C98A471-1E7A-4776-B2CC-B50542B29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11" y="691445"/>
            <a:ext cx="5998239" cy="15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14CB9B1-96C6-43ED-A5DE-70E949E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1243013"/>
            <a:ext cx="4081549" cy="43719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Univariate analysis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CDBC5EB-CDD3-40E3-9C52-3557F92AB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11" y="3338720"/>
            <a:ext cx="5859006" cy="256331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E6D946E-9831-4E9F-87D7-30B1AC41F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1" y="1390682"/>
            <a:ext cx="5877764" cy="9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F829DF-79E7-4983-A103-283C363C5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62" y="4599666"/>
            <a:ext cx="3643313" cy="193738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7E494B9-E3C6-46DE-8CD6-02FB04435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3" y="4621097"/>
            <a:ext cx="4350544" cy="1915954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D98CAD0-9271-4E60-BBD0-8B3E8EC4C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3" y="2355874"/>
            <a:ext cx="4333399" cy="1928813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DD6F4BED-D82B-4F4B-B2B3-052C53534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3" y="2355874"/>
            <a:ext cx="3673316" cy="1920240"/>
          </a:xfrm>
          <a:prstGeom prst="rect">
            <a:avLst/>
          </a:prstGeom>
        </p:spPr>
      </p:pic>
      <p:pic>
        <p:nvPicPr>
          <p:cNvPr id="13" name="Picture 1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8B8455F-E249-4798-BB82-16976E772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62" y="116369"/>
            <a:ext cx="4431983" cy="1924526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07F5848-4A39-410B-A124-BFCD2ED510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3" y="116369"/>
            <a:ext cx="4633436" cy="191166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569756-84EB-438B-A2FD-1F946A778425}"/>
              </a:ext>
            </a:extLst>
          </p:cNvPr>
          <p:cNvCxnSpPr/>
          <p:nvPr/>
        </p:nvCxnSpPr>
        <p:spPr>
          <a:xfrm>
            <a:off x="5968539" y="365760"/>
            <a:ext cx="0" cy="59352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0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2C5D95B-E8F4-4084-96AE-069A39D0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68" y="3716590"/>
            <a:ext cx="4463891" cy="216693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B511B13-A165-48BA-9A52-075D7EF3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3" y="3636104"/>
            <a:ext cx="4476274" cy="224742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214FE56-980E-417D-8FF0-5C89DD6C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50" y="401175"/>
            <a:ext cx="4451509" cy="2191703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CF95A774-0C67-4856-8A0F-709CA0EC0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7" y="364028"/>
            <a:ext cx="4408170" cy="22288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D4C349-8671-480D-9B79-FD927DB7065C}"/>
              </a:ext>
            </a:extLst>
          </p:cNvPr>
          <p:cNvCxnSpPr/>
          <p:nvPr/>
        </p:nvCxnSpPr>
        <p:spPr>
          <a:xfrm>
            <a:off x="5968539" y="365760"/>
            <a:ext cx="0" cy="59352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3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1527</Words>
  <Application>Microsoft Office PowerPoint</Application>
  <PresentationFormat>Widescreen</PresentationFormat>
  <Paragraphs>133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Office Theme</vt:lpstr>
      <vt:lpstr>Cars4U</vt:lpstr>
      <vt:lpstr>PowerPoint Presentation</vt:lpstr>
      <vt:lpstr>Data Dictionary </vt:lpstr>
      <vt:lpstr>Data description</vt:lpstr>
      <vt:lpstr>PowerPoint Presentation</vt:lpstr>
      <vt:lpstr>Univariate analysis</vt:lpstr>
      <vt:lpstr>Univariate analysis</vt:lpstr>
      <vt:lpstr>PowerPoint Presentation</vt:lpstr>
      <vt:lpstr>PowerPoint Presentation</vt:lpstr>
      <vt:lpstr>PowerPoint Presentation</vt:lpstr>
      <vt:lpstr>Multivariate analysis</vt:lpstr>
      <vt:lpstr>Multivariate analysis</vt:lpstr>
      <vt:lpstr>Bivariate analysis</vt:lpstr>
      <vt:lpstr>Bivariate analysis (outliers treatment)</vt:lpstr>
      <vt:lpstr>Bivariate analysis</vt:lpstr>
      <vt:lpstr>Bivariate analysis (outliers treatment)</vt:lpstr>
      <vt:lpstr>Bivariate analysis (outliers treatment)</vt:lpstr>
      <vt:lpstr>Bivariate analysis (outliers treatment)</vt:lpstr>
      <vt:lpstr>Bivariate analysis (outliers treatment)</vt:lpstr>
      <vt:lpstr>PowerPoint Presentation</vt:lpstr>
      <vt:lpstr>Linear Regression (With all the coefficients)</vt:lpstr>
      <vt:lpstr>Linear Regression (With all the coefficients)</vt:lpstr>
      <vt:lpstr>Linear Regression (With all the coefficients)</vt:lpstr>
      <vt:lpstr>Linear Regression (without the following features: 'Fuel_Type_Petrol', 'Seats_4.0', 'Seats_8.0', 'Seats_7.0', 'Fuel_Type_Diesel’, 'Seats_5.0', 'Kilometers_Driven_log', 'Transmission_Manual', 'Engine_log')</vt:lpstr>
      <vt:lpstr>Linear Regression (without the following features: `Seats_6.0`,`Seats_9.0`, `Fuel_Type_LPG`, `Location_Chennai`, and `Owner_Type_Fourth &amp; Above`)</vt:lpstr>
      <vt:lpstr>Linear Regression (cleaned)</vt:lpstr>
      <vt:lpstr>Linear Regression (Test of assumptions)</vt:lpstr>
      <vt:lpstr>PowerPoint Presentation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Axis Insurance</dc:title>
  <dc:creator>Renato Barroco</dc:creator>
  <cp:lastModifiedBy>Renato Barroco</cp:lastModifiedBy>
  <cp:revision>49</cp:revision>
  <dcterms:created xsi:type="dcterms:W3CDTF">2021-01-18T04:45:11Z</dcterms:created>
  <dcterms:modified xsi:type="dcterms:W3CDTF">2021-02-13T00:14:42Z</dcterms:modified>
</cp:coreProperties>
</file>