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notesMasterIdLst>
    <p:notesMasterId r:id="rId36"/>
  </p:notesMasterIdLst>
  <p:sldIdLst>
    <p:sldId id="256" r:id="rId2"/>
    <p:sldId id="259" r:id="rId3"/>
    <p:sldId id="262" r:id="rId4"/>
    <p:sldId id="263" r:id="rId5"/>
    <p:sldId id="264" r:id="rId6"/>
    <p:sldId id="266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80" r:id="rId16"/>
    <p:sldId id="278" r:id="rId17"/>
    <p:sldId id="279" r:id="rId18"/>
    <p:sldId id="281" r:id="rId19"/>
    <p:sldId id="282" r:id="rId20"/>
    <p:sldId id="288" r:id="rId21"/>
    <p:sldId id="287" r:id="rId22"/>
    <p:sldId id="283" r:id="rId23"/>
    <p:sldId id="296" r:id="rId24"/>
    <p:sldId id="305" r:id="rId25"/>
    <p:sldId id="291" r:id="rId26"/>
    <p:sldId id="292" r:id="rId27"/>
    <p:sldId id="290" r:id="rId28"/>
    <p:sldId id="293" r:id="rId29"/>
    <p:sldId id="289" r:id="rId30"/>
    <p:sldId id="298" r:id="rId31"/>
    <p:sldId id="299" r:id="rId32"/>
    <p:sldId id="301" r:id="rId33"/>
    <p:sldId id="302" r:id="rId34"/>
    <p:sldId id="30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4" autoAdjust="0"/>
    <p:restoredTop sz="94719" autoAdjust="0"/>
  </p:normalViewPr>
  <p:slideViewPr>
    <p:cSldViewPr snapToGrid="0">
      <p:cViewPr varScale="1">
        <p:scale>
          <a:sx n="78" d="100"/>
          <a:sy n="78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2DBC5-9957-41E0-ABC8-753A2A447F0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A692D-2F5D-4BD9-B7B5-81053C230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6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certain level (DNA, Protein,....)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A692D-2F5D-4BD9-B7B5-81053C230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2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A692D-2F5D-4BD9-B7B5-81053C230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3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subgraph G’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(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V’,E’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of the graph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(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V, 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is a graph where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V’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subset of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E’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subset of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graph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G’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subgraph of graph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edge set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E’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contains all edges of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connect vertices of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V’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subgraph is called an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induced subgraph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A692D-2F5D-4BD9-B7B5-81053C2301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6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vertex 0 is picked, include it in </a:t>
            </a:r>
            <a:r>
              <a:rPr lang="en-US" i="1" dirty="0" err="1" smtClean="0"/>
              <a:t>sptSet</a:t>
            </a:r>
            <a:r>
              <a:rPr lang="en-US" dirty="0" smtClean="0"/>
              <a:t>. So </a:t>
            </a:r>
            <a:r>
              <a:rPr lang="en-US" i="1" dirty="0" err="1" smtClean="0"/>
              <a:t>sptSet</a:t>
            </a:r>
            <a:r>
              <a:rPr lang="en-US" i="1" dirty="0" smtClean="0"/>
              <a:t> </a:t>
            </a:r>
            <a:r>
              <a:rPr lang="en-US" dirty="0" smtClean="0"/>
              <a:t>becomes {0}. After including 0 to </a:t>
            </a:r>
            <a:r>
              <a:rPr lang="en-US" i="1" dirty="0" err="1" smtClean="0"/>
              <a:t>sptSet</a:t>
            </a:r>
            <a:r>
              <a:rPr lang="en-US" dirty="0" smtClean="0"/>
              <a:t>, update distance values of its adjacent vertices. Adjacent vertices of 0 are 1 and 7. Pick the vertex with minimum distance value and not already included in SPT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greedy algorithm</a:t>
            </a:r>
            <a:r>
              <a:rPr lang="en-US" dirty="0" smtClean="0"/>
              <a:t>, as the name suggests, always makes the choice that seems to be the best at that moment. This means that it makes a locally-optimal choice in the hope that this choice will lead to a globally-optimal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A692D-2F5D-4BD9-B7B5-81053C2301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88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E2C9-A51A-4362-9386-3DCF954922F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96E2-0561-4B72-8FFE-0CD333A9F6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6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E2C9-A51A-4362-9386-3DCF954922F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96E2-0561-4B72-8FFE-0CD333A9F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1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E2C9-A51A-4362-9386-3DCF954922F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96E2-0561-4B72-8FFE-0CD333A9F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E2C9-A51A-4362-9386-3DCF954922F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96E2-0561-4B72-8FFE-0CD333A9F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2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E2C9-A51A-4362-9386-3DCF954922F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96E2-0561-4B72-8FFE-0CD333A9F6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38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E2C9-A51A-4362-9386-3DCF954922F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96E2-0561-4B72-8FFE-0CD333A9F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5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E2C9-A51A-4362-9386-3DCF954922F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96E2-0561-4B72-8FFE-0CD333A9F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5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E2C9-A51A-4362-9386-3DCF954922F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96E2-0561-4B72-8FFE-0CD333A9F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9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E2C9-A51A-4362-9386-3DCF954922F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96E2-0561-4B72-8FFE-0CD333A9F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4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421E2C9-A51A-4362-9386-3DCF954922F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D696E2-0561-4B72-8FFE-0CD333A9F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3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E2C9-A51A-4362-9386-3DCF954922F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96E2-0561-4B72-8FFE-0CD333A9F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2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21E2C9-A51A-4362-9386-3DCF954922F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D696E2-0561-4B72-8FFE-0CD333A9F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07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bi.ac.uk/intact/" TargetMode="External"/><Relationship Id="rId3" Type="http://schemas.openxmlformats.org/officeDocument/2006/relationships/hyperlink" Target="http://www.reactome.org/" TargetMode="External"/><Relationship Id="rId7" Type="http://schemas.openxmlformats.org/officeDocument/2006/relationships/hyperlink" Target="http://www.biocarta.com/" TargetMode="External"/><Relationship Id="rId2" Type="http://schemas.openxmlformats.org/officeDocument/2006/relationships/hyperlink" Target="http://www.genome.jp/keg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pid.nci.nih.gov/" TargetMode="External"/><Relationship Id="rId5" Type="http://schemas.openxmlformats.org/officeDocument/2006/relationships/hyperlink" Target="http://biocyc.org/" TargetMode="External"/><Relationship Id="rId10" Type="http://schemas.openxmlformats.org/officeDocument/2006/relationships/hyperlink" Target="https://string-db.org/" TargetMode="External"/><Relationship Id="rId4" Type="http://schemas.openxmlformats.org/officeDocument/2006/relationships/hyperlink" Target="http://humanmetabolism.org/" TargetMode="External"/><Relationship Id="rId9" Type="http://schemas.openxmlformats.org/officeDocument/2006/relationships/hyperlink" Target="http://dip.doe-mbi.ucla.edu/dip/Main.cgi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umbbd.msi.umn.edu/" TargetMode="External"/><Relationship Id="rId7" Type="http://schemas.openxmlformats.org/officeDocument/2006/relationships/hyperlink" Target="http://smd.princeton.edu/" TargetMode="External"/><Relationship Id="rId2" Type="http://schemas.openxmlformats.org/officeDocument/2006/relationships/hyperlink" Target="http://www.brenda-enzymes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ebi.ac.uk/arrayexpress/" TargetMode="External"/><Relationship Id="rId5" Type="http://schemas.openxmlformats.org/officeDocument/2006/relationships/hyperlink" Target="http://www.ncbi.nlm.nih.gov/geo" TargetMode="External"/><Relationship Id="rId4" Type="http://schemas.openxmlformats.org/officeDocument/2006/relationships/hyperlink" Target="http://sabio.villa-bosch.de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9223" y="1814733"/>
            <a:ext cx="57677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Biological Network analysis</a:t>
            </a:r>
          </a:p>
          <a:p>
            <a:pPr algn="ctr"/>
            <a:r>
              <a:rPr lang="sv-SE" sz="3600" dirty="0" smtClean="0"/>
              <a:t> </a:t>
            </a:r>
            <a:r>
              <a:rPr lang="sv-SE" sz="2400" dirty="0" smtClean="0"/>
              <a:t>Gholamreza Bidkhori</a:t>
            </a:r>
          </a:p>
          <a:p>
            <a:pPr algn="ctr"/>
            <a:r>
              <a:rPr lang="sv-SE" sz="2400" dirty="0"/>
              <a:t>Ph.D</a:t>
            </a:r>
            <a:r>
              <a:rPr lang="sv-SE" sz="2400" dirty="0" smtClean="0"/>
              <a:t>. In Bioinformatics</a:t>
            </a:r>
          </a:p>
          <a:p>
            <a:pPr algn="ctr"/>
            <a:endParaRPr lang="sv-SE" sz="3600" dirty="0"/>
          </a:p>
          <a:p>
            <a:pPr algn="ctr"/>
            <a:endParaRPr lang="sv-SE" sz="3600" dirty="0" smtClean="0"/>
          </a:p>
          <a:p>
            <a:pPr algn="ctr"/>
            <a:endParaRPr lang="sv-SE" sz="3600" dirty="0" smtClean="0"/>
          </a:p>
        </p:txBody>
      </p:sp>
    </p:spTree>
    <p:extLst>
      <p:ext uri="{BB962C8B-B14F-4D97-AF65-F5344CB8AC3E}">
        <p14:creationId xmlns:p14="http://schemas.microsoft.com/office/powerpoint/2010/main" val="31340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881" y="178130"/>
            <a:ext cx="86927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sequence (</a:t>
            </a:r>
            <a:r>
              <a:rPr lang="en-US" i="1" dirty="0"/>
              <a:t>v</a:t>
            </a:r>
            <a:r>
              <a:rPr lang="en-US" dirty="0"/>
              <a:t>0</a:t>
            </a:r>
            <a:r>
              <a:rPr lang="en-US" i="1" dirty="0"/>
              <a:t>, e</a:t>
            </a:r>
            <a:r>
              <a:rPr lang="en-US" dirty="0"/>
              <a:t>1</a:t>
            </a:r>
            <a:r>
              <a:rPr lang="en-US" i="1" dirty="0"/>
              <a:t>, v</a:t>
            </a:r>
            <a:r>
              <a:rPr lang="en-US" dirty="0"/>
              <a:t>1</a:t>
            </a:r>
            <a:r>
              <a:rPr lang="en-US" i="1" dirty="0"/>
              <a:t>, e</a:t>
            </a:r>
            <a:r>
              <a:rPr lang="en-US" dirty="0"/>
              <a:t>2</a:t>
            </a:r>
            <a:r>
              <a:rPr lang="en-US" i="1" dirty="0"/>
              <a:t>, v</a:t>
            </a:r>
            <a:r>
              <a:rPr lang="en-US" dirty="0"/>
              <a:t>2</a:t>
            </a:r>
            <a:r>
              <a:rPr lang="en-US" i="1" dirty="0"/>
              <a:t>, . . . , vk</a:t>
            </a:r>
            <a:r>
              <a:rPr lang="en-US" dirty="0"/>
              <a:t>−1</a:t>
            </a:r>
            <a:r>
              <a:rPr lang="en-US" i="1" dirty="0"/>
              <a:t>, </a:t>
            </a:r>
            <a:r>
              <a:rPr lang="en-US" i="1" dirty="0" err="1"/>
              <a:t>ek</a:t>
            </a:r>
            <a:r>
              <a:rPr lang="en-US" i="1" dirty="0"/>
              <a:t>, </a:t>
            </a:r>
            <a:r>
              <a:rPr lang="en-US" i="1" dirty="0" err="1"/>
              <a:t>vk</a:t>
            </a:r>
            <a:r>
              <a:rPr lang="en-US" dirty="0"/>
              <a:t>) of vertices and edges such that</a:t>
            </a:r>
          </a:p>
          <a:p>
            <a:r>
              <a:rPr lang="en-US" dirty="0"/>
              <a:t>every edge </a:t>
            </a:r>
            <a:r>
              <a:rPr lang="en-US" i="1" dirty="0" err="1"/>
              <a:t>ei</a:t>
            </a:r>
            <a:r>
              <a:rPr lang="en-US" i="1" dirty="0"/>
              <a:t> </a:t>
            </a:r>
            <a:r>
              <a:rPr lang="en-US" dirty="0"/>
              <a:t>has the end-vertices </a:t>
            </a:r>
            <a:r>
              <a:rPr lang="en-US" i="1" dirty="0"/>
              <a:t>vi</a:t>
            </a:r>
            <a:r>
              <a:rPr lang="en-US" dirty="0"/>
              <a:t>−1 and </a:t>
            </a:r>
            <a:r>
              <a:rPr lang="en-US" i="1" dirty="0"/>
              <a:t>vi </a:t>
            </a:r>
            <a:r>
              <a:rPr lang="en-US" dirty="0"/>
              <a:t>is called a </a:t>
            </a:r>
            <a:r>
              <a:rPr lang="en-US" i="1" dirty="0" smtClean="0"/>
              <a:t>walk</a:t>
            </a:r>
          </a:p>
          <a:p>
            <a:r>
              <a:rPr lang="en-US" dirty="0"/>
              <a:t>Usually the </a:t>
            </a:r>
            <a:r>
              <a:rPr lang="en-US" dirty="0" smtClean="0"/>
              <a:t>vertices are </a:t>
            </a:r>
            <a:r>
              <a:rPr lang="en-US" dirty="0"/>
              <a:t>omitted and the walk is denoted by a sequence (</a:t>
            </a:r>
            <a:r>
              <a:rPr lang="en-US" i="1" dirty="0"/>
              <a:t>e</a:t>
            </a:r>
            <a:r>
              <a:rPr lang="en-US" dirty="0"/>
              <a:t>1</a:t>
            </a:r>
            <a:r>
              <a:rPr lang="en-US" i="1" dirty="0"/>
              <a:t>, e</a:t>
            </a:r>
            <a:r>
              <a:rPr lang="en-US" dirty="0"/>
              <a:t>2</a:t>
            </a:r>
            <a:r>
              <a:rPr lang="en-US" i="1" dirty="0"/>
              <a:t>, . . . , </a:t>
            </a:r>
            <a:r>
              <a:rPr lang="en-US" i="1" dirty="0" err="1"/>
              <a:t>ek</a:t>
            </a:r>
            <a:r>
              <a:rPr lang="en-US" dirty="0" smtClean="0"/>
              <a:t>).</a:t>
            </a:r>
          </a:p>
          <a:p>
            <a:r>
              <a:rPr lang="en-US" dirty="0"/>
              <a:t>the walk </a:t>
            </a:r>
            <a:r>
              <a:rPr lang="en-US" i="1" dirty="0"/>
              <a:t>connects v</a:t>
            </a:r>
            <a:r>
              <a:rPr lang="en-US" dirty="0"/>
              <a:t>0 with </a:t>
            </a:r>
            <a:r>
              <a:rPr lang="en-US" i="1" dirty="0" err="1"/>
              <a:t>vk</a:t>
            </a:r>
            <a:r>
              <a:rPr lang="en-US" i="1" dirty="0"/>
              <a:t> </a:t>
            </a:r>
            <a:r>
              <a:rPr lang="en-US" dirty="0"/>
              <a:t>and call </a:t>
            </a:r>
            <a:r>
              <a:rPr lang="en-US" i="1" dirty="0"/>
              <a:t>v</a:t>
            </a:r>
            <a:r>
              <a:rPr lang="en-US" dirty="0"/>
              <a:t>0 and </a:t>
            </a:r>
            <a:r>
              <a:rPr lang="en-US" i="1" dirty="0" err="1"/>
              <a:t>vk</a:t>
            </a:r>
            <a:r>
              <a:rPr lang="en-US" i="1" dirty="0"/>
              <a:t> </a:t>
            </a:r>
            <a:r>
              <a:rPr lang="en-US" dirty="0"/>
              <a:t>the start- and end-vertex of </a:t>
            </a:r>
            <a:r>
              <a:rPr lang="en-US" dirty="0" smtClean="0"/>
              <a:t>the walk</a:t>
            </a:r>
            <a:r>
              <a:rPr lang="en-US" dirty="0"/>
              <a:t>, </a:t>
            </a:r>
            <a:r>
              <a:rPr lang="en-US" dirty="0" smtClean="0"/>
              <a:t>respectively</a:t>
            </a:r>
          </a:p>
          <a:p>
            <a:r>
              <a:rPr lang="en-US" dirty="0"/>
              <a:t>a path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sequence </a:t>
            </a:r>
            <a:r>
              <a:rPr lang="en-US" dirty="0"/>
              <a:t>of edges which connect a sequence of vertices which, by most definitions, are all distinct from one </a:t>
            </a:r>
            <a:r>
              <a:rPr lang="en-US" dirty="0" smtClean="0"/>
              <a:t>another and if additionally </a:t>
            </a:r>
            <a:r>
              <a:rPr lang="en-US" dirty="0"/>
              <a:t>all vertices are distinct the walk is called a </a:t>
            </a:r>
            <a:r>
              <a:rPr lang="en-US" i="1" dirty="0"/>
              <a:t>simple </a:t>
            </a:r>
            <a:r>
              <a:rPr lang="en-US" i="1" dirty="0" smtClean="0"/>
              <a:t>path</a:t>
            </a:r>
          </a:p>
          <a:p>
            <a:endParaRPr lang="sv-SE" i="1" dirty="0"/>
          </a:p>
          <a:p>
            <a:r>
              <a:rPr lang="en-US" dirty="0"/>
              <a:t>The </a:t>
            </a:r>
            <a:r>
              <a:rPr lang="en-US" i="1" dirty="0"/>
              <a:t>length </a:t>
            </a:r>
            <a:r>
              <a:rPr lang="en-US" dirty="0"/>
              <a:t>of </a:t>
            </a:r>
            <a:r>
              <a:rPr lang="en-US" dirty="0" smtClean="0"/>
              <a:t>a walk </a:t>
            </a:r>
            <a:r>
              <a:rPr lang="en-US" dirty="0"/>
              <a:t>or path is given by its number of </a:t>
            </a:r>
            <a:r>
              <a:rPr lang="en-US" dirty="0" smtClean="0"/>
              <a:t>edges</a:t>
            </a:r>
          </a:p>
          <a:p>
            <a:r>
              <a:rPr lang="en-US" dirty="0"/>
              <a:t>A path with the same vertex as start- </a:t>
            </a:r>
            <a:r>
              <a:rPr lang="en-US" dirty="0" smtClean="0"/>
              <a:t>and end-vertex </a:t>
            </a:r>
            <a:r>
              <a:rPr lang="en-US" dirty="0"/>
              <a:t>is a </a:t>
            </a:r>
            <a:r>
              <a:rPr lang="en-US" i="1" dirty="0" smtClean="0"/>
              <a:t>cycle</a:t>
            </a:r>
          </a:p>
          <a:p>
            <a:r>
              <a:rPr lang="en-US" dirty="0"/>
              <a:t>A graph without cycles is called an </a:t>
            </a:r>
            <a:r>
              <a:rPr lang="en-US" i="1" dirty="0"/>
              <a:t>acyclic 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93521" y="3886331"/>
            <a:ext cx="59079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sequences:</a:t>
            </a:r>
          </a:p>
          <a:p>
            <a:r>
              <a:rPr lang="en-US" dirty="0" smtClean="0"/>
              <a:t>({</a:t>
            </a:r>
            <a:r>
              <a:rPr lang="en-US" dirty="0"/>
              <a:t>1</a:t>
            </a:r>
            <a:r>
              <a:rPr lang="en-US" i="1" dirty="0"/>
              <a:t>, </a:t>
            </a:r>
            <a:r>
              <a:rPr lang="en-US" dirty="0"/>
              <a:t>2}</a:t>
            </a:r>
            <a:r>
              <a:rPr lang="en-US" i="1" dirty="0"/>
              <a:t>, </a:t>
            </a:r>
            <a:r>
              <a:rPr lang="en-US" dirty="0"/>
              <a:t>{2</a:t>
            </a:r>
            <a:r>
              <a:rPr lang="en-US" i="1" dirty="0"/>
              <a:t>, </a:t>
            </a:r>
            <a:r>
              <a:rPr lang="en-US" dirty="0"/>
              <a:t>3}</a:t>
            </a:r>
            <a:r>
              <a:rPr lang="en-US" i="1" dirty="0"/>
              <a:t>, </a:t>
            </a:r>
            <a:r>
              <a:rPr lang="en-US" dirty="0"/>
              <a:t>{3</a:t>
            </a:r>
            <a:r>
              <a:rPr lang="en-US" i="1" dirty="0"/>
              <a:t>, </a:t>
            </a:r>
            <a:r>
              <a:rPr lang="en-US" dirty="0"/>
              <a:t>6}</a:t>
            </a:r>
            <a:r>
              <a:rPr lang="en-US" i="1" dirty="0"/>
              <a:t>, </a:t>
            </a:r>
            <a:r>
              <a:rPr lang="en-US" dirty="0"/>
              <a:t>{6</a:t>
            </a:r>
            <a:r>
              <a:rPr lang="en-US" i="1" dirty="0"/>
              <a:t>, </a:t>
            </a:r>
            <a:r>
              <a:rPr lang="en-US" dirty="0"/>
              <a:t>3}</a:t>
            </a:r>
            <a:r>
              <a:rPr lang="en-US" i="1" dirty="0"/>
              <a:t>, </a:t>
            </a:r>
            <a:r>
              <a:rPr lang="en-US" dirty="0"/>
              <a:t>{3</a:t>
            </a:r>
            <a:r>
              <a:rPr lang="en-US" i="1" dirty="0"/>
              <a:t>, </a:t>
            </a:r>
            <a:r>
              <a:rPr lang="en-US" dirty="0"/>
              <a:t>1</a:t>
            </a:r>
            <a:r>
              <a:rPr lang="en-US" dirty="0" smtClean="0"/>
              <a:t>}) is a </a:t>
            </a:r>
            <a:r>
              <a:rPr lang="en-US" dirty="0"/>
              <a:t>walk</a:t>
            </a:r>
            <a:r>
              <a:rPr lang="en-US" dirty="0" smtClean="0"/>
              <a:t> </a:t>
            </a:r>
          </a:p>
          <a:p>
            <a:r>
              <a:rPr lang="en-US" dirty="0"/>
              <a:t>({1</a:t>
            </a:r>
            <a:r>
              <a:rPr lang="en-US" i="1" dirty="0"/>
              <a:t>, </a:t>
            </a:r>
            <a:r>
              <a:rPr lang="en-US" dirty="0"/>
              <a:t>2}</a:t>
            </a:r>
            <a:r>
              <a:rPr lang="en-US" i="1" dirty="0"/>
              <a:t>, </a:t>
            </a:r>
            <a:r>
              <a:rPr lang="en-US" dirty="0"/>
              <a:t>{2</a:t>
            </a:r>
            <a:r>
              <a:rPr lang="en-US" i="1" dirty="0"/>
              <a:t>, </a:t>
            </a:r>
            <a:r>
              <a:rPr lang="en-US" dirty="0"/>
              <a:t>3}</a:t>
            </a:r>
            <a:r>
              <a:rPr lang="en-US" i="1" dirty="0"/>
              <a:t>, </a:t>
            </a:r>
            <a:r>
              <a:rPr lang="en-US" dirty="0"/>
              <a:t>{3</a:t>
            </a:r>
            <a:r>
              <a:rPr lang="en-US" i="1" dirty="0"/>
              <a:t>, </a:t>
            </a:r>
            <a:r>
              <a:rPr lang="en-US" dirty="0"/>
              <a:t>1</a:t>
            </a:r>
            <a:r>
              <a:rPr lang="en-US" dirty="0" smtClean="0"/>
              <a:t>}) </a:t>
            </a:r>
            <a:r>
              <a:rPr lang="en-US" dirty="0"/>
              <a:t>is a path </a:t>
            </a:r>
            <a:r>
              <a:rPr lang="en-US" dirty="0" smtClean="0"/>
              <a:t> and 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368"/>
          <a:stretch/>
        </p:blipFill>
        <p:spPr>
          <a:xfrm>
            <a:off x="391886" y="3538966"/>
            <a:ext cx="2188697" cy="1876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1886" y="5593278"/>
            <a:ext cx="7771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vertices of a graph are called </a:t>
            </a:r>
            <a:r>
              <a:rPr lang="en-US" i="1" dirty="0"/>
              <a:t>connected </a:t>
            </a:r>
            <a:r>
              <a:rPr lang="en-US" dirty="0"/>
              <a:t>if there exists a walk between them</a:t>
            </a:r>
            <a:r>
              <a:rPr lang="en-US" dirty="0" smtClean="0"/>
              <a:t>.</a:t>
            </a:r>
          </a:p>
          <a:p>
            <a:r>
              <a:rPr lang="en-US" dirty="0"/>
              <a:t>If any pair of different vertices of the graph is connected, the graph is </a:t>
            </a:r>
            <a:r>
              <a:rPr lang="en-US" i="1" dirty="0"/>
              <a:t>connected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7294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1885" y="216265"/>
            <a:ext cx="8550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 </a:t>
            </a:r>
            <a:r>
              <a:rPr lang="en-US" i="1" dirty="0">
                <a:latin typeface="Times-Italic"/>
              </a:rPr>
              <a:t>connected component </a:t>
            </a:r>
            <a:r>
              <a:rPr lang="en-US" dirty="0">
                <a:latin typeface="Times-Roman"/>
              </a:rPr>
              <a:t>of a graph </a:t>
            </a:r>
            <a:r>
              <a:rPr lang="en-US" i="1" dirty="0">
                <a:latin typeface="MTMI"/>
              </a:rPr>
              <a:t>G </a:t>
            </a:r>
            <a:r>
              <a:rPr lang="en-US" dirty="0">
                <a:latin typeface="Times-Roman"/>
              </a:rPr>
              <a:t>is a maximal connected subgraph of </a:t>
            </a:r>
            <a:r>
              <a:rPr lang="en-US" i="1" dirty="0">
                <a:latin typeface="MTMI"/>
              </a:rPr>
              <a:t>G</a:t>
            </a:r>
            <a:r>
              <a:rPr lang="en-US" dirty="0">
                <a:latin typeface="Times-Roman"/>
              </a:rPr>
              <a:t>.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8014" y="2536317"/>
            <a:ext cx="1736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Times-Roman"/>
              </a:rPr>
              <a:t>Two connected</a:t>
            </a:r>
          </a:p>
          <a:p>
            <a:pPr algn="ctr"/>
            <a:r>
              <a:rPr lang="en-US" dirty="0" smtClean="0">
                <a:latin typeface="Times-Roman"/>
              </a:rPr>
              <a:t> </a:t>
            </a:r>
            <a:r>
              <a:rPr lang="en-US" dirty="0">
                <a:latin typeface="Times-Roman"/>
              </a:rPr>
              <a:t>components.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368"/>
          <a:stretch/>
        </p:blipFill>
        <p:spPr>
          <a:xfrm>
            <a:off x="391885" y="692213"/>
            <a:ext cx="2188697" cy="187642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23583" y="719670"/>
            <a:ext cx="6006452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data=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data.frame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s=c("v1","v1", "v2", "v3","v4","v5"),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 t=c("v2","v3", "v3", "v6","v5","v7"))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G=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graph_from_data_frame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(data, directed=F)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#count and find connected component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com=components(G)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com$no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2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com$csize</a:t>
            </a:r>
            <a:endParaRPr lang="en-US" alt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[1] 4 3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groups(com)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$`1`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[1] "v1" "v2" "v3" "v6“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$`2`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"v4" "v5" "v7"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3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7522" y="439387"/>
            <a:ext cx="8027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i="1" dirty="0"/>
              <a:t>shortest path </a:t>
            </a:r>
            <a:r>
              <a:rPr lang="en-US" dirty="0"/>
              <a:t>between two vertices is a path with minimal length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i="1" dirty="0"/>
              <a:t>distance</a:t>
            </a:r>
          </a:p>
          <a:p>
            <a:r>
              <a:rPr lang="en-US" dirty="0" smtClean="0"/>
              <a:t>between two vertices is the length of a shortest path between them or ∞ if no such</a:t>
            </a:r>
          </a:p>
          <a:p>
            <a:r>
              <a:rPr lang="en-US" dirty="0" smtClean="0"/>
              <a:t>path </a:t>
            </a:r>
            <a:r>
              <a:rPr lang="en-US" dirty="0"/>
              <a:t>exists.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7368"/>
          <a:stretch/>
        </p:blipFill>
        <p:spPr>
          <a:xfrm>
            <a:off x="463137" y="1639716"/>
            <a:ext cx="2188697" cy="1876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97579" y="1931597"/>
            <a:ext cx="6614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shortest path between vertex 1 and vertex </a:t>
            </a:r>
            <a:r>
              <a:rPr lang="en-US" dirty="0" smtClean="0">
                <a:latin typeface="Times-Roman"/>
              </a:rPr>
              <a:t>6:</a:t>
            </a:r>
          </a:p>
          <a:p>
            <a:r>
              <a:rPr lang="en-US" dirty="0" smtClean="0">
                <a:latin typeface="Times-Roman"/>
              </a:rPr>
              <a:t>path </a:t>
            </a:r>
            <a:r>
              <a:rPr lang="en-US" dirty="0">
                <a:latin typeface="Times-Roman"/>
              </a:rPr>
              <a:t>(</a:t>
            </a:r>
            <a:r>
              <a:rPr lang="en-US" dirty="0">
                <a:latin typeface="MTSY"/>
              </a:rPr>
              <a:t>{</a:t>
            </a:r>
            <a:r>
              <a:rPr lang="en-US" dirty="0">
                <a:latin typeface="Times-Roman"/>
              </a:rPr>
              <a:t>1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Times-Roman"/>
              </a:rPr>
              <a:t>3</a:t>
            </a:r>
            <a:r>
              <a:rPr lang="en-US" dirty="0">
                <a:latin typeface="MTSY"/>
              </a:rPr>
              <a:t>}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MTSY"/>
              </a:rPr>
              <a:t>{</a:t>
            </a:r>
            <a:r>
              <a:rPr lang="en-US" dirty="0">
                <a:latin typeface="Times-Roman"/>
              </a:rPr>
              <a:t>3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Times-Roman"/>
              </a:rPr>
              <a:t>6</a:t>
            </a:r>
            <a:r>
              <a:rPr lang="en-US" dirty="0" smtClean="0">
                <a:latin typeface="MTSY"/>
              </a:rPr>
              <a:t>}</a:t>
            </a:r>
            <a:r>
              <a:rPr lang="en-US" dirty="0" smtClean="0">
                <a:latin typeface="Times-Roman"/>
              </a:rPr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579" y="2577928"/>
            <a:ext cx="4112821" cy="2475202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97579" y="5117509"/>
            <a:ext cx="571791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get.shortest.paths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(G, "v1", mode = "all")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5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57" y="809625"/>
            <a:ext cx="5810250" cy="1581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6057" y="440293"/>
            <a:ext cx="7857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Undirected graph       directed graph              mixed graph                 Weighted graph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2295"/>
          <a:stretch/>
        </p:blipFill>
        <p:spPr>
          <a:xfrm>
            <a:off x="6474402" y="809625"/>
            <a:ext cx="1609725" cy="158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4964" y="8382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0.1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03170" y="202144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0.1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02852" y="17351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0.1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52653" y="144891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0.3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64646" y="14155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0.4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14447" y="16902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0.9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52188" y="111801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0.6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42411" y="12075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0.3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8213" y="3523341"/>
            <a:ext cx="1275007" cy="999749"/>
            <a:chOff x="5780470" y="4211391"/>
            <a:chExt cx="1275007" cy="999749"/>
          </a:xfrm>
        </p:grpSpPr>
        <p:sp>
          <p:nvSpPr>
            <p:cNvPr id="15" name="Oval 14"/>
            <p:cNvSpPr/>
            <p:nvPr/>
          </p:nvSpPr>
          <p:spPr>
            <a:xfrm>
              <a:off x="6336405" y="4211391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347136" y="4763036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913810" y="5033492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80470" y="5046375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5" idx="3"/>
              <a:endCxn id="18" idx="7"/>
            </p:cNvCxnSpPr>
            <p:nvPr/>
          </p:nvCxnSpPr>
          <p:spPr>
            <a:xfrm flipH="1">
              <a:off x="5901390" y="4352027"/>
              <a:ext cx="455762" cy="718477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16" idx="0"/>
            </p:cNvCxnSpPr>
            <p:nvPr/>
          </p:nvCxnSpPr>
          <p:spPr>
            <a:xfrm>
              <a:off x="6408668" y="4352027"/>
              <a:ext cx="9302" cy="411009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5" idx="0"/>
              <a:endCxn id="18" idx="6"/>
            </p:cNvCxnSpPr>
            <p:nvPr/>
          </p:nvCxnSpPr>
          <p:spPr>
            <a:xfrm flipH="1">
              <a:off x="5922137" y="4868262"/>
              <a:ext cx="511992" cy="260496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6493814" y="4877914"/>
              <a:ext cx="445754" cy="212203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722574" y="339692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6037" y="424315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65306" y="418021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44679" y="443796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54859" y="36095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accent1">
                    <a:lumMod val="75000"/>
                  </a:schemeClr>
                </a:solidFill>
              </a:rPr>
              <a:t>0.1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3592" y="37467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accent1">
                    <a:lumMod val="75000"/>
                  </a:schemeClr>
                </a:solidFill>
              </a:rPr>
              <a:t>0.9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9880" y="42858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accent1">
                    <a:lumMod val="75000"/>
                  </a:schemeClr>
                </a:solidFill>
              </a:rPr>
              <a:t>0.4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33085" y="39741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accent1">
                    <a:lumMod val="75000"/>
                  </a:schemeClr>
                </a:solidFill>
              </a:rPr>
              <a:t>0.7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9794" y="2672299"/>
            <a:ext cx="1570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Weighted </a:t>
            </a:r>
            <a:endParaRPr lang="en-US" b="1" dirty="0" smtClean="0"/>
          </a:p>
          <a:p>
            <a:pPr algn="ctr"/>
            <a:r>
              <a:rPr lang="en-US" b="1" dirty="0" smtClean="0"/>
              <a:t>directed graph</a:t>
            </a:r>
            <a:endParaRPr lang="en-US" b="1" dirty="0"/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2202382" y="2420630"/>
            <a:ext cx="6694140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data=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data.frame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s=c("v1","v1", "v2", "v3"),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t=c("v2","v3", "v3", "v4"),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w=c(0.9,0.1,0.4,0.7))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G=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graph_from_data_frame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(data, directed=T)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IGRAPH 99933d9 DN-- 4 4 </a:t>
            </a:r>
            <a:r>
              <a:rPr lang="en-US" alt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--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attr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name (v/c), w (e/n)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edges from 99933d9 (vertex names):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v1-&gt;v2 v1-&gt;v3 v2-&gt;v3 v3-&gt;v4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E(G)$w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0.9 0.1 0.4 0.7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plot(G,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vertex.size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=50,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vertex.color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="yellow",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edge.width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=E(G)$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w*8,vertex.label.cex=1.5, </a:t>
            </a:r>
            <a:endParaRPr lang="en-US" altLang="en-US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edge.label</a:t>
            </a:r>
            <a:r>
              <a:rPr lang="en-US" alt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=E(G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)$w)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70" y="4787526"/>
            <a:ext cx="1471852" cy="149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99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1996434" y="210502"/>
            <a:ext cx="3486532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v-SE" alt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Lucida Console" panose="020B0609040504020204" pitchFamily="49" charset="0"/>
              </a:rPr>
              <a:t>#Calculate indegree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d=degree(G, mode="in")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v1 v2 v3 v4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0  1  2  1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alt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#Calculate </a:t>
            </a:r>
            <a:r>
              <a:rPr lang="sv-SE" alt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outdegree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d=degree(G, mode="out")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lain" startAt="2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38636" y="2594338"/>
            <a:ext cx="93422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walks</a:t>
            </a:r>
            <a:r>
              <a:rPr lang="en-US" b="1" dirty="0"/>
              <a:t>, paths, </a:t>
            </a:r>
            <a:r>
              <a:rPr lang="en-US" b="1" dirty="0" smtClean="0"/>
              <a:t>and cycles </a:t>
            </a:r>
            <a:r>
              <a:rPr lang="en-US" dirty="0"/>
              <a:t>are </a:t>
            </a:r>
            <a:r>
              <a:rPr lang="en-US" dirty="0" smtClean="0"/>
              <a:t>similar, </a:t>
            </a:r>
            <a:r>
              <a:rPr lang="en-US" dirty="0"/>
              <a:t>but take the edge direction into account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walk </a:t>
            </a:r>
            <a:r>
              <a:rPr lang="en-US" b="1" i="1" dirty="0"/>
              <a:t>strongly connects </a:t>
            </a:r>
            <a:r>
              <a:rPr lang="en-US" i="1" dirty="0"/>
              <a:t>v</a:t>
            </a:r>
            <a:r>
              <a:rPr lang="en-US" sz="1600" dirty="0"/>
              <a:t>0</a:t>
            </a:r>
            <a:r>
              <a:rPr lang="en-US" dirty="0"/>
              <a:t> with </a:t>
            </a:r>
            <a:r>
              <a:rPr lang="en-US" i="1" dirty="0" err="1"/>
              <a:t>v</a:t>
            </a:r>
            <a:r>
              <a:rPr lang="en-US" sz="1600" i="1" dirty="0" err="1"/>
              <a:t>k</a:t>
            </a:r>
            <a:r>
              <a:rPr lang="en-US" i="1" dirty="0"/>
              <a:t> </a:t>
            </a:r>
            <a:r>
              <a:rPr lang="en-US" dirty="0" smtClean="0"/>
              <a:t>if the </a:t>
            </a:r>
            <a:r>
              <a:rPr lang="en-US" dirty="0"/>
              <a:t>edge direction is taken into </a:t>
            </a:r>
            <a:r>
              <a:rPr lang="en-US" dirty="0" smtClean="0"/>
              <a:t>account.</a:t>
            </a:r>
          </a:p>
          <a:p>
            <a:r>
              <a:rPr lang="en-US" dirty="0" smtClean="0"/>
              <a:t>Two </a:t>
            </a:r>
            <a:r>
              <a:rPr lang="en-US" dirty="0"/>
              <a:t>vertices of a graph are </a:t>
            </a:r>
            <a:r>
              <a:rPr lang="en-US" dirty="0" smtClean="0"/>
              <a:t>called </a:t>
            </a:r>
            <a:r>
              <a:rPr lang="en-US" b="1" i="1" dirty="0" smtClean="0"/>
              <a:t>strongly </a:t>
            </a:r>
            <a:r>
              <a:rPr lang="en-US" b="1" i="1" dirty="0"/>
              <a:t>connected </a:t>
            </a:r>
            <a:r>
              <a:rPr lang="en-US" dirty="0"/>
              <a:t>if there exists such a walk between them.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any pair of </a:t>
            </a:r>
            <a:r>
              <a:rPr lang="en-US" dirty="0" smtClean="0"/>
              <a:t>different vertices </a:t>
            </a:r>
            <a:r>
              <a:rPr lang="en-US" dirty="0"/>
              <a:t>of the graph is strongly connected, the </a:t>
            </a:r>
            <a:r>
              <a:rPr lang="en-US" b="1" dirty="0"/>
              <a:t>graph is </a:t>
            </a:r>
            <a:r>
              <a:rPr lang="en-US" b="1" i="1" dirty="0"/>
              <a:t>strongly </a:t>
            </a:r>
            <a:r>
              <a:rPr lang="en-US" b="1" i="1" dirty="0" smtClean="0"/>
              <a:t>connected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b="1" i="1" dirty="0" smtClean="0"/>
              <a:t>strongly connected </a:t>
            </a:r>
            <a:r>
              <a:rPr lang="en-US" b="1" i="1" dirty="0"/>
              <a:t>component </a:t>
            </a:r>
            <a:r>
              <a:rPr lang="en-US" dirty="0"/>
              <a:t>of a graph </a:t>
            </a:r>
            <a:r>
              <a:rPr lang="en-US" i="1" dirty="0"/>
              <a:t>G </a:t>
            </a:r>
            <a:r>
              <a:rPr lang="en-US" dirty="0"/>
              <a:t>is a maximally strongly connected </a:t>
            </a:r>
            <a:r>
              <a:rPr lang="en-US" dirty="0" smtClean="0"/>
              <a:t>subgraph of </a:t>
            </a:r>
            <a:r>
              <a:rPr lang="en-US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45893" y="14537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&gt; 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v1 v2 v3 v4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lain" startAt="2"/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1  1  0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alt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#Calculate in</a:t>
            </a:r>
            <a:r>
              <a:rPr lang="en-US" alt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+</a:t>
            </a:r>
            <a:r>
              <a:rPr lang="sv-SE" alt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outdegree</a:t>
            </a:r>
            <a:endParaRPr lang="sv-SE" altLang="en-US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&gt; d=degree(G, mode=“all")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&gt; 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v1 v2 v3 v4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lain" startAt="2"/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2  3  1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38060" y="586955"/>
            <a:ext cx="1275007" cy="999749"/>
            <a:chOff x="5780470" y="4211391"/>
            <a:chExt cx="1275007" cy="999749"/>
          </a:xfrm>
        </p:grpSpPr>
        <p:sp>
          <p:nvSpPr>
            <p:cNvPr id="29" name="Oval 28"/>
            <p:cNvSpPr/>
            <p:nvPr/>
          </p:nvSpPr>
          <p:spPr>
            <a:xfrm>
              <a:off x="6336405" y="4211391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347136" y="4763036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913810" y="5033492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780470" y="5046375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>
              <a:stCxn id="29" idx="3"/>
              <a:endCxn id="32" idx="7"/>
            </p:cNvCxnSpPr>
            <p:nvPr/>
          </p:nvCxnSpPr>
          <p:spPr>
            <a:xfrm flipH="1">
              <a:off x="5901390" y="4352027"/>
              <a:ext cx="455762" cy="718477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30" idx="0"/>
            </p:cNvCxnSpPr>
            <p:nvPr/>
          </p:nvCxnSpPr>
          <p:spPr>
            <a:xfrm>
              <a:off x="6408668" y="4352027"/>
              <a:ext cx="9302" cy="411009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9" idx="0"/>
              <a:endCxn id="32" idx="6"/>
            </p:cNvCxnSpPr>
            <p:nvPr/>
          </p:nvCxnSpPr>
          <p:spPr>
            <a:xfrm flipH="1">
              <a:off x="5922137" y="4868262"/>
              <a:ext cx="511992" cy="260496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6493814" y="4877914"/>
              <a:ext cx="445754" cy="212203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632421" y="46054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5884" y="130677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75153" y="124382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454526" y="150158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641" y="1518503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Source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9658" y="140642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Target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59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04150" y="580579"/>
            <a:ext cx="6597960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distances(G, v = "v1", mode = c("out"),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weights = E(G)$w, algorithm = c( 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dijkstra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"))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v1 v2 v3 v4 v1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0 0.9 0.1 0.8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distances(G, v = "v1", mode = c("in"),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weights = E(G)$w, algorithm = c( 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dijkstra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"))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v1 v2 v3 v4 v1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0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Inf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Inf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Inf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distances(G, v = "v1", mode = c("all"),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weights = E(G)$w, algorithm = c( 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dijkstra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"))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v1 v2 v3 v4 v1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0 0.5 0.1 0.8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690" y="157655"/>
            <a:ext cx="5585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Shortest (directed or undirected) paths between vertices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7043" y="1631469"/>
            <a:ext cx="1275007" cy="999749"/>
            <a:chOff x="5780470" y="4211391"/>
            <a:chExt cx="1275007" cy="999749"/>
          </a:xfrm>
        </p:grpSpPr>
        <p:sp>
          <p:nvSpPr>
            <p:cNvPr id="5" name="Oval 4"/>
            <p:cNvSpPr/>
            <p:nvPr/>
          </p:nvSpPr>
          <p:spPr>
            <a:xfrm>
              <a:off x="6336405" y="4211391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347136" y="4763036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913810" y="5033492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80470" y="5046375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5" idx="3"/>
              <a:endCxn id="8" idx="7"/>
            </p:cNvCxnSpPr>
            <p:nvPr/>
          </p:nvCxnSpPr>
          <p:spPr>
            <a:xfrm flipH="1">
              <a:off x="5901390" y="4352027"/>
              <a:ext cx="455762" cy="718477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endCxn id="6" idx="0"/>
            </p:cNvCxnSpPr>
            <p:nvPr/>
          </p:nvCxnSpPr>
          <p:spPr>
            <a:xfrm>
              <a:off x="6408668" y="4352027"/>
              <a:ext cx="9302" cy="411009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5" idx="0"/>
              <a:endCxn id="8" idx="6"/>
            </p:cNvCxnSpPr>
            <p:nvPr/>
          </p:nvCxnSpPr>
          <p:spPr>
            <a:xfrm flipH="1">
              <a:off x="5922137" y="4868262"/>
              <a:ext cx="511992" cy="260496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6493814" y="4877914"/>
              <a:ext cx="445754" cy="212203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801404" y="150505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4867" y="23512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4136" y="228834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33689" y="171764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accent1">
                    <a:lumMod val="75000"/>
                  </a:schemeClr>
                </a:solidFill>
              </a:rPr>
              <a:t>0.1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422" y="18548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accent1">
                    <a:lumMod val="75000"/>
                  </a:schemeClr>
                </a:solidFill>
              </a:rPr>
              <a:t>0.9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8710" y="23940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accent1">
                    <a:lumMod val="75000"/>
                  </a:schemeClr>
                </a:solidFill>
              </a:rPr>
              <a:t>0.4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1915" y="208228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accent1">
                    <a:lumMod val="75000"/>
                  </a:schemeClr>
                </a:solidFill>
              </a:rPr>
              <a:t>0.7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4867" y="4156506"/>
            <a:ext cx="87572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If there are no weights, then an unweighted </a:t>
            </a:r>
            <a:r>
              <a:rPr lang="en-US" sz="2000" b="1" dirty="0"/>
              <a:t>breadth-first search </a:t>
            </a:r>
            <a:r>
              <a:rPr lang="en-US" sz="2000" dirty="0" smtClean="0"/>
              <a:t>is </a:t>
            </a:r>
            <a:r>
              <a:rPr lang="en-US" sz="2000" dirty="0"/>
              <a:t>used, </a:t>
            </a:r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/>
              <a:t>all weights are positive, then </a:t>
            </a:r>
            <a:r>
              <a:rPr lang="en-US" sz="2000" b="1" dirty="0" err="1"/>
              <a:t>Dijkstra's</a:t>
            </a:r>
            <a:r>
              <a:rPr lang="en-US" sz="2000" b="1" dirty="0"/>
              <a:t> algorithm </a:t>
            </a:r>
            <a:r>
              <a:rPr lang="en-US" sz="2000" dirty="0"/>
              <a:t>is used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If there are negative weights and we do the calculation for more than 100 sources, then </a:t>
            </a:r>
            <a:r>
              <a:rPr lang="en-US" sz="2000" b="1" dirty="0"/>
              <a:t>Johnson's algorithm </a:t>
            </a:r>
            <a:r>
              <a:rPr lang="en-US" sz="2000" dirty="0"/>
              <a:t>is used. Otherwise the </a:t>
            </a:r>
            <a:r>
              <a:rPr lang="en-US" sz="2000" b="1" dirty="0"/>
              <a:t>Bellman-Ford algorithm </a:t>
            </a:r>
            <a:r>
              <a:rPr lang="en-US" sz="2000" dirty="0"/>
              <a:t>is used.</a:t>
            </a:r>
          </a:p>
        </p:txBody>
      </p:sp>
    </p:spTree>
    <p:extLst>
      <p:ext uri="{BB962C8B-B14F-4D97-AF65-F5344CB8AC3E}">
        <p14:creationId xmlns:p14="http://schemas.microsoft.com/office/powerpoint/2010/main" val="354450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691"/>
            <a:ext cx="4524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Dijkstra’s</a:t>
            </a:r>
            <a:r>
              <a:rPr lang="en-US" b="1" dirty="0"/>
              <a:t> shortest path </a:t>
            </a:r>
            <a:r>
              <a:rPr lang="en-US" b="1" dirty="0" smtClean="0"/>
              <a:t>algorithm</a:t>
            </a:r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/>
              <a:t>us understand with the following example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973" y="54734"/>
            <a:ext cx="3124200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10" y="1966074"/>
            <a:ext cx="819150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904" y="1912513"/>
            <a:ext cx="1590675" cy="15144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809" y="3695193"/>
            <a:ext cx="445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{0}</a:t>
            </a:r>
          </a:p>
        </p:txBody>
      </p:sp>
      <p:sp>
        <p:nvSpPr>
          <p:cNvPr id="8" name="Rectangle 7"/>
          <p:cNvSpPr/>
          <p:nvPr/>
        </p:nvSpPr>
        <p:spPr>
          <a:xfrm>
            <a:off x="201562" y="5858745"/>
            <a:ext cx="4960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SPT (Shortest Path Tree) are shown in green </a:t>
            </a:r>
            <a:r>
              <a:rPr lang="en-US" dirty="0" err="1"/>
              <a:t>colour</a:t>
            </a:r>
            <a:r>
              <a:rPr lang="en-US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2296024" y="3630228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{0, 1}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5911" y="1890883"/>
            <a:ext cx="1327458" cy="15610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8701" y="1951786"/>
            <a:ext cx="1718471" cy="15144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213518" y="3630228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{0, 1, 7, 6}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55222" y="3695193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{0, 1, </a:t>
            </a:r>
            <a:r>
              <a:rPr lang="en-US" dirty="0" smtClean="0"/>
              <a:t>7}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960" y="4328809"/>
            <a:ext cx="31242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46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8465" y="347220"/>
            <a:ext cx="49435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Multigraphs</a:t>
            </a:r>
            <a:r>
              <a:rPr lang="en-US" i="1" dirty="0"/>
              <a:t> </a:t>
            </a:r>
            <a:r>
              <a:rPr lang="en-US" dirty="0"/>
              <a:t>are graphs containing multiple </a:t>
            </a:r>
            <a:r>
              <a:rPr lang="en-US" dirty="0" smtClean="0"/>
              <a:t>edges</a:t>
            </a:r>
          </a:p>
          <a:p>
            <a:r>
              <a:rPr lang="en-US" dirty="0" smtClean="0"/>
              <a:t>two </a:t>
            </a:r>
            <a:r>
              <a:rPr lang="en-US" dirty="0"/>
              <a:t>or more edges </a:t>
            </a:r>
            <a:r>
              <a:rPr lang="en-US" dirty="0" smtClean="0"/>
              <a:t>that between two vertices</a:t>
            </a:r>
          </a:p>
          <a:p>
            <a:r>
              <a:rPr lang="en-US" dirty="0" smtClean="0"/>
              <a:t> in </a:t>
            </a:r>
            <a:r>
              <a:rPr lang="en-US" dirty="0"/>
              <a:t>case of directed graphs have the </a:t>
            </a:r>
            <a:r>
              <a:rPr lang="en-US" dirty="0" smtClean="0"/>
              <a:t>same direction</a:t>
            </a:r>
          </a:p>
          <a:p>
            <a:endParaRPr lang="en-US" dirty="0"/>
          </a:p>
          <a:p>
            <a:r>
              <a:rPr lang="en-US" dirty="0"/>
              <a:t>Undirected, loop-free graphs without </a:t>
            </a:r>
            <a:r>
              <a:rPr lang="en-US" dirty="0" smtClean="0"/>
              <a:t>multiple</a:t>
            </a:r>
          </a:p>
          <a:p>
            <a:r>
              <a:rPr lang="en-US" dirty="0" smtClean="0"/>
              <a:t>edges </a:t>
            </a:r>
            <a:r>
              <a:rPr lang="en-US" dirty="0"/>
              <a:t>are called </a:t>
            </a:r>
            <a:r>
              <a:rPr lang="en-US" b="1" i="1" dirty="0" smtClean="0"/>
              <a:t>simple graphs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998" y="266908"/>
            <a:ext cx="1819411" cy="17859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646" y="2181858"/>
            <a:ext cx="2852071" cy="2554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8465" y="281297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-Roman"/>
              </a:rPr>
              <a:t>hypergraph</a:t>
            </a:r>
            <a:r>
              <a:rPr lang="en-US" dirty="0">
                <a:latin typeface="Times-Roman"/>
              </a:rPr>
              <a:t> </a:t>
            </a:r>
            <a:r>
              <a:rPr lang="en-US" i="1" dirty="0">
                <a:latin typeface="MTMI"/>
              </a:rPr>
              <a:t>G </a:t>
            </a:r>
            <a:r>
              <a:rPr lang="en-US" dirty="0">
                <a:latin typeface="MTSY"/>
              </a:rPr>
              <a:t>= </a:t>
            </a:r>
            <a:r>
              <a:rPr lang="en-US" dirty="0">
                <a:latin typeface="Times-Roman"/>
              </a:rPr>
              <a:t>(</a:t>
            </a:r>
            <a:r>
              <a:rPr lang="en-US" i="1" dirty="0">
                <a:latin typeface="MTMI"/>
              </a:rPr>
              <a:t>V, E</a:t>
            </a:r>
            <a:r>
              <a:rPr lang="en-US" dirty="0">
                <a:latin typeface="Times-Roman"/>
              </a:rPr>
              <a:t>) consists of a set of </a:t>
            </a:r>
            <a:r>
              <a:rPr lang="en-US" i="1" dirty="0">
                <a:latin typeface="Times-Italic"/>
              </a:rPr>
              <a:t>vertices </a:t>
            </a:r>
            <a:r>
              <a:rPr lang="en-US" i="1" dirty="0">
                <a:latin typeface="MTMI"/>
              </a:rPr>
              <a:t>V </a:t>
            </a:r>
            <a:r>
              <a:rPr lang="en-US" dirty="0">
                <a:latin typeface="Times-Roman"/>
              </a:rPr>
              <a:t>and </a:t>
            </a:r>
            <a:r>
              <a:rPr lang="en-US" dirty="0" smtClean="0">
                <a:latin typeface="Times-Roman"/>
              </a:rPr>
              <a:t>a set </a:t>
            </a:r>
            <a:r>
              <a:rPr lang="en-US" dirty="0">
                <a:latin typeface="Times-Roman"/>
              </a:rPr>
              <a:t>of </a:t>
            </a:r>
            <a:r>
              <a:rPr lang="en-US" i="1" dirty="0" err="1">
                <a:latin typeface="Times-Italic"/>
              </a:rPr>
              <a:t>hyperedges</a:t>
            </a:r>
            <a:r>
              <a:rPr lang="en-US" i="1" dirty="0">
                <a:latin typeface="Times-Italic"/>
              </a:rPr>
              <a:t> </a:t>
            </a:r>
            <a:r>
              <a:rPr lang="en-US" i="1" dirty="0">
                <a:latin typeface="MTMI"/>
              </a:rPr>
              <a:t>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8372" y="4628579"/>
            <a:ext cx="47222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 graph </a:t>
            </a:r>
            <a:r>
              <a:rPr lang="en-US" i="1" dirty="0">
                <a:latin typeface="MTMI"/>
              </a:rPr>
              <a:t>G </a:t>
            </a:r>
            <a:r>
              <a:rPr lang="en-US" dirty="0">
                <a:latin typeface="MTSY"/>
              </a:rPr>
              <a:t>= </a:t>
            </a:r>
            <a:r>
              <a:rPr lang="en-US" dirty="0">
                <a:latin typeface="Times-Roman"/>
              </a:rPr>
              <a:t>(</a:t>
            </a:r>
            <a:r>
              <a:rPr lang="en-US" i="1" dirty="0">
                <a:latin typeface="MTMI"/>
              </a:rPr>
              <a:t>V, E</a:t>
            </a:r>
            <a:r>
              <a:rPr lang="en-US" dirty="0">
                <a:latin typeface="Times-Roman"/>
              </a:rPr>
              <a:t>) is called </a:t>
            </a:r>
            <a:r>
              <a:rPr lang="en-US" b="1" i="1" dirty="0">
                <a:latin typeface="Times-Italic"/>
              </a:rPr>
              <a:t>bipartite</a:t>
            </a:r>
            <a:r>
              <a:rPr lang="en-US" i="1" dirty="0">
                <a:latin typeface="Times-Italic"/>
              </a:rPr>
              <a:t> </a:t>
            </a:r>
            <a:r>
              <a:rPr lang="en-US" dirty="0">
                <a:latin typeface="Times-Roman"/>
              </a:rPr>
              <a:t>if there is a partition of its vertex set </a:t>
            </a:r>
            <a:r>
              <a:rPr lang="en-US" i="1" dirty="0">
                <a:latin typeface="MTMI"/>
              </a:rPr>
              <a:t>V </a:t>
            </a:r>
            <a:r>
              <a:rPr lang="en-US" dirty="0">
                <a:latin typeface="MTSY"/>
              </a:rPr>
              <a:t>=</a:t>
            </a:r>
          </a:p>
          <a:p>
            <a:r>
              <a:rPr lang="en-US" i="1" dirty="0">
                <a:latin typeface="MTMI"/>
              </a:rPr>
              <a:t>S </a:t>
            </a:r>
            <a:r>
              <a:rPr lang="en-US" dirty="0">
                <a:latin typeface="MTSY"/>
              </a:rPr>
              <a:t>∪ </a:t>
            </a:r>
            <a:r>
              <a:rPr lang="en-US" i="1" dirty="0">
                <a:latin typeface="MTMI"/>
              </a:rPr>
              <a:t>T </a:t>
            </a:r>
            <a:r>
              <a:rPr lang="en-US" dirty="0">
                <a:latin typeface="Times-Roman"/>
              </a:rPr>
              <a:t>such that each edge in </a:t>
            </a:r>
            <a:r>
              <a:rPr lang="en-US" i="1" dirty="0">
                <a:latin typeface="MTMI"/>
              </a:rPr>
              <a:t>E </a:t>
            </a:r>
            <a:r>
              <a:rPr lang="en-US" dirty="0">
                <a:latin typeface="Times-Roman"/>
              </a:rPr>
              <a:t>has exactly one end-vertex in </a:t>
            </a:r>
            <a:r>
              <a:rPr lang="en-US" i="1" dirty="0">
                <a:latin typeface="MTMI"/>
              </a:rPr>
              <a:t>S </a:t>
            </a:r>
            <a:r>
              <a:rPr lang="en-US" dirty="0">
                <a:latin typeface="Times-Roman"/>
              </a:rPr>
              <a:t>and one end-vertex</a:t>
            </a:r>
          </a:p>
          <a:p>
            <a:r>
              <a:rPr lang="en-US" dirty="0">
                <a:latin typeface="Times-Roman"/>
              </a:rPr>
              <a:t>in </a:t>
            </a:r>
            <a:r>
              <a:rPr lang="en-US" i="1" dirty="0">
                <a:latin typeface="MTMI"/>
              </a:rPr>
              <a:t>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417" y="4793549"/>
            <a:ext cx="20193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28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2152" y="2054121"/>
            <a:ext cx="88129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The </a:t>
            </a:r>
            <a:r>
              <a:rPr lang="en-US" dirty="0" smtClean="0">
                <a:latin typeface="Times-Roman"/>
              </a:rPr>
              <a:t>hypergraph </a:t>
            </a:r>
            <a:r>
              <a:rPr lang="en-US" i="1" dirty="0" smtClean="0">
                <a:latin typeface="MTMI"/>
              </a:rPr>
              <a:t>G </a:t>
            </a:r>
            <a:r>
              <a:rPr lang="en-US" dirty="0">
                <a:latin typeface="MTSY"/>
              </a:rPr>
              <a:t>= </a:t>
            </a:r>
            <a:r>
              <a:rPr lang="en-US" dirty="0">
                <a:latin typeface="Times-Roman"/>
              </a:rPr>
              <a:t>(</a:t>
            </a:r>
            <a:r>
              <a:rPr lang="en-US" i="1" dirty="0">
                <a:latin typeface="MTMI"/>
              </a:rPr>
              <a:t>V, E</a:t>
            </a:r>
            <a:r>
              <a:rPr lang="en-US" dirty="0">
                <a:latin typeface="Times-Roman"/>
              </a:rPr>
              <a:t>) with vertex </a:t>
            </a:r>
            <a:r>
              <a:rPr lang="en-US" dirty="0" err="1">
                <a:latin typeface="Times-Roman"/>
              </a:rPr>
              <a:t>set</a:t>
            </a:r>
            <a:r>
              <a:rPr lang="en-US" i="1" dirty="0" err="1">
                <a:latin typeface="MTMI"/>
              </a:rPr>
              <a:t>V</a:t>
            </a:r>
            <a:r>
              <a:rPr lang="en-US" i="1" dirty="0">
                <a:latin typeface="MTMI"/>
              </a:rPr>
              <a:t> </a:t>
            </a:r>
            <a:r>
              <a:rPr lang="en-US" dirty="0">
                <a:latin typeface="MTSY"/>
              </a:rPr>
              <a:t>= {</a:t>
            </a:r>
            <a:r>
              <a:rPr lang="en-US" dirty="0">
                <a:latin typeface="Times-Roman"/>
              </a:rPr>
              <a:t>1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Times-Roman"/>
              </a:rPr>
              <a:t>2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Times-Roman"/>
              </a:rPr>
              <a:t>3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Times-Roman"/>
              </a:rPr>
              <a:t>4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Times-Roman"/>
              </a:rPr>
              <a:t>5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Times-Roman"/>
              </a:rPr>
              <a:t>6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Times-Roman"/>
              </a:rPr>
              <a:t>7</a:t>
            </a:r>
            <a:r>
              <a:rPr lang="en-US" dirty="0">
                <a:latin typeface="MTSY"/>
              </a:rPr>
              <a:t>} </a:t>
            </a:r>
            <a:r>
              <a:rPr lang="en-US" dirty="0">
                <a:latin typeface="Times-Roman"/>
              </a:rPr>
              <a:t>and </a:t>
            </a:r>
            <a:r>
              <a:rPr lang="en-US" dirty="0" err="1">
                <a:latin typeface="Times-Roman"/>
              </a:rPr>
              <a:t>hyperedge</a:t>
            </a:r>
            <a:endParaRPr lang="en-US" dirty="0">
              <a:latin typeface="Times-Roman"/>
            </a:endParaRPr>
          </a:p>
          <a:p>
            <a:r>
              <a:rPr lang="en-US" dirty="0">
                <a:latin typeface="Times-Roman"/>
              </a:rPr>
              <a:t>set </a:t>
            </a:r>
            <a:r>
              <a:rPr lang="en-US" i="1" dirty="0">
                <a:latin typeface="MTMI"/>
              </a:rPr>
              <a:t>E </a:t>
            </a:r>
            <a:r>
              <a:rPr lang="en-US" dirty="0">
                <a:latin typeface="MTSY"/>
              </a:rPr>
              <a:t>= {{</a:t>
            </a:r>
            <a:r>
              <a:rPr lang="en-US" dirty="0">
                <a:latin typeface="Times-Roman"/>
              </a:rPr>
              <a:t>1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Times-Roman"/>
              </a:rPr>
              <a:t>2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Times-Roman"/>
              </a:rPr>
              <a:t>6</a:t>
            </a:r>
            <a:r>
              <a:rPr lang="en-US" dirty="0">
                <a:latin typeface="MTSY"/>
              </a:rPr>
              <a:t>}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MTSY"/>
              </a:rPr>
              <a:t>{</a:t>
            </a:r>
            <a:r>
              <a:rPr lang="en-US" dirty="0">
                <a:latin typeface="Times-Roman"/>
              </a:rPr>
              <a:t>2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Times-Roman"/>
              </a:rPr>
              <a:t>3</a:t>
            </a:r>
            <a:r>
              <a:rPr lang="en-US" dirty="0">
                <a:latin typeface="MTSY"/>
              </a:rPr>
              <a:t>}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MTSY"/>
              </a:rPr>
              <a:t>{</a:t>
            </a:r>
            <a:r>
              <a:rPr lang="en-US" dirty="0">
                <a:latin typeface="Times-Roman"/>
              </a:rPr>
              <a:t>3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Times-Roman"/>
              </a:rPr>
              <a:t>4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Times-Roman"/>
              </a:rPr>
              <a:t>5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Times-Roman"/>
              </a:rPr>
              <a:t>6</a:t>
            </a:r>
            <a:r>
              <a:rPr lang="en-US" dirty="0">
                <a:latin typeface="MTSY"/>
              </a:rPr>
              <a:t>}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MTSY"/>
              </a:rPr>
              <a:t>{</a:t>
            </a:r>
            <a:r>
              <a:rPr lang="en-US" dirty="0">
                <a:latin typeface="Times-Roman"/>
              </a:rPr>
              <a:t>4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Times-Roman"/>
              </a:rPr>
              <a:t>5</a:t>
            </a:r>
            <a:r>
              <a:rPr lang="en-US" dirty="0">
                <a:latin typeface="MTSY"/>
              </a:rPr>
              <a:t>}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MTSY"/>
              </a:rPr>
              <a:t>{</a:t>
            </a:r>
            <a:r>
              <a:rPr lang="en-US" dirty="0">
                <a:latin typeface="Times-Roman"/>
              </a:rPr>
              <a:t>5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Times-Roman"/>
              </a:rPr>
              <a:t>7</a:t>
            </a:r>
            <a:r>
              <a:rPr lang="en-US" dirty="0">
                <a:latin typeface="MTSY"/>
              </a:rPr>
              <a:t>}} </a:t>
            </a:r>
            <a:r>
              <a:rPr lang="en-US" dirty="0">
                <a:latin typeface="Times-Roman"/>
              </a:rPr>
              <a:t>and its corresponding bipartite graph.</a:t>
            </a:r>
          </a:p>
          <a:p>
            <a:r>
              <a:rPr lang="en-US" dirty="0">
                <a:latin typeface="Times-Roman"/>
              </a:rPr>
              <a:t>The two vertex sets </a:t>
            </a:r>
            <a:r>
              <a:rPr lang="en-US" i="1" dirty="0">
                <a:latin typeface="MTMI"/>
              </a:rPr>
              <a:t>S </a:t>
            </a:r>
            <a:r>
              <a:rPr lang="en-US" dirty="0">
                <a:latin typeface="Times-Roman"/>
              </a:rPr>
              <a:t>and </a:t>
            </a:r>
            <a:r>
              <a:rPr lang="en-US" i="1" dirty="0">
                <a:latin typeface="MTMI"/>
              </a:rPr>
              <a:t>T </a:t>
            </a:r>
            <a:r>
              <a:rPr lang="en-US" dirty="0">
                <a:latin typeface="Times-Roman"/>
              </a:rPr>
              <a:t>are represented by dots and squares, respectively.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3944" y="5833270"/>
            <a:ext cx="6479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 metabolic network and its modeling as bipartite graph.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02" y="176376"/>
            <a:ext cx="6020312" cy="17200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602" y="3382423"/>
            <a:ext cx="5684081" cy="232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59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013" y="317875"/>
            <a:ext cx="870256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 </a:t>
            </a:r>
            <a:r>
              <a:rPr lang="en-US" b="1" i="1" dirty="0">
                <a:latin typeface="Times-Italic"/>
              </a:rPr>
              <a:t>tree</a:t>
            </a:r>
            <a:r>
              <a:rPr lang="en-US" i="1" dirty="0">
                <a:latin typeface="Times-Italic"/>
              </a:rPr>
              <a:t> </a:t>
            </a:r>
            <a:r>
              <a:rPr lang="en-US" dirty="0">
                <a:latin typeface="Times-Roman"/>
              </a:rPr>
              <a:t>is an </a:t>
            </a:r>
            <a:r>
              <a:rPr lang="en-US" dirty="0" smtClean="0">
                <a:latin typeface="Times-Roman"/>
              </a:rPr>
              <a:t>undirected, connected, </a:t>
            </a:r>
            <a:r>
              <a:rPr lang="en-US" dirty="0">
                <a:latin typeface="Times-Roman"/>
              </a:rPr>
              <a:t>acyclic graph</a:t>
            </a:r>
            <a:r>
              <a:rPr lang="en-US" dirty="0" smtClean="0">
                <a:latin typeface="Times-Roman"/>
              </a:rPr>
              <a:t>.</a:t>
            </a:r>
          </a:p>
          <a:p>
            <a:r>
              <a:rPr lang="en-US" dirty="0" smtClean="0">
                <a:latin typeface="Times-Roman"/>
              </a:rPr>
              <a:t> </a:t>
            </a:r>
            <a:r>
              <a:rPr lang="en-US" dirty="0">
                <a:latin typeface="Times-Roman"/>
              </a:rPr>
              <a:t>The vertices of a tree with </a:t>
            </a:r>
            <a:r>
              <a:rPr lang="en-US" dirty="0" smtClean="0">
                <a:latin typeface="Times-Roman"/>
              </a:rPr>
              <a:t>degree 1 </a:t>
            </a:r>
            <a:r>
              <a:rPr lang="en-US" dirty="0">
                <a:latin typeface="Times-Roman"/>
              </a:rPr>
              <a:t>are its </a:t>
            </a:r>
            <a:r>
              <a:rPr lang="en-US" b="1" i="1" dirty="0">
                <a:latin typeface="Times-Italic"/>
              </a:rPr>
              <a:t>leaves</a:t>
            </a:r>
            <a:r>
              <a:rPr lang="en-US" dirty="0">
                <a:latin typeface="Times-Roman"/>
              </a:rPr>
              <a:t>, all other vertices are </a:t>
            </a:r>
            <a:r>
              <a:rPr lang="en-US" b="1" i="1" dirty="0">
                <a:latin typeface="Times-Italic"/>
              </a:rPr>
              <a:t>inner vertices</a:t>
            </a:r>
            <a:r>
              <a:rPr lang="en-US" dirty="0" smtClean="0">
                <a:latin typeface="Times-Roman"/>
              </a:rPr>
              <a:t>.</a:t>
            </a:r>
          </a:p>
          <a:p>
            <a:r>
              <a:rPr lang="en-US" dirty="0" smtClean="0">
                <a:latin typeface="Times-Roman"/>
              </a:rPr>
              <a:t> </a:t>
            </a:r>
            <a:r>
              <a:rPr lang="en-US" dirty="0">
                <a:latin typeface="Times-Roman"/>
              </a:rPr>
              <a:t>A </a:t>
            </a:r>
            <a:r>
              <a:rPr lang="en-US" b="1" i="1" dirty="0">
                <a:latin typeface="Times-Italic"/>
              </a:rPr>
              <a:t>rooted tree</a:t>
            </a:r>
            <a:r>
              <a:rPr lang="en-US" i="1" dirty="0">
                <a:latin typeface="Times-Italic"/>
              </a:rPr>
              <a:t> </a:t>
            </a:r>
            <a:r>
              <a:rPr lang="en-US" i="1" dirty="0" smtClean="0">
                <a:latin typeface="Times-Italic"/>
              </a:rPr>
              <a:t> (regarded </a:t>
            </a:r>
            <a:r>
              <a:rPr lang="en-US" dirty="0" smtClean="0">
                <a:latin typeface="Times-Roman"/>
              </a:rPr>
              <a:t>directed </a:t>
            </a:r>
            <a:r>
              <a:rPr lang="en-US" dirty="0">
                <a:latin typeface="Times-Roman"/>
              </a:rPr>
              <a:t>graph</a:t>
            </a:r>
            <a:r>
              <a:rPr lang="en-US" i="1" dirty="0" smtClean="0">
                <a:latin typeface="Times-Italic"/>
              </a:rPr>
              <a:t>) </a:t>
            </a:r>
            <a:r>
              <a:rPr lang="en-US" dirty="0" smtClean="0">
                <a:latin typeface="Times-Roman"/>
              </a:rPr>
              <a:t>consists </a:t>
            </a:r>
            <a:r>
              <a:rPr lang="en-US" dirty="0">
                <a:latin typeface="Times-Roman"/>
              </a:rPr>
              <a:t>of a </a:t>
            </a:r>
            <a:r>
              <a:rPr lang="en-US" dirty="0" smtClean="0">
                <a:latin typeface="Times-Roman"/>
              </a:rPr>
              <a:t>tree </a:t>
            </a:r>
            <a:r>
              <a:rPr lang="en-US" i="1" dirty="0" smtClean="0">
                <a:latin typeface="MTMI"/>
              </a:rPr>
              <a:t>G </a:t>
            </a:r>
            <a:r>
              <a:rPr lang="en-US" dirty="0">
                <a:latin typeface="MTSY"/>
              </a:rPr>
              <a:t>= </a:t>
            </a:r>
            <a:r>
              <a:rPr lang="en-US" dirty="0">
                <a:latin typeface="Times-Roman"/>
              </a:rPr>
              <a:t>(</a:t>
            </a:r>
            <a:r>
              <a:rPr lang="en-US" i="1" dirty="0">
                <a:latin typeface="MTMI"/>
              </a:rPr>
              <a:t>V, E</a:t>
            </a:r>
            <a:r>
              <a:rPr lang="en-US" dirty="0">
                <a:latin typeface="Times-Roman"/>
              </a:rPr>
              <a:t>) and a distinguished vertex </a:t>
            </a:r>
            <a:r>
              <a:rPr lang="en-US" i="1" dirty="0">
                <a:latin typeface="MTMI"/>
              </a:rPr>
              <a:t>r </a:t>
            </a:r>
            <a:r>
              <a:rPr lang="en-US" dirty="0">
                <a:latin typeface="MTSY"/>
              </a:rPr>
              <a:t>∈ </a:t>
            </a:r>
            <a:r>
              <a:rPr lang="en-US" i="1" dirty="0">
                <a:latin typeface="MTMI"/>
              </a:rPr>
              <a:t>V </a:t>
            </a:r>
            <a:r>
              <a:rPr lang="en-US" dirty="0">
                <a:latin typeface="Times-Roman"/>
              </a:rPr>
              <a:t>called the </a:t>
            </a:r>
            <a:r>
              <a:rPr lang="en-US" i="1" dirty="0">
                <a:latin typeface="Times-Italic"/>
              </a:rPr>
              <a:t>root</a:t>
            </a:r>
            <a:r>
              <a:rPr lang="en-US" dirty="0">
                <a:latin typeface="Times-Roman"/>
              </a:rPr>
              <a:t>. </a:t>
            </a:r>
            <a:endParaRPr lang="en-US" dirty="0" smtClean="0">
              <a:latin typeface="Times-Roman"/>
            </a:endParaRPr>
          </a:p>
          <a:p>
            <a:r>
              <a:rPr lang="en-US" dirty="0" smtClean="0">
                <a:latin typeface="Times-Roman"/>
              </a:rPr>
              <a:t>The </a:t>
            </a:r>
            <a:r>
              <a:rPr lang="en-US" b="1" i="1" dirty="0">
                <a:latin typeface="Times-Italic"/>
              </a:rPr>
              <a:t>depth</a:t>
            </a:r>
            <a:r>
              <a:rPr lang="en-US" i="1" dirty="0">
                <a:latin typeface="Times-Italic"/>
              </a:rPr>
              <a:t> </a:t>
            </a:r>
            <a:r>
              <a:rPr lang="en-US" dirty="0">
                <a:latin typeface="Times-Roman"/>
              </a:rPr>
              <a:t>of a </a:t>
            </a:r>
            <a:r>
              <a:rPr lang="en-US" dirty="0" smtClean="0">
                <a:latin typeface="Times-Roman"/>
              </a:rPr>
              <a:t>vertex is </a:t>
            </a:r>
            <a:r>
              <a:rPr lang="en-US" dirty="0">
                <a:latin typeface="Times-Roman"/>
              </a:rPr>
              <a:t>the length of the path between the root and this vertex, the </a:t>
            </a:r>
            <a:r>
              <a:rPr lang="en-US" b="1" i="1" dirty="0">
                <a:latin typeface="Times-Italic"/>
              </a:rPr>
              <a:t>height</a:t>
            </a:r>
            <a:r>
              <a:rPr lang="en-US" i="1" dirty="0">
                <a:latin typeface="Times-Italic"/>
              </a:rPr>
              <a:t> </a:t>
            </a:r>
            <a:r>
              <a:rPr lang="en-US" dirty="0">
                <a:latin typeface="Times-Roman"/>
              </a:rPr>
              <a:t>of a tree is </a:t>
            </a:r>
            <a:r>
              <a:rPr lang="en-US" dirty="0" smtClean="0">
                <a:latin typeface="Times-Roman"/>
              </a:rPr>
              <a:t>the maximum </a:t>
            </a:r>
            <a:r>
              <a:rPr lang="en-US" dirty="0">
                <a:latin typeface="Times-Roman"/>
              </a:rPr>
              <a:t>depth of a vertex</a:t>
            </a:r>
            <a:r>
              <a:rPr lang="en-US" dirty="0" smtClean="0">
                <a:latin typeface="Times-Roman"/>
              </a:rPr>
              <a:t>.</a:t>
            </a:r>
          </a:p>
          <a:p>
            <a:r>
              <a:rPr lang="en-US" dirty="0" smtClean="0">
                <a:latin typeface="Times-Roman"/>
              </a:rPr>
              <a:t> </a:t>
            </a:r>
            <a:r>
              <a:rPr lang="en-US" dirty="0">
                <a:latin typeface="Times-Roman"/>
              </a:rPr>
              <a:t>A </a:t>
            </a:r>
            <a:r>
              <a:rPr lang="en-US" b="1" i="1" dirty="0">
                <a:latin typeface="Times-Italic"/>
              </a:rPr>
              <a:t>binary tree </a:t>
            </a:r>
            <a:r>
              <a:rPr lang="en-US" dirty="0">
                <a:latin typeface="Times-Roman"/>
              </a:rPr>
              <a:t>is a tree where each vertex has at </a:t>
            </a:r>
            <a:r>
              <a:rPr lang="en-US" dirty="0" smtClean="0">
                <a:latin typeface="Times-Roman"/>
              </a:rPr>
              <a:t>most degree </a:t>
            </a:r>
            <a:r>
              <a:rPr lang="en-US" dirty="0">
                <a:latin typeface="Times-Roman"/>
              </a:rPr>
              <a:t>3. </a:t>
            </a:r>
          </a:p>
          <a:p>
            <a:r>
              <a:rPr lang="en-US" dirty="0" smtClean="0">
                <a:latin typeface="Times-Roman"/>
              </a:rPr>
              <a:t>For </a:t>
            </a:r>
            <a:r>
              <a:rPr lang="en-US" dirty="0">
                <a:latin typeface="Times-Roman"/>
              </a:rPr>
              <a:t>a directed tree </a:t>
            </a:r>
            <a:r>
              <a:rPr lang="en-US" i="1" dirty="0">
                <a:latin typeface="MTMI"/>
              </a:rPr>
              <a:t>G </a:t>
            </a:r>
            <a:r>
              <a:rPr lang="en-US" dirty="0">
                <a:latin typeface="MTSY"/>
              </a:rPr>
              <a:t>= </a:t>
            </a:r>
            <a:r>
              <a:rPr lang="en-US" dirty="0">
                <a:latin typeface="Times-Roman"/>
              </a:rPr>
              <a:t>(</a:t>
            </a:r>
            <a:r>
              <a:rPr lang="en-US" i="1" dirty="0">
                <a:latin typeface="MTMI"/>
              </a:rPr>
              <a:t>V, E</a:t>
            </a:r>
            <a:r>
              <a:rPr lang="en-US" dirty="0">
                <a:latin typeface="Times-Roman"/>
              </a:rPr>
              <a:t>) and an edge (</a:t>
            </a:r>
            <a:r>
              <a:rPr lang="en-US" i="1" dirty="0">
                <a:latin typeface="MTMI"/>
              </a:rPr>
              <a:t>u, v</a:t>
            </a:r>
            <a:r>
              <a:rPr lang="en-US" dirty="0">
                <a:latin typeface="Times-Roman"/>
              </a:rPr>
              <a:t>) </a:t>
            </a:r>
            <a:r>
              <a:rPr lang="en-US" dirty="0">
                <a:latin typeface="MTSY"/>
              </a:rPr>
              <a:t>∈ </a:t>
            </a:r>
            <a:r>
              <a:rPr lang="en-US" i="1" dirty="0">
                <a:latin typeface="MTMI"/>
              </a:rPr>
              <a:t>E</a:t>
            </a:r>
            <a:r>
              <a:rPr lang="en-US" dirty="0">
                <a:latin typeface="Times-Roman"/>
              </a:rPr>
              <a:t>, the </a:t>
            </a:r>
            <a:r>
              <a:rPr lang="en-US" dirty="0" smtClean="0">
                <a:latin typeface="Times-Roman"/>
              </a:rPr>
              <a:t>vertex </a:t>
            </a:r>
            <a:r>
              <a:rPr lang="en-US" i="1" dirty="0" smtClean="0">
                <a:latin typeface="MTMI"/>
              </a:rPr>
              <a:t>u </a:t>
            </a:r>
            <a:r>
              <a:rPr lang="en-US" dirty="0">
                <a:latin typeface="Times-Roman"/>
              </a:rPr>
              <a:t>is the </a:t>
            </a:r>
            <a:r>
              <a:rPr lang="en-US" b="1" i="1" dirty="0">
                <a:latin typeface="Times-Italic"/>
              </a:rPr>
              <a:t>parent</a:t>
            </a:r>
            <a:r>
              <a:rPr lang="en-US" i="1" dirty="0">
                <a:latin typeface="Times-Italic"/>
              </a:rPr>
              <a:t> </a:t>
            </a:r>
            <a:r>
              <a:rPr lang="en-US" dirty="0">
                <a:latin typeface="Times-Roman"/>
              </a:rPr>
              <a:t>of </a:t>
            </a:r>
            <a:r>
              <a:rPr lang="en-US" i="1" dirty="0">
                <a:latin typeface="MTMI"/>
              </a:rPr>
              <a:t>v </a:t>
            </a:r>
            <a:r>
              <a:rPr lang="en-US" dirty="0">
                <a:latin typeface="Times-Roman"/>
              </a:rPr>
              <a:t>and </a:t>
            </a:r>
            <a:r>
              <a:rPr lang="en-US" i="1" dirty="0">
                <a:latin typeface="MTMI"/>
              </a:rPr>
              <a:t>v </a:t>
            </a:r>
            <a:r>
              <a:rPr lang="en-US" dirty="0">
                <a:latin typeface="Times-Roman"/>
              </a:rPr>
              <a:t>is the </a:t>
            </a:r>
            <a:r>
              <a:rPr lang="en-US" b="1" i="1" dirty="0">
                <a:latin typeface="Times-Italic"/>
              </a:rPr>
              <a:t>child</a:t>
            </a:r>
            <a:r>
              <a:rPr lang="en-US" i="1" dirty="0">
                <a:latin typeface="Times-Italic"/>
              </a:rPr>
              <a:t> </a:t>
            </a:r>
            <a:r>
              <a:rPr lang="en-US" dirty="0">
                <a:latin typeface="Times-Roman"/>
              </a:rPr>
              <a:t>of </a:t>
            </a:r>
            <a:r>
              <a:rPr lang="en-US" i="1" dirty="0">
                <a:latin typeface="MTMI"/>
              </a:rPr>
              <a:t>u</a:t>
            </a:r>
            <a:r>
              <a:rPr lang="en-US" dirty="0">
                <a:latin typeface="Times-Roman"/>
              </a:rPr>
              <a:t>.</a:t>
            </a:r>
          </a:p>
          <a:p>
            <a:r>
              <a:rPr lang="en-US" dirty="0">
                <a:latin typeface="Times-Roman"/>
              </a:rPr>
              <a:t>For a connected, undirected </a:t>
            </a:r>
            <a:r>
              <a:rPr lang="en-US" dirty="0" smtClean="0">
                <a:latin typeface="Times-Roman"/>
              </a:rPr>
              <a:t>graph </a:t>
            </a:r>
            <a:r>
              <a:rPr lang="en-US" i="1" dirty="0" smtClean="0">
                <a:latin typeface="MTMI"/>
              </a:rPr>
              <a:t>G</a:t>
            </a:r>
            <a:r>
              <a:rPr lang="en-US" dirty="0">
                <a:latin typeface="Times-Roman"/>
              </a:rPr>
              <a:t>, a special tree can be computed, the </a:t>
            </a:r>
            <a:r>
              <a:rPr lang="en-US" b="1" i="1" dirty="0" smtClean="0">
                <a:latin typeface="Times-Italic"/>
              </a:rPr>
              <a:t>spanning tree</a:t>
            </a:r>
            <a:r>
              <a:rPr lang="en-US" i="1" dirty="0" smtClean="0">
                <a:latin typeface="Times-Italic"/>
              </a:rPr>
              <a:t> </a:t>
            </a:r>
            <a:r>
              <a:rPr lang="en-US" i="1" dirty="0">
                <a:latin typeface="MTMI"/>
              </a:rPr>
              <a:t>T </a:t>
            </a:r>
            <a:r>
              <a:rPr lang="en-US" dirty="0">
                <a:latin typeface="Times-Roman"/>
              </a:rPr>
              <a:t>of </a:t>
            </a:r>
            <a:r>
              <a:rPr lang="en-US" i="1" dirty="0">
                <a:latin typeface="MTMI"/>
              </a:rPr>
              <a:t>G</a:t>
            </a:r>
            <a:r>
              <a:rPr lang="en-US" dirty="0">
                <a:latin typeface="Times-Roman"/>
              </a:rPr>
              <a:t>. The spanning tree </a:t>
            </a:r>
            <a:r>
              <a:rPr lang="en-US" i="1" dirty="0">
                <a:latin typeface="MTMI"/>
              </a:rPr>
              <a:t>T </a:t>
            </a:r>
            <a:r>
              <a:rPr lang="en-US" dirty="0">
                <a:latin typeface="Times-Roman"/>
              </a:rPr>
              <a:t>is composed of all the vertices of </a:t>
            </a:r>
            <a:r>
              <a:rPr lang="en-US" i="1" dirty="0">
                <a:latin typeface="MTMI"/>
              </a:rPr>
              <a:t>G </a:t>
            </a:r>
            <a:r>
              <a:rPr lang="en-US" dirty="0">
                <a:latin typeface="Times-Roman"/>
              </a:rPr>
              <a:t>and a </a:t>
            </a:r>
            <a:r>
              <a:rPr lang="en-US" dirty="0" smtClean="0">
                <a:latin typeface="Times-Roman"/>
              </a:rPr>
              <a:t>minimal set </a:t>
            </a:r>
            <a:r>
              <a:rPr lang="en-US" dirty="0">
                <a:latin typeface="Times-Roman"/>
              </a:rPr>
              <a:t>of edges </a:t>
            </a:r>
            <a:r>
              <a:rPr lang="en-US" dirty="0" smtClean="0">
                <a:latin typeface="Times-Roman"/>
              </a:rPr>
              <a:t>that </a:t>
            </a:r>
            <a:r>
              <a:rPr lang="en-US" dirty="0">
                <a:latin typeface="Times-Roman"/>
              </a:rPr>
              <a:t>connect all vertices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323" y="4288193"/>
            <a:ext cx="42195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3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61410" y="368948"/>
            <a:ext cx="1619283" cy="22383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330358" y="427080"/>
            <a:ext cx="1695259" cy="22383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0800000">
            <a:off x="4449898" y="384211"/>
            <a:ext cx="1259124" cy="22336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34164" y="569960"/>
            <a:ext cx="890589" cy="3952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03017" y="504043"/>
            <a:ext cx="11528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400" dirty="0"/>
              <a:t>Microarray</a:t>
            </a:r>
          </a:p>
          <a:p>
            <a:pPr algn="ctr"/>
            <a:r>
              <a:rPr lang="sv-SE" sz="1400" dirty="0"/>
              <a:t>Sequencing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634164" y="1034395"/>
            <a:ext cx="890589" cy="3952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658885" y="1539601"/>
            <a:ext cx="890589" cy="3952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658885" y="1975458"/>
            <a:ext cx="890589" cy="3952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542772" y="969996"/>
            <a:ext cx="10733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400" dirty="0"/>
              <a:t>Microarray</a:t>
            </a:r>
          </a:p>
          <a:p>
            <a:pPr algn="ctr"/>
            <a:r>
              <a:rPr lang="sv-SE" sz="1400" dirty="0" smtClean="0"/>
              <a:t>Chip assay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710223" y="1579412"/>
            <a:ext cx="79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400" dirty="0" smtClean="0"/>
              <a:t>Y2H, MS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1818" y="1898215"/>
            <a:ext cx="10152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400" dirty="0" smtClean="0"/>
              <a:t>HPLC, NMR</a:t>
            </a:r>
          </a:p>
          <a:p>
            <a:pPr algn="ctr"/>
            <a:r>
              <a:rPr lang="sv-SE" sz="1400" dirty="0" smtClean="0"/>
              <a:t>MS, TLC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695424" y="712949"/>
            <a:ext cx="795339" cy="7912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05051" y="631531"/>
            <a:ext cx="10141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400" dirty="0" smtClean="0"/>
              <a:t>Gene </a:t>
            </a:r>
          </a:p>
          <a:p>
            <a:pPr algn="ctr"/>
            <a:r>
              <a:rPr lang="sv-SE" sz="1400" dirty="0" smtClean="0"/>
              <a:t>Regulatory </a:t>
            </a:r>
          </a:p>
          <a:p>
            <a:pPr algn="ctr"/>
            <a:r>
              <a:rPr lang="sv-SE" sz="1400" dirty="0" smtClean="0"/>
              <a:t>Network</a:t>
            </a:r>
          </a:p>
          <a:p>
            <a:pPr algn="ctr"/>
            <a:r>
              <a:rPr lang="sv-SE" sz="1400" dirty="0" smtClean="0"/>
              <a:t>(GRN)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6695424" y="1592592"/>
            <a:ext cx="795339" cy="2918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95424" y="1969653"/>
            <a:ext cx="795339" cy="4375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600315" y="1560556"/>
            <a:ext cx="997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400" dirty="0" smtClean="0"/>
              <a:t>PPI Ntwork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632838" y="1908792"/>
            <a:ext cx="920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400" dirty="0" smtClean="0"/>
              <a:t>Metabolic</a:t>
            </a:r>
          </a:p>
          <a:p>
            <a:pPr algn="ctr"/>
            <a:r>
              <a:rPr lang="sv-SE" sz="1400" dirty="0" smtClean="0"/>
              <a:t> Ntwork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2661716" y="659137"/>
            <a:ext cx="795339" cy="2918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807826" y="627101"/>
            <a:ext cx="514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400" dirty="0" smtClean="0"/>
              <a:t>DNA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2669369" y="1070440"/>
            <a:ext cx="795339" cy="2918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817128" y="1038404"/>
            <a:ext cx="502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400" dirty="0" smtClean="0"/>
              <a:t>RNA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2655068" y="1499070"/>
            <a:ext cx="795339" cy="2918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700191" y="1467034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400" dirty="0" smtClean="0"/>
              <a:t>Protein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2673169" y="1982637"/>
            <a:ext cx="795339" cy="2918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579760" y="1950601"/>
            <a:ext cx="993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400" dirty="0" smtClean="0"/>
              <a:t>Metabolite</a:t>
            </a:r>
            <a:endParaRPr lang="en-US" sz="1400" dirty="0"/>
          </a:p>
        </p:txBody>
      </p:sp>
      <p:sp>
        <p:nvSpPr>
          <p:cNvPr id="39" name="Right Arrow 38"/>
          <p:cNvSpPr/>
          <p:nvPr/>
        </p:nvSpPr>
        <p:spPr>
          <a:xfrm>
            <a:off x="3505298" y="614610"/>
            <a:ext cx="1089112" cy="37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563758" y="643163"/>
            <a:ext cx="98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Genomics</a:t>
            </a:r>
            <a:endParaRPr lang="en-US" sz="1400" dirty="0"/>
          </a:p>
        </p:txBody>
      </p:sp>
      <p:sp>
        <p:nvSpPr>
          <p:cNvPr id="44" name="Right Arrow 43"/>
          <p:cNvSpPr/>
          <p:nvPr/>
        </p:nvSpPr>
        <p:spPr>
          <a:xfrm>
            <a:off x="5543998" y="613501"/>
            <a:ext cx="1146683" cy="37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615126" y="651410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Genomics</a:t>
            </a:r>
            <a:endParaRPr lang="en-US" sz="1400" dirty="0"/>
          </a:p>
        </p:txBody>
      </p:sp>
      <p:sp>
        <p:nvSpPr>
          <p:cNvPr id="46" name="Right Arrow 45"/>
          <p:cNvSpPr/>
          <p:nvPr/>
        </p:nvSpPr>
        <p:spPr>
          <a:xfrm>
            <a:off x="3505298" y="1043231"/>
            <a:ext cx="1084369" cy="37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12112" y="1071404"/>
            <a:ext cx="12490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00" dirty="0" smtClean="0"/>
              <a:t>Transcriptomics</a:t>
            </a:r>
            <a:endParaRPr lang="en-US" sz="1300" dirty="0"/>
          </a:p>
        </p:txBody>
      </p:sp>
      <p:sp>
        <p:nvSpPr>
          <p:cNvPr id="48" name="Right Arrow 47"/>
          <p:cNvSpPr/>
          <p:nvPr/>
        </p:nvSpPr>
        <p:spPr>
          <a:xfrm>
            <a:off x="5543998" y="1042122"/>
            <a:ext cx="1146683" cy="37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3505288" y="1490918"/>
            <a:ext cx="1084369" cy="37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507701" y="1519522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Proteomics</a:t>
            </a:r>
            <a:endParaRPr lang="en-US" sz="1400" dirty="0"/>
          </a:p>
        </p:txBody>
      </p:sp>
      <p:sp>
        <p:nvSpPr>
          <p:cNvPr id="52" name="Right Arrow 51"/>
          <p:cNvSpPr/>
          <p:nvPr/>
        </p:nvSpPr>
        <p:spPr>
          <a:xfrm>
            <a:off x="5543988" y="1489809"/>
            <a:ext cx="1146683" cy="37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608103" y="1499070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Proteomics</a:t>
            </a:r>
            <a:endParaRPr lang="en-US" sz="1400" dirty="0"/>
          </a:p>
        </p:txBody>
      </p:sp>
      <p:sp>
        <p:nvSpPr>
          <p:cNvPr id="54" name="Right Arrow 53"/>
          <p:cNvSpPr/>
          <p:nvPr/>
        </p:nvSpPr>
        <p:spPr>
          <a:xfrm>
            <a:off x="3510041" y="1933837"/>
            <a:ext cx="1084369" cy="37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432114" y="1952293"/>
            <a:ext cx="1228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Metabolomics</a:t>
            </a:r>
            <a:endParaRPr lang="en-US" sz="1400" dirty="0"/>
          </a:p>
        </p:txBody>
      </p:sp>
      <p:sp>
        <p:nvSpPr>
          <p:cNvPr id="56" name="Right Arrow 55"/>
          <p:cNvSpPr/>
          <p:nvPr/>
        </p:nvSpPr>
        <p:spPr>
          <a:xfrm>
            <a:off x="5548741" y="1932728"/>
            <a:ext cx="1146683" cy="37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524691" y="1944048"/>
            <a:ext cx="1228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Metabolomics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509817" y="295938"/>
            <a:ext cx="1111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Omics data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483933" y="1076025"/>
            <a:ext cx="12490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00" dirty="0" smtClean="0"/>
              <a:t>Transcriptomics</a:t>
            </a:r>
            <a:endParaRPr lang="en-US" sz="1300" dirty="0"/>
          </a:p>
        </p:txBody>
      </p:sp>
      <p:sp>
        <p:nvSpPr>
          <p:cNvPr id="60" name="TextBox 59"/>
          <p:cNvSpPr txBox="1"/>
          <p:nvPr/>
        </p:nvSpPr>
        <p:spPr>
          <a:xfrm rot="5400000">
            <a:off x="6724424" y="1451645"/>
            <a:ext cx="1849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smtClean="0"/>
              <a:t>Integrative Network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555042" y="609938"/>
            <a:ext cx="1835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600" dirty="0" smtClean="0"/>
              <a:t>Information storage</a:t>
            </a:r>
            <a:endParaRPr lang="en-US" sz="1600" dirty="0"/>
          </a:p>
        </p:txBody>
      </p:sp>
      <p:sp>
        <p:nvSpPr>
          <p:cNvPr id="62" name="Right Arrow 61"/>
          <p:cNvSpPr/>
          <p:nvPr/>
        </p:nvSpPr>
        <p:spPr>
          <a:xfrm rot="5400000">
            <a:off x="1457431" y="825958"/>
            <a:ext cx="79859" cy="3786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897426" y="1077054"/>
            <a:ext cx="1219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600" dirty="0" smtClean="0"/>
              <a:t>Information </a:t>
            </a:r>
          </a:p>
          <a:p>
            <a:pPr algn="ctr"/>
            <a:r>
              <a:rPr lang="sv-SE" sz="1600" dirty="0" smtClean="0"/>
              <a:t>processing</a:t>
            </a:r>
            <a:endParaRPr lang="en-US" sz="1600" dirty="0"/>
          </a:p>
        </p:txBody>
      </p:sp>
      <p:sp>
        <p:nvSpPr>
          <p:cNvPr id="64" name="Right Arrow 63"/>
          <p:cNvSpPr/>
          <p:nvPr/>
        </p:nvSpPr>
        <p:spPr>
          <a:xfrm rot="5400000">
            <a:off x="1448272" y="1589047"/>
            <a:ext cx="79859" cy="3786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152234" y="1889357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600" dirty="0" smtClean="0"/>
              <a:t>Action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759070" y="2609363"/>
            <a:ext cx="695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Informatio flow         Real Cell                                                              Model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65187" y="3331235"/>
            <a:ext cx="7503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central step toward a systems-level understanding of biology was to move</a:t>
            </a:r>
          </a:p>
          <a:p>
            <a:r>
              <a:rPr lang="en-US" dirty="0"/>
              <a:t>away from </a:t>
            </a:r>
            <a:r>
              <a:rPr lang="en-US" i="1" dirty="0"/>
              <a:t>reductionist </a:t>
            </a:r>
            <a:r>
              <a:rPr lang="en-US" dirty="0"/>
              <a:t>to </a:t>
            </a:r>
            <a:r>
              <a:rPr lang="en-US" i="1" dirty="0" err="1"/>
              <a:t>wholist</a:t>
            </a:r>
            <a:r>
              <a:rPr lang="en-US" i="1" dirty="0"/>
              <a:t> </a:t>
            </a:r>
            <a:r>
              <a:rPr lang="en-US" dirty="0"/>
              <a:t>approaches</a:t>
            </a:r>
          </a:p>
        </p:txBody>
      </p:sp>
      <p:sp>
        <p:nvSpPr>
          <p:cNvPr id="69" name="Isosceles Triangle 68"/>
          <p:cNvSpPr/>
          <p:nvPr/>
        </p:nvSpPr>
        <p:spPr>
          <a:xfrm>
            <a:off x="4494633" y="3907369"/>
            <a:ext cx="3298874" cy="2169874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782577" y="5816993"/>
            <a:ext cx="271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smtClean="0"/>
              <a:t>DNA RNA Protein Metabolites 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5682011" y="4291004"/>
            <a:ext cx="10950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smtClean="0"/>
              <a:t>Organism</a:t>
            </a:r>
          </a:p>
          <a:p>
            <a:endParaRPr lang="sv-SE" sz="1600" dirty="0" smtClean="0"/>
          </a:p>
          <a:p>
            <a:r>
              <a:rPr lang="sv-SE" sz="1600" dirty="0" smtClean="0"/>
              <a:t>Pathology, </a:t>
            </a:r>
          </a:p>
          <a:p>
            <a:r>
              <a:rPr lang="sv-SE" sz="1600" dirty="0" smtClean="0"/>
              <a:t>Condition</a:t>
            </a:r>
          </a:p>
          <a:p>
            <a:endParaRPr lang="sv-SE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5641871" y="5397862"/>
            <a:ext cx="1065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/>
              <a:t>Physiology</a:t>
            </a:r>
          </a:p>
          <a:p>
            <a:endParaRPr lang="en-US" sz="1600" dirty="0"/>
          </a:p>
        </p:txBody>
      </p:sp>
      <p:sp>
        <p:nvSpPr>
          <p:cNvPr id="73" name="Right Arrow 72"/>
          <p:cNvSpPr/>
          <p:nvPr/>
        </p:nvSpPr>
        <p:spPr>
          <a:xfrm rot="13959537">
            <a:off x="6131868" y="4850731"/>
            <a:ext cx="1961321" cy="225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7715467">
            <a:off x="4236196" y="4778264"/>
            <a:ext cx="1961321" cy="225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074127" y="4372090"/>
            <a:ext cx="1222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/>
              <a:t>Bottom-UP</a:t>
            </a:r>
          </a:p>
          <a:p>
            <a:pPr algn="ctr"/>
            <a:r>
              <a:rPr lang="sv-SE" dirty="0" smtClean="0"/>
              <a:t>Approach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080955" y="4366736"/>
            <a:ext cx="1141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/>
              <a:t>Top-Down</a:t>
            </a:r>
          </a:p>
          <a:p>
            <a:pPr algn="ctr"/>
            <a:r>
              <a:rPr lang="sv-SE" dirty="0" smtClean="0"/>
              <a:t>Approach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328782" y="4008003"/>
            <a:ext cx="2652457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make a snapshot of </a:t>
            </a:r>
            <a:r>
              <a:rPr lang="en-US" i="1" dirty="0"/>
              <a:t>all </a:t>
            </a:r>
            <a:endParaRPr lang="en-US" i="1" dirty="0" smtClean="0"/>
          </a:p>
          <a:p>
            <a:r>
              <a:rPr lang="en-US" dirty="0" smtClean="0"/>
              <a:t>elements </a:t>
            </a:r>
            <a:r>
              <a:rPr lang="en-US" dirty="0"/>
              <a:t>at a certain </a:t>
            </a:r>
            <a:r>
              <a:rPr lang="en-US" dirty="0" smtClean="0"/>
              <a:t>level</a:t>
            </a:r>
          </a:p>
          <a:p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873906" y="4594007"/>
            <a:ext cx="150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By omics data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24457" y="5152778"/>
            <a:ext cx="3853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impossible to assemble an </a:t>
            </a:r>
            <a:r>
              <a:rPr lang="en-US" dirty="0" smtClean="0"/>
              <a:t>airplane</a:t>
            </a:r>
          </a:p>
          <a:p>
            <a:r>
              <a:rPr lang="en-US" dirty="0" smtClean="0"/>
              <a:t> </a:t>
            </a:r>
            <a:r>
              <a:rPr lang="en-US" dirty="0"/>
              <a:t>by using a list of all </a:t>
            </a:r>
            <a:r>
              <a:rPr lang="en-US" dirty="0" smtClean="0"/>
              <a:t>parts like data</a:t>
            </a:r>
          </a:p>
          <a:p>
            <a:r>
              <a:rPr lang="en-US" dirty="0" smtClean="0"/>
              <a:t> generated by Omics methods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0" y="3040430"/>
            <a:ext cx="330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Why Network analysis in Biology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02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1504" y="2238703"/>
            <a:ext cx="4222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dirty="0" smtClean="0"/>
              <a:t>Biological networks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14705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115" y="862029"/>
            <a:ext cx="891688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i="1" dirty="0" smtClean="0"/>
          </a:p>
          <a:p>
            <a:r>
              <a:rPr lang="en-US" sz="2000" b="1" dirty="0" smtClean="0"/>
              <a:t>Static models</a:t>
            </a:r>
            <a:r>
              <a:rPr lang="en-US" sz="2000" i="1" dirty="0" smtClean="0"/>
              <a:t>       </a:t>
            </a:r>
            <a:r>
              <a:rPr lang="en-US" dirty="0" smtClean="0"/>
              <a:t>Qualitative, Graph Representation, investigating </a:t>
            </a:r>
            <a:r>
              <a:rPr lang="en-US" dirty="0"/>
              <a:t>the structure </a:t>
            </a:r>
            <a:r>
              <a:rPr lang="en-US" dirty="0" smtClean="0"/>
              <a:t>of</a:t>
            </a:r>
            <a:endParaRPr lang="sv-SE" dirty="0"/>
          </a:p>
          <a:p>
            <a:r>
              <a:rPr lang="en-US" sz="2000" b="1" dirty="0" smtClean="0"/>
              <a:t>Dynamic models</a:t>
            </a:r>
            <a:r>
              <a:rPr lang="en-US" dirty="0"/>
              <a:t> </a:t>
            </a:r>
            <a:r>
              <a:rPr lang="en-US" dirty="0" smtClean="0"/>
              <a:t>     quantitatively modeling </a:t>
            </a:r>
            <a:r>
              <a:rPr lang="en-US" dirty="0"/>
              <a:t>with rate laws for every step (</a:t>
            </a:r>
            <a:r>
              <a:rPr lang="en-US" dirty="0" smtClean="0"/>
              <a:t>over </a:t>
            </a:r>
            <a:r>
              <a:rPr lang="en-US" dirty="0"/>
              <a:t>the </a:t>
            </a:r>
            <a:r>
              <a:rPr lang="en-US" dirty="0" smtClean="0"/>
              <a:t>time)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97" y="3293577"/>
            <a:ext cx="2511312" cy="1674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5214" y="313697"/>
            <a:ext cx="7550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 smtClean="0"/>
              <a:t>Type of </a:t>
            </a:r>
            <a:r>
              <a:rPr lang="en-US" sz="3600" dirty="0"/>
              <a:t>Modeling of Biological Network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198" y="2653912"/>
            <a:ext cx="5930660" cy="267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48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officeArt ob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70" y="1218707"/>
            <a:ext cx="8205975" cy="431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66193" y="94596"/>
            <a:ext cx="58235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Flow chart of the steps included in </a:t>
            </a:r>
            <a:r>
              <a:rPr lang="en-US" sz="2800" dirty="0" smtClean="0"/>
              <a:t>the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preparation of a computational model</a:t>
            </a:r>
          </a:p>
        </p:txBody>
      </p:sp>
    </p:spTree>
    <p:extLst>
      <p:ext uri="{BB962C8B-B14F-4D97-AF65-F5344CB8AC3E}">
        <p14:creationId xmlns:p14="http://schemas.microsoft.com/office/powerpoint/2010/main" val="3020459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0979" y="482006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-Bold"/>
              </a:rPr>
              <a:t>The scale of Biological Networks</a:t>
            </a:r>
            <a:endParaRPr lang="en-US" dirty="0"/>
          </a:p>
        </p:txBody>
      </p:sp>
      <p:pic>
        <p:nvPicPr>
          <p:cNvPr id="6" name="Picture 5" descr="C:\Users\Reza\Desktop\1111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4" y="1592317"/>
            <a:ext cx="7709338" cy="4672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218" y="110359"/>
            <a:ext cx="3232782" cy="32476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79489" y="-2319191"/>
            <a:ext cx="1045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Cancer Modeling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070283"/>
            <a:ext cx="8753475" cy="4772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7546" y="300251"/>
            <a:ext cx="214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Correlation Network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116167" y="715441"/>
            <a:ext cx="24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http://inetmodels.com/</a:t>
            </a:r>
          </a:p>
        </p:txBody>
      </p:sp>
    </p:spTree>
    <p:extLst>
      <p:ext uri="{BB962C8B-B14F-4D97-AF65-F5344CB8AC3E}">
        <p14:creationId xmlns:p14="http://schemas.microsoft.com/office/powerpoint/2010/main" val="2252127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3090" y="165049"/>
            <a:ext cx="362791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Pathway and interaction databases</a:t>
            </a:r>
            <a:endParaRPr lang="en-US" b="1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7916" y="575931"/>
            <a:ext cx="76935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selected data resources and databases for systems biology research</a:t>
            </a:r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83576"/>
              </p:ext>
            </p:extLst>
          </p:nvPr>
        </p:nvGraphicFramePr>
        <p:xfrm>
          <a:off x="346841" y="1286204"/>
          <a:ext cx="8560676" cy="461772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4038966">
                  <a:extLst>
                    <a:ext uri="{9D8B030D-6E8A-4147-A177-3AD203B41FA5}">
                      <a16:colId xmlns:a16="http://schemas.microsoft.com/office/drawing/2014/main" val="430336251"/>
                    </a:ext>
                  </a:extLst>
                </a:gridCol>
                <a:gridCol w="4521710">
                  <a:extLst>
                    <a:ext uri="{9D8B030D-6E8A-4147-A177-3AD203B41FA5}">
                      <a16:colId xmlns:a16="http://schemas.microsoft.com/office/drawing/2014/main" val="29215353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Pathway database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763794180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marL="4572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KEGG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kern="0" spc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hlinkClick r:id="rId2"/>
                        </a:rPr>
                        <a:t>http://www.genome.jp/kegg/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846701254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marL="4572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Reactome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kern="0" spc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hlinkClick r:id="rId3"/>
                        </a:rPr>
                        <a:t>http://www.reactome.org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974113172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marL="4572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Recon X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hlinkClick r:id="rId4"/>
                        </a:rPr>
                        <a:t>http</a:t>
                      </a:r>
                      <a:r>
                        <a:rPr lang="en-US" sz="18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hlinkClick r:id="rId4"/>
                        </a:rPr>
                        <a:t>://humanmetabolism.org</a:t>
                      </a:r>
                      <a:r>
                        <a:rPr lang="en-US" sz="1800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hlinkClick r:id="rId4"/>
                        </a:rPr>
                        <a:t>/</a:t>
                      </a:r>
                      <a:r>
                        <a:rPr lang="en-US" sz="1800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87415587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marL="4572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BioCyc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kern="0" spc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hlinkClick r:id="rId5"/>
                        </a:rPr>
                        <a:t>http://biocyc.org/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247548806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marL="4572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Pathway interaction database (PID)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kern="0" spc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hlinkClick r:id="rId6"/>
                        </a:rPr>
                        <a:t>http://pid.nci.nih.gov/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787864094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marL="4572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BioCarta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kern="0" spc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hlinkClick r:id="rId7"/>
                        </a:rPr>
                        <a:t>http://www.biocarta.com/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568596290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marL="4572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IntAct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kern="0" spc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hlinkClick r:id="rId8"/>
                        </a:rPr>
                        <a:t>http://www.ebi.ac.uk/intact/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91397231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4572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Database of Interacting Protein (DIP)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kern="0" spc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hlinkClick r:id="rId9"/>
                        </a:rPr>
                        <a:t>http://dip.doe-mbi.ucla.edu/dip/Main.cgi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66546681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120754" y="5903924"/>
            <a:ext cx="3025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STRING</a:t>
            </a:r>
            <a:r>
              <a:rPr lang="en-US" dirty="0" smtClean="0"/>
              <a:t> </a:t>
            </a:r>
            <a:r>
              <a:rPr lang="en-US" dirty="0" smtClean="0">
                <a:hlinkClick r:id="rId10"/>
              </a:rPr>
              <a:t>https</a:t>
            </a:r>
            <a:r>
              <a:rPr lang="en-US" dirty="0">
                <a:hlinkClick r:id="rId10"/>
              </a:rPr>
              <a:t>://string-db.org</a:t>
            </a:r>
            <a:r>
              <a:rPr lang="en-US" dirty="0" smtClean="0">
                <a:hlinkClick r:id="rId10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18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835280"/>
              </p:ext>
            </p:extLst>
          </p:nvPr>
        </p:nvGraphicFramePr>
        <p:xfrm>
          <a:off x="1222769" y="302282"/>
          <a:ext cx="6080760" cy="205232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868930">
                  <a:extLst>
                    <a:ext uri="{9D8B030D-6E8A-4147-A177-3AD203B41FA5}">
                      <a16:colId xmlns:a16="http://schemas.microsoft.com/office/drawing/2014/main" val="760012906"/>
                    </a:ext>
                  </a:extLst>
                </a:gridCol>
                <a:gridCol w="3211830">
                  <a:extLst>
                    <a:ext uri="{9D8B030D-6E8A-4147-A177-3AD203B41FA5}">
                      <a16:colId xmlns:a16="http://schemas.microsoft.com/office/drawing/2014/main" val="408065485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Kinetics database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38066130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marL="4572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BRENDA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kern="0" spc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hlinkClick r:id="rId2"/>
                        </a:rPr>
                        <a:t>http://www.brenda-enzymes.org</a:t>
                      </a:r>
                      <a:r>
                        <a:rPr lang="en-US" sz="18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92148605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marL="4572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UMBBD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kern="0" spc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hlinkClick r:id="rId3"/>
                        </a:rPr>
                        <a:t>http://umbbd.msi.umn.edu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858344192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marL="4572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SABIO-RK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kern="0" spc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hlinkClick r:id="rId4"/>
                        </a:rPr>
                        <a:t>http://sabio.villa-bosch.de/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32457834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944048"/>
              </p:ext>
            </p:extLst>
          </p:nvPr>
        </p:nvGraphicFramePr>
        <p:xfrm>
          <a:off x="1222769" y="2383331"/>
          <a:ext cx="6080760" cy="287528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513659">
                  <a:extLst>
                    <a:ext uri="{9D8B030D-6E8A-4147-A177-3AD203B41FA5}">
                      <a16:colId xmlns:a16="http://schemas.microsoft.com/office/drawing/2014/main" val="3345162706"/>
                    </a:ext>
                  </a:extLst>
                </a:gridCol>
                <a:gridCol w="3567101">
                  <a:extLst>
                    <a:ext uri="{9D8B030D-6E8A-4147-A177-3AD203B41FA5}">
                      <a16:colId xmlns:a16="http://schemas.microsoft.com/office/drawing/2014/main" val="103696175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Expression data resource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863870707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marL="4572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Gene</a:t>
                      </a:r>
                      <a:r>
                        <a:rPr lang="en-US" sz="1800" baseline="0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800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Expression </a:t>
                      </a:r>
                      <a:r>
                        <a:rPr lang="en-US" sz="18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omnibus (GEO)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hlinkClick r:id="rId5"/>
                        </a:rPr>
                        <a:t>http://</a:t>
                      </a:r>
                      <a:r>
                        <a:rPr lang="en-US" sz="1800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hlinkClick r:id="rId5"/>
                        </a:rPr>
                        <a:t>www.ncbi.nlm.nih.gov/geo</a:t>
                      </a:r>
                      <a:r>
                        <a:rPr lang="en-US" sz="1800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91110542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marL="4572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ArrayExpress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kern="0" spc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hlinkClick r:id="rId6"/>
                        </a:rPr>
                        <a:t>http://www.ebi.ac.uk/arrayexpress/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504746608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marL="4572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Stanford Microarray Database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hlinkClick r:id="rId7"/>
                        </a:rPr>
                        <a:t>http://smd.princeton.edu</a:t>
                      </a:r>
                      <a:r>
                        <a:rPr lang="en-US" sz="1800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hlinkClick r:id="rId7"/>
                        </a:rPr>
                        <a:t>/</a:t>
                      </a:r>
                      <a:r>
                        <a:rPr lang="en-US" sz="1800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31325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12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officeArt ob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79" y="461962"/>
            <a:ext cx="7329871" cy="549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2508" y="5912067"/>
            <a:ext cx="786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 between important network and pathway databases and their interaction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9882" y="107264"/>
            <a:ext cx="3526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Pathway and interaction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28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1670" y="260804"/>
            <a:ext cx="218348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Cambria" panose="02040503050406030204" pitchFamily="18" charset="0"/>
                <a:cs typeface="Cambria" panose="02040503050406030204" pitchFamily="18" charset="0"/>
              </a:rPr>
              <a:t>Visualization </a:t>
            </a:r>
            <a:r>
              <a:rPr lang="en-US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Cambria" panose="02040503050406030204" pitchFamily="18" charset="0"/>
                <a:cs typeface="Cambria" panose="02040503050406030204" pitchFamily="18" charset="0"/>
              </a:rPr>
              <a:t>tools </a:t>
            </a:r>
          </a:p>
        </p:txBody>
      </p:sp>
      <p:sp>
        <p:nvSpPr>
          <p:cNvPr id="4" name="Rectangle 3"/>
          <p:cNvSpPr/>
          <p:nvPr/>
        </p:nvSpPr>
        <p:spPr>
          <a:xfrm>
            <a:off x="756742" y="823212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ea typeface="Cambria" panose="02040503050406030204" pitchFamily="18" charset="0"/>
              </a:rPr>
              <a:t>Edinburgh Pathway </a:t>
            </a:r>
            <a:r>
              <a:rPr lang="en-US" sz="2000" dirty="0" smtClean="0">
                <a:ea typeface="Cambria" panose="02040503050406030204" pitchFamily="18" charset="0"/>
              </a:rPr>
              <a:t>Editor</a:t>
            </a:r>
          </a:p>
          <a:p>
            <a:r>
              <a:rPr lang="en-US" sz="2000" dirty="0" err="1" smtClean="0">
                <a:ea typeface="Cambria" panose="02040503050406030204" pitchFamily="18" charset="0"/>
              </a:rPr>
              <a:t>Cytoscape</a:t>
            </a:r>
            <a:endParaRPr lang="en-US" sz="2000" dirty="0" smtClean="0">
              <a:ea typeface="Cambria" panose="02040503050406030204" pitchFamily="18" charset="0"/>
            </a:endParaRPr>
          </a:p>
          <a:p>
            <a:r>
              <a:rPr lang="de-DE" sz="2000" dirty="0" smtClean="0">
                <a:ea typeface="Cambria" panose="02040503050406030204" pitchFamily="18" charset="0"/>
              </a:rPr>
              <a:t>BioUML</a:t>
            </a:r>
          </a:p>
          <a:p>
            <a:r>
              <a:rPr lang="de-DE" sz="2000" dirty="0" smtClean="0">
                <a:ea typeface="Cambria" panose="02040503050406030204" pitchFamily="18" charset="0"/>
              </a:rPr>
              <a:t>geWorkbench</a:t>
            </a:r>
          </a:p>
          <a:p>
            <a:r>
              <a:rPr lang="de-DE" sz="2000" dirty="0" smtClean="0">
                <a:ea typeface="Cambria" panose="02040503050406030204" pitchFamily="18" charset="0"/>
              </a:rPr>
              <a:t>Medusa</a:t>
            </a:r>
          </a:p>
          <a:p>
            <a:r>
              <a:rPr lang="de-DE" sz="2000" dirty="0" smtClean="0">
                <a:ea typeface="Cambria" panose="02040503050406030204" pitchFamily="18" charset="0"/>
              </a:rPr>
              <a:t>VANTED</a:t>
            </a:r>
          </a:p>
          <a:p>
            <a:r>
              <a:rPr lang="de-DE" sz="2000" dirty="0" smtClean="0">
                <a:ea typeface="Cambria" panose="02040503050406030204" pitchFamily="18" charset="0"/>
              </a:rPr>
              <a:t>BioTapestry</a:t>
            </a:r>
            <a:endParaRPr lang="en-US" sz="2000" dirty="0"/>
          </a:p>
        </p:txBody>
      </p:sp>
      <p:sp>
        <p:nvSpPr>
          <p:cNvPr id="5" name="Right Arrow 4"/>
          <p:cNvSpPr/>
          <p:nvPr/>
        </p:nvSpPr>
        <p:spPr>
          <a:xfrm>
            <a:off x="2219471" y="1355820"/>
            <a:ext cx="2557477" cy="236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4776948" y="1012396"/>
            <a:ext cx="37048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ea typeface="Cambria" panose="02040503050406030204" pitchFamily="18" charset="0"/>
              </a:rPr>
              <a:t>For several kinds of network manipulations, there are many</a:t>
            </a:r>
            <a:r>
              <a:rPr lang="fr-FR" sz="2000" dirty="0">
                <a:ea typeface="Cambria" panose="02040503050406030204" pitchFamily="18" charset="0"/>
              </a:rPr>
              <a:t> </a:t>
            </a:r>
            <a:r>
              <a:rPr lang="fr-FR" sz="2000" dirty="0" err="1">
                <a:ea typeface="Cambria" panose="02040503050406030204" pitchFamily="18" charset="0"/>
              </a:rPr>
              <a:t>Cytoscape</a:t>
            </a:r>
            <a:r>
              <a:rPr lang="fr-FR" sz="2000" dirty="0">
                <a:ea typeface="Cambria" panose="02040503050406030204" pitchFamily="18" charset="0"/>
              </a:rPr>
              <a:t> plugins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81670" y="3602589"/>
            <a:ext cx="4466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PROPERTIES OF BIOLOGICAL NETWORKS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52656" y="3971921"/>
            <a:ext cx="82607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small world </a:t>
            </a:r>
            <a:r>
              <a:rPr lang="en-US" sz="2000" i="1" dirty="0" smtClean="0"/>
              <a:t>networks</a:t>
            </a:r>
          </a:p>
          <a:p>
            <a:r>
              <a:rPr lang="en-US" sz="2000" i="1" dirty="0"/>
              <a:t>scale-free </a:t>
            </a:r>
            <a:r>
              <a:rPr lang="en-US" sz="2000" i="1" dirty="0" smtClean="0"/>
              <a:t>networks</a:t>
            </a:r>
          </a:p>
          <a:p>
            <a:r>
              <a:rPr lang="en-US" sz="2000" dirty="0"/>
              <a:t>follow a scale-free power-law </a:t>
            </a:r>
            <a:r>
              <a:rPr lang="en-US" sz="2000" dirty="0" smtClean="0"/>
              <a:t>distribution</a:t>
            </a:r>
          </a:p>
          <a:p>
            <a:r>
              <a:rPr lang="en-US" sz="2000" dirty="0"/>
              <a:t>many vertices have few links, while there are some that </a:t>
            </a:r>
            <a:r>
              <a:rPr lang="en-US" sz="2000" dirty="0" smtClean="0"/>
              <a:t>are highly </a:t>
            </a:r>
            <a:r>
              <a:rPr lang="en-US" sz="2000" dirty="0"/>
              <a:t>connected.</a:t>
            </a:r>
          </a:p>
        </p:txBody>
      </p:sp>
      <p:pic>
        <p:nvPicPr>
          <p:cNvPr id="5121" name="officeArt obje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598" y="2124910"/>
            <a:ext cx="3728892" cy="206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917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13" y="326806"/>
            <a:ext cx="8324850" cy="5353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6513" y="2396359"/>
            <a:ext cx="1923721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08483" y="111739"/>
            <a:ext cx="349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Protein </a:t>
            </a:r>
            <a:r>
              <a:rPr lang="en-US" sz="2400" dirty="0" err="1" smtClean="0"/>
              <a:t>Protein</a:t>
            </a:r>
            <a:r>
              <a:rPr lang="en-US" sz="2400" dirty="0" smtClean="0"/>
              <a:t> interaction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986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08082" y="2286000"/>
            <a:ext cx="6241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 smtClean="0"/>
              <a:t>An introduction to graph theory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926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46" y="224166"/>
            <a:ext cx="74199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74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228936" y="677932"/>
            <a:ext cx="2939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Centrality Analysis</a:t>
            </a:r>
            <a:endParaRPr lang="en-US" sz="28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28936" y="1151925"/>
            <a:ext cx="88576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Centralities assign </a:t>
            </a:r>
            <a:r>
              <a:rPr lang="en-US" sz="2400" dirty="0" smtClean="0"/>
              <a:t>a </a:t>
            </a:r>
            <a:r>
              <a:rPr lang="en-US" sz="2400" dirty="0"/>
              <a:t>real </a:t>
            </a:r>
            <a:r>
              <a:rPr lang="en-US" sz="2400" dirty="0" smtClean="0"/>
              <a:t>number to </a:t>
            </a:r>
            <a:r>
              <a:rPr lang="en-US" sz="2400" dirty="0"/>
              <a:t>every vertex</a:t>
            </a:r>
            <a:endParaRPr lang="en-US" sz="2400" dirty="0" smtClean="0"/>
          </a:p>
          <a:p>
            <a:r>
              <a:rPr lang="en-US" sz="2400" dirty="0"/>
              <a:t>They </a:t>
            </a:r>
            <a:r>
              <a:rPr lang="en-US" sz="2400" dirty="0" smtClean="0"/>
              <a:t>allow a </a:t>
            </a:r>
            <a:r>
              <a:rPr lang="en-US" sz="2400" dirty="0"/>
              <a:t>pairwise comparison </a:t>
            </a:r>
            <a:r>
              <a:rPr lang="en-US" sz="2400" dirty="0" smtClean="0"/>
              <a:t>of the vertices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vertex v1 is said to be more central or more important than a vertex</a:t>
            </a:r>
          </a:p>
          <a:p>
            <a:r>
              <a:rPr lang="en-US" sz="2400" dirty="0"/>
              <a:t>v2 if C(v1) &gt; C(v2</a:t>
            </a:r>
            <a:r>
              <a:rPr lang="en-US" sz="2400" dirty="0" smtClean="0"/>
              <a:t>).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1610624" y="2874654"/>
            <a:ext cx="1275007" cy="999749"/>
            <a:chOff x="5780470" y="4211391"/>
            <a:chExt cx="1275007" cy="999749"/>
          </a:xfrm>
        </p:grpSpPr>
        <p:sp>
          <p:nvSpPr>
            <p:cNvPr id="78" name="Oval 77"/>
            <p:cNvSpPr/>
            <p:nvPr/>
          </p:nvSpPr>
          <p:spPr>
            <a:xfrm>
              <a:off x="6336405" y="4211391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347136" y="4763036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913810" y="5033492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780470" y="5046375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stCxn id="78" idx="3"/>
              <a:endCxn id="81" idx="7"/>
            </p:cNvCxnSpPr>
            <p:nvPr/>
          </p:nvCxnSpPr>
          <p:spPr>
            <a:xfrm flipH="1">
              <a:off x="5901390" y="4352027"/>
              <a:ext cx="455762" cy="718477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6398652" y="4352027"/>
              <a:ext cx="10016" cy="49339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79" idx="6"/>
              <a:endCxn id="81" idx="6"/>
            </p:cNvCxnSpPr>
            <p:nvPr/>
          </p:nvCxnSpPr>
          <p:spPr>
            <a:xfrm flipH="1">
              <a:off x="5922137" y="4845419"/>
              <a:ext cx="566666" cy="283339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 flipV="1">
              <a:off x="6493814" y="4877914"/>
              <a:ext cx="445754" cy="212203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1804985" y="270094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248448" y="359447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060417" y="351882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627090" y="378928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4853077" y="2727502"/>
            <a:ext cx="1275007" cy="1144526"/>
            <a:chOff x="5780470" y="4211391"/>
            <a:chExt cx="1275007" cy="1144526"/>
          </a:xfrm>
        </p:grpSpPr>
        <p:sp>
          <p:nvSpPr>
            <p:cNvPr id="91" name="Oval 90"/>
            <p:cNvSpPr/>
            <p:nvPr/>
          </p:nvSpPr>
          <p:spPr>
            <a:xfrm>
              <a:off x="6336405" y="4211391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6347136" y="4763036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6913810" y="5191152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780470" y="5046375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>
              <a:stCxn id="91" idx="3"/>
              <a:endCxn id="94" idx="7"/>
            </p:cNvCxnSpPr>
            <p:nvPr/>
          </p:nvCxnSpPr>
          <p:spPr>
            <a:xfrm flipH="1">
              <a:off x="5901390" y="4352027"/>
              <a:ext cx="455762" cy="718477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6398652" y="4352027"/>
              <a:ext cx="10016" cy="49339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92" idx="6"/>
              <a:endCxn id="94" idx="6"/>
            </p:cNvCxnSpPr>
            <p:nvPr/>
          </p:nvCxnSpPr>
          <p:spPr>
            <a:xfrm flipH="1">
              <a:off x="5922137" y="4845419"/>
              <a:ext cx="566666" cy="283339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3" idx="1"/>
            </p:cNvCxnSpPr>
            <p:nvPr/>
          </p:nvCxnSpPr>
          <p:spPr>
            <a:xfrm flipH="1" flipV="1">
              <a:off x="6493814" y="4877915"/>
              <a:ext cx="440743" cy="33736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5063204" y="256955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p9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601263" y="333695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p8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224040" y="345050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p10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090263" y="372095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p11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2195741" y="3139926"/>
            <a:ext cx="1275007" cy="448104"/>
            <a:chOff x="5780470" y="4763036"/>
            <a:chExt cx="1275007" cy="448104"/>
          </a:xfrm>
        </p:grpSpPr>
        <p:sp>
          <p:nvSpPr>
            <p:cNvPr id="104" name="Oval 103"/>
            <p:cNvSpPr/>
            <p:nvPr/>
          </p:nvSpPr>
          <p:spPr>
            <a:xfrm>
              <a:off x="6347136" y="4763036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913810" y="5033492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780470" y="5046375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/>
            <p:cNvCxnSpPr>
              <a:stCxn id="104" idx="6"/>
              <a:endCxn id="106" idx="6"/>
            </p:cNvCxnSpPr>
            <p:nvPr/>
          </p:nvCxnSpPr>
          <p:spPr>
            <a:xfrm flipH="1">
              <a:off x="5922137" y="4845419"/>
              <a:ext cx="566666" cy="283339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 flipV="1">
              <a:off x="6493814" y="4877914"/>
              <a:ext cx="445754" cy="212203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2669128" y="279079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p5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199906" y="303778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p6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3760003" y="3730652"/>
            <a:ext cx="141667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>
            <a:stCxn id="111" idx="6"/>
            <a:endCxn id="89" idx="0"/>
          </p:cNvCxnSpPr>
          <p:nvPr/>
        </p:nvCxnSpPr>
        <p:spPr>
          <a:xfrm flipH="1" flipV="1">
            <a:off x="2838847" y="3789280"/>
            <a:ext cx="1062823" cy="2375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3818008" y="3644868"/>
            <a:ext cx="1105902" cy="1706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615070" y="37997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p7</a:t>
            </a:r>
            <a:endParaRPr lang="en-US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5490576" y="2848903"/>
            <a:ext cx="599687" cy="9253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949956" y="3657855"/>
            <a:ext cx="1178128" cy="13142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35377" y="131198"/>
            <a:ext cx="91860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Comparison </a:t>
            </a:r>
            <a:r>
              <a:rPr lang="en-US" sz="3200" dirty="0"/>
              <a:t>of the vertices to find node importance</a:t>
            </a:r>
            <a:endParaRPr lang="en-US" alt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26940" y="4347648"/>
            <a:ext cx="511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Definition </a:t>
            </a:r>
            <a:r>
              <a:rPr lang="en-US" b="1" dirty="0" smtClean="0"/>
              <a:t>1 </a:t>
            </a:r>
            <a:r>
              <a:rPr lang="en-US" b="1" dirty="0" smtClean="0">
                <a:latin typeface="Times-Bold"/>
              </a:rPr>
              <a:t>Degree centrality   -&gt; finding Hub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6939" y="4789596"/>
            <a:ext cx="54376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Definition </a:t>
            </a:r>
            <a:r>
              <a:rPr lang="en-US" b="1" dirty="0" smtClean="0"/>
              <a:t>2 </a:t>
            </a:r>
            <a:r>
              <a:rPr lang="en-US" b="1" dirty="0" smtClean="0">
                <a:latin typeface="Times-Bold"/>
              </a:rPr>
              <a:t>Eccentricity Centrality</a:t>
            </a:r>
          </a:p>
          <a:p>
            <a:r>
              <a:rPr lang="en-US" dirty="0"/>
              <a:t>Let </a:t>
            </a:r>
            <a:r>
              <a:rPr lang="en-US" b="1" i="1" dirty="0"/>
              <a:t>G </a:t>
            </a:r>
            <a:r>
              <a:rPr lang="en-US" b="1" dirty="0"/>
              <a:t>= (</a:t>
            </a:r>
            <a:r>
              <a:rPr lang="en-US" b="1" i="1" dirty="0"/>
              <a:t>V, E</a:t>
            </a:r>
            <a:r>
              <a:rPr lang="en-US" b="1" dirty="0"/>
              <a:t>)</a:t>
            </a:r>
            <a:r>
              <a:rPr lang="en-US" dirty="0"/>
              <a:t> be an undirected </a:t>
            </a:r>
            <a:r>
              <a:rPr lang="en-US" dirty="0" smtClean="0"/>
              <a:t>and connected graph</a:t>
            </a:r>
          </a:p>
          <a:p>
            <a:r>
              <a:rPr lang="en-US" b="1" i="1" dirty="0" err="1"/>
              <a:t>dist</a:t>
            </a:r>
            <a:r>
              <a:rPr lang="en-US" b="1" i="1" dirty="0"/>
              <a:t> </a:t>
            </a:r>
            <a:r>
              <a:rPr lang="en-US" b="1" dirty="0"/>
              <a:t>(</a:t>
            </a:r>
            <a:r>
              <a:rPr lang="en-US" b="1" i="1" dirty="0" err="1"/>
              <a:t>s,t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dirty="0"/>
              <a:t>shortest path between </a:t>
            </a:r>
            <a:r>
              <a:rPr lang="en-US" i="1" dirty="0"/>
              <a:t>s </a:t>
            </a:r>
            <a:r>
              <a:rPr lang="en-US" dirty="0"/>
              <a:t>and </a:t>
            </a:r>
            <a:r>
              <a:rPr lang="en-US" i="1" dirty="0" smtClean="0"/>
              <a:t>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147" y="4613213"/>
            <a:ext cx="3787725" cy="8513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7725" y="5739158"/>
            <a:ext cx="7835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Eccentricity uses information about the length of shortest paths between any two</a:t>
            </a:r>
          </a:p>
          <a:p>
            <a:r>
              <a:rPr lang="en-US" dirty="0"/>
              <a:t>vertices of a network</a:t>
            </a:r>
          </a:p>
        </p:txBody>
      </p:sp>
    </p:spTree>
    <p:extLst>
      <p:ext uri="{BB962C8B-B14F-4D97-AF65-F5344CB8AC3E}">
        <p14:creationId xmlns:p14="http://schemas.microsoft.com/office/powerpoint/2010/main" val="2971335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0167" y="3226642"/>
            <a:ext cx="5554406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eccentricity(G, vids = V(G), mode = c("all"))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p1 p2 p3 p5 p4 p7 p8 p9 p10 p6 p11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5 5  4  5  3  4  5  6   6  6  6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sort(1/eccentricity(G</a:t>
            </a: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, vids = V(G), </a:t>
            </a:r>
            <a:endParaRPr lang="en-US" altLang="en-US" sz="16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mode </a:t>
            </a: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= c("all")),decreasing = T))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10624" y="355922"/>
            <a:ext cx="1275007" cy="999749"/>
            <a:chOff x="5780470" y="4211391"/>
            <a:chExt cx="1275007" cy="999749"/>
          </a:xfrm>
        </p:grpSpPr>
        <p:sp>
          <p:nvSpPr>
            <p:cNvPr id="4" name="Oval 3"/>
            <p:cNvSpPr/>
            <p:nvPr/>
          </p:nvSpPr>
          <p:spPr>
            <a:xfrm>
              <a:off x="6336405" y="4211391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347136" y="4763036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913810" y="5033492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780470" y="5046375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4" idx="3"/>
              <a:endCxn id="7" idx="7"/>
            </p:cNvCxnSpPr>
            <p:nvPr/>
          </p:nvCxnSpPr>
          <p:spPr>
            <a:xfrm flipH="1">
              <a:off x="5901390" y="4352027"/>
              <a:ext cx="455762" cy="718477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398652" y="4352027"/>
              <a:ext cx="10016" cy="49339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6"/>
              <a:endCxn id="7" idx="6"/>
            </p:cNvCxnSpPr>
            <p:nvPr/>
          </p:nvCxnSpPr>
          <p:spPr>
            <a:xfrm flipH="1">
              <a:off x="5922137" y="4845419"/>
              <a:ext cx="566666" cy="283339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6493814" y="4877914"/>
              <a:ext cx="445754" cy="212203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804985" y="18221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48448" y="10757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0417" y="100009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27090" y="127054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853077" y="208770"/>
            <a:ext cx="1275007" cy="1144526"/>
            <a:chOff x="5780470" y="4211391"/>
            <a:chExt cx="1275007" cy="1144526"/>
          </a:xfrm>
        </p:grpSpPr>
        <p:sp>
          <p:nvSpPr>
            <p:cNvPr id="17" name="Oval 16"/>
            <p:cNvSpPr/>
            <p:nvPr/>
          </p:nvSpPr>
          <p:spPr>
            <a:xfrm>
              <a:off x="6336405" y="4211391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347136" y="4763036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13810" y="5191152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780470" y="5046375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17" idx="3"/>
              <a:endCxn id="20" idx="7"/>
            </p:cNvCxnSpPr>
            <p:nvPr/>
          </p:nvCxnSpPr>
          <p:spPr>
            <a:xfrm flipH="1">
              <a:off x="5901390" y="4352027"/>
              <a:ext cx="455762" cy="718477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398652" y="4352027"/>
              <a:ext cx="10016" cy="49339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8" idx="6"/>
              <a:endCxn id="20" idx="6"/>
            </p:cNvCxnSpPr>
            <p:nvPr/>
          </p:nvCxnSpPr>
          <p:spPr>
            <a:xfrm flipH="1">
              <a:off x="5922137" y="4845419"/>
              <a:ext cx="566666" cy="283339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9" idx="1"/>
            </p:cNvCxnSpPr>
            <p:nvPr/>
          </p:nvCxnSpPr>
          <p:spPr>
            <a:xfrm flipH="1" flipV="1">
              <a:off x="6493814" y="4877915"/>
              <a:ext cx="440743" cy="33736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601263" y="81822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p8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24040" y="89083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90263" y="120222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p11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195741" y="621194"/>
            <a:ext cx="1275007" cy="448104"/>
            <a:chOff x="5780470" y="4763036"/>
            <a:chExt cx="1275007" cy="448104"/>
          </a:xfrm>
        </p:grpSpPr>
        <p:sp>
          <p:nvSpPr>
            <p:cNvPr id="29" name="Oval 28"/>
            <p:cNvSpPr/>
            <p:nvPr/>
          </p:nvSpPr>
          <p:spPr>
            <a:xfrm>
              <a:off x="6347136" y="4763036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913810" y="5033492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780470" y="5046375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29" idx="6"/>
              <a:endCxn id="31" idx="6"/>
            </p:cNvCxnSpPr>
            <p:nvPr/>
          </p:nvCxnSpPr>
          <p:spPr>
            <a:xfrm flipH="1">
              <a:off x="5922137" y="4845419"/>
              <a:ext cx="566666" cy="283339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6493814" y="4877914"/>
              <a:ext cx="445754" cy="212203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669128" y="2720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99906" y="51905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p6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760003" y="1211920"/>
            <a:ext cx="141667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6" idx="6"/>
            <a:endCxn id="15" idx="0"/>
          </p:cNvCxnSpPr>
          <p:nvPr/>
        </p:nvCxnSpPr>
        <p:spPr>
          <a:xfrm flipH="1" flipV="1">
            <a:off x="2838847" y="1270548"/>
            <a:ext cx="1062823" cy="2375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818008" y="1178023"/>
            <a:ext cx="1155989" cy="11879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15070" y="128105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p7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5558816" y="330171"/>
            <a:ext cx="495841" cy="94074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9" idx="2"/>
          </p:cNvCxnSpPr>
          <p:nvPr/>
        </p:nvCxnSpPr>
        <p:spPr>
          <a:xfrm>
            <a:off x="4995081" y="1173703"/>
            <a:ext cx="991336" cy="972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063204" y="11388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p9</a:t>
            </a:r>
            <a:endParaRPr lang="en-US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421087"/>
              </p:ext>
            </p:extLst>
          </p:nvPr>
        </p:nvGraphicFramePr>
        <p:xfrm>
          <a:off x="6362930" y="3374179"/>
          <a:ext cx="1568292" cy="278701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784146">
                  <a:extLst>
                    <a:ext uri="{9D8B030D-6E8A-4147-A177-3AD203B41FA5}">
                      <a16:colId xmlns:a16="http://schemas.microsoft.com/office/drawing/2014/main" val="2829777160"/>
                    </a:ext>
                  </a:extLst>
                </a:gridCol>
                <a:gridCol w="784146">
                  <a:extLst>
                    <a:ext uri="{9D8B030D-6E8A-4147-A177-3AD203B41FA5}">
                      <a16:colId xmlns:a16="http://schemas.microsoft.com/office/drawing/2014/main" val="89565149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p4</a:t>
                      </a:r>
                      <a:endParaRPr lang="en-US" sz="1600" b="1" i="0" u="none" strike="noStrike" dirty="0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 smtClean="0">
                          <a:effectLst/>
                        </a:rPr>
                        <a:t>0.333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167994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p3</a:t>
                      </a:r>
                      <a:endParaRPr lang="en-US" sz="1600" b="1" i="0" u="none" strike="noStrike" dirty="0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0.25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28333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p7</a:t>
                      </a:r>
                      <a:endParaRPr lang="en-US" sz="1600" b="1" i="0" u="none" strike="noStrike" dirty="0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0.25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42752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p1</a:t>
                      </a:r>
                      <a:endParaRPr lang="en-US" sz="1600" b="1" i="0" u="none" strike="noStrike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96342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p2</a:t>
                      </a:r>
                      <a:endParaRPr lang="en-US" sz="1600" b="1" i="0" u="none" strike="noStrike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72326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p5</a:t>
                      </a:r>
                      <a:endParaRPr lang="en-US" sz="1600" b="1" i="0" u="none" strike="noStrike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63994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p8</a:t>
                      </a:r>
                      <a:endParaRPr lang="en-US" sz="1600" b="1" i="0" u="none" strike="noStrike" dirty="0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09292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p9</a:t>
                      </a:r>
                      <a:endParaRPr lang="en-US" sz="1600" b="1" i="0" u="none" strike="noStrike" dirty="0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 smtClean="0">
                          <a:effectLst/>
                        </a:rPr>
                        <a:t>0.167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08130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p10</a:t>
                      </a:r>
                      <a:endParaRPr lang="en-US" sz="1600" b="1" i="0" u="none" strike="noStrike" dirty="0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 smtClean="0">
                          <a:effectLst/>
                        </a:rPr>
                        <a:t>0.16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10746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p6</a:t>
                      </a:r>
                      <a:endParaRPr lang="en-US" sz="1600" b="1" i="0" u="none" strike="noStrike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 smtClean="0">
                          <a:effectLst/>
                        </a:rPr>
                        <a:t>0.16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44003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p11</a:t>
                      </a:r>
                      <a:endParaRPr lang="en-US" sz="1600" b="1" i="0" u="none" strike="noStrike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 smtClean="0">
                          <a:effectLst/>
                        </a:rPr>
                        <a:t>0.16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8252916"/>
                  </a:ext>
                </a:extLst>
              </a:tr>
            </a:tbl>
          </a:graphicData>
        </a:graphic>
      </p:graphicFrame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252330" y="2083989"/>
            <a:ext cx="8427646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data=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data.frame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 s=c("p1","p1","p2","p3","p3","p5","p4","p7","p8","p8","p8","p9","p9","p10"),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t=c("p2","p3","p3","p5","p4","p6","p7","p8","p9","p11","p10","p10","p11","p1"))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G=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graph_from_data_frame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(data, directed=F)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50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696" y="801392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Closeness Centrality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614444"/>
              </p:ext>
            </p:extLst>
          </p:nvPr>
        </p:nvGraphicFramePr>
        <p:xfrm>
          <a:off x="1219200" y="2918900"/>
          <a:ext cx="1824250" cy="27870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2125">
                  <a:extLst>
                    <a:ext uri="{9D8B030D-6E8A-4147-A177-3AD203B41FA5}">
                      <a16:colId xmlns:a16="http://schemas.microsoft.com/office/drawing/2014/main" val="2956788819"/>
                    </a:ext>
                  </a:extLst>
                </a:gridCol>
                <a:gridCol w="912125">
                  <a:extLst>
                    <a:ext uri="{9D8B030D-6E8A-4147-A177-3AD203B41FA5}">
                      <a16:colId xmlns:a16="http://schemas.microsoft.com/office/drawing/2014/main" val="347740297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p4</a:t>
                      </a:r>
                      <a:endParaRPr lang="en-US" sz="1600" b="1" i="0" u="none" strike="noStrike" dirty="0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0.045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2701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p3</a:t>
                      </a:r>
                      <a:endParaRPr lang="en-US" sz="1600" b="1" i="0" u="none" strike="noStrike" dirty="0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0.043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098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p7</a:t>
                      </a:r>
                      <a:endParaRPr lang="en-US" sz="1600" b="1" i="0" u="none" strike="noStrike" dirty="0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0.043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86560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p8</a:t>
                      </a:r>
                      <a:endParaRPr lang="en-US" sz="1600" b="1" i="0" u="none" strike="noStrike" dirty="0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0.038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160179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p5</a:t>
                      </a:r>
                      <a:endParaRPr lang="en-US" sz="1600" b="1" i="0" u="none" strike="noStrike" dirty="0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0.033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071154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p1</a:t>
                      </a:r>
                      <a:endParaRPr lang="en-US" sz="1600" b="1" i="0" u="none" strike="noStrike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0.032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15944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p2</a:t>
                      </a:r>
                      <a:endParaRPr lang="en-US" sz="1600" b="1" i="0" u="none" strike="noStrike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0.032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73237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p9</a:t>
                      </a:r>
                      <a:endParaRPr lang="en-US" sz="1600" b="1" i="0" u="none" strike="noStrike" dirty="0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0.030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69080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p10</a:t>
                      </a:r>
                      <a:endParaRPr lang="en-US" sz="1600" b="1" i="0" u="none" strike="noStrike" dirty="0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0.030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40805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p11</a:t>
                      </a:r>
                      <a:endParaRPr lang="en-US" sz="1600" b="1" i="0" u="none" strike="noStrike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0.030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17730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p6</a:t>
                      </a:r>
                      <a:endParaRPr lang="en-US" sz="1600" b="1" i="0" u="none" strike="noStrike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0.025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2463775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848857" y="828901"/>
            <a:ext cx="1275007" cy="999749"/>
            <a:chOff x="5780470" y="4211391"/>
            <a:chExt cx="1275007" cy="999749"/>
          </a:xfrm>
        </p:grpSpPr>
        <p:sp>
          <p:nvSpPr>
            <p:cNvPr id="6" name="Oval 5"/>
            <p:cNvSpPr/>
            <p:nvPr/>
          </p:nvSpPr>
          <p:spPr>
            <a:xfrm>
              <a:off x="6336405" y="4211391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347136" y="4763036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913810" y="5033492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780470" y="5046375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6" idx="3"/>
              <a:endCxn id="9" idx="7"/>
            </p:cNvCxnSpPr>
            <p:nvPr/>
          </p:nvCxnSpPr>
          <p:spPr>
            <a:xfrm flipH="1">
              <a:off x="5901390" y="4352027"/>
              <a:ext cx="455762" cy="718477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6398652" y="4352027"/>
              <a:ext cx="10016" cy="49339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6"/>
              <a:endCxn id="9" idx="6"/>
            </p:cNvCxnSpPr>
            <p:nvPr/>
          </p:nvCxnSpPr>
          <p:spPr>
            <a:xfrm flipH="1">
              <a:off x="5922137" y="4845419"/>
              <a:ext cx="566666" cy="283339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6493814" y="4877914"/>
              <a:ext cx="445754" cy="212203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043218" y="65519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86681" y="154871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98650" y="147307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65323" y="174352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7091310" y="681749"/>
            <a:ext cx="1275007" cy="1144526"/>
            <a:chOff x="5780470" y="4211391"/>
            <a:chExt cx="1275007" cy="1144526"/>
          </a:xfrm>
        </p:grpSpPr>
        <p:sp>
          <p:nvSpPr>
            <p:cNvPr id="19" name="Oval 18"/>
            <p:cNvSpPr/>
            <p:nvPr/>
          </p:nvSpPr>
          <p:spPr>
            <a:xfrm>
              <a:off x="6336405" y="4211391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347136" y="4763036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913810" y="5191152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780470" y="5046375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19" idx="3"/>
              <a:endCxn id="22" idx="7"/>
            </p:cNvCxnSpPr>
            <p:nvPr/>
          </p:nvCxnSpPr>
          <p:spPr>
            <a:xfrm flipH="1">
              <a:off x="5901390" y="4352027"/>
              <a:ext cx="455762" cy="718477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6398652" y="4352027"/>
              <a:ext cx="10016" cy="49339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0" idx="6"/>
              <a:endCxn id="22" idx="6"/>
            </p:cNvCxnSpPr>
            <p:nvPr/>
          </p:nvCxnSpPr>
          <p:spPr>
            <a:xfrm flipH="1">
              <a:off x="5922137" y="4845419"/>
              <a:ext cx="566666" cy="283339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1" idx="1"/>
            </p:cNvCxnSpPr>
            <p:nvPr/>
          </p:nvCxnSpPr>
          <p:spPr>
            <a:xfrm flipH="1" flipV="1">
              <a:off x="6493814" y="4877915"/>
              <a:ext cx="440743" cy="33736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839496" y="129120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62273" y="136381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28496" y="167520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p11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4433974" y="1094173"/>
            <a:ext cx="1275007" cy="448104"/>
            <a:chOff x="5780470" y="4763036"/>
            <a:chExt cx="1275007" cy="448104"/>
          </a:xfrm>
        </p:grpSpPr>
        <p:sp>
          <p:nvSpPr>
            <p:cNvPr id="31" name="Oval 30"/>
            <p:cNvSpPr/>
            <p:nvPr/>
          </p:nvSpPr>
          <p:spPr>
            <a:xfrm>
              <a:off x="6347136" y="4763036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13810" y="5033492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80470" y="5046375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1" idx="6"/>
              <a:endCxn id="33" idx="6"/>
            </p:cNvCxnSpPr>
            <p:nvPr/>
          </p:nvCxnSpPr>
          <p:spPr>
            <a:xfrm flipH="1">
              <a:off x="5922137" y="4845419"/>
              <a:ext cx="566666" cy="283339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6493814" y="4877914"/>
              <a:ext cx="445754" cy="212203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4907361" y="7450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38139" y="99203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p6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998236" y="1684899"/>
            <a:ext cx="141667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8" idx="6"/>
            <a:endCxn id="17" idx="0"/>
          </p:cNvCxnSpPr>
          <p:nvPr/>
        </p:nvCxnSpPr>
        <p:spPr>
          <a:xfrm flipH="1" flipV="1">
            <a:off x="5077080" y="1743527"/>
            <a:ext cx="1062823" cy="2375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056241" y="1651002"/>
            <a:ext cx="1155989" cy="11879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53303" y="175403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p7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7797049" y="803150"/>
            <a:ext cx="495841" cy="94074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21" idx="2"/>
          </p:cNvCxnSpPr>
          <p:nvPr/>
        </p:nvCxnSpPr>
        <p:spPr>
          <a:xfrm>
            <a:off x="7233314" y="1646682"/>
            <a:ext cx="991336" cy="972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301437" y="58686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p9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45425" y="1409380"/>
            <a:ext cx="2620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C</a:t>
            </a:r>
            <a:r>
              <a:rPr lang="en-US" i="1" baseline="-25000" dirty="0" err="1" smtClean="0"/>
              <a:t>cl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/>
              <a:t>) = </a:t>
            </a:r>
            <a:r>
              <a:rPr lang="en-US" i="1" dirty="0"/>
              <a:t>1</a:t>
            </a:r>
            <a:r>
              <a:rPr lang="en-US" dirty="0"/>
              <a:t> / </a:t>
            </a:r>
            <a:r>
              <a:rPr lang="en-US" i="1" dirty="0" err="1"/>
              <a:t>avg</a:t>
            </a:r>
            <a:r>
              <a:rPr lang="en-US" dirty="0"/>
              <a:t>( </a:t>
            </a:r>
            <a:r>
              <a:rPr lang="en-US" i="1" dirty="0" err="1" smtClean="0"/>
              <a:t>dist</a:t>
            </a:r>
            <a:r>
              <a:rPr lang="en-US" dirty="0" smtClean="0"/>
              <a:t>(</a:t>
            </a:r>
            <a:r>
              <a:rPr lang="en-US" i="1" dirty="0" err="1" smtClean="0"/>
              <a:t>n</a:t>
            </a:r>
            <a:r>
              <a:rPr lang="en-US" dirty="0" err="1" smtClean="0"/>
              <a:t>,</a:t>
            </a:r>
            <a:r>
              <a:rPr lang="en-US" i="1" dirty="0" err="1" smtClean="0"/>
              <a:t>m</a:t>
            </a:r>
            <a:r>
              <a:rPr lang="en-US" dirty="0"/>
              <a:t>) )</a:t>
            </a: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469229" y="2310912"/>
            <a:ext cx="7776168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sort(closeness(G, vids = V(G), mode = c("all")),decreasing = T)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3136" y="550187"/>
            <a:ext cx="130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Definition </a:t>
            </a:r>
            <a:r>
              <a:rPr lang="en-US" b="1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74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3321" y="4840985"/>
            <a:ext cx="5307543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sort(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betweenness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(G, v = V(G), directed = F,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normalized = T),decreasing = T)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58046" y="560642"/>
            <a:ext cx="1275007" cy="999749"/>
            <a:chOff x="5780470" y="4211391"/>
            <a:chExt cx="1275007" cy="999749"/>
          </a:xfrm>
        </p:grpSpPr>
        <p:sp>
          <p:nvSpPr>
            <p:cNvPr id="4" name="Oval 3"/>
            <p:cNvSpPr/>
            <p:nvPr/>
          </p:nvSpPr>
          <p:spPr>
            <a:xfrm>
              <a:off x="6336405" y="4211391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347136" y="4763036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913810" y="5033492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780470" y="5046375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4" idx="3"/>
              <a:endCxn id="7" idx="7"/>
            </p:cNvCxnSpPr>
            <p:nvPr/>
          </p:nvCxnSpPr>
          <p:spPr>
            <a:xfrm flipH="1">
              <a:off x="5901390" y="4352027"/>
              <a:ext cx="455762" cy="718477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398652" y="4352027"/>
              <a:ext cx="10016" cy="49339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6"/>
              <a:endCxn id="7" idx="6"/>
            </p:cNvCxnSpPr>
            <p:nvPr/>
          </p:nvCxnSpPr>
          <p:spPr>
            <a:xfrm flipH="1">
              <a:off x="5922137" y="4845419"/>
              <a:ext cx="566666" cy="283339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6493814" y="4877914"/>
              <a:ext cx="445754" cy="212203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152407" y="38693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41282" y="130775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07839" y="120481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7200499" y="413490"/>
            <a:ext cx="1275007" cy="1144526"/>
            <a:chOff x="5780470" y="4211391"/>
            <a:chExt cx="1275007" cy="1144526"/>
          </a:xfrm>
        </p:grpSpPr>
        <p:sp>
          <p:nvSpPr>
            <p:cNvPr id="16" name="Oval 15"/>
            <p:cNvSpPr/>
            <p:nvPr/>
          </p:nvSpPr>
          <p:spPr>
            <a:xfrm>
              <a:off x="6336405" y="4211391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47136" y="4763036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913810" y="5191152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780470" y="5046375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6" idx="3"/>
              <a:endCxn id="19" idx="7"/>
            </p:cNvCxnSpPr>
            <p:nvPr/>
          </p:nvCxnSpPr>
          <p:spPr>
            <a:xfrm flipH="1">
              <a:off x="5901390" y="4352027"/>
              <a:ext cx="455762" cy="718477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398652" y="4352027"/>
              <a:ext cx="10016" cy="49339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7" idx="6"/>
              <a:endCxn id="19" idx="6"/>
            </p:cNvCxnSpPr>
            <p:nvPr/>
          </p:nvCxnSpPr>
          <p:spPr>
            <a:xfrm flipH="1">
              <a:off x="5922137" y="4845419"/>
              <a:ext cx="566666" cy="283339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8" idx="1"/>
            </p:cNvCxnSpPr>
            <p:nvPr/>
          </p:nvCxnSpPr>
          <p:spPr>
            <a:xfrm flipH="1" flipV="1">
              <a:off x="6493814" y="4877915"/>
              <a:ext cx="440743" cy="33736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6948685" y="102294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p8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71462" y="109555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437685" y="140694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p11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4543163" y="825914"/>
            <a:ext cx="1275007" cy="448104"/>
            <a:chOff x="5780470" y="4763036"/>
            <a:chExt cx="1275007" cy="448104"/>
          </a:xfrm>
        </p:grpSpPr>
        <p:sp>
          <p:nvSpPr>
            <p:cNvPr id="28" name="Oval 27"/>
            <p:cNvSpPr/>
            <p:nvPr/>
          </p:nvSpPr>
          <p:spPr>
            <a:xfrm>
              <a:off x="6347136" y="4763036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913810" y="5033492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780470" y="5046375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8" idx="6"/>
              <a:endCxn id="30" idx="6"/>
            </p:cNvCxnSpPr>
            <p:nvPr/>
          </p:nvCxnSpPr>
          <p:spPr>
            <a:xfrm flipH="1">
              <a:off x="5922137" y="4845419"/>
              <a:ext cx="566666" cy="283339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6493814" y="4877914"/>
              <a:ext cx="445754" cy="212203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5016550" y="47678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47328" y="7237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p6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107425" y="1416640"/>
            <a:ext cx="141667" cy="1647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5" idx="6"/>
          </p:cNvCxnSpPr>
          <p:nvPr/>
        </p:nvCxnSpPr>
        <p:spPr>
          <a:xfrm flipH="1" flipV="1">
            <a:off x="5186269" y="1475268"/>
            <a:ext cx="1062823" cy="2375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165430" y="1382743"/>
            <a:ext cx="1155989" cy="11879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906238" y="534891"/>
            <a:ext cx="495841" cy="94074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8" idx="2"/>
          </p:cNvCxnSpPr>
          <p:nvPr/>
        </p:nvCxnSpPr>
        <p:spPr>
          <a:xfrm>
            <a:off x="7342503" y="1378423"/>
            <a:ext cx="991336" cy="972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10626" y="3186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3321" y="276283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 err="1">
                <a:latin typeface="Lucida Console" panose="020B0609040504020204" pitchFamily="49" charset="0"/>
              </a:rPr>
              <a:t>betweenness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182007" y="1464422"/>
            <a:ext cx="3259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i="1" dirty="0"/>
              <a:t>C</a:t>
            </a:r>
            <a:r>
              <a:rPr lang="pt-BR" sz="2400" i="1" baseline="-25000" dirty="0"/>
              <a:t>b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dirty="0"/>
              <a:t>) = ∑</a:t>
            </a:r>
            <a:r>
              <a:rPr lang="pt-BR" sz="2400" i="1" baseline="-25000" dirty="0"/>
              <a:t>s≠n≠t</a:t>
            </a:r>
            <a:r>
              <a:rPr lang="pt-BR" sz="2400" dirty="0"/>
              <a:t> </a:t>
            </a:r>
            <a:r>
              <a:rPr lang="pt-BR" sz="2400" dirty="0" smtClean="0"/>
              <a:t>(</a:t>
            </a:r>
            <a:r>
              <a:rPr lang="pt-BR" sz="2400" i="1" dirty="0" smtClean="0"/>
              <a:t>L</a:t>
            </a:r>
            <a:r>
              <a:rPr lang="pt-BR" sz="2400" i="1" baseline="-25000" dirty="0" smtClean="0"/>
              <a:t>st</a:t>
            </a:r>
            <a:r>
              <a:rPr lang="pt-BR" sz="2400" dirty="0" smtClean="0"/>
              <a:t> 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dirty="0"/>
              <a:t>) / </a:t>
            </a:r>
            <a:r>
              <a:rPr lang="pt-BR" sz="2400" i="1" dirty="0" smtClean="0"/>
              <a:t>L</a:t>
            </a:r>
            <a:r>
              <a:rPr lang="pt-BR" sz="2400" i="1" baseline="-25000" dirty="0" smtClean="0"/>
              <a:t>st</a:t>
            </a:r>
            <a:r>
              <a:rPr lang="pt-BR" sz="2400" dirty="0"/>
              <a:t>)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196570" y="790607"/>
            <a:ext cx="3487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 err="1"/>
              <a:t>betweenness</a:t>
            </a:r>
            <a:r>
              <a:rPr lang="en-US" b="1" dirty="0"/>
              <a:t> centrality</a:t>
            </a:r>
            <a:r>
              <a:rPr lang="en-US" dirty="0"/>
              <a:t> </a:t>
            </a:r>
            <a:r>
              <a:rPr lang="en-US" b="1" i="1" dirty="0" err="1" smtClean="0"/>
              <a:t>C</a:t>
            </a:r>
            <a:r>
              <a:rPr lang="en-US" b="1" i="1" baseline="-25000" dirty="0" err="1" smtClean="0"/>
              <a:t>b</a:t>
            </a:r>
            <a:r>
              <a:rPr lang="en-US" b="1" i="1" dirty="0" smtClean="0"/>
              <a:t>(n</a:t>
            </a:r>
            <a:r>
              <a:rPr lang="en-US" b="1" i="1" dirty="0"/>
              <a:t>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a node </a:t>
            </a:r>
            <a:r>
              <a:rPr lang="en-US" i="1" dirty="0"/>
              <a:t>n</a:t>
            </a:r>
            <a:r>
              <a:rPr lang="en-US" dirty="0"/>
              <a:t> is computed as follows: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5834" y="2004049"/>
            <a:ext cx="6025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b="1" i="1" dirty="0"/>
              <a:t>s</a:t>
            </a:r>
            <a:r>
              <a:rPr lang="en-US" dirty="0"/>
              <a:t> and </a:t>
            </a:r>
            <a:r>
              <a:rPr lang="en-US" b="1" i="1" dirty="0"/>
              <a:t>t</a:t>
            </a:r>
            <a:r>
              <a:rPr lang="en-US" dirty="0"/>
              <a:t> are nodes in the network different from </a:t>
            </a:r>
            <a:r>
              <a:rPr lang="en-US" b="1" i="1" dirty="0" smtClean="0"/>
              <a:t>n</a:t>
            </a:r>
          </a:p>
          <a:p>
            <a:r>
              <a:rPr lang="en-US" b="1" i="1" dirty="0" err="1" smtClean="0"/>
              <a:t>L</a:t>
            </a:r>
            <a:r>
              <a:rPr lang="en-US" b="1" i="1" baseline="-25000" dirty="0" err="1" smtClean="0"/>
              <a:t>st</a:t>
            </a:r>
            <a:r>
              <a:rPr lang="en-US" dirty="0" smtClean="0"/>
              <a:t> denotes the number of shortest paths from </a:t>
            </a:r>
            <a:r>
              <a:rPr lang="en-US" i="1" dirty="0" smtClean="0"/>
              <a:t>s</a:t>
            </a:r>
            <a:r>
              <a:rPr lang="en-US" dirty="0" smtClean="0"/>
              <a:t> to 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</a:p>
          <a:p>
            <a:r>
              <a:rPr lang="en-US" b="1" i="1" dirty="0" err="1" smtClean="0"/>
              <a:t>L</a:t>
            </a:r>
            <a:r>
              <a:rPr lang="en-US" b="1" i="1" baseline="-25000" dirty="0" err="1" smtClean="0"/>
              <a:t>st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b="1" i="1" dirty="0"/>
              <a:t>n</a:t>
            </a:r>
            <a:r>
              <a:rPr lang="en-US" b="1" dirty="0"/>
              <a:t>)</a:t>
            </a:r>
            <a:r>
              <a:rPr lang="en-US" dirty="0"/>
              <a:t> is the number of shortest paths from </a:t>
            </a:r>
            <a:r>
              <a:rPr lang="en-US" b="1" i="1" dirty="0"/>
              <a:t>s</a:t>
            </a:r>
            <a:r>
              <a:rPr lang="en-US" dirty="0"/>
              <a:t> to </a:t>
            </a:r>
            <a:r>
              <a:rPr lang="en-US" b="1" i="1" dirty="0"/>
              <a:t>t</a:t>
            </a:r>
            <a:r>
              <a:rPr lang="en-US" dirty="0"/>
              <a:t> that </a:t>
            </a:r>
            <a:r>
              <a:rPr lang="en-US" b="1" i="1" dirty="0"/>
              <a:t>n</a:t>
            </a:r>
            <a:r>
              <a:rPr lang="en-US" dirty="0"/>
              <a:t> lies on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856566"/>
              </p:ext>
            </p:extLst>
          </p:nvPr>
        </p:nvGraphicFramePr>
        <p:xfrm>
          <a:off x="6341334" y="3119856"/>
          <a:ext cx="2562098" cy="3122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1049">
                  <a:extLst>
                    <a:ext uri="{9D8B030D-6E8A-4147-A177-3AD203B41FA5}">
                      <a16:colId xmlns:a16="http://schemas.microsoft.com/office/drawing/2014/main" val="4291951983"/>
                    </a:ext>
                  </a:extLst>
                </a:gridCol>
                <a:gridCol w="1281049">
                  <a:extLst>
                    <a:ext uri="{9D8B030D-6E8A-4147-A177-3AD203B41FA5}">
                      <a16:colId xmlns:a16="http://schemas.microsoft.com/office/drawing/2014/main" val="98199215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p3</a:t>
                      </a:r>
                      <a:endParaRPr lang="en-US" sz="1800" b="1" i="0" u="none" strike="noStrike" dirty="0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0.622222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77665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p4</a:t>
                      </a:r>
                      <a:endParaRPr lang="en-US" sz="1800" b="1" i="0" u="none" strike="noStrike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0.555556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65647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p7</a:t>
                      </a:r>
                      <a:endParaRPr lang="en-US" sz="1800" b="1" i="0" u="none" strike="noStrike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0.533333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456364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p8</a:t>
                      </a:r>
                      <a:endParaRPr lang="en-US" sz="1800" b="1" i="0" u="none" strike="noStrike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0.466667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84372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p5</a:t>
                      </a:r>
                      <a:endParaRPr lang="en-US" sz="1800" b="1" i="0" u="none" strike="noStrike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545457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p1</a:t>
                      </a:r>
                      <a:endParaRPr lang="en-US" sz="1800" b="1" i="0" u="none" strike="noStrike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0093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p2</a:t>
                      </a:r>
                      <a:endParaRPr lang="en-US" sz="1800" b="1" i="0" u="none" strike="noStrike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474783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p9</a:t>
                      </a:r>
                      <a:endParaRPr lang="en-US" sz="1800" b="1" i="0" u="none" strike="noStrike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47698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p10</a:t>
                      </a:r>
                      <a:endParaRPr lang="en-US" sz="1800" b="1" i="0" u="none" strike="noStrike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60416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p6</a:t>
                      </a:r>
                      <a:endParaRPr lang="en-US" sz="1800" b="1" i="0" u="none" strike="noStrike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441839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p11</a:t>
                      </a:r>
                      <a:endParaRPr lang="en-US" sz="1800" b="1" i="0" u="none" strike="noStrike" dirty="0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9081985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182007" y="3005195"/>
            <a:ext cx="58678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is normalized based </a:t>
            </a:r>
            <a:r>
              <a:rPr lang="en-US" dirty="0"/>
              <a:t>on by dividing by the number of node </a:t>
            </a:r>
            <a:endParaRPr lang="en-US" dirty="0" smtClean="0"/>
          </a:p>
          <a:p>
            <a:r>
              <a:rPr lang="en-US" dirty="0" smtClean="0"/>
              <a:t>pairs excluding </a:t>
            </a:r>
            <a:r>
              <a:rPr lang="en-US" i="1" dirty="0"/>
              <a:t>n</a:t>
            </a:r>
            <a:r>
              <a:rPr lang="en-US" dirty="0"/>
              <a:t>: (</a:t>
            </a:r>
            <a:r>
              <a:rPr lang="en-US" i="1" dirty="0"/>
              <a:t>N</a:t>
            </a:r>
            <a:r>
              <a:rPr lang="en-US" dirty="0"/>
              <a:t>-1)(</a:t>
            </a:r>
            <a:r>
              <a:rPr lang="en-US" i="1" dirty="0"/>
              <a:t>N</a:t>
            </a:r>
            <a:r>
              <a:rPr lang="en-US" dirty="0"/>
              <a:t>-2)</a:t>
            </a:r>
            <a:r>
              <a:rPr lang="en-US" i="1" dirty="0"/>
              <a:t>/2</a:t>
            </a:r>
            <a:r>
              <a:rPr lang="en-US" dirty="0"/>
              <a:t>, where </a:t>
            </a:r>
            <a:r>
              <a:rPr lang="en-US" i="1" dirty="0"/>
              <a:t>N</a:t>
            </a:r>
            <a:r>
              <a:rPr lang="en-US" dirty="0"/>
              <a:t> is the total number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nodes in the connected component </a:t>
            </a:r>
          </a:p>
        </p:txBody>
      </p:sp>
    </p:spTree>
    <p:extLst>
      <p:ext uri="{BB962C8B-B14F-4D97-AF65-F5344CB8AC3E}">
        <p14:creationId xmlns:p14="http://schemas.microsoft.com/office/powerpoint/2010/main" val="41842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4859" y="217799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-Italic"/>
              </a:rPr>
              <a:t>graphs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4858" y="587131"/>
            <a:ext cx="85586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 </a:t>
            </a:r>
            <a:r>
              <a:rPr lang="en-US" i="1" dirty="0">
                <a:latin typeface="Times-Italic"/>
              </a:rPr>
              <a:t>graph </a:t>
            </a:r>
            <a:r>
              <a:rPr lang="en-US" i="1" dirty="0">
                <a:latin typeface="MTMI"/>
              </a:rPr>
              <a:t>G </a:t>
            </a:r>
            <a:r>
              <a:rPr lang="en-US" dirty="0">
                <a:latin typeface="MTSY"/>
              </a:rPr>
              <a:t>= </a:t>
            </a:r>
            <a:r>
              <a:rPr lang="en-US" dirty="0">
                <a:latin typeface="Times-Roman"/>
              </a:rPr>
              <a:t>(</a:t>
            </a:r>
            <a:r>
              <a:rPr lang="en-US" i="1" dirty="0">
                <a:latin typeface="MTMI"/>
              </a:rPr>
              <a:t>V, E</a:t>
            </a:r>
            <a:r>
              <a:rPr lang="en-US" dirty="0">
                <a:latin typeface="Times-Roman"/>
              </a:rPr>
              <a:t>) consists of a set of </a:t>
            </a:r>
            <a:r>
              <a:rPr lang="en-US" i="1" dirty="0">
                <a:latin typeface="Times-Italic"/>
              </a:rPr>
              <a:t>vertices </a:t>
            </a:r>
            <a:r>
              <a:rPr lang="en-US" dirty="0">
                <a:latin typeface="Times-Roman"/>
              </a:rPr>
              <a:t>(also called nodes or points) </a:t>
            </a:r>
            <a:r>
              <a:rPr lang="en-US" i="1" dirty="0">
                <a:latin typeface="MTMI"/>
              </a:rPr>
              <a:t>V </a:t>
            </a:r>
            <a:r>
              <a:rPr lang="en-US" dirty="0">
                <a:latin typeface="Times-Roman"/>
              </a:rPr>
              <a:t>and</a:t>
            </a:r>
          </a:p>
          <a:p>
            <a:r>
              <a:rPr lang="en-US" dirty="0">
                <a:latin typeface="Times-Roman"/>
              </a:rPr>
              <a:t>a set of </a:t>
            </a:r>
            <a:r>
              <a:rPr lang="en-US" i="1" dirty="0">
                <a:latin typeface="Times-Italic"/>
              </a:rPr>
              <a:t>edges </a:t>
            </a:r>
            <a:r>
              <a:rPr lang="en-US" dirty="0">
                <a:latin typeface="Times-Roman"/>
              </a:rPr>
              <a:t>(arcs, links) </a:t>
            </a:r>
            <a:r>
              <a:rPr lang="en-US" i="1" dirty="0">
                <a:latin typeface="MTMI"/>
              </a:rPr>
              <a:t>E</a:t>
            </a:r>
            <a:r>
              <a:rPr lang="en-US" dirty="0">
                <a:latin typeface="Times-Roman"/>
              </a:rPr>
              <a:t>, where each edge is assigned to </a:t>
            </a:r>
            <a:r>
              <a:rPr lang="en-US" dirty="0" smtClean="0">
                <a:latin typeface="Times-Roman"/>
              </a:rPr>
              <a:t>two vertices</a:t>
            </a:r>
          </a:p>
          <a:p>
            <a:r>
              <a:rPr lang="en-US" dirty="0">
                <a:latin typeface="Times-Roman"/>
              </a:rPr>
              <a:t>An edge </a:t>
            </a:r>
            <a:r>
              <a:rPr lang="en-US" b="1" dirty="0" smtClean="0">
                <a:latin typeface="Times-Roman"/>
              </a:rPr>
              <a:t>e</a:t>
            </a:r>
            <a:r>
              <a:rPr lang="en-US" dirty="0" smtClean="0">
                <a:latin typeface="Times-Roman"/>
              </a:rPr>
              <a:t> </a:t>
            </a:r>
            <a:r>
              <a:rPr lang="en-US" dirty="0">
                <a:latin typeface="Times-Roman"/>
              </a:rPr>
              <a:t>connecting the vertices </a:t>
            </a:r>
            <a:r>
              <a:rPr lang="en-US" b="1" dirty="0">
                <a:latin typeface="Times-Roman"/>
              </a:rPr>
              <a:t>u</a:t>
            </a:r>
            <a:r>
              <a:rPr lang="en-US" dirty="0">
                <a:latin typeface="Times-Roman"/>
              </a:rPr>
              <a:t>, </a:t>
            </a:r>
            <a:r>
              <a:rPr lang="en-US" b="1" dirty="0">
                <a:latin typeface="Times-Roman"/>
              </a:rPr>
              <a:t>v</a:t>
            </a:r>
            <a:r>
              <a:rPr lang="en-US" dirty="0">
                <a:latin typeface="Times-Roman"/>
              </a:rPr>
              <a:t> is denoted by </a:t>
            </a:r>
            <a:r>
              <a:rPr lang="en-US" b="1" dirty="0">
                <a:latin typeface="Times-Roman"/>
              </a:rPr>
              <a:t>{u, v}</a:t>
            </a:r>
            <a:r>
              <a:rPr lang="en-US" dirty="0">
                <a:latin typeface="Times-Roman"/>
              </a:rPr>
              <a:t>, we say</a:t>
            </a:r>
          </a:p>
          <a:p>
            <a:r>
              <a:rPr lang="en-US" dirty="0">
                <a:latin typeface="Times-Roman"/>
              </a:rPr>
              <a:t>u and v are incident with e and adjacent (or neighbors) to each other. The vertices</a:t>
            </a:r>
          </a:p>
          <a:p>
            <a:r>
              <a:rPr lang="en-US" dirty="0">
                <a:latin typeface="Times-Roman"/>
              </a:rPr>
              <a:t>incident to an edge are called its </a:t>
            </a:r>
            <a:r>
              <a:rPr lang="en-US" b="1" dirty="0">
                <a:latin typeface="Times-Roman"/>
              </a:rPr>
              <a:t>end-vertices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77" y="3380314"/>
            <a:ext cx="5133975" cy="1876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7740" y="2915478"/>
            <a:ext cx="619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graphical representations of the </a:t>
            </a:r>
            <a:r>
              <a:rPr lang="en-US" b="1" dirty="0" smtClean="0"/>
              <a:t>undirected</a:t>
            </a:r>
            <a:r>
              <a:rPr lang="en-US" dirty="0" smtClean="0"/>
              <a:t> graph </a:t>
            </a:r>
            <a:r>
              <a:rPr lang="en-US" i="1" dirty="0"/>
              <a:t>G </a:t>
            </a:r>
            <a:r>
              <a:rPr lang="en-US" dirty="0"/>
              <a:t>= (</a:t>
            </a:r>
            <a:r>
              <a:rPr lang="en-US" i="1" dirty="0"/>
              <a:t>V, E</a:t>
            </a:r>
            <a:r>
              <a:rPr lang="en-US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61688" y="5352243"/>
            <a:ext cx="5399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MTMI"/>
              </a:rPr>
              <a:t>V </a:t>
            </a:r>
            <a:r>
              <a:rPr lang="en-US" dirty="0" smtClean="0">
                <a:latin typeface="MTSY"/>
              </a:rPr>
              <a:t>={</a:t>
            </a:r>
            <a:r>
              <a:rPr lang="en-US" dirty="0">
                <a:latin typeface="Times-Roman"/>
              </a:rPr>
              <a:t>1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Times-Roman"/>
              </a:rPr>
              <a:t>2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Times-Roman"/>
              </a:rPr>
              <a:t>3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Times-Roman"/>
              </a:rPr>
              <a:t>4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Times-Roman"/>
              </a:rPr>
              <a:t>5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Times-Roman"/>
              </a:rPr>
              <a:t>6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Times-Roman"/>
              </a:rPr>
              <a:t>7</a:t>
            </a:r>
            <a:r>
              <a:rPr lang="en-US" dirty="0" smtClean="0">
                <a:latin typeface="MTSY"/>
              </a:rPr>
              <a:t>}</a:t>
            </a:r>
          </a:p>
          <a:p>
            <a:r>
              <a:rPr lang="en-US" dirty="0"/>
              <a:t>edge set E = {{1, 2}, {2, 3}, {1, 3}, {3, 6}, {4, 5}, {5, 7}}</a:t>
            </a:r>
          </a:p>
        </p:txBody>
      </p:sp>
      <p:sp>
        <p:nvSpPr>
          <p:cNvPr id="2" name="Rectangle 1"/>
          <p:cNvSpPr/>
          <p:nvPr/>
        </p:nvSpPr>
        <p:spPr>
          <a:xfrm>
            <a:off x="4732638" y="3521676"/>
            <a:ext cx="2323070" cy="1735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92976" y="3488066"/>
            <a:ext cx="2655455" cy="1735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7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158" y="127923"/>
            <a:ext cx="7851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The </a:t>
            </a:r>
            <a:r>
              <a:rPr lang="en-US" b="1" i="1" dirty="0">
                <a:latin typeface="Times-Italic"/>
              </a:rPr>
              <a:t>degree</a:t>
            </a:r>
            <a:r>
              <a:rPr lang="en-US" i="1" dirty="0">
                <a:latin typeface="Times-Italic"/>
              </a:rPr>
              <a:t> </a:t>
            </a:r>
            <a:r>
              <a:rPr lang="en-US" dirty="0">
                <a:latin typeface="Times-Roman"/>
              </a:rPr>
              <a:t>of a vertex </a:t>
            </a:r>
            <a:r>
              <a:rPr lang="en-US" i="1" dirty="0">
                <a:latin typeface="MTMI"/>
              </a:rPr>
              <a:t>v </a:t>
            </a:r>
            <a:r>
              <a:rPr lang="en-US" dirty="0">
                <a:latin typeface="Times-Roman"/>
              </a:rPr>
              <a:t>is the </a:t>
            </a:r>
            <a:r>
              <a:rPr lang="en-US" dirty="0" smtClean="0">
                <a:latin typeface="Times-Roman"/>
              </a:rPr>
              <a:t>number of </a:t>
            </a:r>
            <a:r>
              <a:rPr lang="en-US" dirty="0">
                <a:latin typeface="Times-Roman"/>
              </a:rPr>
              <a:t>edges that have </a:t>
            </a:r>
            <a:r>
              <a:rPr lang="en-US" i="1" dirty="0">
                <a:latin typeface="MTMI"/>
              </a:rPr>
              <a:t>v </a:t>
            </a:r>
            <a:r>
              <a:rPr lang="en-US" dirty="0">
                <a:latin typeface="Times-Roman"/>
              </a:rPr>
              <a:t>as end-vertex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647160" y="1390918"/>
            <a:ext cx="528034" cy="489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03243"/>
              </p:ext>
            </p:extLst>
          </p:nvPr>
        </p:nvGraphicFramePr>
        <p:xfrm>
          <a:off x="2316160" y="842962"/>
          <a:ext cx="283405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811">
                  <a:extLst>
                    <a:ext uri="{9D8B030D-6E8A-4147-A177-3AD203B41FA5}">
                      <a16:colId xmlns:a16="http://schemas.microsoft.com/office/drawing/2014/main" val="3566066118"/>
                    </a:ext>
                  </a:extLst>
                </a:gridCol>
                <a:gridCol w="566811">
                  <a:extLst>
                    <a:ext uri="{9D8B030D-6E8A-4147-A177-3AD203B41FA5}">
                      <a16:colId xmlns:a16="http://schemas.microsoft.com/office/drawing/2014/main" val="3848929355"/>
                    </a:ext>
                  </a:extLst>
                </a:gridCol>
                <a:gridCol w="566811">
                  <a:extLst>
                    <a:ext uri="{9D8B030D-6E8A-4147-A177-3AD203B41FA5}">
                      <a16:colId xmlns:a16="http://schemas.microsoft.com/office/drawing/2014/main" val="3917118571"/>
                    </a:ext>
                  </a:extLst>
                </a:gridCol>
                <a:gridCol w="566811">
                  <a:extLst>
                    <a:ext uri="{9D8B030D-6E8A-4147-A177-3AD203B41FA5}">
                      <a16:colId xmlns:a16="http://schemas.microsoft.com/office/drawing/2014/main" val="2276053925"/>
                    </a:ext>
                  </a:extLst>
                </a:gridCol>
                <a:gridCol w="566811">
                  <a:extLst>
                    <a:ext uri="{9D8B030D-6E8A-4147-A177-3AD203B41FA5}">
                      <a16:colId xmlns:a16="http://schemas.microsoft.com/office/drawing/2014/main" val="3258630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0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196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66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6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969609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325013" y="1135741"/>
            <a:ext cx="1275007" cy="999749"/>
            <a:chOff x="5780470" y="4211391"/>
            <a:chExt cx="1275007" cy="999749"/>
          </a:xfrm>
        </p:grpSpPr>
        <p:sp>
          <p:nvSpPr>
            <p:cNvPr id="9" name="Oval 8"/>
            <p:cNvSpPr/>
            <p:nvPr/>
          </p:nvSpPr>
          <p:spPr>
            <a:xfrm>
              <a:off x="6336405" y="4211391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347136" y="4763036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913810" y="5033492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780470" y="5046375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9" idx="3"/>
              <a:endCxn id="12" idx="7"/>
            </p:cNvCxnSpPr>
            <p:nvPr/>
          </p:nvCxnSpPr>
          <p:spPr>
            <a:xfrm flipH="1">
              <a:off x="5901390" y="4352027"/>
              <a:ext cx="455762" cy="718477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398652" y="4352027"/>
              <a:ext cx="10016" cy="49339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0" idx="6"/>
              <a:endCxn id="12" idx="6"/>
            </p:cNvCxnSpPr>
            <p:nvPr/>
          </p:nvCxnSpPr>
          <p:spPr>
            <a:xfrm flipH="1">
              <a:off x="5922137" y="4845419"/>
              <a:ext cx="566666" cy="283339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6493814" y="4877914"/>
              <a:ext cx="445754" cy="212203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519374" y="100932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-37163" y="185555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74806" y="177991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41479" y="205036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291181" y="1308103"/>
            <a:ext cx="1544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Upper triangle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Diagonal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lower triangle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75721" y="2716257"/>
            <a:ext cx="17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adjacency matrix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3993373" y="3508010"/>
            <a:ext cx="4881144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G=matrix(c(0,1,1,0,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+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1,0,1,0,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+         1,1,0,1,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+         0,0,1,0),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nrow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=4,ncol=4)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colSums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(G)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2 2 3 1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403" y="3361105"/>
            <a:ext cx="2964273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L</a:t>
            </a:r>
            <a:r>
              <a:rPr lang="en-US" dirty="0"/>
              <a:t>1: </a:t>
            </a:r>
            <a:r>
              <a:rPr lang="en-US" dirty="0" smtClean="0"/>
              <a:t>({v1</a:t>
            </a:r>
            <a:r>
              <a:rPr lang="en-US" i="1" dirty="0"/>
              <a:t>, </a:t>
            </a:r>
            <a:r>
              <a:rPr lang="en-US" i="1" dirty="0" smtClean="0"/>
              <a:t>v</a:t>
            </a:r>
            <a:r>
              <a:rPr lang="en-US" dirty="0" smtClean="0"/>
              <a:t>2</a:t>
            </a:r>
            <a:r>
              <a:rPr lang="en-US" dirty="0"/>
              <a:t>}</a:t>
            </a:r>
            <a:r>
              <a:rPr lang="en-US" i="1" dirty="0"/>
              <a:t>, </a:t>
            </a:r>
            <a:r>
              <a:rPr lang="en-US" dirty="0" smtClean="0"/>
              <a:t>{v1</a:t>
            </a:r>
            <a:r>
              <a:rPr lang="en-US" i="1" dirty="0"/>
              <a:t>, </a:t>
            </a:r>
            <a:r>
              <a:rPr lang="en-US" i="1" dirty="0" smtClean="0"/>
              <a:t>v</a:t>
            </a:r>
            <a:r>
              <a:rPr lang="en-US" dirty="0" smtClean="0"/>
              <a:t>3</a:t>
            </a:r>
            <a:r>
              <a:rPr lang="en-US" dirty="0"/>
              <a:t>})</a:t>
            </a:r>
          </a:p>
          <a:p>
            <a:r>
              <a:rPr lang="en-US" i="1" dirty="0"/>
              <a:t>L</a:t>
            </a:r>
            <a:r>
              <a:rPr lang="en-US" dirty="0"/>
              <a:t>2: </a:t>
            </a:r>
            <a:r>
              <a:rPr lang="en-US" dirty="0" smtClean="0"/>
              <a:t>({v2</a:t>
            </a:r>
            <a:r>
              <a:rPr lang="en-US" i="1" dirty="0"/>
              <a:t>, </a:t>
            </a:r>
            <a:r>
              <a:rPr lang="en-US" i="1" dirty="0" smtClean="0"/>
              <a:t>v</a:t>
            </a:r>
            <a:r>
              <a:rPr lang="en-US" dirty="0" smtClean="0"/>
              <a:t>1</a:t>
            </a:r>
            <a:r>
              <a:rPr lang="en-US" dirty="0"/>
              <a:t>}</a:t>
            </a:r>
            <a:r>
              <a:rPr lang="en-US" i="1" dirty="0"/>
              <a:t>, </a:t>
            </a:r>
            <a:r>
              <a:rPr lang="en-US" dirty="0" smtClean="0"/>
              <a:t>{v2</a:t>
            </a:r>
            <a:r>
              <a:rPr lang="en-US" i="1" dirty="0"/>
              <a:t>, </a:t>
            </a:r>
            <a:r>
              <a:rPr lang="en-US" i="1" dirty="0" smtClean="0"/>
              <a:t>v</a:t>
            </a:r>
            <a:r>
              <a:rPr lang="en-US" dirty="0" smtClean="0"/>
              <a:t>3</a:t>
            </a:r>
            <a:r>
              <a:rPr lang="en-US" dirty="0"/>
              <a:t>})</a:t>
            </a:r>
          </a:p>
          <a:p>
            <a:r>
              <a:rPr lang="en-US" i="1" dirty="0"/>
              <a:t>L</a:t>
            </a:r>
            <a:r>
              <a:rPr lang="en-US" dirty="0"/>
              <a:t>3: </a:t>
            </a:r>
            <a:r>
              <a:rPr lang="en-US" dirty="0" smtClean="0"/>
              <a:t>({v3</a:t>
            </a:r>
            <a:r>
              <a:rPr lang="en-US" i="1" dirty="0"/>
              <a:t>, </a:t>
            </a:r>
            <a:r>
              <a:rPr lang="en-US" i="1" dirty="0" smtClean="0"/>
              <a:t>v</a:t>
            </a:r>
            <a:r>
              <a:rPr lang="en-US" dirty="0" smtClean="0"/>
              <a:t>1</a:t>
            </a:r>
            <a:r>
              <a:rPr lang="en-US" dirty="0"/>
              <a:t>}</a:t>
            </a:r>
            <a:r>
              <a:rPr lang="en-US" i="1" dirty="0"/>
              <a:t>, </a:t>
            </a:r>
            <a:r>
              <a:rPr lang="en-US" dirty="0" smtClean="0"/>
              <a:t>{v3</a:t>
            </a:r>
            <a:r>
              <a:rPr lang="en-US" i="1" dirty="0"/>
              <a:t>, </a:t>
            </a:r>
            <a:r>
              <a:rPr lang="en-US" i="1" dirty="0" smtClean="0"/>
              <a:t>v</a:t>
            </a:r>
            <a:r>
              <a:rPr lang="en-US" dirty="0" smtClean="0"/>
              <a:t>2</a:t>
            </a:r>
            <a:r>
              <a:rPr lang="en-US" dirty="0"/>
              <a:t>}</a:t>
            </a:r>
            <a:r>
              <a:rPr lang="en-US" i="1" dirty="0"/>
              <a:t>, </a:t>
            </a:r>
            <a:r>
              <a:rPr lang="en-US" dirty="0" smtClean="0"/>
              <a:t>{v3</a:t>
            </a:r>
            <a:r>
              <a:rPr lang="en-US" i="1" dirty="0"/>
              <a:t>, </a:t>
            </a:r>
            <a:r>
              <a:rPr lang="en-US" i="1" dirty="0" smtClean="0"/>
              <a:t>v</a:t>
            </a:r>
            <a:r>
              <a:rPr lang="en-US" dirty="0" smtClean="0"/>
              <a:t>4})</a:t>
            </a:r>
            <a:endParaRPr lang="en-US" dirty="0"/>
          </a:p>
          <a:p>
            <a:r>
              <a:rPr lang="en-US" i="1" dirty="0"/>
              <a:t>L</a:t>
            </a:r>
            <a:r>
              <a:rPr lang="en-US" dirty="0"/>
              <a:t>4: </a:t>
            </a:r>
            <a:r>
              <a:rPr lang="en-US" dirty="0" smtClean="0"/>
              <a:t>({v4</a:t>
            </a:r>
            <a:r>
              <a:rPr lang="en-US" i="1" dirty="0"/>
              <a:t>, </a:t>
            </a:r>
            <a:r>
              <a:rPr lang="en-US" i="1" dirty="0" smtClean="0"/>
              <a:t>v</a:t>
            </a:r>
            <a:r>
              <a:rPr lang="en-US" dirty="0" smtClean="0"/>
              <a:t>3})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5400000">
            <a:off x="654495" y="2543711"/>
            <a:ext cx="528034" cy="489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3158" y="4608500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adjacency list</a:t>
            </a:r>
          </a:p>
        </p:txBody>
      </p:sp>
      <p:sp>
        <p:nvSpPr>
          <p:cNvPr id="6" name="Rectangle 5"/>
          <p:cNvSpPr/>
          <p:nvPr/>
        </p:nvSpPr>
        <p:spPr>
          <a:xfrm>
            <a:off x="58712" y="5420519"/>
            <a:ext cx="3176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GRAPH REPRESENTATION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0792" y="291689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i="1" dirty="0"/>
              <a:t>n </a:t>
            </a:r>
            <a:r>
              <a:rPr lang="en-US" dirty="0"/>
              <a:t>× </a:t>
            </a:r>
            <a:r>
              <a:rPr lang="en-US" i="1" dirty="0"/>
              <a:t>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577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0694" y="126163"/>
            <a:ext cx="7851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edge where the two end-vertices are the same vertex is called a </a:t>
            </a:r>
            <a:r>
              <a:rPr lang="en-US" b="1" i="1" dirty="0"/>
              <a:t>loop</a:t>
            </a:r>
            <a:r>
              <a:rPr lang="en-US" dirty="0"/>
              <a:t>.</a:t>
            </a:r>
          </a:p>
          <a:p>
            <a:r>
              <a:rPr lang="en-US" dirty="0"/>
              <a:t> A </a:t>
            </a:r>
            <a:r>
              <a:rPr lang="en-US" b="1" i="1" dirty="0"/>
              <a:t>loop-free</a:t>
            </a:r>
            <a:r>
              <a:rPr lang="en-US" i="1" dirty="0"/>
              <a:t> </a:t>
            </a:r>
            <a:r>
              <a:rPr lang="en-US" dirty="0"/>
              <a:t>graph does not contain loops.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240924" y="1390918"/>
            <a:ext cx="528034" cy="489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604769"/>
              </p:ext>
            </p:extLst>
          </p:nvPr>
        </p:nvGraphicFramePr>
        <p:xfrm>
          <a:off x="2909924" y="842962"/>
          <a:ext cx="283405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811">
                  <a:extLst>
                    <a:ext uri="{9D8B030D-6E8A-4147-A177-3AD203B41FA5}">
                      <a16:colId xmlns:a16="http://schemas.microsoft.com/office/drawing/2014/main" val="3566066118"/>
                    </a:ext>
                  </a:extLst>
                </a:gridCol>
                <a:gridCol w="566811">
                  <a:extLst>
                    <a:ext uri="{9D8B030D-6E8A-4147-A177-3AD203B41FA5}">
                      <a16:colId xmlns:a16="http://schemas.microsoft.com/office/drawing/2014/main" val="3848929355"/>
                    </a:ext>
                  </a:extLst>
                </a:gridCol>
                <a:gridCol w="566811">
                  <a:extLst>
                    <a:ext uri="{9D8B030D-6E8A-4147-A177-3AD203B41FA5}">
                      <a16:colId xmlns:a16="http://schemas.microsoft.com/office/drawing/2014/main" val="3917118571"/>
                    </a:ext>
                  </a:extLst>
                </a:gridCol>
                <a:gridCol w="566811">
                  <a:extLst>
                    <a:ext uri="{9D8B030D-6E8A-4147-A177-3AD203B41FA5}">
                      <a16:colId xmlns:a16="http://schemas.microsoft.com/office/drawing/2014/main" val="2276053925"/>
                    </a:ext>
                  </a:extLst>
                </a:gridCol>
                <a:gridCol w="566811">
                  <a:extLst>
                    <a:ext uri="{9D8B030D-6E8A-4147-A177-3AD203B41FA5}">
                      <a16:colId xmlns:a16="http://schemas.microsoft.com/office/drawing/2014/main" val="3258630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0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196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66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6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969609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38768" y="1135741"/>
            <a:ext cx="1275007" cy="999749"/>
            <a:chOff x="5780470" y="4211391"/>
            <a:chExt cx="1275007" cy="999749"/>
          </a:xfrm>
        </p:grpSpPr>
        <p:sp>
          <p:nvSpPr>
            <p:cNvPr id="6" name="Oval 5"/>
            <p:cNvSpPr/>
            <p:nvPr/>
          </p:nvSpPr>
          <p:spPr>
            <a:xfrm>
              <a:off x="6336405" y="4211391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347136" y="4763036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913810" y="5033492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780470" y="5046375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6" idx="3"/>
              <a:endCxn id="9" idx="7"/>
            </p:cNvCxnSpPr>
            <p:nvPr/>
          </p:nvCxnSpPr>
          <p:spPr>
            <a:xfrm flipH="1">
              <a:off x="5901390" y="4352027"/>
              <a:ext cx="455762" cy="718477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6398652" y="4352027"/>
              <a:ext cx="10016" cy="49339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6"/>
              <a:endCxn id="9" idx="6"/>
            </p:cNvCxnSpPr>
            <p:nvPr/>
          </p:nvCxnSpPr>
          <p:spPr>
            <a:xfrm flipH="1">
              <a:off x="5922137" y="4845419"/>
              <a:ext cx="566666" cy="283339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6493814" y="4877914"/>
              <a:ext cx="445754" cy="212203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733129" y="100932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6592" y="185555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8561" y="177991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55234" y="205036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2925" y="1294618"/>
            <a:ext cx="1544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Upper triangle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Diagonal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lower triangle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69485" y="2716257"/>
            <a:ext cx="17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adjacency matrix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302375" y="3259727"/>
            <a:ext cx="502060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G=matrix(c(0,1,1,0,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1,0,1,0,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            1,1,0,1,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            0,0,1,1),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nrow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=4,ncol=4)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alt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#Find degree</a:t>
            </a:r>
            <a:endParaRPr lang="en-US" altLang="en-US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colSums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(G)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2 2 3 2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 rot="1827571" flipV="1">
            <a:off x="1642609" y="1708424"/>
            <a:ext cx="352135" cy="353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5537330" y="3396429"/>
            <a:ext cx="3625993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s=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diag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(G) </a:t>
            </a:r>
            <a:r>
              <a:rPr lang="en-US" alt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#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 Diagonal</a:t>
            </a:r>
            <a:endParaRPr lang="en-US" altLang="en-US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 0 0 1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if(all(s == 0)){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 print("loop-free graph")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 }else{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 print("loop found")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 }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"loop found"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07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0196" y="1916105"/>
            <a:ext cx="428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          Subgraph       Induced subgraph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1317" y="2285437"/>
            <a:ext cx="1199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MTMI"/>
              </a:rPr>
              <a:t>G </a:t>
            </a:r>
            <a:r>
              <a:rPr lang="en-US" dirty="0">
                <a:latin typeface="MTSY"/>
              </a:rPr>
              <a:t>= </a:t>
            </a:r>
            <a:r>
              <a:rPr lang="en-US" dirty="0">
                <a:latin typeface="Times-Roman"/>
              </a:rPr>
              <a:t>(</a:t>
            </a:r>
            <a:r>
              <a:rPr lang="en-US" i="1" dirty="0">
                <a:latin typeface="MTMI"/>
              </a:rPr>
              <a:t>V, E</a:t>
            </a:r>
            <a:r>
              <a:rPr lang="en-US" dirty="0">
                <a:latin typeface="Times-Roman"/>
              </a:rPr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15171" y="2265687"/>
            <a:ext cx="1350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MTMI"/>
              </a:rPr>
              <a:t>G’ </a:t>
            </a:r>
            <a:r>
              <a:rPr lang="en-US" dirty="0">
                <a:latin typeface="MTSY"/>
              </a:rPr>
              <a:t>= </a:t>
            </a:r>
            <a:r>
              <a:rPr lang="en-US" dirty="0">
                <a:latin typeface="Times-Roman"/>
              </a:rPr>
              <a:t>(</a:t>
            </a:r>
            <a:r>
              <a:rPr lang="en-US" i="1" dirty="0" smtClean="0">
                <a:latin typeface="MTMI"/>
              </a:rPr>
              <a:t>V’, E’</a:t>
            </a:r>
            <a:r>
              <a:rPr lang="en-US" dirty="0" smtClean="0">
                <a:latin typeface="Times-Roman"/>
              </a:rPr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4717" y="2873863"/>
            <a:ext cx="2557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Two isomorphic graphs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96" y="3243195"/>
            <a:ext cx="2906218" cy="159954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10196" y="4842741"/>
            <a:ext cx="129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MTMI"/>
              </a:rPr>
              <a:t>G</a:t>
            </a:r>
            <a:r>
              <a:rPr lang="en-US" sz="800" dirty="0">
                <a:latin typeface="Times-Roman"/>
              </a:rPr>
              <a:t>1 </a:t>
            </a:r>
            <a:r>
              <a:rPr lang="en-US" dirty="0">
                <a:latin typeface="MTSY"/>
              </a:rPr>
              <a:t>= </a:t>
            </a:r>
            <a:r>
              <a:rPr lang="en-US" dirty="0">
                <a:latin typeface="Times-Roman"/>
              </a:rPr>
              <a:t>(</a:t>
            </a:r>
            <a:r>
              <a:rPr lang="en-US" i="1" dirty="0">
                <a:latin typeface="MTMI"/>
              </a:rPr>
              <a:t>V</a:t>
            </a:r>
            <a:r>
              <a:rPr lang="en-US" sz="800" dirty="0">
                <a:latin typeface="Times-Roman"/>
              </a:rPr>
              <a:t>1</a:t>
            </a:r>
            <a:r>
              <a:rPr lang="en-US" i="1" dirty="0">
                <a:latin typeface="MTMI"/>
              </a:rPr>
              <a:t>,E</a:t>
            </a:r>
            <a:r>
              <a:rPr lang="en-US" sz="800" dirty="0">
                <a:latin typeface="Times-Roman"/>
              </a:rPr>
              <a:t>1</a:t>
            </a:r>
            <a:r>
              <a:rPr lang="en-US" dirty="0">
                <a:latin typeface="Times-Roman"/>
              </a:rPr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67955" y="4842741"/>
            <a:ext cx="129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MTMI"/>
              </a:rPr>
              <a:t>G</a:t>
            </a:r>
            <a:r>
              <a:rPr lang="en-US" sz="800" dirty="0">
                <a:latin typeface="Times-Roman"/>
              </a:rPr>
              <a:t>2 </a:t>
            </a:r>
            <a:r>
              <a:rPr lang="en-US" dirty="0">
                <a:latin typeface="MTSY"/>
              </a:rPr>
              <a:t>= </a:t>
            </a:r>
            <a:r>
              <a:rPr lang="en-US" dirty="0">
                <a:latin typeface="Times-Roman"/>
              </a:rPr>
              <a:t>(</a:t>
            </a:r>
            <a:r>
              <a:rPr lang="en-US" i="1" dirty="0">
                <a:latin typeface="MTMI"/>
              </a:rPr>
              <a:t>V</a:t>
            </a:r>
            <a:r>
              <a:rPr lang="en-US" sz="800" dirty="0">
                <a:latin typeface="Times-Roman"/>
              </a:rPr>
              <a:t>2</a:t>
            </a:r>
            <a:r>
              <a:rPr lang="en-US" i="1" dirty="0">
                <a:latin typeface="MTMI"/>
              </a:rPr>
              <a:t>,E</a:t>
            </a:r>
            <a:r>
              <a:rPr lang="en-US" sz="800" dirty="0">
                <a:latin typeface="Times-Roman"/>
              </a:rPr>
              <a:t>2</a:t>
            </a:r>
            <a:r>
              <a:rPr lang="en-US" dirty="0">
                <a:latin typeface="Times-Roman"/>
              </a:rPr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2387" y="5281531"/>
            <a:ext cx="3809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-Roman"/>
              </a:rPr>
              <a:t>With different </a:t>
            </a:r>
            <a:r>
              <a:rPr lang="en-US" dirty="0">
                <a:latin typeface="Times-Roman"/>
              </a:rPr>
              <a:t>vertex and edge sets.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16413" y="3632408"/>
            <a:ext cx="5527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MTMI"/>
              </a:rPr>
              <a:t>V</a:t>
            </a:r>
            <a:r>
              <a:rPr lang="en-US" sz="800" dirty="0">
                <a:latin typeface="Times-Roman"/>
              </a:rPr>
              <a:t>1 </a:t>
            </a:r>
            <a:r>
              <a:rPr lang="en-US" dirty="0">
                <a:latin typeface="MTSY"/>
              </a:rPr>
              <a:t>= {</a:t>
            </a:r>
            <a:r>
              <a:rPr lang="en-US" dirty="0">
                <a:latin typeface="Times-Roman"/>
              </a:rPr>
              <a:t>1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Times-Roman"/>
              </a:rPr>
              <a:t>2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Times-Roman"/>
              </a:rPr>
              <a:t>3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Times-Roman"/>
              </a:rPr>
              <a:t>4</a:t>
            </a:r>
            <a:r>
              <a:rPr lang="en-US" dirty="0">
                <a:latin typeface="MTSY"/>
              </a:rPr>
              <a:t>} </a:t>
            </a:r>
            <a:r>
              <a:rPr lang="en-US" dirty="0">
                <a:latin typeface="Times-Roman"/>
              </a:rPr>
              <a:t>and </a:t>
            </a:r>
            <a:r>
              <a:rPr lang="en-US" i="1" dirty="0">
                <a:latin typeface="MTMI"/>
              </a:rPr>
              <a:t>E</a:t>
            </a:r>
            <a:r>
              <a:rPr lang="en-US" sz="800" dirty="0">
                <a:latin typeface="Times-Roman"/>
              </a:rPr>
              <a:t>1 </a:t>
            </a:r>
            <a:r>
              <a:rPr lang="en-US" dirty="0">
                <a:latin typeface="MTSY"/>
              </a:rPr>
              <a:t>= {{</a:t>
            </a:r>
            <a:r>
              <a:rPr lang="en-US" dirty="0">
                <a:latin typeface="Times-Roman"/>
              </a:rPr>
              <a:t>1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Times-Roman"/>
              </a:rPr>
              <a:t>2</a:t>
            </a:r>
            <a:r>
              <a:rPr lang="en-US" dirty="0">
                <a:latin typeface="MTSY"/>
              </a:rPr>
              <a:t>}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MTSY"/>
              </a:rPr>
              <a:t>{</a:t>
            </a:r>
            <a:r>
              <a:rPr lang="en-US" dirty="0">
                <a:latin typeface="Times-Roman"/>
              </a:rPr>
              <a:t>2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Times-Roman"/>
              </a:rPr>
              <a:t>3</a:t>
            </a:r>
            <a:r>
              <a:rPr lang="en-US" dirty="0">
                <a:latin typeface="MTSY"/>
              </a:rPr>
              <a:t>}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MTSY"/>
              </a:rPr>
              <a:t>{</a:t>
            </a:r>
            <a:r>
              <a:rPr lang="en-US" dirty="0">
                <a:latin typeface="Times-Roman"/>
              </a:rPr>
              <a:t>3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Times-Roman"/>
              </a:rPr>
              <a:t>4</a:t>
            </a:r>
            <a:r>
              <a:rPr lang="en-US" dirty="0">
                <a:latin typeface="MTSY"/>
              </a:rPr>
              <a:t>}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MTSY"/>
              </a:rPr>
              <a:t>{</a:t>
            </a:r>
            <a:r>
              <a:rPr lang="en-US" dirty="0">
                <a:latin typeface="Times-Roman"/>
              </a:rPr>
              <a:t>2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Times-Roman"/>
              </a:rPr>
              <a:t>4</a:t>
            </a:r>
            <a:r>
              <a:rPr lang="en-US" dirty="0">
                <a:latin typeface="MTSY"/>
              </a:rPr>
              <a:t>}}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16412" y="4001740"/>
            <a:ext cx="5439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MTMI"/>
              </a:rPr>
              <a:t>V</a:t>
            </a:r>
            <a:r>
              <a:rPr lang="en-US" sz="800" dirty="0">
                <a:latin typeface="Times-Roman"/>
              </a:rPr>
              <a:t>2 </a:t>
            </a:r>
            <a:r>
              <a:rPr lang="en-US" dirty="0">
                <a:latin typeface="MTSY"/>
              </a:rPr>
              <a:t>= {</a:t>
            </a:r>
            <a:r>
              <a:rPr lang="en-US" i="1" dirty="0">
                <a:latin typeface="MTMI"/>
              </a:rPr>
              <a:t>a, b, c, d</a:t>
            </a:r>
            <a:r>
              <a:rPr lang="en-US" dirty="0">
                <a:latin typeface="MTSY"/>
              </a:rPr>
              <a:t>} </a:t>
            </a:r>
            <a:r>
              <a:rPr lang="en-US" dirty="0">
                <a:latin typeface="Times-Roman"/>
              </a:rPr>
              <a:t>and </a:t>
            </a:r>
            <a:r>
              <a:rPr lang="en-US" i="1" dirty="0">
                <a:latin typeface="MTMI"/>
              </a:rPr>
              <a:t>E</a:t>
            </a:r>
            <a:r>
              <a:rPr lang="en-US" sz="800" dirty="0">
                <a:latin typeface="Times-Roman"/>
              </a:rPr>
              <a:t>2 </a:t>
            </a:r>
            <a:r>
              <a:rPr lang="en-US" dirty="0">
                <a:latin typeface="MTSY"/>
              </a:rPr>
              <a:t>= {{</a:t>
            </a:r>
            <a:r>
              <a:rPr lang="en-US" i="1" dirty="0">
                <a:latin typeface="MTMI"/>
              </a:rPr>
              <a:t>a, b</a:t>
            </a:r>
            <a:r>
              <a:rPr lang="en-US" dirty="0">
                <a:latin typeface="MTSY"/>
              </a:rPr>
              <a:t>}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MTSY"/>
              </a:rPr>
              <a:t>{</a:t>
            </a:r>
            <a:r>
              <a:rPr lang="en-US" i="1" dirty="0">
                <a:latin typeface="MTMI"/>
              </a:rPr>
              <a:t>b, c</a:t>
            </a:r>
            <a:r>
              <a:rPr lang="en-US" dirty="0">
                <a:latin typeface="MTSY"/>
              </a:rPr>
              <a:t>}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MTSY"/>
              </a:rPr>
              <a:t>{</a:t>
            </a:r>
            <a:r>
              <a:rPr lang="en-US" i="1" dirty="0">
                <a:latin typeface="MTMI"/>
              </a:rPr>
              <a:t>b, d</a:t>
            </a:r>
            <a:r>
              <a:rPr lang="en-US" dirty="0">
                <a:latin typeface="MTSY"/>
              </a:rPr>
              <a:t>}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MTSY"/>
              </a:rPr>
              <a:t>{</a:t>
            </a:r>
            <a:r>
              <a:rPr lang="en-US" i="1" dirty="0">
                <a:latin typeface="MTMI"/>
              </a:rPr>
              <a:t>c, d</a:t>
            </a:r>
            <a:r>
              <a:rPr lang="en-US" dirty="0">
                <a:latin typeface="MTSY"/>
              </a:rPr>
              <a:t>}}</a:t>
            </a:r>
            <a:endParaRPr lang="en-US" dirty="0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4206381" y="4760285"/>
            <a:ext cx="1812997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all(G1 == G2)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TRUE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725851" y="569134"/>
            <a:ext cx="708333" cy="999749"/>
            <a:chOff x="5780470" y="4211391"/>
            <a:chExt cx="708333" cy="999749"/>
          </a:xfrm>
        </p:grpSpPr>
        <p:sp>
          <p:nvSpPr>
            <p:cNvPr id="17" name="Oval 16"/>
            <p:cNvSpPr/>
            <p:nvPr/>
          </p:nvSpPr>
          <p:spPr>
            <a:xfrm>
              <a:off x="6336405" y="4211391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347136" y="4763036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780470" y="5046375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17" idx="3"/>
              <a:endCxn id="20" idx="7"/>
            </p:cNvCxnSpPr>
            <p:nvPr/>
          </p:nvCxnSpPr>
          <p:spPr>
            <a:xfrm flipH="1">
              <a:off x="5901390" y="4352027"/>
              <a:ext cx="455762" cy="718477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398652" y="4352027"/>
              <a:ext cx="10016" cy="49339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8" idx="6"/>
              <a:endCxn id="20" idx="6"/>
            </p:cNvCxnSpPr>
            <p:nvPr/>
          </p:nvCxnSpPr>
          <p:spPr>
            <a:xfrm flipH="1">
              <a:off x="5922137" y="4845419"/>
              <a:ext cx="566666" cy="283339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63304" y="560733"/>
            <a:ext cx="708333" cy="999749"/>
            <a:chOff x="5780470" y="4211391"/>
            <a:chExt cx="708333" cy="999749"/>
          </a:xfrm>
        </p:grpSpPr>
        <p:sp>
          <p:nvSpPr>
            <p:cNvPr id="26" name="Oval 25"/>
            <p:cNvSpPr/>
            <p:nvPr/>
          </p:nvSpPr>
          <p:spPr>
            <a:xfrm>
              <a:off x="6336405" y="4211391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347136" y="4763036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780470" y="5046375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6398652" y="4352027"/>
              <a:ext cx="10016" cy="49339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7" idx="6"/>
              <a:endCxn id="29" idx="6"/>
            </p:cNvCxnSpPr>
            <p:nvPr/>
          </p:nvCxnSpPr>
          <p:spPr>
            <a:xfrm flipH="1">
              <a:off x="5922137" y="4845419"/>
              <a:ext cx="566666" cy="283339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30665" y="533234"/>
            <a:ext cx="1275007" cy="999749"/>
            <a:chOff x="5780470" y="4211391"/>
            <a:chExt cx="1275007" cy="999749"/>
          </a:xfrm>
        </p:grpSpPr>
        <p:sp>
          <p:nvSpPr>
            <p:cNvPr id="35" name="Oval 34"/>
            <p:cNvSpPr/>
            <p:nvPr/>
          </p:nvSpPr>
          <p:spPr>
            <a:xfrm>
              <a:off x="6336405" y="4211391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347136" y="4763036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913810" y="5033492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80470" y="5046375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stCxn id="35" idx="3"/>
              <a:endCxn id="38" idx="7"/>
            </p:cNvCxnSpPr>
            <p:nvPr/>
          </p:nvCxnSpPr>
          <p:spPr>
            <a:xfrm flipH="1">
              <a:off x="5901390" y="4352027"/>
              <a:ext cx="455762" cy="718477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6398652" y="4352027"/>
              <a:ext cx="10016" cy="49339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6" idx="6"/>
              <a:endCxn id="38" idx="6"/>
            </p:cNvCxnSpPr>
            <p:nvPr/>
          </p:nvCxnSpPr>
          <p:spPr>
            <a:xfrm flipH="1">
              <a:off x="5922137" y="4845419"/>
              <a:ext cx="566666" cy="283339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6493814" y="4877914"/>
              <a:ext cx="445754" cy="212203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525026" y="40682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-31511" y="125305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80458" y="117740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47131" y="144786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628722" y="106497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5002251" y="223702"/>
            <a:ext cx="4044377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Induced_subgraph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G[-4,-4]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subgraph=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Induced_subgraph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subgraph[1,2]=0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subgraph[2,1]=0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subgraph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[,1] [,2] [,3]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[1,] 	0 0 1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[2,] 	0 0 1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[3,] 	1 1 0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53829" y="47213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797292" y="131836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609261" y="124272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899603" y="47214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343066" y="131837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155035" y="124272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4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3246" y="0"/>
            <a:ext cx="6136295" cy="637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data=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data.frame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 s=c("v1","v1", "v2", "v3"),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t=c("v2","v3", "v3", "v4</a:t>
            </a:r>
            <a:r>
              <a:rPr lang="en-US" alt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sv-SE" alt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#Library</a:t>
            </a:r>
            <a:endParaRPr lang="en-US" altLang="en-US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library(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igraph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# Turn it into </a:t>
            </a:r>
            <a:r>
              <a:rPr lang="en-US" altLang="en-US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igraph</a:t>
            </a:r>
            <a:r>
              <a:rPr lang="en-US" alt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 object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Lucida Console" panose="020B060904050402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G=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graph_from_data_frame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(data, directed=F)</a:t>
            </a:r>
            <a:endParaRPr lang="en-US" altLang="en-US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G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IGRAPH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dcc0b94 UN-- 4 4 </a:t>
            </a:r>
            <a:r>
              <a:rPr lang="en-US" alt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–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+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attr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: name (v/c</a:t>
            </a:r>
            <a:r>
              <a:rPr lang="en-US" alt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+ edges from dcc0b94 (vertex names): </a:t>
            </a:r>
            <a:endParaRPr lang="en-US" altLang="en-US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1] v1--v2 v1--v3 v2--v3 v3--v4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V(G)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+ 4/4 vertices, named, from dcc0b94</a:t>
            </a:r>
            <a:r>
              <a:rPr lang="en-US" alt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[1] v1 v2 v3 v4 </a:t>
            </a:r>
            <a:endParaRPr lang="en-US" altLang="en-US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E(G)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+ 4/4 edges from dcc0b94 (vertex names</a:t>
            </a:r>
            <a:r>
              <a:rPr lang="en-US" alt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):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[1] v1--v2 v1--v3 v2--v3 v3--</a:t>
            </a:r>
            <a:r>
              <a:rPr lang="en-US" alt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v4</a:t>
            </a:r>
            <a:endParaRPr lang="en-US" altLang="en-US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Count the number of degree for each node: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d=degree(G, mode="all")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v1 v2 v3 v4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2   2  3  1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91268" y="399470"/>
            <a:ext cx="1275007" cy="999749"/>
            <a:chOff x="5780470" y="4211391"/>
            <a:chExt cx="1275007" cy="999749"/>
          </a:xfrm>
        </p:grpSpPr>
        <p:sp>
          <p:nvSpPr>
            <p:cNvPr id="17" name="Oval 16"/>
            <p:cNvSpPr/>
            <p:nvPr/>
          </p:nvSpPr>
          <p:spPr>
            <a:xfrm>
              <a:off x="6336405" y="4211391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347136" y="4763036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13810" y="5033492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780470" y="5046375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17" idx="3"/>
              <a:endCxn id="20" idx="7"/>
            </p:cNvCxnSpPr>
            <p:nvPr/>
          </p:nvCxnSpPr>
          <p:spPr>
            <a:xfrm flipH="1">
              <a:off x="5901390" y="4352027"/>
              <a:ext cx="455762" cy="718477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398652" y="4352027"/>
              <a:ext cx="10016" cy="49339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8" idx="6"/>
              <a:endCxn id="20" idx="6"/>
            </p:cNvCxnSpPr>
            <p:nvPr/>
          </p:nvCxnSpPr>
          <p:spPr>
            <a:xfrm flipH="1">
              <a:off x="5922137" y="4845419"/>
              <a:ext cx="566666" cy="283339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6493814" y="4877914"/>
              <a:ext cx="445754" cy="212203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685629" y="27305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9092" y="111928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41061" y="1043641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07734" y="131409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6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91281" y="267644"/>
            <a:ext cx="6833602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Count the number of degree for each node: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Lucida Console" panose="020B060904050402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d=degree(G, mode="</a:t>
            </a:r>
            <a:r>
              <a:rPr lang="en-US" alt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all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loops = TRUE)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v1 v2 v3 v4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2   2  3  1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&gt; d=degree(G</a:t>
            </a:r>
            <a:r>
              <a:rPr lang="en-US" alt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 v 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= c("v1","v3"), mode="all")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&gt; 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v1 v3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2  3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Plot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plot(G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vertex.size</a:t>
            </a:r>
            <a:r>
              <a:rPr lang="en-US" alt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=d*15,vertex.label.cex=1.5,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vertex.color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="yellow",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edge.width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=4)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1268" y="399470"/>
            <a:ext cx="1275007" cy="999749"/>
            <a:chOff x="5780470" y="4211391"/>
            <a:chExt cx="1275007" cy="999749"/>
          </a:xfrm>
        </p:grpSpPr>
        <p:sp>
          <p:nvSpPr>
            <p:cNvPr id="4" name="Oval 3"/>
            <p:cNvSpPr/>
            <p:nvPr/>
          </p:nvSpPr>
          <p:spPr>
            <a:xfrm>
              <a:off x="6336405" y="4211391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347136" y="4763036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913810" y="5033492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780470" y="5046375"/>
              <a:ext cx="141667" cy="1647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4" idx="3"/>
              <a:endCxn id="7" idx="7"/>
            </p:cNvCxnSpPr>
            <p:nvPr/>
          </p:nvCxnSpPr>
          <p:spPr>
            <a:xfrm flipH="1">
              <a:off x="5901390" y="4352027"/>
              <a:ext cx="455762" cy="718477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398652" y="4352027"/>
              <a:ext cx="10016" cy="49339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6"/>
              <a:endCxn id="7" idx="6"/>
            </p:cNvCxnSpPr>
            <p:nvPr/>
          </p:nvCxnSpPr>
          <p:spPr>
            <a:xfrm flipH="1">
              <a:off x="5922137" y="4845419"/>
              <a:ext cx="566666" cy="283339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6493814" y="4877914"/>
              <a:ext cx="445754" cy="212203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85629" y="27305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092" y="111928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41061" y="1043641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07734" y="131409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842" y="3809471"/>
            <a:ext cx="2519371" cy="247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406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1516</TotalTime>
  <Words>3192</Words>
  <Application>Microsoft Office PowerPoint</Application>
  <PresentationFormat>On-screen Show (4:3)</PresentationFormat>
  <Paragraphs>603</Paragraphs>
  <Slides>34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9" baseType="lpstr">
      <vt:lpstr>Arial Unicode MS</vt:lpstr>
      <vt:lpstr>Aharoni</vt:lpstr>
      <vt:lpstr>Arial</vt:lpstr>
      <vt:lpstr>Calibri</vt:lpstr>
      <vt:lpstr>Calibri Light</vt:lpstr>
      <vt:lpstr>Cambria</vt:lpstr>
      <vt:lpstr>Lucida Console</vt:lpstr>
      <vt:lpstr>Lucida Sans</vt:lpstr>
      <vt:lpstr>MTMI</vt:lpstr>
      <vt:lpstr>MTSY</vt:lpstr>
      <vt:lpstr>Times New Roman</vt:lpstr>
      <vt:lpstr>Times-Bold</vt:lpstr>
      <vt:lpstr>Times-Italic</vt:lpstr>
      <vt:lpstr>Times-Roman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Royal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GHOLAMREZA BIDKHORI</dc:creator>
  <cp:lastModifiedBy>GHOLAMREZA BIDKHORI</cp:lastModifiedBy>
  <cp:revision>113</cp:revision>
  <dcterms:created xsi:type="dcterms:W3CDTF">2018-09-27T12:51:48Z</dcterms:created>
  <dcterms:modified xsi:type="dcterms:W3CDTF">2018-10-04T08:04:10Z</dcterms:modified>
</cp:coreProperties>
</file>