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70" r:id="rId5"/>
    <p:sldId id="26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9"/>
    <p:restoredTop sz="88349" autoAdjust="0"/>
  </p:normalViewPr>
  <p:slideViewPr>
    <p:cSldViewPr>
      <p:cViewPr>
        <p:scale>
          <a:sx n="120" d="100"/>
          <a:sy n="120" d="100"/>
        </p:scale>
        <p:origin x="1552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5093-1BAC-4219-99BD-4AE2135758BB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F9C7-16AC-4655-B0DA-DCEB18BE1E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880" y="6315121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461F-A605-40B9-B605-AA099B2D2149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8B9-11AC-4775-BE4B-D13575E1E20A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1BF8-DD8A-4CC0-9B4F-6C60B81DDC51}" type="datetime1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F04-FE7C-4759-B6DB-C0EB9E107896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A52B-F089-477C-B8C8-9AFF670A1F19}" type="datetime1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FD1-E776-4C1D-98D9-6C5CEB27BC83}" type="datetime1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E30A-74FD-424D-A2F6-099E5B42A9A1}" type="datetime1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098F-758E-4A0F-A5C1-D1CAA430BC25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62BA-3530-4575-A55B-C5536D680023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62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7C6D-99C0-464C-B5A9-60053DA7B444}" type="datetime1">
              <a:rPr lang="en-US" smtClean="0"/>
              <a:t>10/3/18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4864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2535-E9D8-4DDA-83D0-380D5F2D29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67544" y="6240834"/>
            <a:ext cx="7818233" cy="577397"/>
            <a:chOff x="467544" y="6240834"/>
            <a:chExt cx="7818233" cy="577397"/>
          </a:xfrm>
        </p:grpSpPr>
        <p:pic>
          <p:nvPicPr>
            <p:cNvPr id="17" name="Picture 16" descr="THPA_stor.gi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44" y="6392810"/>
              <a:ext cx="3240360" cy="295923"/>
            </a:xfrm>
            <a:prstGeom prst="rect">
              <a:avLst/>
            </a:prstGeom>
          </p:spPr>
        </p:pic>
        <p:pic>
          <p:nvPicPr>
            <p:cNvPr id="20" name="Picture 12" descr="C:\Documents and Settings\lisa.berglund\Desktop\7.0\KTH\kth_rgb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604658" y="6240834"/>
              <a:ext cx="572543" cy="572542"/>
            </a:xfrm>
            <a:prstGeom prst="rect">
              <a:avLst/>
            </a:prstGeom>
            <a:noFill/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3" y="6317831"/>
              <a:ext cx="1112413" cy="500400"/>
            </a:xfrm>
            <a:prstGeom prst="rect">
              <a:avLst/>
            </a:prstGeom>
          </p:spPr>
        </p:pic>
        <p:pic>
          <p:nvPicPr>
            <p:cNvPr id="1026" name="Picture 2" descr="F:\Deposit\Document\KTH, SciLifeLab\Sysmedicine\sysmedicine.logo.png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77" y="6368422"/>
              <a:ext cx="1885900" cy="3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hyperlink" Target="http://bowtie-bio.sourceforge.net/bowtie2/index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biobakery/metaphlan2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bedtools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Metagenomic</a:t>
            </a:r>
            <a:r>
              <a:rPr lang="sv-SE" dirty="0"/>
              <a:t>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7381-EA5E-A448-BD9E-1F600EB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Quality Control and Trimming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D66-A1D4-BB49-AC89-7E154EAD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Software: </a:t>
            </a:r>
            <a:r>
              <a:rPr lang="en-US" dirty="0" err="1"/>
              <a:t>Trimmomatic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, we can control the sequence by putting several criteria. Review the </a:t>
            </a:r>
            <a:r>
              <a:rPr lang="en-US" b="1" dirty="0"/>
              <a:t>Step Options </a:t>
            </a:r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 manual</a:t>
            </a:r>
          </a:p>
          <a:p>
            <a:r>
              <a:rPr lang="en-US" dirty="0"/>
              <a:t>In this course, we will just use the “MINLEN” as our criterion, to drop reads under 60 bases long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err="1"/>
              <a:t>trimmomatic</a:t>
            </a:r>
            <a:r>
              <a:rPr lang="en-US" i="1" dirty="0"/>
              <a:t> PE -threads {</a:t>
            </a:r>
            <a:r>
              <a:rPr lang="en-US" i="1" dirty="0" err="1"/>
              <a:t>coreNum</a:t>
            </a:r>
            <a:r>
              <a:rPr lang="en-US" i="1" dirty="0"/>
              <a:t>} -</a:t>
            </a:r>
            <a:r>
              <a:rPr lang="en-US" i="1" dirty="0" err="1"/>
              <a:t>trimlog</a:t>
            </a:r>
            <a:r>
              <a:rPr lang="en-US" i="1" dirty="0"/>
              <a:t> {</a:t>
            </a:r>
            <a:r>
              <a:rPr lang="en-US" i="1" dirty="0" err="1"/>
              <a:t>logFile</a:t>
            </a:r>
            <a:r>
              <a:rPr lang="en-US" i="1" dirty="0"/>
              <a:t>} -</a:t>
            </a:r>
            <a:r>
              <a:rPr lang="en-US" i="1" dirty="0" err="1"/>
              <a:t>validatePairs</a:t>
            </a:r>
            <a:r>
              <a:rPr lang="en-US" i="1" dirty="0"/>
              <a:t> {filtered_pair1.fastq} {filtered_pair2.fastq} -</a:t>
            </a:r>
            <a:r>
              <a:rPr lang="en-US" i="1" dirty="0" err="1"/>
              <a:t>baseout</a:t>
            </a:r>
            <a:r>
              <a:rPr lang="en-US" i="1" dirty="0"/>
              <a:t> {</a:t>
            </a:r>
            <a:r>
              <a:rPr lang="en-US" i="1" dirty="0" err="1"/>
              <a:t>outputName</a:t>
            </a:r>
            <a:r>
              <a:rPr lang="en-US" i="1" dirty="0"/>
              <a:t>} {criterion}</a:t>
            </a:r>
          </a:p>
          <a:p>
            <a:r>
              <a:rPr lang="en-US" dirty="0"/>
              <a:t>Input: {filtered_pair1/pair2.fastq} from Step 2.3</a:t>
            </a:r>
          </a:p>
          <a:p>
            <a:r>
              <a:rPr lang="en-US" dirty="0"/>
              <a:t>Optional Arguments: 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coreNum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Number of cores for parallelization </a:t>
            </a:r>
            <a:endParaRPr lang="en-US" dirty="0"/>
          </a:p>
          <a:p>
            <a:pPr lvl="1"/>
            <a:r>
              <a:rPr lang="en-US" dirty="0"/>
              <a:t>{</a:t>
            </a:r>
            <a:r>
              <a:rPr lang="en-US" dirty="0" err="1"/>
              <a:t>logFile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file to write the QC log</a:t>
            </a:r>
            <a:endParaRPr lang="en-US" dirty="0"/>
          </a:p>
          <a:p>
            <a:pPr lvl="1"/>
            <a:r>
              <a:rPr lang="en-US" dirty="0"/>
              <a:t>{criterion} </a:t>
            </a:r>
            <a:r>
              <a:rPr lang="en-US" dirty="0">
                <a:sym typeface="Wingdings" pitchFamily="2" charset="2"/>
              </a:rPr>
              <a:t> MINLEN:60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8B96-2A08-E54A-A4BB-2102E4A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A944-3B7C-FD4B-8DC2-C9B6CE4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(Cont.): </a:t>
            </a:r>
            <a:r>
              <a:rPr lang="en-US" dirty="0" err="1"/>
              <a:t>Trimmomatic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22B9-DB27-CF43-987B-712FD1F9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will spit 4 files: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}_1P/2P.fastq: Output for for paired samples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}_1U/2U.fastq: Output for for unpaired samples</a:t>
            </a:r>
          </a:p>
          <a:p>
            <a:r>
              <a:rPr lang="en-US" dirty="0"/>
              <a:t>For this workshop, we will only use the paired sample, so we will focus on the 1P/2P output files, you can discard the rest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7D49-28F5-454D-A100-7B2B472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284-CE51-4446-8333-0BAD3CBA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Generating Relative Abundance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76E3-4E05-8F44-9F34-9CBA5A75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MetaPhlAn2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metaphlan2.py {</a:t>
            </a:r>
            <a:r>
              <a:rPr lang="en-US" i="1" dirty="0" err="1"/>
              <a:t>InputName</a:t>
            </a:r>
            <a:r>
              <a:rPr lang="en-US" i="1" dirty="0"/>
              <a:t>}_1P.fastq, {</a:t>
            </a:r>
            <a:r>
              <a:rPr lang="en-US" i="1" dirty="0" err="1"/>
              <a:t>InputName</a:t>
            </a:r>
            <a:r>
              <a:rPr lang="en-US" i="1" dirty="0"/>
              <a:t>}_2P.fastq --bowtie2out {</a:t>
            </a:r>
            <a:r>
              <a:rPr lang="en-US" i="1" dirty="0" err="1"/>
              <a:t>bowtieOutput</a:t>
            </a:r>
            <a:r>
              <a:rPr lang="en-US" i="1" dirty="0"/>
              <a:t>} --</a:t>
            </a:r>
            <a:r>
              <a:rPr lang="en-US" i="1" dirty="0" err="1"/>
              <a:t>nproc</a:t>
            </a:r>
            <a:r>
              <a:rPr lang="en-US" i="1" dirty="0"/>
              <a:t> {</a:t>
            </a:r>
            <a:r>
              <a:rPr lang="en-US" i="1" dirty="0" err="1"/>
              <a:t>coreNum</a:t>
            </a:r>
            <a:r>
              <a:rPr lang="en-US" i="1" dirty="0"/>
              <a:t>} --</a:t>
            </a:r>
            <a:r>
              <a:rPr lang="en-US" i="1" dirty="0" err="1"/>
              <a:t>input_type</a:t>
            </a:r>
            <a:r>
              <a:rPr lang="en-US" i="1" dirty="0"/>
              <a:t> </a:t>
            </a:r>
            <a:r>
              <a:rPr lang="en-US" i="1" dirty="0" err="1"/>
              <a:t>fastq</a:t>
            </a:r>
            <a:r>
              <a:rPr lang="en-US" i="1" dirty="0"/>
              <a:t> &gt; {output}</a:t>
            </a:r>
          </a:p>
          <a:p>
            <a:pPr marL="400050"/>
            <a:r>
              <a:rPr lang="en-US" dirty="0"/>
              <a:t>Input: {</a:t>
            </a:r>
            <a:r>
              <a:rPr lang="en-US" dirty="0" err="1"/>
              <a:t>InputName</a:t>
            </a:r>
            <a:r>
              <a:rPr lang="en-US" dirty="0"/>
              <a:t>}_1P/2P.fastq </a:t>
            </a:r>
            <a:r>
              <a:rPr lang="en-US" dirty="0">
                <a:sym typeface="Wingdings" pitchFamily="2" charset="2"/>
              </a:rPr>
              <a:t> from Step 3</a:t>
            </a:r>
          </a:p>
          <a:p>
            <a:pPr marL="400050"/>
            <a:r>
              <a:rPr lang="en-US" dirty="0">
                <a:sym typeface="Wingdings" pitchFamily="2" charset="2"/>
              </a:rPr>
              <a:t>Optional Arguments: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bowtieOutput</a:t>
            </a:r>
            <a:r>
              <a:rPr lang="en-US" dirty="0">
                <a:sym typeface="Wingdings" pitchFamily="2" charset="2"/>
              </a:rPr>
              <a:t>}  saving intermediate bowtie result (will save time in case of repetition)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coreNum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marL="400050"/>
            <a:r>
              <a:rPr lang="en-US" dirty="0">
                <a:sym typeface="Wingdings" pitchFamily="2" charset="2"/>
              </a:rPr>
              <a:t>Output: </a:t>
            </a:r>
            <a:r>
              <a:rPr lang="en-US" dirty="0"/>
              <a:t>Microbial species and the relative abundance and the visualization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7EBE-BB39-D440-BDF5-694FC0B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E44-3ADF-4C48-AEBC-2728A064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401B-3C77-8345-BCBA-FBE8587C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5.1: Merge all results</a:t>
            </a:r>
          </a:p>
          <a:p>
            <a:pPr marL="457200" lvl="1" indent="0">
              <a:buNone/>
            </a:pPr>
            <a:r>
              <a:rPr lang="en-US" dirty="0"/>
              <a:t>metaphlan2/</a:t>
            </a:r>
            <a:r>
              <a:rPr lang="en-US" dirty="0" err="1"/>
              <a:t>utils</a:t>
            </a:r>
            <a:r>
              <a:rPr lang="en-US" dirty="0"/>
              <a:t>/</a:t>
            </a:r>
            <a:r>
              <a:rPr lang="en-US" dirty="0" err="1"/>
              <a:t>merge_metaphlan_tables.py</a:t>
            </a:r>
            <a:r>
              <a:rPr lang="en-US" dirty="0"/>
              <a:t> {</a:t>
            </a:r>
            <a:r>
              <a:rPr lang="en-US" dirty="0" err="1"/>
              <a:t>all_abundance</a:t>
            </a:r>
            <a:r>
              <a:rPr lang="en-US" dirty="0"/>
              <a:t>} &gt; </a:t>
            </a:r>
            <a:r>
              <a:rPr lang="en-US" dirty="0" err="1"/>
              <a:t>merged.txt</a:t>
            </a:r>
            <a:endParaRPr lang="en-US" dirty="0"/>
          </a:p>
          <a:p>
            <a:pPr marL="400050"/>
            <a:r>
              <a:rPr lang="en-US" dirty="0"/>
              <a:t>Step 5.2: get species only</a:t>
            </a:r>
          </a:p>
          <a:p>
            <a:pPr marL="514350" lvl="1" indent="0">
              <a:buNone/>
            </a:pPr>
            <a:r>
              <a:rPr lang="en-US" dirty="0"/>
              <a:t>grep -E "(s__)|(^ID)" </a:t>
            </a:r>
            <a:r>
              <a:rPr lang="en-US" dirty="0" err="1"/>
              <a:t>merged.txt</a:t>
            </a:r>
            <a:r>
              <a:rPr lang="en-US" dirty="0"/>
              <a:t> | grep -v "t__" | </a:t>
            </a:r>
            <a:r>
              <a:rPr lang="en-US" dirty="0" err="1"/>
              <a:t>sed</a:t>
            </a:r>
            <a:r>
              <a:rPr lang="en-US" dirty="0"/>
              <a:t> 's/^.*s__//g' &gt; </a:t>
            </a:r>
            <a:r>
              <a:rPr lang="en-US" dirty="0" err="1"/>
              <a:t>merged_species.txt</a:t>
            </a:r>
            <a:endParaRPr lang="en-US" dirty="0"/>
          </a:p>
          <a:p>
            <a:pPr marL="4572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8F20-921C-9F43-BE6D-89030C1B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going to analyze a metagenomic data from gut microbiota taken from human</a:t>
            </a:r>
          </a:p>
          <a:p>
            <a:r>
              <a:rPr lang="en-US" dirty="0"/>
              <a:t>This slide is providing just the steps, no deep-dive explanation. To get the explanation, please refer to the tool’s manuals or ask the </a:t>
            </a:r>
            <a:r>
              <a:rPr lang="en-US" dirty="0" err="1"/>
              <a:t>instructure</a:t>
            </a:r>
            <a:r>
              <a:rPr lang="en-US" dirty="0"/>
              <a:t>.</a:t>
            </a:r>
          </a:p>
          <a:p>
            <a:r>
              <a:rPr lang="en-US" dirty="0"/>
              <a:t>Pipeline :</a:t>
            </a:r>
          </a:p>
          <a:p>
            <a:pPr lvl="1"/>
            <a:r>
              <a:rPr lang="en-US" b="1" dirty="0"/>
              <a:t>Input Data</a:t>
            </a:r>
            <a:r>
              <a:rPr lang="en-US" dirty="0"/>
              <a:t>: Paired read from shotgun metagenome data</a:t>
            </a:r>
          </a:p>
          <a:p>
            <a:pPr lvl="1"/>
            <a:r>
              <a:rPr lang="en-US" b="1" dirty="0"/>
              <a:t>Supporting</a:t>
            </a:r>
            <a:r>
              <a:rPr lang="en-US" dirty="0"/>
              <a:t> File: Bowtie2 index for human as a reference for the alignment</a:t>
            </a:r>
          </a:p>
          <a:p>
            <a:pPr lvl="1"/>
            <a:r>
              <a:rPr lang="en-US" b="1" dirty="0"/>
              <a:t>Tools needed:</a:t>
            </a:r>
          </a:p>
          <a:p>
            <a:pPr lvl="2"/>
            <a:r>
              <a:rPr lang="en-US" dirty="0"/>
              <a:t>Bowtie2: </a:t>
            </a:r>
          </a:p>
          <a:p>
            <a:pPr lvl="2"/>
            <a:r>
              <a:rPr lang="en-US" dirty="0" err="1"/>
              <a:t>Samtools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Bedtools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Trimmomatic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MetaPhlAn2:</a:t>
            </a:r>
          </a:p>
          <a:p>
            <a:pPr lvl="2"/>
            <a:r>
              <a:rPr lang="en-US" dirty="0"/>
              <a:t>Visualization tools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Microbial species and the relative abundance and the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8B7F-4879-B246-A666-6F9C277B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B431-F5A7-4C40-8412-D261A319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3 main files to start with:</a:t>
            </a:r>
          </a:p>
          <a:p>
            <a:pPr lvl="1"/>
            <a:r>
              <a:rPr lang="en-US" dirty="0"/>
              <a:t>2 x Metagenome sequencing files (paired)</a:t>
            </a:r>
          </a:p>
          <a:p>
            <a:pPr lvl="1"/>
            <a:r>
              <a:rPr lang="en-US" dirty="0"/>
              <a:t>Bowtie2 index for human: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marL="457200"/>
            <a:r>
              <a:rPr lang="en-US" dirty="0"/>
              <a:t>Install all the required software:</a:t>
            </a:r>
          </a:p>
          <a:p>
            <a:pPr lvl="1"/>
            <a:r>
              <a:rPr lang="en-US" dirty="0"/>
              <a:t>Bowtie2: </a:t>
            </a: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http://samtools.sourceforge.net/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https://bedtools.readthedocs.io/en/latest/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Trimmomatic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MetaPhlAn2: </a:t>
            </a:r>
            <a:r>
              <a:rPr lang="en-US" dirty="0">
                <a:hlinkClick r:id="rId6"/>
              </a:rPr>
              <a:t>https://bitbucket.org/biobakery/metaphlan2</a:t>
            </a:r>
            <a:endParaRPr lang="en-US" dirty="0"/>
          </a:p>
          <a:p>
            <a:r>
              <a:rPr lang="en-US" dirty="0"/>
              <a:t>All files and </a:t>
            </a:r>
            <a:r>
              <a:rPr lang="en-US" dirty="0" err="1"/>
              <a:t>softwares</a:t>
            </a:r>
            <a:r>
              <a:rPr lang="en-US" dirty="0"/>
              <a:t> are available in UPPMAX, except MetaPhlAn2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C671-F135-0846-BBC0-D414F98B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5179-C6F5-6F44-A5A0-EE44EFB1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you have Ana/</a:t>
            </a:r>
            <a:r>
              <a:rPr lang="en-US" dirty="0" err="1"/>
              <a:t>Miniconda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D190-11A7-F449-BDB3-D6725599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7"/>
          </a:xfrm>
        </p:spPr>
        <p:txBody>
          <a:bodyPr>
            <a:normAutofit/>
          </a:bodyPr>
          <a:lstStyle/>
          <a:p>
            <a:r>
              <a:rPr lang="en-US" dirty="0"/>
              <a:t>Download and install </a:t>
            </a:r>
            <a:r>
              <a:rPr lang="en-US" dirty="0" err="1"/>
              <a:t>miniconda</a:t>
            </a:r>
            <a:r>
              <a:rPr lang="en-US" dirty="0"/>
              <a:t> in </a:t>
            </a:r>
            <a:r>
              <a:rPr lang="en-US" dirty="0" err="1"/>
              <a:t>uppmax</a:t>
            </a:r>
            <a:r>
              <a:rPr lang="en-US" dirty="0"/>
              <a:t> or your own computer</a:t>
            </a:r>
          </a:p>
          <a:p>
            <a:r>
              <a:rPr lang="en-US" dirty="0"/>
              <a:t>Create an environment and install all the packages (</a:t>
            </a:r>
            <a:r>
              <a:rPr lang="en-US" dirty="0" err="1"/>
              <a:t>yaml</a:t>
            </a:r>
            <a:r>
              <a:rPr lang="en-US" dirty="0"/>
              <a:t> file included in the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2000" i="1" dirty="0" err="1"/>
              <a:t>conda</a:t>
            </a:r>
            <a:r>
              <a:rPr lang="en-US" sz="2000" i="1" dirty="0"/>
              <a:t> </a:t>
            </a:r>
            <a:r>
              <a:rPr lang="en-US" sz="2000" i="1" dirty="0" err="1"/>
              <a:t>env</a:t>
            </a:r>
            <a:r>
              <a:rPr lang="en-US" sz="2000" i="1" dirty="0"/>
              <a:t> create -n metagenomics -f </a:t>
            </a:r>
            <a:r>
              <a:rPr lang="en-US" sz="2000" i="1" dirty="0" err="1"/>
              <a:t>environment.yml</a:t>
            </a:r>
            <a:endParaRPr lang="en-US" sz="2000" i="1" dirty="0"/>
          </a:p>
          <a:p>
            <a:pPr marL="400050"/>
            <a:r>
              <a:rPr lang="en-US" sz="2200" dirty="0" err="1"/>
              <a:t>environment.yml</a:t>
            </a:r>
            <a:r>
              <a:rPr lang="en-US" sz="2200" dirty="0"/>
              <a:t>:</a:t>
            </a:r>
          </a:p>
          <a:p>
            <a:pPr marL="5715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ECA4-0492-6741-96B2-CD047180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91E8-1C18-FD48-8E02-53A7972ABECE}"/>
              </a:ext>
            </a:extLst>
          </p:cNvPr>
          <p:cNvSpPr txBox="1"/>
          <p:nvPr/>
        </p:nvSpPr>
        <p:spPr>
          <a:xfrm>
            <a:off x="899592" y="3717032"/>
            <a:ext cx="15114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channels: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conda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-forge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bioconda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dependencies: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metaphlan2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bowtie2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trimmomatic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samtools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bedtools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graphlan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- hclust2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8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EAFE-EE2B-B342-A63D-28C8D5A1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91B1-66BD-804C-879A-829F5835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Connect to interactive mode</a:t>
            </a:r>
          </a:p>
          <a:p>
            <a:pPr marL="0" indent="0">
              <a:buNone/>
            </a:pPr>
            <a:r>
              <a:rPr lang="en-US" sz="1800" dirty="0"/>
              <a:t>interactive -A g2018024 -p core -n 2 -t 03:00:00 -J </a:t>
            </a:r>
            <a:r>
              <a:rPr lang="en-US" sz="1800" dirty="0" err="1"/>
              <a:t>any.name</a:t>
            </a:r>
            <a:r>
              <a:rPr lang="en-US" sz="1800" dirty="0"/>
              <a:t> --mail-user </a:t>
            </a:r>
            <a:r>
              <a:rPr lang="en-US" sz="1800" dirty="0" err="1"/>
              <a:t>your_email</a:t>
            </a:r>
            <a:r>
              <a:rPr lang="en-US" sz="1800" dirty="0"/>
              <a:t> --mail-type=ALL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Load these modules:</a:t>
            </a:r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bioinfo</a:t>
            </a:r>
            <a:r>
              <a:rPr lang="en-US" sz="1800" dirty="0"/>
              <a:t>-tools</a:t>
            </a:r>
          </a:p>
          <a:p>
            <a:pPr marL="0" indent="0">
              <a:buNone/>
            </a:pPr>
            <a:r>
              <a:rPr lang="en-US" sz="1800" dirty="0"/>
              <a:t>module load bowtie2</a:t>
            </a:r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BEDTools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samtools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module load </a:t>
            </a:r>
            <a:r>
              <a:rPr lang="en-US" sz="1800" dirty="0" err="1"/>
              <a:t>trimmomatic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Folder of Data:</a:t>
            </a:r>
          </a:p>
          <a:p>
            <a:pPr marL="0" indent="0">
              <a:buNone/>
            </a:pPr>
            <a:r>
              <a:rPr lang="en-US" sz="1800" dirty="0"/>
              <a:t>/</a:t>
            </a:r>
            <a:r>
              <a:rPr lang="en-US" sz="1800" dirty="0" err="1"/>
              <a:t>proj</a:t>
            </a:r>
            <a:r>
              <a:rPr lang="en-US" sz="1800" dirty="0"/>
              <a:t>/g2018024/</a:t>
            </a:r>
            <a:r>
              <a:rPr lang="en-US" sz="1800" dirty="0" err="1"/>
              <a:t>nobackup</a:t>
            </a:r>
            <a:r>
              <a:rPr lang="en-US" sz="1800" dirty="0"/>
              <a:t>/</a:t>
            </a:r>
            <a:r>
              <a:rPr lang="en-US" sz="1800" dirty="0" err="1"/>
              <a:t>MetagenomicWorkshop</a:t>
            </a:r>
            <a:r>
              <a:rPr lang="en-US" sz="1800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63F8B-59AA-BD47-89CC-AFD7C1B0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079-8BE0-EA44-8A8E-8063C7C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Alignment of the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0029-82B2-8442-B9FE-5F83924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Bowtie2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bowtie2 –x </a:t>
            </a:r>
            <a:r>
              <a:rPr lang="en-US" i="1" dirty="0" err="1"/>
              <a:t>indexFolder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	-1 file_R1.fastq.gz</a:t>
            </a:r>
          </a:p>
          <a:p>
            <a:pPr marL="457200" lvl="1" indent="0">
              <a:buNone/>
            </a:pPr>
            <a:r>
              <a:rPr lang="en-US" i="1" dirty="0"/>
              <a:t>	-2 file_R2.fastq.gz</a:t>
            </a:r>
          </a:p>
          <a:p>
            <a:pPr marL="457200" lvl="1" indent="0">
              <a:buNone/>
            </a:pPr>
            <a:r>
              <a:rPr lang="en-US" i="1" dirty="0"/>
              <a:t>	–p </a:t>
            </a:r>
            <a:r>
              <a:rPr lang="en-US" i="1" dirty="0" err="1"/>
              <a:t>coreNum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–S </a:t>
            </a:r>
            <a:r>
              <a:rPr lang="en-US" i="1" dirty="0" err="1"/>
              <a:t>output.sam</a:t>
            </a:r>
            <a:endParaRPr lang="en-US" i="1" dirty="0"/>
          </a:p>
          <a:p>
            <a:pPr marL="400050"/>
            <a:r>
              <a:rPr lang="en-US" dirty="0"/>
              <a:t>Options: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-x: pinpoint your index folder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-1/-2: first/second pair file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-p: number of parallel cores (optional)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-S: generating the alignment output as </a:t>
            </a:r>
            <a:r>
              <a:rPr lang="en-US" dirty="0" err="1"/>
              <a:t>samfile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7A6B4-8F58-2E49-A5F2-5AB40305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DB9-7821-8D40-ACCF-9C0098D5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Bowtie2 output to 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0392-3DBA-6F44-A950-5BDAEC39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convert the </a:t>
            </a:r>
            <a:r>
              <a:rPr lang="en-US" dirty="0" err="1"/>
              <a:t>samfile</a:t>
            </a:r>
            <a:r>
              <a:rPr lang="en-US" dirty="0"/>
              <a:t> from bowtie2 to FASTQ</a:t>
            </a:r>
          </a:p>
          <a:p>
            <a:r>
              <a:rPr lang="en-US" dirty="0"/>
              <a:t>Reason: to make it compatible with the quality control tool (</a:t>
            </a:r>
            <a:r>
              <a:rPr lang="en-US" dirty="0" err="1"/>
              <a:t>Trimmomatic</a:t>
            </a:r>
            <a:r>
              <a:rPr lang="en-US" dirty="0"/>
              <a:t>)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Step 2.1: Convert </a:t>
            </a:r>
            <a:r>
              <a:rPr lang="en-US" dirty="0" err="1"/>
              <a:t>SAMfile</a:t>
            </a:r>
            <a:r>
              <a:rPr lang="en-US" dirty="0"/>
              <a:t> to </a:t>
            </a:r>
            <a:r>
              <a:rPr lang="en-US" dirty="0" err="1"/>
              <a:t>BAMfile</a:t>
            </a:r>
            <a:r>
              <a:rPr lang="en-US" dirty="0"/>
              <a:t> with </a:t>
            </a:r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/>
              <a:t>Step 2.2: Sort </a:t>
            </a:r>
            <a:r>
              <a:rPr lang="en-US" dirty="0" err="1"/>
              <a:t>BAMfile</a:t>
            </a:r>
            <a:endParaRPr lang="en-US" dirty="0"/>
          </a:p>
          <a:p>
            <a:pPr lvl="1"/>
            <a:r>
              <a:rPr lang="en-US" dirty="0"/>
              <a:t>Step 2.3: Convert </a:t>
            </a:r>
            <a:r>
              <a:rPr lang="en-US" dirty="0" err="1"/>
              <a:t>BAMfile</a:t>
            </a:r>
            <a:r>
              <a:rPr lang="en-US" dirty="0"/>
              <a:t> to FASTQ with </a:t>
            </a:r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E4B2-4060-CF42-B00C-C4F245A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E945-719F-3C43-9EDB-E2B7DA7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Step2.1: SAM </a:t>
            </a:r>
            <a:r>
              <a:rPr lang="en-US" dirty="0">
                <a:sym typeface="Wingdings" pitchFamily="2" charset="2"/>
              </a:rPr>
              <a:t> BAM  Sorted BAM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A25-7A86-084B-860E-4E61619D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view -</a:t>
            </a:r>
            <a:r>
              <a:rPr lang="en-US" i="1" dirty="0" err="1"/>
              <a:t>bS</a:t>
            </a:r>
            <a:r>
              <a:rPr lang="en-US" i="1" dirty="0"/>
              <a:t> {</a:t>
            </a:r>
            <a:r>
              <a:rPr lang="en-US" i="1" dirty="0" err="1"/>
              <a:t>samfile</a:t>
            </a:r>
            <a:r>
              <a:rPr lang="en-US" i="1" dirty="0"/>
              <a:t>} | </a:t>
            </a:r>
            <a:r>
              <a:rPr lang="en-US" i="1" dirty="0" err="1"/>
              <a:t>samtools</a:t>
            </a:r>
            <a:r>
              <a:rPr lang="en-US" i="1" dirty="0"/>
              <a:t> view -b -f 12 -F 256 -@ {</a:t>
            </a:r>
            <a:r>
              <a:rPr lang="en-US" i="1" dirty="0" err="1"/>
              <a:t>coreNum</a:t>
            </a:r>
            <a:r>
              <a:rPr lang="en-US" i="1" dirty="0"/>
              <a:t>} - &gt; {</a:t>
            </a:r>
            <a:r>
              <a:rPr lang="en-US" i="1" dirty="0" err="1"/>
              <a:t>bamfile</a:t>
            </a:r>
            <a:r>
              <a:rPr lang="en-US" i="1" dirty="0"/>
              <a:t>}</a:t>
            </a:r>
          </a:p>
          <a:p>
            <a:pPr marL="800100" lvl="1"/>
            <a:r>
              <a:rPr lang="en-US" dirty="0"/>
              <a:t>Input: {</a:t>
            </a:r>
            <a:r>
              <a:rPr lang="en-US" dirty="0" err="1"/>
              <a:t>samfile</a:t>
            </a:r>
            <a:r>
              <a:rPr lang="en-US" dirty="0"/>
              <a:t>} from Step 1</a:t>
            </a:r>
          </a:p>
          <a:p>
            <a:pPr marL="800100"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 for number of cores</a:t>
            </a:r>
          </a:p>
          <a:p>
            <a:pPr marL="800100" lvl="1"/>
            <a:r>
              <a:rPr lang="en-US" dirty="0"/>
              <a:t>Output: {</a:t>
            </a:r>
            <a:r>
              <a:rPr lang="en-US" dirty="0" err="1"/>
              <a:t>bamfile</a:t>
            </a: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2EFE-6D2C-F74B-B9A8-87E1F60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3D88-E11D-7949-B3AA-70BCEFFF9577}"/>
              </a:ext>
            </a:extLst>
          </p:cNvPr>
          <p:cNvSpPr txBox="1"/>
          <p:nvPr/>
        </p:nvSpPr>
        <p:spPr>
          <a:xfrm>
            <a:off x="390364" y="3573016"/>
            <a:ext cx="836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402737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BE46-475E-0F40-B1AE-58E0007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2.2 and 2.3: BAM </a:t>
            </a:r>
            <a:r>
              <a:rPr lang="en-US" dirty="0">
                <a:sym typeface="Wingdings" pitchFamily="2" charset="2"/>
              </a:rPr>
              <a:t> Sorted BAM  FASTQ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939D-DF09-5B43-B326-BB77A49C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sort -n {</a:t>
            </a:r>
            <a:r>
              <a:rPr lang="en-US" i="1" dirty="0" err="1"/>
              <a:t>bamfile</a:t>
            </a:r>
            <a:r>
              <a:rPr lang="en-US" i="1" dirty="0"/>
              <a:t>} -@ {</a:t>
            </a:r>
            <a:r>
              <a:rPr lang="en-US" i="1" dirty="0" err="1"/>
              <a:t>coreNum</a:t>
            </a:r>
            <a:r>
              <a:rPr lang="en-US" i="1" dirty="0"/>
              <a:t>} | </a:t>
            </a:r>
            <a:r>
              <a:rPr lang="en-US" i="1" dirty="0" err="1"/>
              <a:t>bedtools</a:t>
            </a:r>
            <a:r>
              <a:rPr lang="en-US" i="1" dirty="0"/>
              <a:t> </a:t>
            </a:r>
            <a:r>
              <a:rPr lang="en-US" i="1" dirty="0" err="1"/>
              <a:t>bamtofastq</a:t>
            </a:r>
            <a:r>
              <a:rPr lang="en-US" i="1" dirty="0"/>
              <a:t> -</a:t>
            </a:r>
            <a:r>
              <a:rPr lang="en-US" i="1" dirty="0" err="1"/>
              <a:t>i</a:t>
            </a:r>
            <a:r>
              <a:rPr lang="en-US" i="1" dirty="0"/>
              <a:t> - -</a:t>
            </a:r>
            <a:r>
              <a:rPr lang="en-US" i="1" dirty="0" err="1"/>
              <a:t>fq</a:t>
            </a:r>
            <a:r>
              <a:rPr lang="en-US" i="1" dirty="0"/>
              <a:t> {filtered_R1.fastq} -fq2 {filtered_R2.fastq} </a:t>
            </a:r>
          </a:p>
          <a:p>
            <a:pPr lvl="1"/>
            <a:r>
              <a:rPr lang="en-US" dirty="0"/>
              <a:t>Input: {</a:t>
            </a:r>
            <a:r>
              <a:rPr lang="en-US" dirty="0" err="1"/>
              <a:t>bamfile</a:t>
            </a:r>
            <a:r>
              <a:rPr lang="en-US" dirty="0"/>
              <a:t>} from Step 2.1</a:t>
            </a:r>
          </a:p>
          <a:p>
            <a:pPr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Outputs: {filtered_R1/R2.fastq}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B957-24EE-D740-9455-1A08C11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46013-A0EE-5B49-A363-5DBFD16B601D}"/>
              </a:ext>
            </a:extLst>
          </p:cNvPr>
          <p:cNvSpPr txBox="1"/>
          <p:nvPr/>
        </p:nvSpPr>
        <p:spPr>
          <a:xfrm>
            <a:off x="390364" y="3573016"/>
            <a:ext cx="836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and </a:t>
            </a:r>
            <a:r>
              <a:rPr lang="en-US" sz="2800" b="1" i="1" dirty="0" err="1">
                <a:latin typeface="Century Gothic" panose="020B0502020202020204" pitchFamily="34" charset="0"/>
              </a:rPr>
              <a:t>bedtools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169183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.template.powerpoint" id="{EA0AA976-46CC-0B46-B86F-91F5ED5853DE}" vid="{E3C344B4-CFA5-0043-88AE-1911597A5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968</Words>
  <Application>Microsoft Macintosh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</vt:lpstr>
      <vt:lpstr>Office Theme</vt:lpstr>
      <vt:lpstr>Metagenomic Workshop</vt:lpstr>
      <vt:lpstr>Introduction</vt:lpstr>
      <vt:lpstr>Step 0: Setup</vt:lpstr>
      <vt:lpstr>In case you have Ana/Miniconda</vt:lpstr>
      <vt:lpstr>UPPMAX</vt:lpstr>
      <vt:lpstr>Step 1: Alignment of the Sequences</vt:lpstr>
      <vt:lpstr>Step 2: Convert Bowtie2 output to FASTQ</vt:lpstr>
      <vt:lpstr>Step2.1: SAM  BAM  Sorted BAM</vt:lpstr>
      <vt:lpstr>Step 2.2 and 2.3: BAM  Sorted BAM  FASTQ</vt:lpstr>
      <vt:lpstr>Step 3: Quality Control and Trimming Sequence</vt:lpstr>
      <vt:lpstr>Step 3 (Cont.): Trimmomatic Output</vt:lpstr>
      <vt:lpstr>Step 4: Generating Relative Abundance Table </vt:lpstr>
      <vt:lpstr>Step 5: Visualization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 Workshop</dc:title>
  <dc:creator>Muhammad Arif</dc:creator>
  <cp:lastModifiedBy>Muhammad Arif</cp:lastModifiedBy>
  <cp:revision>18</cp:revision>
  <dcterms:created xsi:type="dcterms:W3CDTF">2018-09-30T15:54:59Z</dcterms:created>
  <dcterms:modified xsi:type="dcterms:W3CDTF">2018-10-03T10:05:46Z</dcterms:modified>
</cp:coreProperties>
</file>