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4FB-43E7-461F-A036-048B2F510604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9623-4D5C-48DC-A77F-1CD658E4FF87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5224-0812-4AB5-9465-1162021B7183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3AC-2A22-452C-8FB8-ED41D616B163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41D2-7E60-45F4-8674-7EBCD9BA8690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A2D0-1940-4FF2-AC60-031CBE15BF0F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ECCA-8372-4827-B22D-F3988509E86E}" type="datetime1">
              <a:rPr lang="en-US" smtClean="0"/>
              <a:t>04-Oct-18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D197-80B7-47AD-84D1-164127898823}" type="datetime1">
              <a:rPr lang="en-US" smtClean="0"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0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D85A-E7AB-428A-87FA-2F7658C85046}" type="datetime1">
              <a:rPr lang="en-US" smtClean="0"/>
              <a:t>04-Oct-18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8B2C-8292-4DE4-A84F-6A49654D801B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507-D4F4-4B35-97E4-0C9071E5BC0B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76C3-6B7B-4532-8FE1-8ADACBFC6C06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AD1B-2742-4412-8F16-6AAA6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ature.com/articles/s41598-018-28173-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RCirco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irco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b.embopress.org/content/13/8/93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sciencemag.org/content/sci/357/6352/eaan2507.full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sciencemag.org/content/sci/357/6352/eaan2507.full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cience.sciencemag.org/content/sci/357/6352/eaan2507.full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18-28173-8" TargetMode="External"/><Relationship Id="rId2" Type="http://schemas.openxmlformats.org/officeDocument/2006/relationships/hyperlink" Target="https://cran.r-project.org/web/packages/RCirc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b.embopress.org/content/13/8/938" TargetMode="External"/><Relationship Id="rId4" Type="http://schemas.openxmlformats.org/officeDocument/2006/relationships/hyperlink" Target="http://science.sciencemag.org/content/sci/357/6352/eaan2507.full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irco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nbt.3870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4778"/>
            <a:ext cx="7772400" cy="2387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Co-expression networks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43000" y="4274899"/>
            <a:ext cx="6858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Rui Benfeitas, PhD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Science for Life Laboratory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KTH – Royal Institute of Technology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1849" y="5930661"/>
            <a:ext cx="6858000" cy="92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rui.benfeitas@gmail.com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rui.benfeitas@scilifelab.se</a:t>
            </a:r>
          </a:p>
        </p:txBody>
      </p:sp>
    </p:spTree>
    <p:extLst>
      <p:ext uri="{BB962C8B-B14F-4D97-AF65-F5344CB8AC3E}">
        <p14:creationId xmlns:p14="http://schemas.microsoft.com/office/powerpoint/2010/main" val="29914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1045982"/>
            <a:ext cx="4046220" cy="1793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" y="4441797"/>
            <a:ext cx="3536472" cy="24162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6812" y="6488668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Inetmodels.com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528" y="1804157"/>
            <a:ext cx="4532073" cy="25465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19528" y="1439714"/>
            <a:ext cx="467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sysmedicine.com &gt; Research &gt;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CoExp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Networks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5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817" y="6597217"/>
            <a:ext cx="8168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://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www.nature.com/articles/s41598-018-28173-8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258246"/>
            <a:ext cx="6296025" cy="32004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58410" y="1888262"/>
            <a:ext cx="55326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58410" y="2179558"/>
            <a:ext cx="61693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8410" y="2494004"/>
            <a:ext cx="58567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87346" y="2800571"/>
            <a:ext cx="57005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58410" y="3119035"/>
            <a:ext cx="57294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58410" y="3443127"/>
            <a:ext cx="58567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58410" y="3757573"/>
            <a:ext cx="45141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148" y="4582527"/>
            <a:ext cx="8459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Louvain clustering: </a:t>
            </a:r>
          </a:p>
          <a:p>
            <a:pPr marL="534988" marR="0" lvl="0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Optimizes modularity </a:t>
            </a:r>
          </a:p>
          <a:p>
            <a:pPr marL="611188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Iteratively adds each node to new communities if an increase in modularity occurs</a:t>
            </a:r>
          </a:p>
          <a:p>
            <a:pPr marL="611188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Combines modules if they increase modularity</a:t>
            </a:r>
          </a:p>
          <a:p>
            <a:pPr marL="611188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8288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&lt;100m nodes; billions edges</a:t>
            </a:r>
          </a:p>
          <a:p>
            <a:pPr marL="268288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2m nodes ~ 2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utoShape 7" descr="i"/>
          <p:cNvSpPr>
            <a:spLocks noChangeAspect="1" noChangeArrowheads="1"/>
          </p:cNvSpPr>
          <p:nvPr/>
        </p:nvSpPr>
        <p:spPr bwMode="auto">
          <a:xfrm>
            <a:off x="49323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utoShape 8" descr="i"/>
          <p:cNvSpPr>
            <a:spLocks noChangeAspect="1" noChangeArrowheads="1"/>
          </p:cNvSpPr>
          <p:nvPr/>
        </p:nvSpPr>
        <p:spPr bwMode="auto">
          <a:xfrm>
            <a:off x="798195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utoShape 9" descr="j"/>
          <p:cNvSpPr>
            <a:spLocks noChangeAspect="1" noChangeArrowheads="1"/>
          </p:cNvSpPr>
          <p:nvPr/>
        </p:nvSpPr>
        <p:spPr bwMode="auto">
          <a:xfrm>
            <a:off x="1233805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utoShape 10" descr="i"/>
          <p:cNvSpPr>
            <a:spLocks noChangeAspect="1" noChangeArrowheads="1"/>
          </p:cNvSpPr>
          <p:nvPr/>
        </p:nvSpPr>
        <p:spPr bwMode="auto">
          <a:xfrm>
            <a:off x="12614275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4494" y="1214021"/>
            <a:ext cx="72655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gene modules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Louvain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walk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Highly interconnected genes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96" y="929640"/>
            <a:ext cx="5679704" cy="3433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2" y="3529727"/>
            <a:ext cx="2296372" cy="21937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870" y="6116706"/>
            <a:ext cx="8168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Further reading: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"/>
              </a:rPr>
              <a:t>ece-research.unm.edu/ifis/papers/community-moore.pdf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/>
            </a:endParaRPr>
          </a:p>
        </p:txBody>
      </p:sp>
    </p:spTree>
    <p:extLst>
      <p:ext uri="{BB962C8B-B14F-4D97-AF65-F5344CB8AC3E}">
        <p14:creationId xmlns:p14="http://schemas.microsoft.com/office/powerpoint/2010/main" val="9038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3" y="1633334"/>
            <a:ext cx="8074854" cy="40193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870" y="6308080"/>
            <a:ext cx="816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Further reading: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http://msb.embopress.org/content/13/8/938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2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929640"/>
            <a:ext cx="6428935" cy="55479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477614"/>
            <a:ext cx="7989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science.sciencemag.org/content/sci/357/6352/eaan2507.full.pdf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4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929640"/>
            <a:ext cx="5610225" cy="494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71" y="2801212"/>
            <a:ext cx="3174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coexpression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cluster from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coexpression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of lung cancer enriched with both hallmark and prognostic genes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77614"/>
            <a:ext cx="7989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science.sciencemag.org/content/sci/357/6352/eaan2507.full.pdf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00" y="1868071"/>
            <a:ext cx="4187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Coexpression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clusters of lung cancer.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 gene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coexpression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clusters;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 significant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coexpression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links between clusters.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yellow, and red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nodes indicates that the cluster was significantly enriched with hallmark genes, prognostic genes, and both cases, respectively.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77614"/>
            <a:ext cx="7989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http://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science.sciencemag.org/content/sci/357/6352/eaan2507.full.pdf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928687"/>
            <a:ext cx="47720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483"/>
            <a:ext cx="9144001" cy="3187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034" y="4602025"/>
            <a:ext cx="7777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as input: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Coexpression_500genes.txt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&gt; Network analyzer: Centrality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configuration / edge weight based on correlation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 &gt; BINGO: GSEA</a:t>
            </a:r>
          </a:p>
        </p:txBody>
      </p:sp>
    </p:spTree>
    <p:extLst>
      <p:ext uri="{BB962C8B-B14F-4D97-AF65-F5344CB8AC3E}">
        <p14:creationId xmlns:p14="http://schemas.microsoft.com/office/powerpoint/2010/main" val="19504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reading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00768"/>
            <a:ext cx="798957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Co-expression networks: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"/>
              </a:rPr>
              <a:t>http://science.sciencemag.org/content/302/5643/249.long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"/>
              </a:rPr>
              <a:t>https://academic.oup.com/nar/article-lookup/doi/10.1093/nar/gkx994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 identification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http://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ece-research.unm.edu/ifis/papers/community-moore.pdf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://www.nature.com/articles/s41598-018-28173-8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Co-expression and community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science.sciencemag.org/content/sci/357/6352/eaan2507.full.pdf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http://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msb.embopress.org/content/13/8/938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https://www.nature.com/articles/s41598-018-28173-8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1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77956" y="5102780"/>
            <a:ext cx="6858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</a:p>
          <a:p>
            <a:pPr lvl="0" algn="l">
              <a:defRPr/>
            </a:pPr>
            <a:r>
              <a:rPr lang="en-US" sz="1800" dirty="0">
                <a:solidFill>
                  <a:prstClr val="white"/>
                </a:solidFill>
              </a:rPr>
              <a:t>rui.benfeitas@gmail.com</a:t>
            </a:r>
          </a:p>
          <a:p>
            <a:pPr lvl="0" algn="l">
              <a:defRPr/>
            </a:pPr>
            <a:r>
              <a:rPr lang="en-US" sz="1800" dirty="0" smtClean="0">
                <a:solidFill>
                  <a:prstClr val="white"/>
                </a:solidFill>
              </a:rPr>
              <a:t>rui.benfeitas@scilifelab.se</a:t>
            </a:r>
            <a:endParaRPr lang="en-US" sz="1800" dirty="0">
              <a:solidFill>
                <a:schemeClr val="bg1"/>
              </a:solidFill>
            </a:endParaRPr>
          </a:p>
          <a:p>
            <a:pPr lvl="0" algn="l">
              <a:defRPr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</a:rPr>
              <a:t>ruifeitas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5101" y="5930661"/>
            <a:ext cx="6858000" cy="92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6" y="829300"/>
            <a:ext cx="7534275" cy="3571875"/>
          </a:xfrm>
          <a:prstGeom prst="rect">
            <a:avLst/>
          </a:prstGeom>
        </p:spPr>
      </p:pic>
      <p:pic>
        <p:nvPicPr>
          <p:cNvPr id="1026" name="Picture 2" descr="Image result for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6" y="6304517"/>
            <a:ext cx="394253" cy="3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1" y="1772528"/>
            <a:ext cx="3537509" cy="32496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4494" y="2465908"/>
            <a:ext cx="4354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Useful to identify biologically relevant unknown relationships between genes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Complementing known interactions: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TFRN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870" y="6116706"/>
            <a:ext cx="8168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Further reading: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"/>
              </a:rPr>
              <a:t>http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://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science.sciencemag.org/content/302/5643/249.long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academic.oup.com/nar/article-lookup/doi/10.1093/nar/gkx994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870" y="1362460"/>
            <a:ext cx="52287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gene-gene pairwise correlations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Spearman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Different assumptions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Normality and gene expression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1" y="1772528"/>
            <a:ext cx="3537509" cy="32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870" y="1362460"/>
            <a:ext cx="52850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gene-gene pairwise correlations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Spearman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Filtering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coefficient (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ρ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0.8 U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ρ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-0.8?)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P-value or adjusted P-value (FDR&lt;0.01?)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genes (100-connected genes?)</a:t>
            </a:r>
          </a:p>
          <a:p>
            <a:pPr marL="0" marR="0" lvl="0" indent="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Problems: </a:t>
            </a:r>
          </a:p>
          <a:p>
            <a:pPr marL="0" marR="0" lvl="0" indent="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“weaker”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may still be important</a:t>
            </a:r>
          </a:p>
          <a:p>
            <a:pPr marL="0" marR="0" lvl="0" indent="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 positives/negatives</a:t>
            </a:r>
          </a:p>
          <a:p>
            <a:pPr marL="0" marR="0" lvl="0" indent="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unbalanced connections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1" y="1772528"/>
            <a:ext cx="3537509" cy="32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870" y="1362460"/>
            <a:ext cx="5228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gene-gene pairwise correlations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Spearman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Filtering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coefficient (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ρ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0.7 U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ρ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-0.7?)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P-value 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adjP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-value (FDR&lt;0.01?)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genes (100-connected genes?)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Adjust given experimental design]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want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exclude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confounding factors</a:t>
            </a:r>
          </a:p>
          <a:p>
            <a:pPr marL="0" marR="0" lvl="0" indent="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Gender? BMI? Insulin sensitivity?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gene expression influenced by these factors?</a:t>
            </a:r>
          </a:p>
          <a:p>
            <a:pPr marL="0" marR="0" lvl="0" indent="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-&gt; Correlation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37" y="5056615"/>
            <a:ext cx="3963206" cy="17554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02" y="1028552"/>
            <a:ext cx="4759997" cy="321935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683766" y="2890460"/>
            <a:ext cx="241851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30120" y="3262779"/>
            <a:ext cx="38957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89139" y="3449902"/>
            <a:ext cx="210353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870" y="6580190"/>
            <a:ext cx="3122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www.nature.com/articles/nbt.3870.pdf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" y="1209425"/>
            <a:ext cx="8544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algorithm: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 Exclude genes undetected in most samples (TPM &lt; 1)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46246"/>
              </p:ext>
            </p:extLst>
          </p:nvPr>
        </p:nvGraphicFramePr>
        <p:xfrm>
          <a:off x="6807884" y="1209425"/>
          <a:ext cx="19976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3">
                  <a:extLst>
                    <a:ext uri="{9D8B030D-6E8A-4147-A177-3AD203B41FA5}">
                      <a16:colId xmlns:a16="http://schemas.microsoft.com/office/drawing/2014/main" val="514696285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1552786967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2605503018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1836906647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1161403221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3883937343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423021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2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2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4043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07884" y="4048474"/>
          <a:ext cx="1997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3">
                  <a:extLst>
                    <a:ext uri="{9D8B030D-6E8A-4147-A177-3AD203B41FA5}">
                      <a16:colId xmlns:a16="http://schemas.microsoft.com/office/drawing/2014/main" val="514696285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3409670294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2605503018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1836906647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1161403221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3883937343"/>
                    </a:ext>
                  </a:extLst>
                </a:gridCol>
                <a:gridCol w="285373">
                  <a:extLst>
                    <a:ext uri="{9D8B030D-6E8A-4147-A177-3AD203B41FA5}">
                      <a16:colId xmlns:a16="http://schemas.microsoft.com/office/drawing/2014/main" val="423021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4043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3270" y="2623795"/>
            <a:ext cx="4017768" cy="371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of gene expression (FPKM / TPM)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5661038" y="2552789"/>
            <a:ext cx="796912" cy="2566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870" y="1209425"/>
            <a:ext cx="85440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algorithm: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 Exclude genes undetected in most samples (TPM &lt; 1)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Compute correlation matrix (Spearman / Pearson)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05" y="3707877"/>
            <a:ext cx="5381625" cy="1228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775"/>
          <a:stretch/>
        </p:blipFill>
        <p:spPr>
          <a:xfrm>
            <a:off x="856005" y="3217762"/>
            <a:ext cx="2047875" cy="35315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04726"/>
              </p:ext>
            </p:extLst>
          </p:nvPr>
        </p:nvGraphicFramePr>
        <p:xfrm>
          <a:off x="7057024" y="1455974"/>
          <a:ext cx="1997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514696285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605503018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836906647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883937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2456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9738" y="3798276"/>
            <a:ext cx="309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738" y="4322239"/>
            <a:ext cx="303288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479438" y="3982942"/>
            <a:ext cx="409083" cy="944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473026" y="4213731"/>
            <a:ext cx="415495" cy="293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0307" y="2521172"/>
            <a:ext cx="2271151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matrix (R)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>
            <a:stCxn id="22" idx="3"/>
            <a:endCxn id="12" idx="1"/>
          </p:cNvCxnSpPr>
          <p:nvPr/>
        </p:nvCxnSpPr>
        <p:spPr>
          <a:xfrm flipV="1">
            <a:off x="6491458" y="2197654"/>
            <a:ext cx="565566" cy="508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801"/>
              </p:ext>
            </p:extLst>
          </p:nvPr>
        </p:nvGraphicFramePr>
        <p:xfrm>
          <a:off x="7057024" y="3164482"/>
          <a:ext cx="1997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514696285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605503018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836906647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883937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2456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20307" y="3038539"/>
            <a:ext cx="2271151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Significance matrix (P)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>
            <a:stCxn id="18" idx="3"/>
            <a:endCxn id="16" idx="1"/>
          </p:cNvCxnSpPr>
          <p:nvPr/>
        </p:nvCxnSpPr>
        <p:spPr>
          <a:xfrm>
            <a:off x="6491458" y="3223205"/>
            <a:ext cx="565566" cy="6829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871" y="1209425"/>
            <a:ext cx="704005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algorithm: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 Exclude genes undetected in most samples (TPM &lt; 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Compute correlation matrix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Correct for the number of tests (multiple hypothesis correction)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Get upper/lower triangular matrix (exclude diagonal)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b. Exclude correlations based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hypothesis correction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[c. Recast matrix back to squared matrix if needed]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Perform additional filtering (correlation coefficient or # correlations)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Check if results make biological sense. If not, additional filtering is needed at this point, or in steps 0/1.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[5. Prepare table for visualization]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3992"/>
              </p:ext>
            </p:extLst>
          </p:nvPr>
        </p:nvGraphicFramePr>
        <p:xfrm>
          <a:off x="7057024" y="3317694"/>
          <a:ext cx="1997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514696285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605503018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836906647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883937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245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18499"/>
              </p:ext>
            </p:extLst>
          </p:nvPr>
        </p:nvGraphicFramePr>
        <p:xfrm>
          <a:off x="7057024" y="5136113"/>
          <a:ext cx="1997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514696285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605503018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836906647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883937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2456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949"/>
              </p:ext>
            </p:extLst>
          </p:nvPr>
        </p:nvGraphicFramePr>
        <p:xfrm>
          <a:off x="7057024" y="1455974"/>
          <a:ext cx="1997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514696285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605503018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836906647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883937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2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5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9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" y="136843"/>
            <a:ext cx="7886700" cy="6559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 to co-expression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6AD1B-2742-4412-8F16-6AAA626444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11" y="929640"/>
            <a:ext cx="4179217" cy="5814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947" y="2442666"/>
            <a:ext cx="2617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Spearman correlation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FDR &lt; 0.01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Ordered according to PC1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4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598</Words>
  <Application>Microsoft Office PowerPoint</Application>
  <PresentationFormat>On-screen Show 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1_Office Theme</vt:lpstr>
      <vt:lpstr>Co-expression networks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Introduction to co-expression analysis</vt:lpstr>
      <vt:lpstr>Additional reading</vt:lpstr>
      <vt:lpstr>PowerPoint Presentation</vt:lpstr>
    </vt:vector>
  </TitlesOfParts>
  <Company>Orgname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Co-expression networks</dc:title>
  <dc:creator>RB</dc:creator>
  <cp:lastModifiedBy>RB</cp:lastModifiedBy>
  <cp:revision>4</cp:revision>
  <dcterms:created xsi:type="dcterms:W3CDTF">2018-10-04T18:48:49Z</dcterms:created>
  <dcterms:modified xsi:type="dcterms:W3CDTF">2018-10-04T19:31:32Z</dcterms:modified>
</cp:coreProperties>
</file>