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Montserrat" panose="00000500000000000000" pitchFamily="2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2C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3" d="100"/>
          <a:sy n="53" d="100"/>
        </p:scale>
        <p:origin x="74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7197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82C32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719507"/>
            <a:ext cx="7627382" cy="8298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Governance &amp; Security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949779"/>
            <a:ext cx="7627382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This dashboard offers a centralized view of crucial metrics across five key data domains. It helps stakeholders monitor data health, ensure regulatory compliance, and detect potential risks.</a:t>
            </a:r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6C627-C77C-418E-323C-307120D8DDB8}"/>
              </a:ext>
            </a:extLst>
          </p:cNvPr>
          <p:cNvSpPr txBox="1"/>
          <p:nvPr/>
        </p:nvSpPr>
        <p:spPr>
          <a:xfrm>
            <a:off x="12837695" y="7664116"/>
            <a:ext cx="1708484" cy="481263"/>
          </a:xfrm>
          <a:prstGeom prst="rect">
            <a:avLst/>
          </a:prstGeom>
          <a:solidFill>
            <a:srgbClr val="282C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897856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 Dataset Overview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304383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997" y="3073777"/>
            <a:ext cx="342067" cy="4275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62326" y="31182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Quality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462326" y="3604379"/>
            <a:ext cx="348674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Metrics include ,AccuracyRate ,  CompletenessRate, and ConsistencyRate.</a:t>
            </a:r>
            <a:endParaRPr lang="en-US" sz="1700" dirty="0"/>
          </a:p>
        </p:txBody>
      </p:sp>
      <p:sp>
        <p:nvSpPr>
          <p:cNvPr id="7" name="Shape 4"/>
          <p:cNvSpPr/>
          <p:nvPr/>
        </p:nvSpPr>
        <p:spPr>
          <a:xfrm>
            <a:off x="5219819" y="304383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507" y="3073777"/>
            <a:ext cx="342067" cy="427553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923836" y="31182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Access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5923836" y="3604379"/>
            <a:ext cx="348674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Tracks requests, approvals, roles, departments, and approval times.</a:t>
            </a:r>
            <a:endParaRPr lang="en-US" sz="1700" dirty="0"/>
          </a:p>
        </p:txBody>
      </p:sp>
      <p:sp>
        <p:nvSpPr>
          <p:cNvPr id="11" name="Shape 7"/>
          <p:cNvSpPr/>
          <p:nvPr/>
        </p:nvSpPr>
        <p:spPr>
          <a:xfrm>
            <a:off x="9681329" y="3043833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12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54017" y="3073777"/>
            <a:ext cx="342067" cy="427553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85346" y="311824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Privacy</a:t>
            </a:r>
            <a:endParaRPr lang="en-US" sz="2200" dirty="0"/>
          </a:p>
        </p:txBody>
      </p:sp>
      <p:sp>
        <p:nvSpPr>
          <p:cNvPr id="14" name="Text 9"/>
          <p:cNvSpPr/>
          <p:nvPr/>
        </p:nvSpPr>
        <p:spPr>
          <a:xfrm>
            <a:off x="10385346" y="3604379"/>
            <a:ext cx="3486745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Monitors AccessCount and ComplianceStatus by DataType and User.</a:t>
            </a:r>
            <a:endParaRPr lang="en-US" sz="1700" dirty="0"/>
          </a:p>
        </p:txBody>
      </p:sp>
      <p:sp>
        <p:nvSpPr>
          <p:cNvPr id="15" name="Shape 10"/>
          <p:cNvSpPr/>
          <p:nvPr/>
        </p:nvSpPr>
        <p:spPr>
          <a:xfrm>
            <a:off x="758309" y="50777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997" y="5107722"/>
            <a:ext cx="342067" cy="427553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1462326" y="51521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Security</a:t>
            </a:r>
            <a:endParaRPr lang="en-US" sz="2200" dirty="0"/>
          </a:p>
        </p:txBody>
      </p:sp>
      <p:sp>
        <p:nvSpPr>
          <p:cNvPr id="18" name="Text 12"/>
          <p:cNvSpPr/>
          <p:nvPr/>
        </p:nvSpPr>
        <p:spPr>
          <a:xfrm>
            <a:off x="1462326" y="5638324"/>
            <a:ext cx="57175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Records IncidentType, DetectionTime, ResponseTime, and MeasuresTaken.</a:t>
            </a:r>
            <a:endParaRPr lang="en-US" sz="1700" dirty="0"/>
          </a:p>
        </p:txBody>
      </p:sp>
      <p:sp>
        <p:nvSpPr>
          <p:cNvPr id="19" name="Shape 13"/>
          <p:cNvSpPr/>
          <p:nvPr/>
        </p:nvSpPr>
        <p:spPr>
          <a:xfrm>
            <a:off x="7450574" y="5077778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pic>
        <p:nvPicPr>
          <p:cNvPr id="20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3262" y="5107722"/>
            <a:ext cx="342067" cy="427553"/>
          </a:xfrm>
          <a:prstGeom prst="rect">
            <a:avLst/>
          </a:prstGeom>
        </p:spPr>
      </p:pic>
      <p:sp>
        <p:nvSpPr>
          <p:cNvPr id="21" name="Text 14"/>
          <p:cNvSpPr/>
          <p:nvPr/>
        </p:nvSpPr>
        <p:spPr>
          <a:xfrm>
            <a:off x="8154591" y="5152192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Compliance</a:t>
            </a:r>
            <a:endParaRPr lang="en-US" sz="2200" dirty="0"/>
          </a:p>
        </p:txBody>
      </p:sp>
      <p:sp>
        <p:nvSpPr>
          <p:cNvPr id="22" name="Text 15"/>
          <p:cNvSpPr/>
          <p:nvPr/>
        </p:nvSpPr>
        <p:spPr>
          <a:xfrm>
            <a:off x="8154591" y="5638324"/>
            <a:ext cx="571750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Shows AuditStatus and NonComplianceCount over time.</a:t>
            </a:r>
            <a:endParaRPr lang="en-US" sz="17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9A8280-5102-F004-A8A0-188162B05B40}"/>
              </a:ext>
            </a:extLst>
          </p:cNvPr>
          <p:cNvSpPr txBox="1"/>
          <p:nvPr/>
        </p:nvSpPr>
        <p:spPr>
          <a:xfrm>
            <a:off x="12837695" y="7664116"/>
            <a:ext cx="1708484" cy="481263"/>
          </a:xfrm>
          <a:prstGeom prst="rect">
            <a:avLst/>
          </a:prstGeom>
          <a:solidFill>
            <a:srgbClr val="282C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1176933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Dashboard Objectives</a:t>
            </a:r>
            <a:endParaRPr lang="en-US" sz="445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709" y="2214563"/>
            <a:ext cx="1083231" cy="1612702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652861" y="243113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Provide Transparency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7652861" y="2917269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Increase visibility into organizational data governance practices.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4709" y="3827264"/>
            <a:ext cx="1083231" cy="161270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652861" y="4043839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Track Key Trends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7652861" y="4529971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 data quality, access control, privacy compliance, and audit results.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44709" y="5439966"/>
            <a:ext cx="1083231" cy="1612702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652861" y="5656540"/>
            <a:ext cx="3012877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Enable Better Decisions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7652861" y="6142673"/>
            <a:ext cx="6219230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Facilitate faster, more informed choices for risk mitigation and compliance.</a:t>
            </a:r>
            <a:endParaRPr lang="en-US" sz="1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990B95-8C5E-A6B6-01FF-B7D4532DC338}"/>
              </a:ext>
            </a:extLst>
          </p:cNvPr>
          <p:cNvSpPr txBox="1"/>
          <p:nvPr/>
        </p:nvSpPr>
        <p:spPr>
          <a:xfrm>
            <a:off x="12837695" y="7664116"/>
            <a:ext cx="1708484" cy="481263"/>
          </a:xfrm>
          <a:prstGeom prst="rect">
            <a:avLst/>
          </a:prstGeom>
          <a:solidFill>
            <a:srgbClr val="282C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387316"/>
            <a:ext cx="8195429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Dashboard Components in Detail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58309" y="264152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Quality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58309" y="3214330"/>
            <a:ext cx="288190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Line charts show average Accuracy, Completeness, and Consistency over time by data source.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4176474" y="264152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Access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176474" y="3214330"/>
            <a:ext cx="2881908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Bar charts visualize access volume and approval rates; departmental breakdowns are also included.</a:t>
            </a:r>
            <a:endParaRPr lang="en-US" sz="1700" dirty="0"/>
          </a:p>
        </p:txBody>
      </p:sp>
      <p:sp>
        <p:nvSpPr>
          <p:cNvPr id="7" name="Text 5"/>
          <p:cNvSpPr/>
          <p:nvPr/>
        </p:nvSpPr>
        <p:spPr>
          <a:xfrm>
            <a:off x="7594640" y="264152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Privacy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4640" y="3214330"/>
            <a:ext cx="2881908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Pie and line charts display compliant vs. non-compliant access and sensitive data access trends.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1012805" y="2641521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Security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11012805" y="3214330"/>
            <a:ext cx="2881908" cy="2080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Scatter and bar charts highlight detection/response performance and unauthorized access frequency.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758309" y="5814417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Compliance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58309" y="6495574"/>
            <a:ext cx="131137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Stacked bars and line charts show audit outcomes and non-compliance incident trends.</a:t>
            </a:r>
            <a:endParaRPr lang="en-US" sz="17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3683A03-D5EB-8C6A-3939-277EC02C811B}"/>
              </a:ext>
            </a:extLst>
          </p:cNvPr>
          <p:cNvSpPr txBox="1"/>
          <p:nvPr/>
        </p:nvSpPr>
        <p:spPr>
          <a:xfrm>
            <a:off x="12837695" y="7664116"/>
            <a:ext cx="1708484" cy="481263"/>
          </a:xfrm>
          <a:prstGeom prst="rect">
            <a:avLst/>
          </a:prstGeom>
          <a:solidFill>
            <a:srgbClr val="282C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309" y="595789"/>
            <a:ext cx="13113782" cy="704111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1356E91-2351-AD0E-E259-FABA10EBEEDD}"/>
              </a:ext>
            </a:extLst>
          </p:cNvPr>
          <p:cNvSpPr txBox="1"/>
          <p:nvPr/>
        </p:nvSpPr>
        <p:spPr>
          <a:xfrm>
            <a:off x="12837695" y="7664116"/>
            <a:ext cx="1708484" cy="481263"/>
          </a:xfrm>
          <a:prstGeom prst="rect">
            <a:avLst/>
          </a:prstGeom>
          <a:solidFill>
            <a:srgbClr val="282C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1127403"/>
            <a:ext cx="6100405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Key Operational Insights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58309" y="2273379"/>
            <a:ext cx="4226838" cy="2652832"/>
          </a:xfrm>
          <a:prstGeom prst="roundRect">
            <a:avLst>
              <a:gd name="adj" fmla="val 7350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974884" y="24899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Quality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974884" y="2976086"/>
            <a:ext cx="3793688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Average accuracy: 96.7%. Completeness: 93.4%. Consistency: 91.5%, improving in H2. Dips during system transitions indicate integration needs.</a:t>
            </a:r>
            <a:endParaRPr lang="en-US" sz="1700" dirty="0"/>
          </a:p>
        </p:txBody>
      </p:sp>
      <p:sp>
        <p:nvSpPr>
          <p:cNvPr id="6" name="Shape 4"/>
          <p:cNvSpPr/>
          <p:nvPr/>
        </p:nvSpPr>
        <p:spPr>
          <a:xfrm>
            <a:off x="5201722" y="2273379"/>
            <a:ext cx="4226838" cy="2652832"/>
          </a:xfrm>
          <a:prstGeom prst="roundRect">
            <a:avLst>
              <a:gd name="adj" fmla="val 7350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5418296" y="24899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Access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18296" y="2976086"/>
            <a:ext cx="379368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150 requests, 93% approved. Average approval time: 2.4 days. Sales and IT were highest. Finance had slower approvals.</a:t>
            </a:r>
            <a:endParaRPr lang="en-US" sz="1700" dirty="0"/>
          </a:p>
        </p:txBody>
      </p:sp>
      <p:sp>
        <p:nvSpPr>
          <p:cNvPr id="9" name="Shape 7"/>
          <p:cNvSpPr/>
          <p:nvPr/>
        </p:nvSpPr>
        <p:spPr>
          <a:xfrm>
            <a:off x="9645134" y="2273379"/>
            <a:ext cx="4226838" cy="2652832"/>
          </a:xfrm>
          <a:prstGeom prst="roundRect">
            <a:avLst>
              <a:gd name="adj" fmla="val 7350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9861709" y="2489954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Privacy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1709" y="2976086"/>
            <a:ext cx="3793688" cy="138684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98% compliance. PII and Financial data are most accessed. Q3 compliance drop suggests training gaps.</a:t>
            </a:r>
            <a:endParaRPr lang="en-US" sz="1700" dirty="0"/>
          </a:p>
        </p:txBody>
      </p:sp>
      <p:sp>
        <p:nvSpPr>
          <p:cNvPr id="12" name="Shape 10"/>
          <p:cNvSpPr/>
          <p:nvPr/>
        </p:nvSpPr>
        <p:spPr>
          <a:xfrm>
            <a:off x="758309" y="5142786"/>
            <a:ext cx="64486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3" name="Text 11"/>
          <p:cNvSpPr/>
          <p:nvPr/>
        </p:nvSpPr>
        <p:spPr>
          <a:xfrm>
            <a:off x="974884" y="53593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Data Security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74884" y="5845493"/>
            <a:ext cx="6015514" cy="1040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36 incidents; 5 unauthorized. Detection: 29 min, Response: 47 min. Q2 had most unauthorized attempts, prompting MFA.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423547" y="5142786"/>
            <a:ext cx="6448663" cy="1959412"/>
          </a:xfrm>
          <a:prstGeom prst="roundRect">
            <a:avLst>
              <a:gd name="adj" fmla="val 9952"/>
            </a:avLst>
          </a:prstGeom>
          <a:solidFill>
            <a:srgbClr val="282C32"/>
          </a:solidFill>
          <a:ln/>
          <a:effectLst>
            <a:outerShdw blurRad="53340" dist="26670" dir="13500000" algn="bl" rotWithShape="0">
              <a:srgbClr val="FFFFFF">
                <a:alpha val="10000"/>
              </a:srgbClr>
            </a:outerShdw>
          </a:effectLst>
        </p:spPr>
      </p:sp>
      <p:sp>
        <p:nvSpPr>
          <p:cNvPr id="16" name="Text 14"/>
          <p:cNvSpPr/>
          <p:nvPr/>
        </p:nvSpPr>
        <p:spPr>
          <a:xfrm>
            <a:off x="7640122" y="535936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b="1" dirty="0">
                <a:solidFill>
                  <a:srgbClr val="EEEFF5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Compliance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7640122" y="5845493"/>
            <a:ext cx="6015514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11 of 12 audits passed (91.7%). Failed Q4 audit was minor and corrected. Non-compliance is declining.</a:t>
            </a:r>
            <a:endParaRPr lang="en-US" sz="17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76EA1E8-4057-C96F-6D6A-1C4D98B6DF85}"/>
              </a:ext>
            </a:extLst>
          </p:cNvPr>
          <p:cNvSpPr txBox="1"/>
          <p:nvPr/>
        </p:nvSpPr>
        <p:spPr>
          <a:xfrm>
            <a:off x="12837695" y="7664116"/>
            <a:ext cx="1708484" cy="481263"/>
          </a:xfrm>
          <a:prstGeom prst="rect">
            <a:avLst/>
          </a:prstGeom>
          <a:solidFill>
            <a:srgbClr val="282C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44709" y="2729151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4450" b="1" dirty="0">
                <a:solidFill>
                  <a:srgbClr val="9998FF"/>
                </a:solidFill>
                <a:latin typeface="Barlow Bold" pitchFamily="34" charset="0"/>
                <a:ea typeface="Barlow Bold" pitchFamily="34" charset="-122"/>
                <a:cs typeface="Barlow Bold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44709" y="3766780"/>
            <a:ext cx="7627382" cy="17335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700" dirty="0">
                <a:solidFill>
                  <a:srgbClr val="EEEFF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 dashboard shows strong data governance performance. Data quality and privacy are well-maintained. Timely access approvals and rapid security responses reflect efficiency. Ongoing improvements in audit performance and risk reduction are evident. This dashboard remains a strategic tool for continuous improvement and oversight.</a:t>
            </a:r>
            <a:endParaRPr lang="en-US" sz="17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C9B80-74C0-F8C3-D3D6-7AFB3AFD3E6B}"/>
              </a:ext>
            </a:extLst>
          </p:cNvPr>
          <p:cNvSpPr txBox="1"/>
          <p:nvPr/>
        </p:nvSpPr>
        <p:spPr>
          <a:xfrm>
            <a:off x="12837695" y="7676148"/>
            <a:ext cx="1708484" cy="481263"/>
          </a:xfrm>
          <a:prstGeom prst="rect">
            <a:avLst/>
          </a:prstGeom>
          <a:solidFill>
            <a:srgbClr val="282C32"/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409</Words>
  <Application>Microsoft Office PowerPoint</Application>
  <PresentationFormat>Custom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Barlow Bold</vt:lpstr>
      <vt:lpstr>Arial</vt:lpstr>
      <vt:lpstr>Montserrat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Rakshit Bhardwaj</cp:lastModifiedBy>
  <cp:revision>2</cp:revision>
  <dcterms:created xsi:type="dcterms:W3CDTF">2025-05-31T16:10:00Z</dcterms:created>
  <dcterms:modified xsi:type="dcterms:W3CDTF">2025-05-31T16:11:56Z</dcterms:modified>
</cp:coreProperties>
</file>