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 Semi Bold"/>
      <p:regular r:id="rId19"/>
    </p:embeddedFont>
    <p:embeddedFont>
      <p:font typeface="Tomorrow Semi Bold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  <p:embeddedFont>
      <p:font typeface="Tomorrow"/>
      <p:regular r:id="rId23"/>
    </p:embeddedFont>
    <p:embeddedFont>
      <p:font typeface="Tomorrow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Comprehensive Financial Performance Dashboard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presentation introduces a dashboard for analyzing company financial performance. It offers a comprehensive view of sales, profit, and key metrics.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981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Conclusion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47079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2347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Actionable Insights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83749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Dashboard provides visual summary.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427214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3427214"/>
            <a:ext cx="2839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Informed Decisions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391763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Stakeholders optimize strategies.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507349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4507349"/>
            <a:ext cx="30513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Dynamic Drill-downs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499776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Supports detailed analysis.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584263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dashboard offers an actionable, visual summary for informed decision-making. It enables dynamic drill-downs across time, geography, and product categories.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4502" y="610314"/>
            <a:ext cx="7594997" cy="1383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Overview and Objectives</a:t>
            </a:r>
            <a:endParaRPr lang="en-US" sz="43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02" y="2325172"/>
            <a:ext cx="1106448" cy="13276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2777" y="2546390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Analyze &amp; Interpret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12777" y="3024783"/>
            <a:ext cx="6156722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Understand financial performance.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02" y="3652838"/>
            <a:ext cx="1106448" cy="13276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12777" y="3874056"/>
            <a:ext cx="2970014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Visualize Key Metrics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12777" y="4352449"/>
            <a:ext cx="6156722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Display sales, profit, and COGS.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2" y="4980503"/>
            <a:ext cx="1106448" cy="13276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12777" y="5201722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Optimize Strategies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12777" y="5680115"/>
            <a:ext cx="6156722" cy="354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 pricing and promotions.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774502" y="6557010"/>
            <a:ext cx="7594997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dashboard analyzes, interprets, and visualizes company financial performance. It monitors sales, profit, and discounts to empower data-driven decisions.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7021"/>
            <a:ext cx="73491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Dataset and Key Columns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02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Customer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8391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Segment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22611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Country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00406" y="2202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Product Details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200406" y="278391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Product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200406" y="322611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Discount Band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7022" y="2202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Sales Data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07022" y="278391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Units Sold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322611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Manufacturing Price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607022" y="3668316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Sale Price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07022" y="411051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Gross Sales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607022" y="455271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Discounts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07022" y="49949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Sales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607022" y="543710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COGS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607022" y="5879306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Profit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1013638" y="2202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Temporal Data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11013638" y="278391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Date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11013638" y="322611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Month Number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013638" y="3668316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Month Name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11013638" y="411051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Year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793790" y="657665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dataset comprises detailed financial records across various dimensions. Key columns capture granular data for comprehensive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517446"/>
            <a:ext cx="10791944" cy="7194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6987" y="516136"/>
            <a:ext cx="4209574" cy="526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3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Insight 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656987" y="1225391"/>
            <a:ext cx="4840010" cy="381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Financial Metrics Overview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56987" y="1850588"/>
            <a:ext cx="7830026" cy="402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3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$14.6M</a:t>
            </a:r>
            <a:endParaRPr lang="en-US" sz="3150" dirty="0"/>
          </a:p>
        </p:txBody>
      </p:sp>
      <p:sp>
        <p:nvSpPr>
          <p:cNvPr id="6" name="Text 3"/>
          <p:cNvSpPr/>
          <p:nvPr/>
        </p:nvSpPr>
        <p:spPr>
          <a:xfrm>
            <a:off x="3809405" y="2405539"/>
            <a:ext cx="1525191" cy="190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Total Sales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656987" y="2669262"/>
            <a:ext cx="7830026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Reflects overall revenue generation.</a:t>
            </a:r>
            <a:endParaRPr lang="en-US" sz="950" dirty="0"/>
          </a:p>
        </p:txBody>
      </p:sp>
      <p:sp>
        <p:nvSpPr>
          <p:cNvPr id="8" name="Text 5"/>
          <p:cNvSpPr/>
          <p:nvPr/>
        </p:nvSpPr>
        <p:spPr>
          <a:xfrm>
            <a:off x="656987" y="3291483"/>
            <a:ext cx="7830026" cy="402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3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$1.95M</a:t>
            </a:r>
            <a:endParaRPr lang="en-US" sz="3150" dirty="0"/>
          </a:p>
        </p:txBody>
      </p:sp>
      <p:sp>
        <p:nvSpPr>
          <p:cNvPr id="9" name="Text 6"/>
          <p:cNvSpPr/>
          <p:nvPr/>
        </p:nvSpPr>
        <p:spPr>
          <a:xfrm>
            <a:off x="3809405" y="3846433"/>
            <a:ext cx="1525191" cy="190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Total Profit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656987" y="4110157"/>
            <a:ext cx="7830026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Indicates net financial gain.</a:t>
            </a:r>
            <a:endParaRPr lang="en-US" sz="950" dirty="0"/>
          </a:p>
        </p:txBody>
      </p:sp>
      <p:sp>
        <p:nvSpPr>
          <p:cNvPr id="11" name="Text 8"/>
          <p:cNvSpPr/>
          <p:nvPr/>
        </p:nvSpPr>
        <p:spPr>
          <a:xfrm>
            <a:off x="656987" y="4732377"/>
            <a:ext cx="7830026" cy="402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3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$531K</a:t>
            </a:r>
            <a:endParaRPr lang="en-US" sz="3150" dirty="0"/>
          </a:p>
        </p:txBody>
      </p:sp>
      <p:sp>
        <p:nvSpPr>
          <p:cNvPr id="12" name="Text 9"/>
          <p:cNvSpPr/>
          <p:nvPr/>
        </p:nvSpPr>
        <p:spPr>
          <a:xfrm>
            <a:off x="3809405" y="5287328"/>
            <a:ext cx="1525191" cy="190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Total Discounts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56987" y="5551051"/>
            <a:ext cx="7830026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Summarizes all applied reductions.</a:t>
            </a:r>
            <a:endParaRPr lang="en-US" sz="950" dirty="0"/>
          </a:p>
        </p:txBody>
      </p:sp>
      <p:sp>
        <p:nvSpPr>
          <p:cNvPr id="14" name="Text 11"/>
          <p:cNvSpPr/>
          <p:nvPr/>
        </p:nvSpPr>
        <p:spPr>
          <a:xfrm>
            <a:off x="656987" y="6173272"/>
            <a:ext cx="7830026" cy="402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3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13.34%</a:t>
            </a:r>
            <a:endParaRPr lang="en-US" sz="3150" dirty="0"/>
          </a:p>
        </p:txBody>
      </p:sp>
      <p:sp>
        <p:nvSpPr>
          <p:cNvPr id="15" name="Text 12"/>
          <p:cNvSpPr/>
          <p:nvPr/>
        </p:nvSpPr>
        <p:spPr>
          <a:xfrm>
            <a:off x="3809405" y="6728222"/>
            <a:ext cx="1525191" cy="190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Profit Margin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56987" y="6991945"/>
            <a:ext cx="7830026" cy="195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Shows profitability efficiency.</a:t>
            </a:r>
            <a:endParaRPr lang="en-US" sz="950" dirty="0"/>
          </a:p>
        </p:txBody>
      </p:sp>
      <p:sp>
        <p:nvSpPr>
          <p:cNvPr id="17" name="Text 14"/>
          <p:cNvSpPr/>
          <p:nvPr/>
        </p:nvSpPr>
        <p:spPr>
          <a:xfrm>
            <a:off x="656987" y="7324368"/>
            <a:ext cx="7830026" cy="390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These high-level metrics provide a foundational understanding of the company's financial health. They highlight efficiency, profitability, and pricing effectiveness.</a:t>
            </a:r>
            <a:endParaRPr lang="en-US" sz="9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21224"/>
            <a:ext cx="7042904" cy="880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900"/>
              </a:lnSpc>
              <a:buNone/>
            </a:pPr>
            <a:r>
              <a:rPr lang="en-US" sz="5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Insight </a:t>
            </a:r>
            <a:endParaRPr lang="en-US" sz="5500" dirty="0"/>
          </a:p>
        </p:txBody>
      </p:sp>
      <p:sp>
        <p:nvSpPr>
          <p:cNvPr id="4" name="Text 1"/>
          <p:cNvSpPr/>
          <p:nvPr/>
        </p:nvSpPr>
        <p:spPr>
          <a:xfrm>
            <a:off x="793790" y="2407563"/>
            <a:ext cx="75564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Geographical Performance: North American Dominance</a:t>
            </a:r>
            <a:endParaRPr lang="en-US" sz="40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989546"/>
            <a:ext cx="510302" cy="51030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4703921"/>
            <a:ext cx="2348627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North America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793790" y="5145167"/>
            <a:ext cx="2348627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Mexico and Canada lead in sales and profit.</a:t>
            </a:r>
            <a:endParaRPr lang="en-US" sz="16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568" y="3989546"/>
            <a:ext cx="510302" cy="51030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397568" y="4703921"/>
            <a:ext cx="2348746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Market Share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3397568" y="5145167"/>
            <a:ext cx="2348746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Significant contribution to overall revenue.</a:t>
            </a:r>
            <a:endParaRPr lang="en-US" sz="16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464" y="3989546"/>
            <a:ext cx="510302" cy="51030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01464" y="4703921"/>
            <a:ext cx="2348746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Profit Hubs</a:t>
            </a: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6001464" y="5145167"/>
            <a:ext cx="2348746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 profitability in these regions.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793790" y="6028134"/>
            <a:ext cx="7556421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North American countries, specifically Mexico and Canada, exhibit strong financial performance. They are primary drivers of both sales volume and profit generation.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86276"/>
            <a:ext cx="5869067" cy="733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750"/>
              </a:lnSpc>
              <a:buNone/>
            </a:pPr>
            <a:r>
              <a:rPr lang="en-US" sz="46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Insight </a:t>
            </a:r>
            <a:endParaRPr lang="en-US" sz="4600" dirty="0"/>
          </a:p>
        </p:txBody>
      </p:sp>
      <p:sp>
        <p:nvSpPr>
          <p:cNvPr id="4" name="Text 1"/>
          <p:cNvSpPr/>
          <p:nvPr/>
        </p:nvSpPr>
        <p:spPr>
          <a:xfrm>
            <a:off x="793790" y="1674971"/>
            <a:ext cx="7556421" cy="1063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Temporal Trends: Mid-Year Peak Performance</a:t>
            </a:r>
            <a:endParaRPr lang="en-US" sz="3300" dirty="0"/>
          </a:p>
        </p:txBody>
      </p:sp>
      <p:sp>
        <p:nvSpPr>
          <p:cNvPr id="5" name="Shape 2"/>
          <p:cNvSpPr/>
          <p:nvPr/>
        </p:nvSpPr>
        <p:spPr>
          <a:xfrm>
            <a:off x="985123" y="2993350"/>
            <a:ext cx="22860" cy="3814167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6" name="Shape 3"/>
          <p:cNvSpPr/>
          <p:nvPr/>
        </p:nvSpPr>
        <p:spPr>
          <a:xfrm>
            <a:off x="1153597" y="3173254"/>
            <a:ext cx="510302" cy="2286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7" name="Shape 4"/>
          <p:cNvSpPr/>
          <p:nvPr/>
        </p:nvSpPr>
        <p:spPr>
          <a:xfrm>
            <a:off x="793790" y="2993350"/>
            <a:ext cx="382667" cy="382667"/>
          </a:xfrm>
          <a:prstGeom prst="roundRect">
            <a:avLst>
              <a:gd name="adj" fmla="val 6669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857548" y="302520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835706" y="305181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Q1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1835706" y="3419594"/>
            <a:ext cx="6514505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Initial growth.</a:t>
            </a:r>
            <a:endParaRPr lang="en-US" sz="1300" dirty="0"/>
          </a:p>
        </p:txBody>
      </p:sp>
      <p:sp>
        <p:nvSpPr>
          <p:cNvPr id="11" name="Shape 8"/>
          <p:cNvSpPr/>
          <p:nvPr/>
        </p:nvSpPr>
        <p:spPr>
          <a:xfrm>
            <a:off x="1153597" y="4211836"/>
            <a:ext cx="510302" cy="2286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12" name="Shape 9"/>
          <p:cNvSpPr/>
          <p:nvPr/>
        </p:nvSpPr>
        <p:spPr>
          <a:xfrm>
            <a:off x="793790" y="4031933"/>
            <a:ext cx="382667" cy="382667"/>
          </a:xfrm>
          <a:prstGeom prst="roundRect">
            <a:avLst>
              <a:gd name="adj" fmla="val 6669"/>
            </a:avLst>
          </a:prstGeom>
          <a:solidFill>
            <a:srgbClr val="F0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857548" y="406378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1835706" y="4090392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Mid-Year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1835706" y="4458176"/>
            <a:ext cx="6514505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Peak sales and profit.</a:t>
            </a:r>
            <a:endParaRPr lang="en-US" sz="1300" dirty="0"/>
          </a:p>
        </p:txBody>
      </p:sp>
      <p:sp>
        <p:nvSpPr>
          <p:cNvPr id="16" name="Shape 13"/>
          <p:cNvSpPr/>
          <p:nvPr/>
        </p:nvSpPr>
        <p:spPr>
          <a:xfrm>
            <a:off x="1153597" y="5250418"/>
            <a:ext cx="510302" cy="2286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17" name="Shape 14"/>
          <p:cNvSpPr/>
          <p:nvPr/>
        </p:nvSpPr>
        <p:spPr>
          <a:xfrm>
            <a:off x="793790" y="5070515"/>
            <a:ext cx="382667" cy="382667"/>
          </a:xfrm>
          <a:prstGeom prst="roundRect">
            <a:avLst>
              <a:gd name="adj" fmla="val 6669"/>
            </a:avLst>
          </a:prstGeom>
          <a:solidFill>
            <a:srgbClr val="F0EAEA"/>
          </a:solidFill>
          <a:ln/>
        </p:spPr>
      </p:sp>
      <p:sp>
        <p:nvSpPr>
          <p:cNvPr id="18" name="Text 15"/>
          <p:cNvSpPr/>
          <p:nvPr/>
        </p:nvSpPr>
        <p:spPr>
          <a:xfrm>
            <a:off x="857548" y="5102364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1835706" y="5128974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August</a:t>
            </a:r>
            <a:endParaRPr lang="en-US" sz="1650" dirty="0"/>
          </a:p>
        </p:txBody>
      </p:sp>
      <p:sp>
        <p:nvSpPr>
          <p:cNvPr id="20" name="Text 17"/>
          <p:cNvSpPr/>
          <p:nvPr/>
        </p:nvSpPr>
        <p:spPr>
          <a:xfrm>
            <a:off x="1835706" y="5496758"/>
            <a:ext cx="6514505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Strongest performance month.</a:t>
            </a:r>
            <a:endParaRPr lang="en-US" sz="1300" dirty="0"/>
          </a:p>
        </p:txBody>
      </p:sp>
      <p:sp>
        <p:nvSpPr>
          <p:cNvPr id="21" name="Shape 18"/>
          <p:cNvSpPr/>
          <p:nvPr/>
        </p:nvSpPr>
        <p:spPr>
          <a:xfrm>
            <a:off x="1153597" y="6289000"/>
            <a:ext cx="510302" cy="2286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22" name="Shape 19"/>
          <p:cNvSpPr/>
          <p:nvPr/>
        </p:nvSpPr>
        <p:spPr>
          <a:xfrm>
            <a:off x="793790" y="6109097"/>
            <a:ext cx="382667" cy="382667"/>
          </a:xfrm>
          <a:prstGeom prst="roundRect">
            <a:avLst>
              <a:gd name="adj" fmla="val 6669"/>
            </a:avLst>
          </a:prstGeom>
          <a:solidFill>
            <a:srgbClr val="F0EAEA"/>
          </a:solidFill>
          <a:ln/>
        </p:spPr>
      </p:sp>
      <p:sp>
        <p:nvSpPr>
          <p:cNvPr id="23" name="Text 20"/>
          <p:cNvSpPr/>
          <p:nvPr/>
        </p:nvSpPr>
        <p:spPr>
          <a:xfrm>
            <a:off x="857548" y="6140946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000" dirty="0"/>
          </a:p>
        </p:txBody>
      </p:sp>
      <p:sp>
        <p:nvSpPr>
          <p:cNvPr id="24" name="Text 21"/>
          <p:cNvSpPr/>
          <p:nvPr/>
        </p:nvSpPr>
        <p:spPr>
          <a:xfrm>
            <a:off x="1835706" y="6167557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Q4</a:t>
            </a:r>
            <a:endParaRPr lang="en-US" sz="1650" dirty="0"/>
          </a:p>
        </p:txBody>
      </p:sp>
      <p:sp>
        <p:nvSpPr>
          <p:cNvPr id="25" name="Text 22"/>
          <p:cNvSpPr/>
          <p:nvPr/>
        </p:nvSpPr>
        <p:spPr>
          <a:xfrm>
            <a:off x="1835706" y="6535341"/>
            <a:ext cx="6514505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Steady momentum.</a:t>
            </a:r>
            <a:endParaRPr lang="en-US" sz="1300" dirty="0"/>
          </a:p>
        </p:txBody>
      </p:sp>
      <p:sp>
        <p:nvSpPr>
          <p:cNvPr id="26" name="Text 23"/>
          <p:cNvSpPr/>
          <p:nvPr/>
        </p:nvSpPr>
        <p:spPr>
          <a:xfrm>
            <a:off x="793790" y="6998851"/>
            <a:ext cx="7556421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company experiences its highest performance levels during the mid-year period. August consistently stands out as the month with peak sales and profit.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14757"/>
            <a:ext cx="5477828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3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Insight 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793790" y="1837611"/>
            <a:ext cx="7556421" cy="992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900"/>
              </a:lnSpc>
              <a:buNone/>
            </a:pPr>
            <a:r>
              <a:rPr lang="en-US" sz="31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Product Performance and Discount Impact</a:t>
            </a:r>
            <a:endParaRPr lang="en-US" sz="3100" dirty="0"/>
          </a:p>
        </p:txBody>
      </p:sp>
      <p:sp>
        <p:nvSpPr>
          <p:cNvPr id="5" name="Shape 2"/>
          <p:cNvSpPr/>
          <p:nvPr/>
        </p:nvSpPr>
        <p:spPr>
          <a:xfrm>
            <a:off x="793790" y="3068003"/>
            <a:ext cx="357188" cy="357188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21" y="3097768"/>
            <a:ext cx="238125" cy="2976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09687" y="3122533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Top Products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1309687" y="3465790"/>
            <a:ext cx="70405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Carretera and Montana perform well.</a:t>
            </a:r>
            <a:endParaRPr lang="en-US" sz="1250" dirty="0"/>
          </a:p>
        </p:txBody>
      </p:sp>
      <p:sp>
        <p:nvSpPr>
          <p:cNvPr id="9" name="Shape 5"/>
          <p:cNvSpPr/>
          <p:nvPr/>
        </p:nvSpPr>
        <p:spPr>
          <a:xfrm>
            <a:off x="793790" y="4037409"/>
            <a:ext cx="357188" cy="357188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21" y="4067175"/>
            <a:ext cx="238125" cy="2976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309687" y="4091940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Minimal Discounts</a:t>
            </a:r>
            <a:endParaRPr lang="en-US" sz="1550" dirty="0"/>
          </a:p>
        </p:txBody>
      </p:sp>
      <p:sp>
        <p:nvSpPr>
          <p:cNvPr id="12" name="Text 7"/>
          <p:cNvSpPr/>
          <p:nvPr/>
        </p:nvSpPr>
        <p:spPr>
          <a:xfrm>
            <a:off x="1309687" y="4435197"/>
            <a:ext cx="70405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 value with low markdowns.</a:t>
            </a:r>
            <a:endParaRPr lang="en-US" sz="1250" dirty="0"/>
          </a:p>
        </p:txBody>
      </p:sp>
      <p:sp>
        <p:nvSpPr>
          <p:cNvPr id="13" name="Shape 8"/>
          <p:cNvSpPr/>
          <p:nvPr/>
        </p:nvSpPr>
        <p:spPr>
          <a:xfrm>
            <a:off x="793790" y="5006816"/>
            <a:ext cx="357188" cy="357188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21" y="5036582"/>
            <a:ext cx="238125" cy="29765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309687" y="5061347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Discount Variation</a:t>
            </a:r>
            <a:endParaRPr lang="en-US" sz="1550" dirty="0"/>
          </a:p>
        </p:txBody>
      </p:sp>
      <p:sp>
        <p:nvSpPr>
          <p:cNvPr id="16" name="Text 10"/>
          <p:cNvSpPr/>
          <p:nvPr/>
        </p:nvSpPr>
        <p:spPr>
          <a:xfrm>
            <a:off x="1309687" y="5404604"/>
            <a:ext cx="70405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Impact differs across regions.</a:t>
            </a:r>
            <a:endParaRPr lang="en-US" sz="1250" dirty="0"/>
          </a:p>
        </p:txBody>
      </p:sp>
      <p:sp>
        <p:nvSpPr>
          <p:cNvPr id="17" name="Shape 11"/>
          <p:cNvSpPr/>
          <p:nvPr/>
        </p:nvSpPr>
        <p:spPr>
          <a:xfrm>
            <a:off x="793790" y="5976223"/>
            <a:ext cx="357188" cy="357188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321" y="6005989"/>
            <a:ext cx="238125" cy="297656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309687" y="6030754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Higher Margins</a:t>
            </a:r>
            <a:endParaRPr lang="en-US" sz="1550" dirty="0"/>
          </a:p>
        </p:txBody>
      </p:sp>
      <p:sp>
        <p:nvSpPr>
          <p:cNvPr id="20" name="Text 13"/>
          <p:cNvSpPr/>
          <p:nvPr/>
        </p:nvSpPr>
        <p:spPr>
          <a:xfrm>
            <a:off x="1309687" y="6374011"/>
            <a:ext cx="70405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Correlate with lower discount bands.</a:t>
            </a:r>
            <a:endParaRPr lang="en-US" sz="1250" dirty="0"/>
          </a:p>
        </p:txBody>
      </p:sp>
      <p:sp>
        <p:nvSpPr>
          <p:cNvPr id="21" name="Text 14"/>
          <p:cNvSpPr/>
          <p:nvPr/>
        </p:nvSpPr>
        <p:spPr>
          <a:xfrm>
            <a:off x="793790" y="6806684"/>
            <a:ext cx="7556421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Carretera and Montana products demonstrate robust performance, even with minimal discounts. Lower discount bands generally correlate with higher profit margins across diverse markets.</a:t>
            </a: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517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198971"/>
            <a:ext cx="7125891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Strategic Business Insights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93790" y="4143018"/>
            <a:ext cx="6419374" cy="1176099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997863" y="4347091"/>
            <a:ext cx="2961442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Invest in Top Countries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97863" y="4788337"/>
            <a:ext cx="601122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Maximize returns in leading markets.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417237" y="4143018"/>
            <a:ext cx="6419374" cy="1176099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7621310" y="4347091"/>
            <a:ext cx="2914293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Low Discount Strategy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621310" y="4788337"/>
            <a:ext cx="601122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Maintain for high-value products.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93790" y="5523190"/>
            <a:ext cx="6419374" cy="1176099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997863" y="572726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Mid-Year Marketing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97863" y="6168509"/>
            <a:ext cx="601122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Leverage seasonal sales spikes.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417237" y="5523190"/>
            <a:ext cx="6419374" cy="1176099"/>
          </a:xfrm>
          <a:prstGeom prst="roundRect">
            <a:avLst>
              <a:gd name="adj" fmla="val 2604"/>
            </a:avLst>
          </a:prstGeom>
          <a:solidFill>
            <a:srgbClr val="F0EAEA"/>
          </a:solidFill>
          <a:ln/>
        </p:spPr>
      </p:sp>
      <p:sp>
        <p:nvSpPr>
          <p:cNvPr id="14" name="Text 11"/>
          <p:cNvSpPr/>
          <p:nvPr/>
        </p:nvSpPr>
        <p:spPr>
          <a:xfrm>
            <a:off x="7621310" y="5727263"/>
            <a:ext cx="313003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Target Underperformers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7621310" y="6168509"/>
            <a:ext cx="601122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Tailored promotions for growth.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793790" y="6928842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Strategic insights focus on leveraging strengths and addressing weaknesses. Investing in top countries, maintaining low discount strategies, and optimizing marketing timing are key.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2025-05-31T17:43:34Z</dcterms:created>
  <dcterms:modified xsi:type="dcterms:W3CDTF">2025-05-31T17:43:34Z</dcterms:modified>
</cp:coreProperties>
</file>