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aa C" initials="RC" lastIdx="3" clrIdx="0">
    <p:extLst>
      <p:ext uri="{19B8F6BF-5375-455C-9EA6-DF929625EA0E}">
        <p15:presenceInfo xmlns:p15="http://schemas.microsoft.com/office/powerpoint/2012/main" userId="821835046ef5ca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BE3F2-9E6B-4D9F-BF61-743CC443BC9C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B290B-FCBC-41C1-BF44-08E0F643B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504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7158-3339-41D5-B112-59159A5BF68F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52FA-DFD8-46E9-BF2C-33183BF2C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38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7158-3339-41D5-B112-59159A5BF68F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52FA-DFD8-46E9-BF2C-33183BF2C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58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7158-3339-41D5-B112-59159A5BF68F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52FA-DFD8-46E9-BF2C-33183BF2C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958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7158-3339-41D5-B112-59159A5BF68F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52FA-DFD8-46E9-BF2C-33183BF2C69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2752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7158-3339-41D5-B112-59159A5BF68F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52FA-DFD8-46E9-BF2C-33183BF2C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369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7158-3339-41D5-B112-59159A5BF68F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52FA-DFD8-46E9-BF2C-33183BF2C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147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7158-3339-41D5-B112-59159A5BF68F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52FA-DFD8-46E9-BF2C-33183BF2C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387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7158-3339-41D5-B112-59159A5BF68F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52FA-DFD8-46E9-BF2C-33183BF2C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383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7158-3339-41D5-B112-59159A5BF68F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52FA-DFD8-46E9-BF2C-33183BF2C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29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7158-3339-41D5-B112-59159A5BF68F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52FA-DFD8-46E9-BF2C-33183BF2C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36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7158-3339-41D5-B112-59159A5BF68F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52FA-DFD8-46E9-BF2C-33183BF2C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92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7158-3339-41D5-B112-59159A5BF68F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52FA-DFD8-46E9-BF2C-33183BF2C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27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7158-3339-41D5-B112-59159A5BF68F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52FA-DFD8-46E9-BF2C-33183BF2C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81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7158-3339-41D5-B112-59159A5BF68F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52FA-DFD8-46E9-BF2C-33183BF2C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29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7158-3339-41D5-B112-59159A5BF68F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52FA-DFD8-46E9-BF2C-33183BF2C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93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7158-3339-41D5-B112-59159A5BF68F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52FA-DFD8-46E9-BF2C-33183BF2C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24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7158-3339-41D5-B112-59159A5BF68F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52FA-DFD8-46E9-BF2C-33183BF2C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4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777158-3339-41D5-B112-59159A5BF68F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352FA-DFD8-46E9-BF2C-33183BF2C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4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7B07-C7AB-427A-BA2F-CE33C836C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861421"/>
          </a:xfrm>
        </p:spPr>
        <p:txBody>
          <a:bodyPr/>
          <a:lstStyle/>
          <a:p>
            <a:r>
              <a:rPr lang="en-US" sz="4400" dirty="0"/>
              <a:t> Lending Club Case Study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6A791-7ADF-495C-99D6-DD08B689A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IN" dirty="0"/>
              <a:t>Rajaa 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DA9EDB7-9526-4611-9E41-5522D5AB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3028"/>
            <a:ext cx="12192000" cy="430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D6309CF2-27D6-49A2-8A38-F019BED40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907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1740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Newer applicants are defauling more often.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03F9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 [ ]: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58AA31-9A75-4806-B773-28592E3FF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907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​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48E652-4B69-4347-B816-B44CCD5C1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907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1740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Newer applicants are defauling more often.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03F9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 [ ]: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B01A87-27C1-4FBC-B282-CC7C5319E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907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​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5CB1E1-3162-4D25-A823-6666AA4F67A8}"/>
              </a:ext>
            </a:extLst>
          </p:cNvPr>
          <p:cNvSpPr txBox="1"/>
          <p:nvPr/>
        </p:nvSpPr>
        <p:spPr>
          <a:xfrm>
            <a:off x="2327564" y="5430982"/>
            <a:ext cx="7732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"/>
              </a:rPr>
              <a:t>Newer Applicants are defaulting more often</a:t>
            </a:r>
            <a:endParaRPr lang="en-IN" sz="20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70322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7552-7B23-4536-908E-E463CFEA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FAD9F2-1805-4CC3-AA97-D4D56CFF6E87}"/>
              </a:ext>
            </a:extLst>
          </p:cNvPr>
          <p:cNvSpPr txBox="1"/>
          <p:nvPr/>
        </p:nvSpPr>
        <p:spPr>
          <a:xfrm>
            <a:off x="2141166" y="1853248"/>
            <a:ext cx="971203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/>
              </a:rPr>
              <a:t>Reduce approving loans when amount/loan is greater than 30%.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/>
              </a:rPr>
              <a:t>Stop approving high value loans when line utilization rate of greater than 75%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/>
              </a:rPr>
              <a:t>Reduce approvals for small business loans.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/>
              </a:rPr>
              <a:t>Stop approving high value loans to persons which bad record.</a:t>
            </a:r>
            <a:endParaRPr lang="en-IN" sz="32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53037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7FD6-D983-471C-A08D-26D7FDE2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396836"/>
            <a:ext cx="9404723" cy="1409903"/>
          </a:xfrm>
        </p:spPr>
        <p:txBody>
          <a:bodyPr/>
          <a:lstStyle/>
          <a:p>
            <a:r>
              <a:rPr lang="en-US" dirty="0">
                <a:latin typeface="Helvetica Neue"/>
              </a:rPr>
              <a:t>The End.</a:t>
            </a:r>
            <a:endParaRPr lang="en-IN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6400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550A-1B7B-4544-89E7-5B3B0FC9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425E8-0A7C-4137-B532-7ABC15634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consumer finance company which is one of the largest market place specializing in lending various types of loans to urban customers.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 To find the consumer attributes &amp; loan attributes which influence the tendency of default.</a:t>
            </a:r>
          </a:p>
          <a:p>
            <a:endParaRPr lang="en-US" dirty="0"/>
          </a:p>
          <a:p>
            <a:r>
              <a:rPr lang="en-US" dirty="0"/>
              <a:t>To Identify the driving factors &amp; strong indicators of default.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90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96C6EF-891F-4ED9-89C1-85AD54BED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5964"/>
            <a:ext cx="12192000" cy="55993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5616D9-639E-40DD-9BD2-E68D3767BEF7}"/>
              </a:ext>
            </a:extLst>
          </p:cNvPr>
          <p:cNvSpPr txBox="1"/>
          <p:nvPr/>
        </p:nvSpPr>
        <p:spPr>
          <a:xfrm flipH="1">
            <a:off x="2216727" y="152400"/>
            <a:ext cx="709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Understanding the Data 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888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F7FC6B-85F3-4316-92CE-FB5D53322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" y="2663103"/>
            <a:ext cx="11039475" cy="2695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08DA0F-DF3C-4A84-BDE2-38590A28F905}"/>
              </a:ext>
            </a:extLst>
          </p:cNvPr>
          <p:cNvSpPr txBox="1"/>
          <p:nvPr/>
        </p:nvSpPr>
        <p:spPr>
          <a:xfrm flipH="1">
            <a:off x="2369127" y="817418"/>
            <a:ext cx="611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Approach to the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2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E294-83E8-458B-9774-20574C19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of the loans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E87E9C-785E-4413-8CE8-920D30504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870" y="1807521"/>
            <a:ext cx="317182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434D554-AE25-42B3-942E-5E2FF9E2F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389" y="1784307"/>
            <a:ext cx="3238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AEF004-F8DB-4E35-BDF9-9C38F8972D33}"/>
              </a:ext>
            </a:extLst>
          </p:cNvPr>
          <p:cNvSpPr txBox="1"/>
          <p:nvPr/>
        </p:nvSpPr>
        <p:spPr>
          <a:xfrm>
            <a:off x="281246" y="2115189"/>
            <a:ext cx="2064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Around 1/6 </a:t>
            </a:r>
            <a:r>
              <a:rPr lang="en-US" dirty="0" err="1"/>
              <a:t>th</a:t>
            </a:r>
            <a:r>
              <a:rPr lang="en-US" dirty="0"/>
              <a:t> of the loan taken are defaulted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0DEA0D-9792-4851-A793-8C62379E2012}"/>
              </a:ext>
            </a:extLst>
          </p:cNvPr>
          <p:cNvSpPr txBox="1"/>
          <p:nvPr/>
        </p:nvSpPr>
        <p:spPr>
          <a:xfrm>
            <a:off x="6096000" y="2115189"/>
            <a:ext cx="1939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half the loans are recovered when the loan is defaulted.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75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4316236-8130-4165-A5BE-DC5619CFD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091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4D6971-71C6-4467-A7B2-041535B56992}"/>
              </a:ext>
            </a:extLst>
          </p:cNvPr>
          <p:cNvSpPr txBox="1"/>
          <p:nvPr/>
        </p:nvSpPr>
        <p:spPr>
          <a:xfrm>
            <a:off x="401781" y="609600"/>
            <a:ext cx="44888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Helvetica Neue"/>
              </a:rPr>
              <a:t>Most loans are for 36 month term</a:t>
            </a:r>
          </a:p>
          <a:p>
            <a:pPr algn="l"/>
            <a:endParaRPr lang="en-US" sz="2800" b="1" dirty="0">
              <a:latin typeface="Helvetica Neu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Helvetica Neue"/>
              </a:rPr>
              <a:t>Very few loans are extended to people with prior record of bankruptcy</a:t>
            </a:r>
          </a:p>
          <a:p>
            <a:pPr algn="l"/>
            <a:endParaRPr lang="en-US" sz="2800" b="1" dirty="0">
              <a:latin typeface="Helvetica Neue"/>
            </a:endParaRPr>
          </a:p>
          <a:p>
            <a:pPr algn="l"/>
            <a:endParaRPr lang="en-US" sz="2800" b="1" i="0" dirty="0">
              <a:effectLst/>
              <a:latin typeface="Helvetica Neu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Helvetica Neue"/>
              </a:rPr>
              <a:t>Most approved loans are high grade</a:t>
            </a:r>
          </a:p>
        </p:txBody>
      </p:sp>
    </p:spTree>
    <p:extLst>
      <p:ext uri="{BB962C8B-B14F-4D97-AF65-F5344CB8AC3E}">
        <p14:creationId xmlns:p14="http://schemas.microsoft.com/office/powerpoint/2010/main" val="117179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8538050-6186-4A4D-A675-48FA897D8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45" y="277091"/>
            <a:ext cx="9684328" cy="480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481FF7-6D4C-41DA-AB54-0359A4D84ED0}"/>
              </a:ext>
            </a:extLst>
          </p:cNvPr>
          <p:cNvSpPr txBox="1"/>
          <p:nvPr/>
        </p:nvSpPr>
        <p:spPr>
          <a:xfrm>
            <a:off x="1856508" y="5583382"/>
            <a:ext cx="82295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Helvetica Neue"/>
              </a:rPr>
              <a:t>Most of the loans are issued for the small business.</a:t>
            </a:r>
          </a:p>
          <a:p>
            <a:pPr algn="l"/>
            <a:endParaRPr lang="en-US" sz="2000" b="1" i="0" dirty="0">
              <a:effectLst/>
              <a:latin typeface="Helvetica Neu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Helvetica Neue"/>
              </a:rPr>
              <a:t>Next significant amount of loans are issues for renewable energy, Educational &amp; debt consolidation.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67848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BF9B6F87-3795-41DB-BC6F-2E8038EAA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91" y="512618"/>
            <a:ext cx="8382000" cy="417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56F7FB-13F3-42E9-A77B-E2898432DA4F}"/>
              </a:ext>
            </a:extLst>
          </p:cNvPr>
          <p:cNvSpPr txBox="1"/>
          <p:nvPr/>
        </p:nvSpPr>
        <p:spPr>
          <a:xfrm>
            <a:off x="1898073" y="5389418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"/>
              </a:rPr>
              <a:t>Higher loan amount are associated with higher grades.</a:t>
            </a:r>
            <a:endParaRPr lang="en-IN" sz="24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5684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E611AA0-932C-48BB-908D-664A33AAB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82" y="263238"/>
            <a:ext cx="11028218" cy="476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967181-6C3C-4BD8-877D-7F55DCA8649D}"/>
              </a:ext>
            </a:extLst>
          </p:cNvPr>
          <p:cNvSpPr txBox="1"/>
          <p:nvPr/>
        </p:nvSpPr>
        <p:spPr>
          <a:xfrm>
            <a:off x="1870364" y="5652655"/>
            <a:ext cx="8132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>
                <a:effectLst/>
                <a:latin typeface="Helvetica Neue"/>
              </a:rPr>
              <a:t>Most of the analyzed loan applicants have 2000 as the year of earliest credit line.</a:t>
            </a:r>
          </a:p>
        </p:txBody>
      </p:sp>
    </p:spTree>
    <p:extLst>
      <p:ext uri="{BB962C8B-B14F-4D97-AF65-F5344CB8AC3E}">
        <p14:creationId xmlns:p14="http://schemas.microsoft.com/office/powerpoint/2010/main" val="2714711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249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Helvetica Neue</vt:lpstr>
      <vt:lpstr>inherit</vt:lpstr>
      <vt:lpstr>Wingdings</vt:lpstr>
      <vt:lpstr>Wingdings 3</vt:lpstr>
      <vt:lpstr>Ion</vt:lpstr>
      <vt:lpstr> Lending Club Case Study</vt:lpstr>
      <vt:lpstr>Problem Statement</vt:lpstr>
      <vt:lpstr>PowerPoint Presentation</vt:lpstr>
      <vt:lpstr>PowerPoint Presentation</vt:lpstr>
      <vt:lpstr>Status of the loans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The 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Rajaa C</dc:creator>
  <cp:lastModifiedBy>Rajaa C</cp:lastModifiedBy>
  <cp:revision>2</cp:revision>
  <dcterms:created xsi:type="dcterms:W3CDTF">2021-10-20T06:01:16Z</dcterms:created>
  <dcterms:modified xsi:type="dcterms:W3CDTF">2021-10-20T06:52:11Z</dcterms:modified>
</cp:coreProperties>
</file>