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5" r:id="rId5"/>
    <p:sldId id="276" r:id="rId6"/>
    <p:sldId id="277" r:id="rId7"/>
    <p:sldId id="267" r:id="rId8"/>
    <p:sldId id="269" r:id="rId9"/>
    <p:sldId id="278" r:id="rId10"/>
    <p:sldId id="279" r:id="rId11"/>
    <p:sldId id="280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NHL-Chatbot</a:t>
          </a: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 custT="1"/>
      <dgm:spPr/>
      <dgm:t>
        <a:bodyPr/>
        <a:lstStyle/>
        <a:p>
          <a:r>
            <a:rPr lang="en-US" sz="2000" dirty="0" err="1"/>
            <a:t>Studenten-loket</a:t>
          </a:r>
          <a:endParaRPr lang="en-US" sz="1000" dirty="0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 custT="1"/>
      <dgm:spPr/>
      <dgm:t>
        <a:bodyPr/>
        <a:lstStyle/>
        <a:p>
          <a:r>
            <a:rPr lang="en-US" sz="2000" dirty="0" err="1"/>
            <a:t>Studie-advies</a:t>
          </a:r>
          <a:r>
            <a:rPr lang="en-US" sz="2000" dirty="0"/>
            <a:t> centrum</a:t>
          </a: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 custT="1"/>
      <dgm:spPr/>
      <dgm:t>
        <a:bodyPr/>
        <a:lstStyle/>
        <a:p>
          <a:r>
            <a:rPr lang="en-US" sz="2000" dirty="0"/>
            <a:t>Bureau- </a:t>
          </a:r>
          <a:r>
            <a:rPr lang="en-US" sz="2000" dirty="0" err="1"/>
            <a:t>inschrijving</a:t>
          </a:r>
          <a:endParaRPr lang="en-US" sz="2000" dirty="0"/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 custScaleX="110808" custScaleY="93384" custLinFactNeighborX="-1708" custLinFactNeighborY="-166"/>
      <dgm:spPr/>
    </dgm:pt>
    <dgm:pt modelId="{0B9D5D8D-AE9B-4E3C-8081-7E5A4C702F02}" type="pres">
      <dgm:prSet presAssocID="{50789F86-D3CE-4C0B-B830-60161BD38E85}" presName="node" presStyleLbl="node1" presStyleIdx="0" presStyleCnt="3" custScaleX="159816" custScaleY="149992" custRadScaleRad="102387" custRadScaleInc="-8482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 custScaleX="105476"/>
      <dgm:spPr/>
    </dgm:pt>
    <dgm:pt modelId="{1C226D9E-C8BD-43C0-B5A7-66592C02513E}" type="pres">
      <dgm:prSet presAssocID="{87E6D3C0-9C36-4C9B-9EE4-FCB2F172CF62}" presName="node" presStyleLbl="node1" presStyleIdx="1" presStyleCnt="3" custScaleX="159816" custScaleY="149992" custRadScaleRad="108570" custRadScaleInc="3909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3" custScaleY="74407"/>
      <dgm:spPr/>
    </dgm:pt>
    <dgm:pt modelId="{B3F8C3C3-65FB-486F-82C0-A8478B7022B9}" type="pres">
      <dgm:prSet presAssocID="{7E2B8B4E-293F-43EE-AB7D-6598814ECB3C}" presName="node" presStyleLbl="node1" presStyleIdx="2" presStyleCnt="3" custScaleX="159816" custScaleY="149992" custRadScaleRad="115421" custRadScaleInc="1258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2" presStyleCnt="3" custScaleX="106290"/>
      <dgm:spPr/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2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3ECFF003-35BC-40FA-A10D-1D02DA9C3796}" type="presParOf" srcId="{B0C37B97-914B-49F2-84E5-94B39EF2352F}" destId="{B3F8C3C3-65FB-486F-82C0-A8478B7022B9}" srcOrd="7" destOrd="0" presId="urn:microsoft.com/office/officeart/2005/8/layout/radial6"/>
    <dgm:cxn modelId="{78123318-19B9-426D-8D39-6D0354994D24}" type="presParOf" srcId="{B0C37B97-914B-49F2-84E5-94B39EF2352F}" destId="{655FDCB9-5F59-4F26-9EF0-749F42DEA7F0}" srcOrd="8" destOrd="0" presId="urn:microsoft.com/office/officeart/2005/8/layout/radial6"/>
    <dgm:cxn modelId="{AE0E568C-B8D7-44A2-831B-CC304D53E899}" type="presParOf" srcId="{B0C37B97-914B-49F2-84E5-94B39EF2352F}" destId="{FADEA337-AD34-4422-B53A-01423AF1AC8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2514338" y="691488"/>
          <a:ext cx="3941514" cy="3708264"/>
        </a:xfrm>
        <a:prstGeom prst="blockArc">
          <a:avLst>
            <a:gd name="adj1" fmla="val 8688222"/>
            <a:gd name="adj2" fmla="val 16637184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2898391" y="1733889"/>
          <a:ext cx="3708264" cy="2759208"/>
        </a:xfrm>
        <a:prstGeom prst="blockArc">
          <a:avLst>
            <a:gd name="adj1" fmla="val 914271"/>
            <a:gd name="adj2" fmla="val 9885729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3073438" y="678631"/>
          <a:ext cx="3911329" cy="3708264"/>
        </a:xfrm>
        <a:prstGeom prst="blockArc">
          <a:avLst>
            <a:gd name="adj1" fmla="val 15600357"/>
            <a:gd name="adj2" fmla="val 2141733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3816421" y="1756778"/>
          <a:ext cx="1892494" cy="1594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NHL-Chatbot</a:t>
          </a:r>
        </a:p>
      </dsp:txBody>
      <dsp:txXfrm>
        <a:off x="4093570" y="1990347"/>
        <a:ext cx="1338196" cy="1127771"/>
      </dsp:txXfrm>
    </dsp:sp>
    <dsp:sp modelId="{0B9D5D8D-AE9B-4E3C-8081-7E5A4C702F02}">
      <dsp:nvSpPr>
        <dsp:cNvPr id="0" name=""/>
        <dsp:cNvSpPr/>
      </dsp:nvSpPr>
      <dsp:spPr>
        <a:xfrm>
          <a:off x="3759468" y="-147449"/>
          <a:ext cx="1910653" cy="17932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Studenten-loket</a:t>
          </a:r>
          <a:endParaRPr lang="en-US" sz="1000" kern="1200" dirty="0"/>
        </a:p>
      </dsp:txBody>
      <dsp:txXfrm>
        <a:off x="4039277" y="115160"/>
        <a:ext cx="1351035" cy="1267986"/>
      </dsp:txXfrm>
    </dsp:sp>
    <dsp:sp modelId="{1C226D9E-C8BD-43C0-B5A7-66592C02513E}">
      <dsp:nvSpPr>
        <dsp:cNvPr id="0" name=""/>
        <dsp:cNvSpPr/>
      </dsp:nvSpPr>
      <dsp:spPr>
        <a:xfrm>
          <a:off x="5544617" y="2692895"/>
          <a:ext cx="1910653" cy="17932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Studie-advies</a:t>
          </a:r>
          <a:r>
            <a:rPr lang="en-US" sz="2000" kern="1200" dirty="0"/>
            <a:t> centrum</a:t>
          </a:r>
        </a:p>
      </dsp:txBody>
      <dsp:txXfrm>
        <a:off x="5824426" y="2955504"/>
        <a:ext cx="1351035" cy="1267986"/>
      </dsp:txXfrm>
    </dsp:sp>
    <dsp:sp modelId="{B3F8C3C3-65FB-486F-82C0-A8478B7022B9}">
      <dsp:nvSpPr>
        <dsp:cNvPr id="0" name=""/>
        <dsp:cNvSpPr/>
      </dsp:nvSpPr>
      <dsp:spPr>
        <a:xfrm>
          <a:off x="2049776" y="2692895"/>
          <a:ext cx="1910653" cy="17932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Bureau- </a:t>
          </a:r>
          <a:r>
            <a:rPr lang="en-US" sz="2000" kern="1200" dirty="0" err="1"/>
            <a:t>inschrijving</a:t>
          </a:r>
          <a:endParaRPr lang="en-US" sz="2000" kern="1200" dirty="0"/>
        </a:p>
      </dsp:txBody>
      <dsp:txXfrm>
        <a:off x="2329585" y="2955504"/>
        <a:ext cx="1351035" cy="126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4669158" cy="2514601"/>
          </a:xfrm>
        </p:spPr>
        <p:txBody>
          <a:bodyPr/>
          <a:lstStyle/>
          <a:p>
            <a:r>
              <a:rPr lang="en-US" dirty="0"/>
              <a:t>NHL-Helpdeskbot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533256" cy="1397000"/>
          </a:xfrm>
        </p:spPr>
        <p:txBody>
          <a:bodyPr/>
          <a:lstStyle/>
          <a:p>
            <a:r>
              <a:rPr lang="nl-NL" dirty="0"/>
              <a:t>De toekomst van de NHL-servicedesk</a:t>
            </a:r>
          </a:p>
        </p:txBody>
      </p:sp>
      <p:pic>
        <p:nvPicPr>
          <p:cNvPr id="4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19349">
            <a:off x="2328634" y="5231257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nl-NL" dirty="0"/>
              <a:t>Aanbevelingen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5212" y="1844824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Uitgebreid testen middelbare scholen omstreeks Leeuwarden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Vervolgonderzoek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/>
              <a:t>Tevredenheidsonderzoek (positief of negatief effect?)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/>
              <a:t>Financieel onderzoek (is de NHL-Helpdeskbot voordeliger?)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9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8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80928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lang="nl-NL" sz="7200" dirty="0"/>
              <a:t>Demonstratie &amp; Werking</a:t>
            </a:r>
            <a:endParaRPr lang="en-GB" sz="7200" dirty="0"/>
          </a:p>
        </p:txBody>
      </p:sp>
      <p:pic>
        <p:nvPicPr>
          <p:cNvPr id="9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3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Opdrachtvorming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Geen duidelijke opdracht</a:t>
            </a:r>
          </a:p>
          <a:p>
            <a:r>
              <a:rPr lang="nl-NL" sz="2400" dirty="0"/>
              <a:t>Afgekeurd:</a:t>
            </a:r>
          </a:p>
          <a:p>
            <a:pPr lvl="1"/>
            <a:r>
              <a:rPr lang="nl-NL" sz="2200" dirty="0"/>
              <a:t>Bot voor social-media</a:t>
            </a:r>
          </a:p>
          <a:p>
            <a:r>
              <a:rPr lang="nl-NL" sz="2400" dirty="0"/>
              <a:t>Goedgekeurd:</a:t>
            </a:r>
          </a:p>
          <a:p>
            <a:pPr lvl="1"/>
            <a:r>
              <a:rPr lang="nl-NL" sz="2200" dirty="0"/>
              <a:t>Bot voor aspirant-studenten</a:t>
            </a:r>
          </a:p>
        </p:txBody>
      </p:sp>
      <p:pic>
        <p:nvPicPr>
          <p:cNvPr id="4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Kosten NHL-klantenservice</a:t>
            </a:r>
          </a:p>
          <a:p>
            <a:r>
              <a:rPr lang="nl-NL" dirty="0"/>
              <a:t>Veel vragen van aspirant-studenten</a:t>
            </a:r>
          </a:p>
          <a:p>
            <a:r>
              <a:rPr lang="nl-NL" dirty="0"/>
              <a:t>Lange wachtrij</a:t>
            </a:r>
          </a:p>
          <a:p>
            <a:r>
              <a:rPr lang="nl-NL" dirty="0"/>
              <a:t>1 punt met alle informatie</a:t>
            </a:r>
          </a:p>
          <a:p>
            <a:endParaRPr lang="nl-NL" dirty="0"/>
          </a:p>
        </p:txBody>
      </p:sp>
      <p:pic>
        <p:nvPicPr>
          <p:cNvPr id="4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7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Primair</a:t>
            </a:r>
          </a:p>
          <a:p>
            <a:pPr lvl="1"/>
            <a:r>
              <a:rPr lang="nl-NL" dirty="0"/>
              <a:t>Het programmeren van een NHL-Helpdeskbot in Telegram die gestelde vragen over de gehele inschrijfprocedure aan de NHL van leerlingen en/of ouders automatisch en passend beantwoord.</a:t>
            </a:r>
          </a:p>
          <a:p>
            <a:r>
              <a:rPr lang="nl-NL" b="1" dirty="0"/>
              <a:t>Secundair</a:t>
            </a:r>
          </a:p>
          <a:p>
            <a:pPr lvl="1"/>
            <a:r>
              <a:rPr lang="nl-NL" dirty="0"/>
              <a:t>Verlagen van de kosten</a:t>
            </a:r>
          </a:p>
          <a:p>
            <a:pPr marL="45720" indent="0" algn="ctr">
              <a:buNone/>
            </a:pPr>
            <a:endParaRPr lang="en-GB" dirty="0"/>
          </a:p>
        </p:txBody>
      </p:sp>
      <p:pic>
        <p:nvPicPr>
          <p:cNvPr id="4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0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Hoofdvraag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hoeverre kan de NHL-Helpdeskbot de vragen die gaan over de gehele inschrijvingsprocedure aan de NHL Hogeschool van leerlingen en/of ouders automatisch en passend beantwoorden?</a:t>
            </a:r>
            <a:endParaRPr lang="en-GB" dirty="0"/>
          </a:p>
        </p:txBody>
      </p:sp>
      <p:pic>
        <p:nvPicPr>
          <p:cNvPr id="4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4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" y="116632"/>
            <a:ext cx="11278988" cy="1066800"/>
          </a:xfrm>
        </p:spPr>
        <p:txBody>
          <a:bodyPr/>
          <a:lstStyle/>
          <a:p>
            <a:pPr algn="ctr"/>
            <a:r>
              <a:rPr lang="en-US" dirty="0"/>
              <a:t>NHL-Chatbot model</a:t>
            </a: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9623700"/>
              </p:ext>
            </p:extLst>
          </p:nvPr>
        </p:nvGraphicFramePr>
        <p:xfrm>
          <a:off x="693813" y="1600200"/>
          <a:ext cx="9649072" cy="450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Afbeelding 7" descr="http://wiu-sa.terradotta.com/_customtags/ct_Image.cfm?Image_ID=443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nl-NL" dirty="0"/>
              <a:t>Methode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5212" y="1844824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Praktijkonderzoek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Kwalitatief onderzoek (interviews)</a:t>
            </a:r>
            <a:endParaRPr lang="en-GB" dirty="0"/>
          </a:p>
        </p:txBody>
      </p:sp>
      <p:pic>
        <p:nvPicPr>
          <p:cNvPr id="9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nl-NL" dirty="0"/>
              <a:t>Resultaten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5212" y="1844824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Antwoorden</a:t>
            </a:r>
            <a:endParaRPr lang="en-GB" dirty="0"/>
          </a:p>
        </p:txBody>
      </p:sp>
      <p:pic>
        <p:nvPicPr>
          <p:cNvPr id="9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2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nl-NL" dirty="0"/>
              <a:t>Conclusies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5212" y="1844824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Beantwoord veel vragen, maar nooit allemaal.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Kan nieuwe vragen integreren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Altijd een alternatief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Geen concreet antwoord op twee deelvragen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/>
              <a:t>Positief of negatief effect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/>
              <a:t>Financieel voordeel?</a:t>
            </a:r>
          </a:p>
        </p:txBody>
      </p:sp>
      <p:pic>
        <p:nvPicPr>
          <p:cNvPr id="9" name="Afbeelding 7" descr="http://wiu-sa.terradotta.com/_customtags/ct_Image.cfm?Image_ID=44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3280">
            <a:off x="836746" y="5277005"/>
            <a:ext cx="1632155" cy="104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8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168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Business Contrast 16x9</vt:lpstr>
      <vt:lpstr>NHL-Helpdeskbot</vt:lpstr>
      <vt:lpstr>Opdrachtvorming</vt:lpstr>
      <vt:lpstr>Aanleiding</vt:lpstr>
      <vt:lpstr>Doelstelling</vt:lpstr>
      <vt:lpstr>Hoofdvraag</vt:lpstr>
      <vt:lpstr>NHL-Chatbot model</vt:lpstr>
      <vt:lpstr>Methode</vt:lpstr>
      <vt:lpstr>Resultaten</vt:lpstr>
      <vt:lpstr>Conclusies</vt:lpstr>
      <vt:lpstr>Aanbevelingen</vt:lpstr>
      <vt:lpstr>Demonstratie &amp; 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2016-06-14T09:09:39Z</dcterms:created>
  <dcterms:modified xsi:type="dcterms:W3CDTF">2016-06-14T10:20:15Z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