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70" r:id="rId9"/>
    <p:sldId id="271" r:id="rId10"/>
    <p:sldId id="272" r:id="rId11"/>
    <p:sldId id="264" r:id="rId12"/>
    <p:sldId id="265" r:id="rId13"/>
    <p:sldId id="266" r:id="rId14"/>
    <p:sldId id="267" r:id="rId15"/>
    <p:sldId id="261" r:id="rId16"/>
    <p:sldId id="273" r:id="rId17"/>
    <p:sldId id="274" r:id="rId18"/>
    <p:sldId id="275" r:id="rId19"/>
    <p:sldId id="276" r:id="rId20"/>
    <p:sldId id="277" r:id="rId21"/>
    <p:sldId id="278" r:id="rId22"/>
    <p:sldId id="279" r:id="rId23"/>
    <p:sldId id="262"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96" y="8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6/2/2025</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6/2/2025</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CC0149/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524000" y="885826"/>
            <a:ext cx="9144000" cy="3457574"/>
          </a:xfrm>
        </p:spPr>
        <p:txBody>
          <a:bodyPr>
            <a:normAutofit fontScale="90000"/>
          </a:bodyPr>
          <a:lstStyle/>
          <a:p>
            <a:r>
              <a:rPr lang="en-US" dirty="0"/>
              <a:t>Titanic Survival Dataset</a:t>
            </a:r>
            <a:br>
              <a:rPr lang="en-US" dirty="0"/>
            </a:br>
            <a:r>
              <a:rPr lang="en-US" sz="4800" dirty="0"/>
              <a:t>Micro-Project #4</a:t>
            </a:r>
            <a:br>
              <a:rPr lang="en-US" sz="4800" dirty="0"/>
            </a:br>
            <a:br>
              <a:rPr lang="en-US" sz="4800" dirty="0"/>
            </a:br>
            <a:r>
              <a:rPr lang="en-US" sz="2200" dirty="0">
                <a:hlinkClick r:id="rId2"/>
              </a:rPr>
              <a:t>https://github.com/RCC0149/ANA500</a:t>
            </a:r>
            <a:br>
              <a:rPr lang="en-US" sz="2200" dirty="0"/>
            </a:br>
            <a:br>
              <a:rPr lang="en-US" sz="2200" dirty="0"/>
            </a:b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a:xfrm>
            <a:off x="1524000" y="4343400"/>
            <a:ext cx="9144000" cy="914400"/>
          </a:xfrm>
        </p:spPr>
        <p:txBody>
          <a:bodyPr/>
          <a:lstStyle/>
          <a:p>
            <a:r>
              <a:rPr lang="en-US" dirty="0"/>
              <a:t>Randall C. Crawford</a:t>
            </a:r>
          </a:p>
          <a:p>
            <a:r>
              <a:rPr lang="en-US" dirty="0"/>
              <a:t>6-2-2025</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DA4DE-7AD9-279C-9807-D73562495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840FF-587E-C5DE-B24C-F825A87D7B26}"/>
              </a:ext>
            </a:extLst>
          </p:cNvPr>
          <p:cNvSpPr>
            <a:spLocks noGrp="1"/>
          </p:cNvSpPr>
          <p:nvPr>
            <p:ph type="title"/>
          </p:nvPr>
        </p:nvSpPr>
        <p:spPr/>
        <p:txBody>
          <a:bodyPr/>
          <a:lstStyle/>
          <a:p>
            <a:pPr algn="ctr"/>
            <a:r>
              <a:rPr lang="en-US" dirty="0"/>
              <a:t>Passenger Fare Histogram &amp; Boxplot</a:t>
            </a:r>
          </a:p>
        </p:txBody>
      </p:sp>
      <p:pic>
        <p:nvPicPr>
          <p:cNvPr id="6" name="Content Placeholder 5">
            <a:extLst>
              <a:ext uri="{FF2B5EF4-FFF2-40B4-BE49-F238E27FC236}">
                <a16:creationId xmlns:a16="http://schemas.microsoft.com/office/drawing/2014/main" id="{AF25CF49-42E4-2A52-B7A9-430A00A2E070}"/>
              </a:ext>
            </a:extLst>
          </p:cNvPr>
          <p:cNvPicPr>
            <a:picLocks noGrp="1" noChangeAspect="1"/>
          </p:cNvPicPr>
          <p:nvPr>
            <p:ph idx="1"/>
          </p:nvPr>
        </p:nvPicPr>
        <p:blipFill>
          <a:blip r:embed="rId2"/>
          <a:stretch>
            <a:fillRect/>
          </a:stretch>
        </p:blipFill>
        <p:spPr>
          <a:xfrm>
            <a:off x="838200" y="1569964"/>
            <a:ext cx="5562600" cy="4171950"/>
          </a:xfrm>
        </p:spPr>
      </p:pic>
      <p:pic>
        <p:nvPicPr>
          <p:cNvPr id="8" name="Picture 7">
            <a:extLst>
              <a:ext uri="{FF2B5EF4-FFF2-40B4-BE49-F238E27FC236}">
                <a16:creationId xmlns:a16="http://schemas.microsoft.com/office/drawing/2014/main" id="{3E403767-6818-03D8-87D3-B924B9240A1A}"/>
              </a:ext>
            </a:extLst>
          </p:cNvPr>
          <p:cNvPicPr>
            <a:picLocks noChangeAspect="1"/>
          </p:cNvPicPr>
          <p:nvPr/>
        </p:nvPicPr>
        <p:blipFill>
          <a:blip r:embed="rId3"/>
          <a:stretch>
            <a:fillRect/>
          </a:stretch>
        </p:blipFill>
        <p:spPr>
          <a:xfrm>
            <a:off x="7300913" y="1551844"/>
            <a:ext cx="3424238" cy="4208189"/>
          </a:xfrm>
          <a:prstGeom prst="rect">
            <a:avLst/>
          </a:prstGeom>
        </p:spPr>
      </p:pic>
    </p:spTree>
    <p:extLst>
      <p:ext uri="{BB962C8B-B14F-4D97-AF65-F5344CB8AC3E}">
        <p14:creationId xmlns:p14="http://schemas.microsoft.com/office/powerpoint/2010/main" val="1354154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E688E-20EB-9561-6D68-C68046D14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14CE1-9828-BEB2-C238-D0A19D2268F8}"/>
              </a:ext>
            </a:extLst>
          </p:cNvPr>
          <p:cNvSpPr>
            <a:spLocks noGrp="1"/>
          </p:cNvSpPr>
          <p:nvPr>
            <p:ph type="title"/>
          </p:nvPr>
        </p:nvSpPr>
        <p:spPr/>
        <p:txBody>
          <a:bodyPr/>
          <a:lstStyle/>
          <a:p>
            <a:r>
              <a:rPr lang="en-US" dirty="0"/>
              <a:t>Prepare (cont.)</a:t>
            </a:r>
          </a:p>
        </p:txBody>
      </p:sp>
      <p:sp>
        <p:nvSpPr>
          <p:cNvPr id="3" name="Content Placeholder 2">
            <a:extLst>
              <a:ext uri="{FF2B5EF4-FFF2-40B4-BE49-F238E27FC236}">
                <a16:creationId xmlns:a16="http://schemas.microsoft.com/office/drawing/2014/main" id="{E50E6BEC-2C03-357F-F094-28182F08026C}"/>
              </a:ext>
            </a:extLst>
          </p:cNvPr>
          <p:cNvSpPr>
            <a:spLocks noGrp="1"/>
          </p:cNvSpPr>
          <p:nvPr>
            <p:ph idx="1"/>
          </p:nvPr>
        </p:nvSpPr>
        <p:spPr>
          <a:xfrm>
            <a:off x="838200" y="1457325"/>
            <a:ext cx="10515600" cy="4719638"/>
          </a:xfrm>
        </p:spPr>
        <p:txBody>
          <a:bodyPr>
            <a:normAutofit/>
          </a:bodyPr>
          <a:lstStyle/>
          <a:p>
            <a:pPr lvl="1">
              <a:spcBef>
                <a:spcPts val="1000"/>
              </a:spcBef>
              <a:defRPr/>
            </a:pPr>
            <a:r>
              <a:rPr kumimoji="0" lang="en-US" sz="1600" b="0" i="0" u="none" strike="noStrike" kern="1200" cap="none" spc="0" normalizeH="0" baseline="0" noProof="0" dirty="0">
                <a:ln>
                  <a:noFill/>
                </a:ln>
                <a:solidFill>
                  <a:srgbClr val="000000"/>
                </a:solidFill>
                <a:effectLst/>
                <a:uLnTx/>
                <a:uFillTx/>
                <a:latin typeface="Inter"/>
                <a:ea typeface="Times New Roman" panose="02020603050405020304" pitchFamily="18" charset="0"/>
              </a:rPr>
              <a:t>A ‘Deck’ variable (A, B, C, D, E, F, G, T, Lower) was created from parsing the ‘Cabin’ variable with its missing values assigned to the value “Lower”.</a:t>
            </a:r>
          </a:p>
          <a:p>
            <a:pPr lvl="2">
              <a:spcBef>
                <a:spcPts val="1000"/>
              </a:spcBef>
              <a:defRPr/>
            </a:pPr>
            <a:r>
              <a:rPr lang="en-US" sz="1600" dirty="0">
                <a:solidFill>
                  <a:srgbClr val="000000"/>
                </a:solidFill>
                <a:latin typeface="Inter"/>
                <a:ea typeface="Times New Roman" panose="02020603050405020304" pitchFamily="18" charset="0"/>
              </a:rPr>
              <a:t>The previously performed value counts were assessed on the ‘Deck’ variable.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Perform imputation for the ‘Fare’ (1), </a:t>
            </a:r>
            <a:r>
              <a:rPr lang="en-US" sz="1800" dirty="0">
                <a:solidFill>
                  <a:srgbClr val="000000"/>
                </a:solidFill>
                <a:latin typeface="Times New Roman" panose="02020603050405020304" pitchFamily="18" charset="0"/>
                <a:ea typeface="Times New Roman" panose="02020603050405020304" pitchFamily="18" charset="0"/>
              </a:rPr>
              <a:t>‘E</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mn-cs"/>
              </a:rPr>
              <a:t>mbarked</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(2), ‘Deck’ (1014), and ‘Age’ (263) variables.</a:t>
            </a:r>
          </a:p>
          <a:p>
            <a:pPr lvl="1">
              <a:spcBef>
                <a:spcPts val="1000"/>
              </a:spcBef>
              <a:defRPr/>
            </a:pPr>
            <a:r>
              <a:rPr lang="en-US" sz="1600" dirty="0">
                <a:solidFill>
                  <a:srgbClr val="000000"/>
                </a:solidFill>
                <a:latin typeface="Inter"/>
                <a:ea typeface="Times New Roman" panose="02020603050405020304" pitchFamily="18" charset="0"/>
              </a:rPr>
              <a:t>‘Fare’ imputation was done by identifying the sole passenger, </a:t>
            </a:r>
            <a:r>
              <a:rPr lang="en-US" sz="1600" dirty="0" err="1">
                <a:solidFill>
                  <a:srgbClr val="000000"/>
                </a:solidFill>
                <a:latin typeface="Inter"/>
                <a:ea typeface="Times New Roman" panose="02020603050405020304" pitchFamily="18" charset="0"/>
              </a:rPr>
              <a:t>Storey</a:t>
            </a:r>
            <a:r>
              <a:rPr lang="en-US" sz="1600" dirty="0">
                <a:solidFill>
                  <a:srgbClr val="000000"/>
                </a:solidFill>
                <a:latin typeface="Inter"/>
                <a:ea typeface="Times New Roman" panose="02020603050405020304" pitchFamily="18" charset="0"/>
              </a:rPr>
              <a:t>, that had a missing ‘Fare’ value, calculating the median fare associated with the passenger’s class (‘</a:t>
            </a:r>
            <a:r>
              <a:rPr lang="en-US" sz="1600" dirty="0" err="1">
                <a:solidFill>
                  <a:srgbClr val="000000"/>
                </a:solidFill>
                <a:latin typeface="Inter"/>
                <a:ea typeface="Times New Roman" panose="02020603050405020304" pitchFamily="18" charset="0"/>
              </a:rPr>
              <a:t>Pclass</a:t>
            </a:r>
            <a:r>
              <a:rPr lang="en-US" sz="1600" dirty="0">
                <a:solidFill>
                  <a:srgbClr val="000000"/>
                </a:solidFill>
                <a:latin typeface="Inter"/>
                <a:ea typeface="Times New Roman" panose="02020603050405020304" pitchFamily="18" charset="0"/>
              </a:rPr>
              <a:t>’), 3</a:t>
            </a:r>
            <a:r>
              <a:rPr lang="en-US" sz="1600" baseline="30000" dirty="0">
                <a:solidFill>
                  <a:srgbClr val="000000"/>
                </a:solidFill>
                <a:latin typeface="Inter"/>
                <a:ea typeface="Times New Roman" panose="02020603050405020304" pitchFamily="18" charset="0"/>
              </a:rPr>
              <a:t>rd</a:t>
            </a:r>
            <a:r>
              <a:rPr lang="en-US" sz="1600" dirty="0">
                <a:solidFill>
                  <a:srgbClr val="000000"/>
                </a:solidFill>
                <a:latin typeface="Inter"/>
                <a:ea typeface="Times New Roman" panose="02020603050405020304" pitchFamily="18" charset="0"/>
              </a:rPr>
              <a:t> Class, and port of embarkment (‘Embarked’), </a:t>
            </a:r>
            <a:r>
              <a:rPr lang="en-US" sz="1600" dirty="0" err="1">
                <a:solidFill>
                  <a:srgbClr val="000000"/>
                </a:solidFill>
                <a:latin typeface="Inter"/>
                <a:ea typeface="Times New Roman" panose="02020603050405020304" pitchFamily="18" charset="0"/>
              </a:rPr>
              <a:t>Southhampton</a:t>
            </a:r>
            <a:r>
              <a:rPr lang="en-US" sz="1600" dirty="0">
                <a:solidFill>
                  <a:srgbClr val="000000"/>
                </a:solidFill>
                <a:latin typeface="Inter"/>
                <a:ea typeface="Times New Roman" panose="02020603050405020304" pitchFamily="18" charset="0"/>
              </a:rPr>
              <a:t>, and imputing that fare for the passenger. </a:t>
            </a:r>
          </a:p>
          <a:p>
            <a:pPr lvl="1">
              <a:spcBef>
                <a:spcPts val="1000"/>
              </a:spcBef>
              <a:defRPr/>
            </a:pPr>
            <a:r>
              <a:rPr lang="en-US" sz="1600" dirty="0">
                <a:solidFill>
                  <a:srgbClr val="000000"/>
                </a:solidFill>
                <a:latin typeface="Inter"/>
                <a:ea typeface="Times New Roman" panose="02020603050405020304" pitchFamily="18" charset="0"/>
              </a:rPr>
              <a:t>‘Embarked’ imputation was done by identifying the two passengers, Mrs. Stone and Miss Icard, that shared a ticket number and cabin on the voyage, conduct some research to determine their relationship to each other (Icard was Stone’s maid) and their port of embarkment, </a:t>
            </a:r>
            <a:r>
              <a:rPr lang="en-US" sz="1600" dirty="0" err="1">
                <a:solidFill>
                  <a:srgbClr val="000000"/>
                </a:solidFill>
                <a:latin typeface="Inter"/>
                <a:ea typeface="Times New Roman" panose="02020603050405020304" pitchFamily="18" charset="0"/>
              </a:rPr>
              <a:t>Southhampton</a:t>
            </a:r>
            <a:r>
              <a:rPr lang="en-US" sz="1600" dirty="0">
                <a:solidFill>
                  <a:srgbClr val="000000"/>
                </a:solidFill>
                <a:latin typeface="Inter"/>
                <a:ea typeface="Times New Roman" panose="02020603050405020304" pitchFamily="18" charset="0"/>
              </a:rPr>
              <a:t>, and impute that port for both passengers.</a:t>
            </a:r>
          </a:p>
          <a:p>
            <a:pPr lvl="1">
              <a:spcBef>
                <a:spcPts val="1000"/>
              </a:spcBef>
              <a:defRPr/>
            </a:pPr>
            <a:r>
              <a:rPr lang="en-US" sz="1600" dirty="0">
                <a:solidFill>
                  <a:srgbClr val="000000"/>
                </a:solidFill>
                <a:latin typeface="Inter"/>
                <a:ea typeface="Times New Roman" panose="02020603050405020304" pitchFamily="18" charset="0"/>
              </a:rPr>
              <a:t>‘Deck’ imputation started with ticket number (‘</a:t>
            </a:r>
            <a:r>
              <a:rPr lang="en-US" sz="1600" dirty="0" err="1">
                <a:solidFill>
                  <a:srgbClr val="000000"/>
                </a:solidFill>
                <a:latin typeface="Inter"/>
                <a:ea typeface="Times New Roman" panose="02020603050405020304" pitchFamily="18" charset="0"/>
              </a:rPr>
              <a:t>TicketNumber</a:t>
            </a:r>
            <a:r>
              <a:rPr lang="en-US" sz="1600" dirty="0">
                <a:solidFill>
                  <a:srgbClr val="000000"/>
                </a:solidFill>
                <a:latin typeface="Inter"/>
                <a:ea typeface="Times New Roman" panose="02020603050405020304" pitchFamily="18" charset="0"/>
              </a:rPr>
              <a:t>’) sequence analysis by passenger class (Pclass).  This showed that the White Star Line had created the tickets with certain ticket number ranges that reflected a specific passenger class predominately.  Ticket numbers 2667 through 9549 mostly and 330971 through 3101317 completely were 3</a:t>
            </a:r>
            <a:r>
              <a:rPr lang="en-US" sz="1600" baseline="30000" dirty="0">
                <a:solidFill>
                  <a:srgbClr val="000000"/>
                </a:solidFill>
                <a:latin typeface="Inter"/>
                <a:ea typeface="Times New Roman" panose="02020603050405020304" pitchFamily="18" charset="0"/>
              </a:rPr>
              <a:t>rd</a:t>
            </a:r>
            <a:r>
              <a:rPr lang="en-US" sz="1600" dirty="0">
                <a:solidFill>
                  <a:srgbClr val="000000"/>
                </a:solidFill>
                <a:latin typeface="Inter"/>
                <a:ea typeface="Times New Roman" panose="02020603050405020304" pitchFamily="18" charset="0"/>
              </a:rPr>
              <a:t> class, and 9550 through 28210 mostly were 1</a:t>
            </a:r>
            <a:r>
              <a:rPr lang="en-US" sz="1600" baseline="30000" dirty="0">
                <a:solidFill>
                  <a:srgbClr val="000000"/>
                </a:solidFill>
                <a:latin typeface="Inter"/>
                <a:ea typeface="Times New Roman" panose="02020603050405020304" pitchFamily="18" charset="0"/>
              </a:rPr>
              <a:t>st</a:t>
            </a:r>
            <a:r>
              <a:rPr lang="en-US" sz="1600" dirty="0">
                <a:solidFill>
                  <a:srgbClr val="000000"/>
                </a:solidFill>
                <a:latin typeface="Inter"/>
                <a:ea typeface="Times New Roman" panose="02020603050405020304" pitchFamily="18" charset="0"/>
              </a:rPr>
              <a:t> class.  With the passenger class distribution being 1</a:t>
            </a:r>
            <a:r>
              <a:rPr lang="en-US" sz="1600" baseline="30000" dirty="0">
                <a:solidFill>
                  <a:srgbClr val="000000"/>
                </a:solidFill>
                <a:latin typeface="Inter"/>
                <a:ea typeface="Times New Roman" panose="02020603050405020304" pitchFamily="18" charset="0"/>
              </a:rPr>
              <a:t>st</a:t>
            </a:r>
            <a:r>
              <a:rPr lang="en-US" sz="1600" dirty="0">
                <a:solidFill>
                  <a:srgbClr val="000000"/>
                </a:solidFill>
                <a:latin typeface="Inter"/>
                <a:ea typeface="Times New Roman" panose="02020603050405020304" pitchFamily="18" charset="0"/>
              </a:rPr>
              <a:t>: 323, 2</a:t>
            </a:r>
            <a:r>
              <a:rPr lang="en-US" sz="1600" baseline="30000" dirty="0">
                <a:solidFill>
                  <a:srgbClr val="000000"/>
                </a:solidFill>
                <a:latin typeface="Inter"/>
                <a:ea typeface="Times New Roman" panose="02020603050405020304" pitchFamily="18" charset="0"/>
              </a:rPr>
              <a:t>nd</a:t>
            </a:r>
            <a:r>
              <a:rPr lang="en-US" sz="1600" dirty="0">
                <a:solidFill>
                  <a:srgbClr val="000000"/>
                </a:solidFill>
                <a:latin typeface="Inter"/>
                <a:ea typeface="Times New Roman" panose="02020603050405020304" pitchFamily="18" charset="0"/>
              </a:rPr>
              <a:t>: 277, and 3</a:t>
            </a:r>
            <a:r>
              <a:rPr lang="en-US" sz="1600" baseline="30000" dirty="0">
                <a:solidFill>
                  <a:srgbClr val="000000"/>
                </a:solidFill>
                <a:latin typeface="Inter"/>
                <a:ea typeface="Times New Roman" panose="02020603050405020304" pitchFamily="18" charset="0"/>
              </a:rPr>
              <a:t>rd</a:t>
            </a:r>
            <a:r>
              <a:rPr lang="en-US" sz="1600" dirty="0">
                <a:solidFill>
                  <a:srgbClr val="000000"/>
                </a:solidFill>
                <a:latin typeface="Inter"/>
                <a:ea typeface="Times New Roman" panose="02020603050405020304" pitchFamily="18" charset="0"/>
              </a:rPr>
              <a:t>: 709, I needed to gain some understanding of the ship accommodation per deck for passenger classes.  Please refer to the table on the next slide.</a:t>
            </a:r>
            <a:endParaRPr lang="en-US" sz="1800" dirty="0">
              <a:solidFill>
                <a:srgbClr val="000000"/>
              </a:solidFill>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endParaRPr lang="en-US" dirty="0"/>
          </a:p>
        </p:txBody>
      </p:sp>
    </p:spTree>
    <p:extLst>
      <p:ext uri="{BB962C8B-B14F-4D97-AF65-F5344CB8AC3E}">
        <p14:creationId xmlns:p14="http://schemas.microsoft.com/office/powerpoint/2010/main" val="136280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29731-F843-54D3-3F24-F3456759A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A09A0-35BB-7979-99FD-C4618190F100}"/>
              </a:ext>
            </a:extLst>
          </p:cNvPr>
          <p:cNvSpPr>
            <a:spLocks noGrp="1"/>
          </p:cNvSpPr>
          <p:nvPr>
            <p:ph type="title"/>
          </p:nvPr>
        </p:nvSpPr>
        <p:spPr/>
        <p:txBody>
          <a:bodyPr/>
          <a:lstStyle/>
          <a:p>
            <a:r>
              <a:rPr lang="en-US" dirty="0"/>
              <a:t>Prepare (cont.)</a:t>
            </a:r>
          </a:p>
        </p:txBody>
      </p:sp>
      <p:sp>
        <p:nvSpPr>
          <p:cNvPr id="3" name="Content Placeholder 2">
            <a:extLst>
              <a:ext uri="{FF2B5EF4-FFF2-40B4-BE49-F238E27FC236}">
                <a16:creationId xmlns:a16="http://schemas.microsoft.com/office/drawing/2014/main" id="{53456516-194F-E9FC-74BD-00382538FCDC}"/>
              </a:ext>
            </a:extLst>
          </p:cNvPr>
          <p:cNvSpPr>
            <a:spLocks noGrp="1"/>
          </p:cNvSpPr>
          <p:nvPr>
            <p:ph idx="1"/>
          </p:nvPr>
        </p:nvSpPr>
        <p:spPr>
          <a:xfrm>
            <a:off x="838200" y="1457325"/>
            <a:ext cx="10515600" cy="4719638"/>
          </a:xfrm>
        </p:spPr>
        <p:txBody>
          <a:bodyPr>
            <a:normAutofit lnSpcReduction="10000"/>
          </a:bodyPr>
          <a:lstStyle/>
          <a:p>
            <a:pPr marL="0" marR="0" lvl="0" indent="0" algn="l" defTabSz="914400" rtl="0" eaLnBrk="1" fontAlgn="auto" latinLnBrk="0" hangingPunct="1">
              <a:lnSpc>
                <a:spcPct val="90000"/>
              </a:lnSpc>
              <a:spcBef>
                <a:spcPts val="1000"/>
              </a:spcBef>
              <a:spcAft>
                <a:spcPts val="0"/>
              </a:spcAft>
              <a:buClrTx/>
              <a:buSzTx/>
              <a:buNone/>
              <a:tabLst/>
              <a:defRPr/>
            </a:pPr>
            <a:endParaRPr lang="en-US" sz="800" dirty="0">
              <a:solidFill>
                <a:srgbClr val="000000"/>
              </a:solidFill>
              <a:latin typeface="Inter"/>
              <a:ea typeface="Times New Roman" panose="02020603050405020304" pitchFamily="18" charset="0"/>
            </a:endParaRPr>
          </a:p>
          <a:p>
            <a:pPr lvl="1">
              <a:spcBef>
                <a:spcPts val="1000"/>
              </a:spcBef>
              <a:defRPr/>
            </a:pPr>
            <a:endParaRPr kumimoji="0" lang="en-US" sz="1400" b="0" i="0" u="none" strike="noStrike" kern="1200" cap="none" spc="0" normalizeH="0" baseline="0" noProof="0" dirty="0">
              <a:ln>
                <a:noFill/>
              </a:ln>
              <a:solidFill>
                <a:srgbClr val="000000"/>
              </a:solidFill>
              <a:effectLst/>
              <a:uLnTx/>
              <a:uFillTx/>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1800" dirty="0">
              <a:solidFill>
                <a:srgbClr val="000000"/>
              </a:solidFill>
              <a:latin typeface="Inter"/>
              <a:ea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tabLst/>
              <a:defRPr/>
            </a:pPr>
            <a:r>
              <a:rPr lang="en-US" sz="1800" dirty="0">
                <a:solidFill>
                  <a:srgbClr val="000000"/>
                </a:solidFill>
                <a:latin typeface="Inter"/>
                <a:ea typeface="Times New Roman" panose="02020603050405020304" pitchFamily="18" charset="0"/>
              </a:rPr>
              <a:t> </a:t>
            </a:r>
          </a:p>
          <a:p>
            <a:pPr marL="0" marR="0" lvl="0" indent="0" algn="l" defTabSz="914400" rtl="0" eaLnBrk="1" fontAlgn="auto" latinLnBrk="0" hangingPunct="1">
              <a:lnSpc>
                <a:spcPct val="90000"/>
              </a:lnSpc>
              <a:spcBef>
                <a:spcPts val="1000"/>
              </a:spcBef>
              <a:spcAft>
                <a:spcPts val="0"/>
              </a:spcAft>
              <a:buClrTx/>
              <a:buSzTx/>
              <a:buNone/>
              <a:tabLst/>
              <a:defRPr/>
            </a:pPr>
            <a:endParaRPr lang="en-US" sz="1800" dirty="0">
              <a:solidFill>
                <a:srgbClr val="000000"/>
              </a:solidFill>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Inter"/>
                <a:ea typeface="Times New Roman" panose="02020603050405020304" pitchFamily="18" charset="0"/>
              </a:rPr>
              <a:t>As you can see, the Titanic had considerably more capacity for passengers than was utilized on its maiden voyage.  Regarding the estimations, I am reasonably confident on the 3</a:t>
            </a:r>
            <a:r>
              <a:rPr lang="en-US" sz="1800" baseline="30000" dirty="0">
                <a:solidFill>
                  <a:srgbClr val="000000"/>
                </a:solidFill>
                <a:latin typeface="Inter"/>
                <a:ea typeface="Times New Roman" panose="02020603050405020304" pitchFamily="18" charset="0"/>
              </a:rPr>
              <a:t>rd</a:t>
            </a:r>
            <a:r>
              <a:rPr lang="en-US" sz="1800" dirty="0">
                <a:solidFill>
                  <a:srgbClr val="000000"/>
                </a:solidFill>
                <a:latin typeface="Inter"/>
                <a:ea typeface="Times New Roman" panose="02020603050405020304" pitchFamily="18" charset="0"/>
              </a:rPr>
              <a:t> Class estimations based on historical information concerning number of steerage passengers, the 164 G deck occupancy, and 113 Queenstown 3</a:t>
            </a:r>
            <a:r>
              <a:rPr lang="en-US" sz="1800" baseline="30000" dirty="0">
                <a:solidFill>
                  <a:srgbClr val="000000"/>
                </a:solidFill>
                <a:latin typeface="Inter"/>
                <a:ea typeface="Times New Roman" panose="02020603050405020304" pitchFamily="18" charset="0"/>
              </a:rPr>
              <a:t>rd</a:t>
            </a:r>
            <a:r>
              <a:rPr lang="en-US" sz="1800" dirty="0">
                <a:solidFill>
                  <a:srgbClr val="000000"/>
                </a:solidFill>
                <a:latin typeface="Inter"/>
                <a:ea typeface="Times New Roman" panose="02020603050405020304" pitchFamily="18" charset="0"/>
              </a:rPr>
              <a:t> Class passengers that were put there.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srgbClr val="000000"/>
                </a:solidFill>
                <a:latin typeface="Inter"/>
                <a:ea typeface="Times New Roman" panose="02020603050405020304" pitchFamily="18" charset="0"/>
              </a:rPr>
              <a:t>The cabin number existing information is mostly 1</a:t>
            </a:r>
            <a:r>
              <a:rPr lang="en-US" sz="1800" baseline="30000" dirty="0">
                <a:solidFill>
                  <a:srgbClr val="000000"/>
                </a:solidFill>
                <a:latin typeface="Inter"/>
                <a:ea typeface="Times New Roman" panose="02020603050405020304" pitchFamily="18" charset="0"/>
              </a:rPr>
              <a:t>st</a:t>
            </a:r>
            <a:r>
              <a:rPr lang="en-US" sz="1800" dirty="0">
                <a:solidFill>
                  <a:srgbClr val="000000"/>
                </a:solidFill>
                <a:latin typeface="Inter"/>
                <a:ea typeface="Times New Roman" panose="02020603050405020304" pitchFamily="18" charset="0"/>
              </a:rPr>
              <a:t> Class.  Hoping that through ticket number and possibly ticket prefix analysis, possibly embarkment, and more research, I will be able to better define the estimated passenger allocation.  Used an official document on the next slide to understand cabin vs. steerage passengers.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endParaRPr lang="en-US" dirty="0"/>
          </a:p>
        </p:txBody>
      </p:sp>
      <p:pic>
        <p:nvPicPr>
          <p:cNvPr id="5" name="Picture 4">
            <a:extLst>
              <a:ext uri="{FF2B5EF4-FFF2-40B4-BE49-F238E27FC236}">
                <a16:creationId xmlns:a16="http://schemas.microsoft.com/office/drawing/2014/main" id="{681D0339-06A2-5629-212D-92AE35B9AD50}"/>
              </a:ext>
            </a:extLst>
          </p:cNvPr>
          <p:cNvPicPr>
            <a:picLocks noChangeAspect="1"/>
          </p:cNvPicPr>
          <p:nvPr/>
        </p:nvPicPr>
        <p:blipFill>
          <a:blip r:embed="rId2"/>
          <a:stretch>
            <a:fillRect/>
          </a:stretch>
        </p:blipFill>
        <p:spPr>
          <a:xfrm>
            <a:off x="2246280" y="1408499"/>
            <a:ext cx="7699440" cy="2525326"/>
          </a:xfrm>
          <a:prstGeom prst="rect">
            <a:avLst/>
          </a:prstGeom>
        </p:spPr>
      </p:pic>
    </p:spTree>
    <p:extLst>
      <p:ext uri="{BB962C8B-B14F-4D97-AF65-F5344CB8AC3E}">
        <p14:creationId xmlns:p14="http://schemas.microsoft.com/office/powerpoint/2010/main" val="263213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76BCEE-3A8C-1F1B-B7A9-F0B1E854043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7672EE-35C2-04CE-EC3F-DC5B07854D19}"/>
              </a:ext>
            </a:extLst>
          </p:cNvPr>
          <p:cNvSpPr>
            <a:spLocks noGrp="1"/>
          </p:cNvSpPr>
          <p:nvPr>
            <p:ph type="title"/>
          </p:nvPr>
        </p:nvSpPr>
        <p:spPr>
          <a:xfrm>
            <a:off x="4692172" y="951242"/>
            <a:ext cx="6894576" cy="1022427"/>
          </a:xfrm>
        </p:spPr>
        <p:txBody>
          <a:bodyPr anchor="b">
            <a:normAutofit/>
          </a:bodyPr>
          <a:lstStyle/>
          <a:p>
            <a:r>
              <a:rPr lang="en-US" sz="5400" dirty="0"/>
              <a:t>Prepare (cont.)</a:t>
            </a:r>
          </a:p>
        </p:txBody>
      </p:sp>
      <p:pic>
        <p:nvPicPr>
          <p:cNvPr id="4" name="Picture 3">
            <a:extLst>
              <a:ext uri="{FF2B5EF4-FFF2-40B4-BE49-F238E27FC236}">
                <a16:creationId xmlns:a16="http://schemas.microsoft.com/office/drawing/2014/main" id="{7ABD365C-47C5-25E5-899A-B61AFBD6CB87}"/>
              </a:ext>
            </a:extLst>
          </p:cNvPr>
          <p:cNvPicPr>
            <a:picLocks noChangeAspect="1"/>
          </p:cNvPicPr>
          <p:nvPr/>
        </p:nvPicPr>
        <p:blipFill>
          <a:blip r:embed="rId2"/>
          <a:srcRect l="10917" r="4967"/>
          <a:stretch>
            <a:fillRect/>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6"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00130B-C54D-C5F0-FEC5-9360ABD9A178}"/>
              </a:ext>
            </a:extLst>
          </p:cNvPr>
          <p:cNvSpPr>
            <a:spLocks noGrp="1"/>
          </p:cNvSpPr>
          <p:nvPr>
            <p:ph idx="1"/>
          </p:nvPr>
        </p:nvSpPr>
        <p:spPr>
          <a:xfrm>
            <a:off x="4692172" y="2555749"/>
            <a:ext cx="6894576" cy="3776472"/>
          </a:xfrm>
        </p:spPr>
        <p:txBody>
          <a:bodyPr>
            <a:normAutofit/>
          </a:bodyPr>
          <a:lstStyle/>
          <a:p>
            <a:pPr marL="0" marR="0" lvl="0" indent="0" defTabSz="914400" rtl="0" eaLnBrk="1" fontAlgn="auto" latinLnBrk="0" hangingPunct="1">
              <a:spcBef>
                <a:spcPts val="1000"/>
              </a:spcBef>
              <a:spcAft>
                <a:spcPts val="0"/>
              </a:spcAft>
              <a:buClrTx/>
              <a:buSzTx/>
              <a:buNone/>
              <a:tabLst/>
              <a:defRPr/>
            </a:pPr>
            <a:endParaRPr kumimoji="0" lang="en-US" sz="1200" b="0" i="0" u="none" strike="noStrike" kern="1200" cap="none" spc="0" normalizeH="0" baseline="0" noProof="0" dirty="0">
              <a:ln>
                <a:noFill/>
              </a:ln>
              <a:effectLst/>
              <a:uLnTx/>
              <a:uFillTx/>
              <a:latin typeface="Times New Roman" panose="02020603050405020304" pitchFamily="18" charset="0"/>
              <a:ea typeface="Times New Roman" panose="02020603050405020304" pitchFamily="18" charset="0"/>
              <a:cs typeface="+mn-cs"/>
            </a:endParaRPr>
          </a:p>
          <a:p>
            <a:r>
              <a:rPr lang="en-US" sz="1600" dirty="0">
                <a:latin typeface="Inter"/>
              </a:rPr>
              <a:t>With the markings on this document, one can tell that it was being modified, but the 113 3</a:t>
            </a:r>
            <a:r>
              <a:rPr lang="en-US" sz="1600" baseline="30000" dirty="0">
                <a:latin typeface="Inter"/>
              </a:rPr>
              <a:t>rd</a:t>
            </a:r>
            <a:r>
              <a:rPr lang="en-US" sz="1600" dirty="0">
                <a:latin typeface="Inter"/>
              </a:rPr>
              <a:t> Class Queenstown passengers were written.  It also notes an estimation of steerage passengers vs. cabin passengers.  Steerage passengers are 3</a:t>
            </a:r>
            <a:r>
              <a:rPr lang="en-US" sz="1600" baseline="30000" dirty="0">
                <a:latin typeface="Inter"/>
              </a:rPr>
              <a:t>rd</a:t>
            </a:r>
            <a:r>
              <a:rPr lang="en-US" sz="1600" dirty="0">
                <a:latin typeface="Inter"/>
              </a:rPr>
              <a:t> Class passengers that were located on Deck F and G.  On the other hand, the majority of those who embarked from Cherbourg were in 1</a:t>
            </a:r>
            <a:r>
              <a:rPr lang="en-US" sz="1600" baseline="30000" dirty="0">
                <a:latin typeface="Inter"/>
              </a:rPr>
              <a:t>st</a:t>
            </a:r>
            <a:r>
              <a:rPr lang="en-US" sz="1600" dirty="0">
                <a:latin typeface="Inter"/>
              </a:rPr>
              <a:t> Class.</a:t>
            </a:r>
          </a:p>
          <a:p>
            <a:r>
              <a:rPr lang="en-US" sz="1600" dirty="0">
                <a:latin typeface="Inter"/>
              </a:rPr>
              <a:t>After exhaustive review of tickets, limited cabin assignment information, ship accommodations capacity numbers, and Certificate for Clearance documentation, it became apparent that there was insufficient resources to fully and accurately impute ‘Deck’ values for passengers.  Though deck locations probably played a role in the survival of passengers, the variable had to be sacrificed.</a:t>
            </a:r>
          </a:p>
          <a:p>
            <a:r>
              <a:rPr lang="en-US" sz="1600" dirty="0">
                <a:latin typeface="Inter"/>
              </a:rPr>
              <a:t>Certificate of Clearance counts for children was used to verify Age imputation results.</a:t>
            </a:r>
          </a:p>
        </p:txBody>
      </p:sp>
    </p:spTree>
    <p:extLst>
      <p:ext uri="{BB962C8B-B14F-4D97-AF65-F5344CB8AC3E}">
        <p14:creationId xmlns:p14="http://schemas.microsoft.com/office/powerpoint/2010/main" val="376991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C55AEF-9D0C-6E58-23C9-AD37754090A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95A555-098A-EDEA-99A5-82BF41300F94}"/>
              </a:ext>
            </a:extLst>
          </p:cNvPr>
          <p:cNvSpPr>
            <a:spLocks noGrp="1"/>
          </p:cNvSpPr>
          <p:nvPr>
            <p:ph type="title"/>
          </p:nvPr>
        </p:nvSpPr>
        <p:spPr>
          <a:xfrm>
            <a:off x="1137034" y="609597"/>
            <a:ext cx="9392421" cy="1330841"/>
          </a:xfrm>
        </p:spPr>
        <p:txBody>
          <a:bodyPr>
            <a:normAutofit/>
          </a:bodyPr>
          <a:lstStyle/>
          <a:p>
            <a:r>
              <a:rPr lang="en-US" dirty="0"/>
              <a:t>Prepare (cont.)</a:t>
            </a:r>
          </a:p>
        </p:txBody>
      </p:sp>
      <p:sp>
        <p:nvSpPr>
          <p:cNvPr id="3" name="Content Placeholder 2">
            <a:extLst>
              <a:ext uri="{FF2B5EF4-FFF2-40B4-BE49-F238E27FC236}">
                <a16:creationId xmlns:a16="http://schemas.microsoft.com/office/drawing/2014/main" id="{0C430C11-C8B6-5C20-B17F-0C34728ED105}"/>
              </a:ext>
            </a:extLst>
          </p:cNvPr>
          <p:cNvSpPr>
            <a:spLocks noGrp="1"/>
          </p:cNvSpPr>
          <p:nvPr>
            <p:ph idx="1"/>
          </p:nvPr>
        </p:nvSpPr>
        <p:spPr>
          <a:xfrm>
            <a:off x="1137034" y="2198362"/>
            <a:ext cx="4958966" cy="3917773"/>
          </a:xfrm>
        </p:spPr>
        <p:txBody>
          <a:bodyPr>
            <a:normAutofit/>
          </a:bodyPr>
          <a:lstStyle/>
          <a:p>
            <a:pPr marL="457200" lvl="1" indent="0">
              <a:spcBef>
                <a:spcPts val="1000"/>
              </a:spcBef>
              <a:buNone/>
              <a:defRPr/>
            </a:pPr>
            <a:endParaRPr kumimoji="0" lang="en-US" sz="1900" b="0" i="0" u="none" strike="noStrike" kern="1200" cap="none" spc="0" normalizeH="0" baseline="0" noProof="0">
              <a:ln>
                <a:noFill/>
              </a:ln>
              <a:effectLst/>
              <a:uLnTx/>
              <a:uFillTx/>
              <a:latin typeface="Times New Roman" panose="02020603050405020304" pitchFamily="18" charset="0"/>
              <a:ea typeface="Times New Roman" panose="02020603050405020304" pitchFamily="18" charset="0"/>
              <a:cs typeface="+mn-cs"/>
            </a:endParaRPr>
          </a:p>
          <a:p>
            <a:pPr lvl="1">
              <a:spcBef>
                <a:spcPts val="1000"/>
              </a:spcBef>
              <a:defRPr/>
            </a:pPr>
            <a:r>
              <a:rPr lang="en-US" sz="1900">
                <a:latin typeface="Inter"/>
                <a:ea typeface="Times New Roman" panose="02020603050405020304" pitchFamily="18" charset="0"/>
              </a:rPr>
              <a:t>‘Age’ imputation was done by using a combination of the ‘Title’ (Mr, Mrs, Miss, Master), ‘FamilySize’, ‘SibSp’, ‘Parch’,  and ‘FamilyID’ to evaluate family member median age relationships and impute missing age values.</a:t>
            </a:r>
          </a:p>
          <a:p>
            <a:pPr lvl="1">
              <a:spcBef>
                <a:spcPts val="1000"/>
              </a:spcBef>
              <a:defRPr/>
            </a:pPr>
            <a:r>
              <a:rPr lang="en-US" sz="1900">
                <a:latin typeface="Inter"/>
                <a:ea typeface="Times New Roman" panose="02020603050405020304" pitchFamily="18" charset="0"/>
              </a:rPr>
              <a:t>‘Age_Cat’ variable was created from the ‘Age’ variable to represent significant age groups (Infant 0-4, Child 5-13, Young Adult (14-24), Adult (25-39), Mature Adult (40-59), Senior(60+)).</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a:ln>
                <a:noFill/>
              </a:ln>
              <a:effectLst/>
              <a:uLnTx/>
              <a:uFillTx/>
              <a:latin typeface="Times New Roman" panose="02020603050405020304" pitchFamily="18" charset="0"/>
              <a:ea typeface="Times New Roman" panose="02020603050405020304" pitchFamily="18" charset="0"/>
              <a:cs typeface="+mn-cs"/>
            </a:endParaRPr>
          </a:p>
          <a:p>
            <a:endParaRPr lang="en-US" sz="1900"/>
          </a:p>
        </p:txBody>
      </p:sp>
      <p:pic>
        <p:nvPicPr>
          <p:cNvPr id="5" name="Picture 4">
            <a:extLst>
              <a:ext uri="{FF2B5EF4-FFF2-40B4-BE49-F238E27FC236}">
                <a16:creationId xmlns:a16="http://schemas.microsoft.com/office/drawing/2014/main" id="{D3317865-8055-F0E9-9691-0A40F28A4525}"/>
              </a:ext>
            </a:extLst>
          </p:cNvPr>
          <p:cNvPicPr>
            <a:picLocks noChangeAspect="1"/>
          </p:cNvPicPr>
          <p:nvPr/>
        </p:nvPicPr>
        <p:blipFill>
          <a:blip r:embed="rId2"/>
          <a:stretch>
            <a:fillRect/>
          </a:stretch>
        </p:blipFill>
        <p:spPr>
          <a:xfrm>
            <a:off x="6719367" y="2356967"/>
            <a:ext cx="4788505" cy="3411809"/>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41669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a:xfrm>
            <a:off x="838200" y="365125"/>
            <a:ext cx="10515600" cy="1529663"/>
          </a:xfrm>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38200" y="1825625"/>
            <a:ext cx="10515600" cy="4351338"/>
          </a:xfrm>
        </p:spPr>
        <p:txBody>
          <a:bodyPr>
            <a:normAutofit/>
          </a:bodyPr>
          <a:lstStyle/>
          <a:p>
            <a:pPr lvl="1"/>
            <a:endParaRPr lang="en-US" sz="1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493A946C-BBD0-20B0-E409-40546CCE6FDA}"/>
              </a:ext>
            </a:extLst>
          </p:cNvPr>
          <p:cNvSpPr txBox="1">
            <a:spLocks/>
          </p:cNvSpPr>
          <p:nvPr/>
        </p:nvSpPr>
        <p:spPr>
          <a:xfrm>
            <a:off x="838200" y="2257425"/>
            <a:ext cx="10515600" cy="3743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0000"/>
                </a:solidFill>
                <a:latin typeface="Times New Roman" panose="02020603050405020304" pitchFamily="18" charset="0"/>
              </a:rPr>
              <a:t>Unnecessary or non-predictive variables were removed from the training and test datasets.</a:t>
            </a:r>
          </a:p>
          <a:p>
            <a:pPr lvl="1"/>
            <a:r>
              <a:rPr lang="en-US" sz="1400" dirty="0">
                <a:solidFill>
                  <a:srgbClr val="000000"/>
                </a:solidFill>
                <a:latin typeface="Times New Roman" panose="02020603050405020304" pitchFamily="18" charset="0"/>
              </a:rPr>
              <a:t>Omitted: PassengerId, Name, Surname, Ticket, </a:t>
            </a:r>
            <a:r>
              <a:rPr lang="en-US" sz="1400" dirty="0" err="1">
                <a:solidFill>
                  <a:srgbClr val="000000"/>
                </a:solidFill>
                <a:latin typeface="Times New Roman" panose="02020603050405020304" pitchFamily="18" charset="0"/>
              </a:rPr>
              <a:t>TicketPrefix</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TicketNumber</a:t>
            </a:r>
            <a:r>
              <a:rPr lang="en-US" sz="1400" dirty="0">
                <a:solidFill>
                  <a:srgbClr val="000000"/>
                </a:solidFill>
                <a:latin typeface="Times New Roman" panose="02020603050405020304" pitchFamily="18" charset="0"/>
              </a:rPr>
              <a:t>, Cabin, Deck, </a:t>
            </a:r>
            <a:r>
              <a:rPr lang="en-US" sz="1400" dirty="0" err="1">
                <a:solidFill>
                  <a:srgbClr val="000000"/>
                </a:solidFill>
                <a:latin typeface="Times New Roman" panose="02020603050405020304" pitchFamily="18" charset="0"/>
              </a:rPr>
              <a:t>FamilyID</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SibSp</a:t>
            </a:r>
            <a:r>
              <a:rPr lang="en-US" sz="1400" dirty="0">
                <a:solidFill>
                  <a:srgbClr val="000000"/>
                </a:solidFill>
                <a:latin typeface="Times New Roman" panose="02020603050405020304" pitchFamily="18" charset="0"/>
              </a:rPr>
              <a:t>, Parch</a:t>
            </a:r>
          </a:p>
          <a:p>
            <a:pPr lvl="1"/>
            <a:r>
              <a:rPr lang="en-US" sz="1400" dirty="0">
                <a:solidFill>
                  <a:srgbClr val="000000"/>
                </a:solidFill>
                <a:latin typeface="Times New Roman" panose="02020603050405020304" pitchFamily="18" charset="0"/>
              </a:rPr>
              <a:t>Retained: Survived, </a:t>
            </a:r>
            <a:r>
              <a:rPr lang="en-US" sz="1400" dirty="0" err="1">
                <a:solidFill>
                  <a:srgbClr val="000000"/>
                </a:solidFill>
                <a:latin typeface="Times New Roman" panose="02020603050405020304" pitchFamily="18" charset="0"/>
              </a:rPr>
              <a:t>Pclass</a:t>
            </a:r>
            <a:r>
              <a:rPr lang="en-US" sz="1400" dirty="0">
                <a:solidFill>
                  <a:srgbClr val="000000"/>
                </a:solidFill>
                <a:latin typeface="Times New Roman" panose="02020603050405020304" pitchFamily="18" charset="0"/>
              </a:rPr>
              <a:t>, Sex, Age, Fare, Embarked, Title, </a:t>
            </a:r>
            <a:r>
              <a:rPr lang="en-US" sz="1400" dirty="0" err="1">
                <a:solidFill>
                  <a:srgbClr val="000000"/>
                </a:solidFill>
                <a:latin typeface="Times New Roman" panose="02020603050405020304" pitchFamily="18" charset="0"/>
              </a:rPr>
              <a:t>FamilySize</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Age_Cat</a:t>
            </a:r>
            <a:endParaRPr lang="en-US" sz="180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rPr>
              <a:t>Rare titles were grouped together to form the </a:t>
            </a:r>
            <a:r>
              <a:rPr lang="en-US" sz="1800" dirty="0" err="1">
                <a:solidFill>
                  <a:srgbClr val="000000"/>
                </a:solidFill>
                <a:latin typeface="Times New Roman" panose="02020603050405020304" pitchFamily="18" charset="0"/>
              </a:rPr>
              <a:t>Title_Other</a:t>
            </a:r>
            <a:r>
              <a:rPr lang="en-US" sz="1800" dirty="0">
                <a:solidFill>
                  <a:srgbClr val="000000"/>
                </a:solidFill>
                <a:latin typeface="Times New Roman" panose="02020603050405020304" pitchFamily="18" charset="0"/>
              </a:rPr>
              <a:t> variable.</a:t>
            </a:r>
          </a:p>
          <a:p>
            <a:pPr lvl="1"/>
            <a:r>
              <a:rPr lang="en-US" sz="1400" dirty="0">
                <a:solidFill>
                  <a:srgbClr val="000000"/>
                </a:solidFill>
                <a:latin typeface="Times New Roman" panose="02020603050405020304" pitchFamily="18" charset="0"/>
              </a:rPr>
              <a:t>Grouped Titles: Dr, Rev, Major, Don, Col, </a:t>
            </a:r>
            <a:r>
              <a:rPr lang="en-US" sz="1400" dirty="0" err="1">
                <a:solidFill>
                  <a:srgbClr val="000000"/>
                </a:solidFill>
                <a:latin typeface="Times New Roman" panose="02020603050405020304" pitchFamily="18" charset="0"/>
              </a:rPr>
              <a:t>Jonkeer</a:t>
            </a:r>
            <a:r>
              <a:rPr lang="en-US" sz="1400" dirty="0">
                <a:solidFill>
                  <a:srgbClr val="000000"/>
                </a:solidFill>
                <a:latin typeface="Times New Roman" panose="02020603050405020304" pitchFamily="18" charset="0"/>
              </a:rPr>
              <a:t>, Lady, Dona, Countess, Sir, </a:t>
            </a:r>
            <a:r>
              <a:rPr lang="en-US" sz="1400" dirty="0" err="1">
                <a:solidFill>
                  <a:srgbClr val="000000"/>
                </a:solidFill>
                <a:latin typeface="Times New Roman" panose="02020603050405020304" pitchFamily="18" charset="0"/>
              </a:rPr>
              <a:t>Mme</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Ms</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Mlle</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Capt</a:t>
            </a:r>
            <a:endParaRPr lang="en-US" sz="1400" dirty="0">
              <a:solidFill>
                <a:srgbClr val="000000"/>
              </a:solidFill>
              <a:latin typeface="Times New Roman" panose="02020603050405020304" pitchFamily="18" charset="0"/>
            </a:endParaRPr>
          </a:p>
          <a:p>
            <a:pPr lvl="1"/>
            <a:r>
              <a:rPr lang="en-US" sz="1400" dirty="0">
                <a:solidFill>
                  <a:srgbClr val="000000"/>
                </a:solidFill>
                <a:latin typeface="Times New Roman" panose="02020603050405020304" pitchFamily="18" charset="0"/>
              </a:rPr>
              <a:t>Common Titles: </a:t>
            </a:r>
            <a:r>
              <a:rPr lang="en-US" sz="1400" dirty="0" err="1">
                <a:solidFill>
                  <a:srgbClr val="000000"/>
                </a:solidFill>
                <a:latin typeface="Times New Roman" panose="02020603050405020304" pitchFamily="18" charset="0"/>
              </a:rPr>
              <a:t>Mr</a:t>
            </a:r>
            <a:r>
              <a:rPr lang="en-US" sz="1400" dirty="0">
                <a:solidFill>
                  <a:srgbClr val="000000"/>
                </a:solidFill>
                <a:latin typeface="Times New Roman" panose="02020603050405020304" pitchFamily="18" charset="0"/>
              </a:rPr>
              <a:t>, Miss, </a:t>
            </a:r>
            <a:r>
              <a:rPr lang="en-US" sz="1400" dirty="0" err="1">
                <a:solidFill>
                  <a:srgbClr val="000000"/>
                </a:solidFill>
                <a:latin typeface="Times New Roman" panose="02020603050405020304" pitchFamily="18" charset="0"/>
              </a:rPr>
              <a:t>Mrs</a:t>
            </a:r>
            <a:r>
              <a:rPr lang="en-US" sz="1400" dirty="0">
                <a:solidFill>
                  <a:srgbClr val="000000"/>
                </a:solidFill>
                <a:latin typeface="Times New Roman" panose="02020603050405020304" pitchFamily="18" charset="0"/>
              </a:rPr>
              <a:t>, Master</a:t>
            </a:r>
          </a:p>
          <a:p>
            <a:r>
              <a:rPr lang="en-US" sz="1800" dirty="0">
                <a:solidFill>
                  <a:srgbClr val="000000"/>
                </a:solidFill>
                <a:latin typeface="Times New Roman" panose="02020603050405020304" pitchFamily="18" charset="0"/>
              </a:rPr>
              <a:t>Encoded variables for </a:t>
            </a:r>
            <a:r>
              <a:rPr lang="en-US" sz="1800" dirty="0" err="1">
                <a:solidFill>
                  <a:srgbClr val="000000"/>
                </a:solidFill>
                <a:latin typeface="Times New Roman" panose="02020603050405020304" pitchFamily="18" charset="0"/>
              </a:rPr>
              <a:t>Age_Cat</a:t>
            </a:r>
            <a:r>
              <a:rPr lang="en-US" sz="1800" dirty="0">
                <a:solidFill>
                  <a:srgbClr val="000000"/>
                </a:solidFill>
                <a:latin typeface="Times New Roman" panose="02020603050405020304" pitchFamily="18" charset="0"/>
              </a:rPr>
              <a:t>, Title, and Embarked values were created.</a:t>
            </a:r>
          </a:p>
          <a:p>
            <a:pPr lvl="1"/>
            <a:r>
              <a:rPr lang="en-US" sz="1400" dirty="0" err="1">
                <a:solidFill>
                  <a:srgbClr val="000000"/>
                </a:solidFill>
                <a:latin typeface="Times New Roman" panose="02020603050405020304" pitchFamily="18" charset="0"/>
              </a:rPr>
              <a:t>Age_Cat_Infant</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Age_Cat_Child</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Age_Cat_Young</a:t>
            </a:r>
            <a:r>
              <a:rPr lang="en-US" sz="1400" dirty="0">
                <a:solidFill>
                  <a:srgbClr val="000000"/>
                </a:solidFill>
                <a:latin typeface="Times New Roman" panose="02020603050405020304" pitchFamily="18" charset="0"/>
              </a:rPr>
              <a:t> Adult, </a:t>
            </a:r>
            <a:r>
              <a:rPr lang="en-US" sz="1400" dirty="0" err="1">
                <a:solidFill>
                  <a:srgbClr val="000000"/>
                </a:solidFill>
                <a:latin typeface="Times New Roman" panose="02020603050405020304" pitchFamily="18" charset="0"/>
              </a:rPr>
              <a:t>Age_Cat_Adult</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Age_Cat_Mature</a:t>
            </a:r>
            <a:r>
              <a:rPr lang="en-US" sz="1400" dirty="0">
                <a:solidFill>
                  <a:srgbClr val="000000"/>
                </a:solidFill>
                <a:latin typeface="Times New Roman" panose="02020603050405020304" pitchFamily="18" charset="0"/>
              </a:rPr>
              <a:t> Adult, </a:t>
            </a:r>
            <a:r>
              <a:rPr lang="en-US" sz="1400" dirty="0" err="1">
                <a:solidFill>
                  <a:srgbClr val="000000"/>
                </a:solidFill>
                <a:latin typeface="Times New Roman" panose="02020603050405020304" pitchFamily="18" charset="0"/>
              </a:rPr>
              <a:t>Age_Cat_Senior</a:t>
            </a:r>
            <a:endParaRPr lang="en-US" sz="1400" dirty="0">
              <a:solidFill>
                <a:srgbClr val="000000"/>
              </a:solidFill>
              <a:latin typeface="Times New Roman" panose="02020603050405020304" pitchFamily="18" charset="0"/>
            </a:endParaRPr>
          </a:p>
          <a:p>
            <a:pPr lvl="1"/>
            <a:r>
              <a:rPr lang="en-US" sz="1400" dirty="0" err="1">
                <a:solidFill>
                  <a:srgbClr val="000000"/>
                </a:solidFill>
                <a:latin typeface="Times New Roman" panose="02020603050405020304" pitchFamily="18" charset="0"/>
              </a:rPr>
              <a:t>Title_Mr</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Title_Miss</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Title_Mrs</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Title_Master</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Title_Other</a:t>
            </a:r>
            <a:endParaRPr lang="en-US" sz="1400" dirty="0">
              <a:solidFill>
                <a:srgbClr val="000000"/>
              </a:solidFill>
              <a:latin typeface="Times New Roman" panose="02020603050405020304" pitchFamily="18" charset="0"/>
            </a:endParaRPr>
          </a:p>
          <a:p>
            <a:pPr lvl="1"/>
            <a:r>
              <a:rPr lang="en-US" sz="1400" dirty="0" err="1">
                <a:solidFill>
                  <a:srgbClr val="000000"/>
                </a:solidFill>
                <a:latin typeface="Times New Roman" panose="02020603050405020304" pitchFamily="18" charset="0"/>
              </a:rPr>
              <a:t>Embarked_S</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Embarked_C</a:t>
            </a:r>
            <a:r>
              <a:rPr lang="en-US" sz="1400" dirty="0">
                <a:solidFill>
                  <a:srgbClr val="000000"/>
                </a:solidFill>
                <a:latin typeface="Times New Roman" panose="02020603050405020304" pitchFamily="18" charset="0"/>
              </a:rPr>
              <a:t>, </a:t>
            </a:r>
            <a:r>
              <a:rPr lang="en-US" sz="1400" dirty="0" err="1">
                <a:solidFill>
                  <a:srgbClr val="000000"/>
                </a:solidFill>
                <a:latin typeface="Times New Roman" panose="02020603050405020304" pitchFamily="18" charset="0"/>
              </a:rPr>
              <a:t>Embarked_Q</a:t>
            </a:r>
            <a:endParaRPr lang="en-US" sz="140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rPr>
              <a:t>A total of 19 explanatory variables were slotted for model use.</a:t>
            </a:r>
          </a:p>
          <a:p>
            <a:r>
              <a:rPr lang="en-US" sz="1800" dirty="0">
                <a:solidFill>
                  <a:srgbClr val="000000"/>
                </a:solidFill>
                <a:latin typeface="Times New Roman" panose="02020603050405020304" pitchFamily="18" charset="0"/>
              </a:rPr>
              <a:t>Boolean and string values were converted to binary values for model use.</a:t>
            </a:r>
          </a:p>
          <a:p>
            <a:pPr lvl="1"/>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979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BC07F-527F-CBFB-254A-A6613B825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D71EF-28E9-A4E9-F579-1EDE86EE39F3}"/>
              </a:ext>
            </a:extLst>
          </p:cNvPr>
          <p:cNvSpPr>
            <a:spLocks noGrp="1"/>
          </p:cNvSpPr>
          <p:nvPr>
            <p:ph type="title"/>
          </p:nvPr>
        </p:nvSpPr>
        <p:spPr>
          <a:xfrm>
            <a:off x="838200" y="365125"/>
            <a:ext cx="10515600" cy="1529663"/>
          </a:xfrm>
        </p:spPr>
        <p:txBody>
          <a:bodyPr/>
          <a:lstStyle/>
          <a:p>
            <a:r>
              <a:rPr lang="en-US" dirty="0"/>
              <a:t>Analyze data (cont.)</a:t>
            </a:r>
          </a:p>
        </p:txBody>
      </p:sp>
      <p:sp>
        <p:nvSpPr>
          <p:cNvPr id="3" name="Content Placeholder 2">
            <a:extLst>
              <a:ext uri="{FF2B5EF4-FFF2-40B4-BE49-F238E27FC236}">
                <a16:creationId xmlns:a16="http://schemas.microsoft.com/office/drawing/2014/main" id="{40FC61D1-7F02-82BF-E91F-FF0A75A24A00}"/>
              </a:ext>
            </a:extLst>
          </p:cNvPr>
          <p:cNvSpPr>
            <a:spLocks noGrp="1"/>
          </p:cNvSpPr>
          <p:nvPr>
            <p:ph idx="1"/>
          </p:nvPr>
        </p:nvSpPr>
        <p:spPr>
          <a:xfrm>
            <a:off x="838200" y="1825625"/>
            <a:ext cx="10515600" cy="4351338"/>
          </a:xfrm>
        </p:spPr>
        <p:txBody>
          <a:bodyPr>
            <a:normAutofit/>
          </a:bodyPr>
          <a:lstStyle/>
          <a:p>
            <a:pPr lvl="1"/>
            <a:endParaRPr lang="en-US" sz="1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44D88AA9-AD3F-FA6E-8937-972DD04FEB43}"/>
              </a:ext>
            </a:extLst>
          </p:cNvPr>
          <p:cNvSpPr txBox="1">
            <a:spLocks/>
          </p:cNvSpPr>
          <p:nvPr/>
        </p:nvSpPr>
        <p:spPr>
          <a:xfrm>
            <a:off x="838200" y="1825625"/>
            <a:ext cx="10515600" cy="4351338"/>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400" dirty="0">
                <a:solidFill>
                  <a:srgbClr val="000000"/>
                </a:solidFill>
                <a:latin typeface="Times New Roman" panose="02020603050405020304" pitchFamily="18" charset="0"/>
              </a:rPr>
              <a:t>Logistic Regression</a:t>
            </a:r>
          </a:p>
          <a:p>
            <a:pPr lvl="1"/>
            <a:r>
              <a:rPr lang="en-US" sz="2900" dirty="0">
                <a:solidFill>
                  <a:srgbClr val="000000"/>
                </a:solidFill>
                <a:latin typeface="Times New Roman" panose="02020603050405020304" pitchFamily="18" charset="0"/>
              </a:rPr>
              <a:t>Backward Elimination feature reduction was performed and recommended the retention of all 19 features.  Received a </a:t>
            </a:r>
            <a:r>
              <a:rPr lang="en-US" sz="2900" i="1" dirty="0" err="1">
                <a:solidFill>
                  <a:srgbClr val="000000"/>
                </a:solidFill>
                <a:latin typeface="Times New Roman" panose="02020603050405020304" pitchFamily="18" charset="0"/>
              </a:rPr>
              <a:t>HessianInversionWarning</a:t>
            </a:r>
            <a:r>
              <a:rPr lang="en-US" sz="2900" dirty="0">
                <a:solidFill>
                  <a:srgbClr val="000000"/>
                </a:solidFill>
                <a:latin typeface="Times New Roman" panose="02020603050405020304" pitchFamily="18" charset="0"/>
              </a:rPr>
              <a:t> indicating the presence of multi-collinearity.</a:t>
            </a:r>
          </a:p>
          <a:p>
            <a:pPr lvl="1"/>
            <a:r>
              <a:rPr lang="en-US" sz="2900" dirty="0">
                <a:solidFill>
                  <a:srgbClr val="000000"/>
                </a:solidFill>
                <a:latin typeface="Times New Roman" panose="02020603050405020304" pitchFamily="18" charset="0"/>
              </a:rPr>
              <a:t>Class Weights were implemented that were representative of the proportion of non-survivors (1) to survivors (1.6) to insure a balanced focus on model results.</a:t>
            </a:r>
          </a:p>
          <a:p>
            <a:pPr lvl="1"/>
            <a:r>
              <a:rPr lang="en-US" sz="2900" dirty="0">
                <a:solidFill>
                  <a:srgbClr val="000000"/>
                </a:solidFill>
                <a:latin typeface="Times New Roman" panose="02020603050405020304" pitchFamily="18" charset="0"/>
              </a:rPr>
              <a:t>Created an initial model using all 19 features, then logged results.</a:t>
            </a:r>
          </a:p>
          <a:p>
            <a:pPr lvl="1"/>
            <a:r>
              <a:rPr lang="en-US" sz="2900" dirty="0">
                <a:solidFill>
                  <a:srgbClr val="000000"/>
                </a:solidFill>
                <a:latin typeface="Times New Roman" panose="02020603050405020304" pitchFamily="18" charset="0"/>
              </a:rPr>
              <a:t>Generated a correlation heatmap with all 19 features (see heatmap on the next page).</a:t>
            </a:r>
          </a:p>
          <a:p>
            <a:pPr lvl="2"/>
            <a:r>
              <a:rPr lang="en-US" sz="2500" dirty="0">
                <a:solidFill>
                  <a:srgbClr val="000000"/>
                </a:solidFill>
                <a:latin typeface="Times New Roman" panose="02020603050405020304" pitchFamily="18" charset="0"/>
              </a:rPr>
              <a:t>Highly Correlated Feature Pairs (|</a:t>
            </a:r>
            <a:r>
              <a:rPr lang="en-US" sz="2500" dirty="0" err="1">
                <a:solidFill>
                  <a:srgbClr val="000000"/>
                </a:solidFill>
                <a:latin typeface="Times New Roman" panose="02020603050405020304" pitchFamily="18" charset="0"/>
              </a:rPr>
              <a:t>corr</a:t>
            </a:r>
            <a:r>
              <a:rPr lang="en-US" sz="2500" dirty="0">
                <a:solidFill>
                  <a:srgbClr val="000000"/>
                </a:solidFill>
                <a:latin typeface="Times New Roman" panose="02020603050405020304" pitchFamily="18" charset="0"/>
              </a:rPr>
              <a:t>| &gt; 0.7):</a:t>
            </a:r>
          </a:p>
          <a:p>
            <a:pPr lvl="2"/>
            <a:r>
              <a:rPr lang="en-US" sz="2500" dirty="0">
                <a:solidFill>
                  <a:srgbClr val="000000"/>
                </a:solidFill>
                <a:latin typeface="Times New Roman" panose="02020603050405020304" pitchFamily="18" charset="0"/>
              </a:rPr>
              <a:t>Sex and </a:t>
            </a:r>
            <a:r>
              <a:rPr lang="en-US" sz="2500" dirty="0" err="1">
                <a:solidFill>
                  <a:srgbClr val="000000"/>
                </a:solidFill>
                <a:latin typeface="Times New Roman" panose="02020603050405020304" pitchFamily="18" charset="0"/>
              </a:rPr>
              <a:t>Title_Mr</a:t>
            </a:r>
            <a:r>
              <a:rPr lang="en-US" sz="2500" dirty="0">
                <a:solidFill>
                  <a:srgbClr val="000000"/>
                </a:solidFill>
                <a:latin typeface="Times New Roman" panose="02020603050405020304" pitchFamily="18" charset="0"/>
              </a:rPr>
              <a:t>: -0.867</a:t>
            </a:r>
          </a:p>
          <a:p>
            <a:pPr lvl="2"/>
            <a:r>
              <a:rPr lang="en-US" sz="2500" dirty="0" err="1">
                <a:solidFill>
                  <a:srgbClr val="000000"/>
                </a:solidFill>
                <a:latin typeface="Times New Roman" panose="02020603050405020304" pitchFamily="18" charset="0"/>
              </a:rPr>
              <a:t>Embarked_C</a:t>
            </a:r>
            <a:r>
              <a:rPr lang="en-US" sz="2500" dirty="0">
                <a:solidFill>
                  <a:srgbClr val="000000"/>
                </a:solidFill>
                <a:latin typeface="Times New Roman" panose="02020603050405020304" pitchFamily="18" charset="0"/>
              </a:rPr>
              <a:t> and </a:t>
            </a:r>
            <a:r>
              <a:rPr lang="en-US" sz="2500" dirty="0" err="1">
                <a:solidFill>
                  <a:srgbClr val="000000"/>
                </a:solidFill>
                <a:latin typeface="Times New Roman" panose="02020603050405020304" pitchFamily="18" charset="0"/>
              </a:rPr>
              <a:t>Embarked_S</a:t>
            </a:r>
            <a:r>
              <a:rPr lang="en-US" sz="2500" dirty="0">
                <a:solidFill>
                  <a:srgbClr val="000000"/>
                </a:solidFill>
                <a:latin typeface="Times New Roman" panose="02020603050405020304" pitchFamily="18" charset="0"/>
              </a:rPr>
              <a:t>: -0.783</a:t>
            </a:r>
          </a:p>
          <a:p>
            <a:pPr lvl="2"/>
            <a:r>
              <a:rPr lang="en-US" sz="2500" dirty="0" err="1">
                <a:solidFill>
                  <a:srgbClr val="000000"/>
                </a:solidFill>
                <a:latin typeface="Times New Roman" panose="02020603050405020304" pitchFamily="18" charset="0"/>
              </a:rPr>
              <a:t>Title_Master</a:t>
            </a:r>
            <a:r>
              <a:rPr lang="en-US" sz="2500" dirty="0">
                <a:solidFill>
                  <a:srgbClr val="000000"/>
                </a:solidFill>
                <a:latin typeface="Times New Roman" panose="02020603050405020304" pitchFamily="18" charset="0"/>
              </a:rPr>
              <a:t> and </a:t>
            </a:r>
            <a:r>
              <a:rPr lang="en-US" sz="2500" dirty="0" err="1">
                <a:solidFill>
                  <a:srgbClr val="000000"/>
                </a:solidFill>
                <a:latin typeface="Times New Roman" panose="02020603050405020304" pitchFamily="18" charset="0"/>
              </a:rPr>
              <a:t>Age_Cat_Infant</a:t>
            </a:r>
            <a:r>
              <a:rPr lang="en-US" sz="2500" dirty="0">
                <a:solidFill>
                  <a:srgbClr val="000000"/>
                </a:solidFill>
                <a:latin typeface="Times New Roman" panose="02020603050405020304" pitchFamily="18" charset="0"/>
              </a:rPr>
              <a:t>: 0.751</a:t>
            </a:r>
          </a:p>
          <a:p>
            <a:pPr lvl="1"/>
            <a:r>
              <a:rPr lang="en-US" sz="2900" dirty="0">
                <a:solidFill>
                  <a:srgbClr val="000000"/>
                </a:solidFill>
                <a:latin typeface="Times New Roman" panose="02020603050405020304" pitchFamily="18" charset="0"/>
              </a:rPr>
              <a:t>Through modeling trial and error, the removal of </a:t>
            </a:r>
            <a:r>
              <a:rPr lang="en-US" sz="2900" dirty="0" err="1">
                <a:solidFill>
                  <a:srgbClr val="000000"/>
                </a:solidFill>
                <a:latin typeface="Times New Roman" panose="02020603050405020304" pitchFamily="18" charset="0"/>
              </a:rPr>
              <a:t>Embarked_S</a:t>
            </a:r>
            <a:r>
              <a:rPr lang="en-US" sz="2900" dirty="0">
                <a:solidFill>
                  <a:srgbClr val="000000"/>
                </a:solidFill>
                <a:latin typeface="Times New Roman" panose="02020603050405020304" pitchFamily="18" charset="0"/>
              </a:rPr>
              <a:t> and </a:t>
            </a:r>
            <a:r>
              <a:rPr lang="en-US" sz="2900" dirty="0" err="1">
                <a:solidFill>
                  <a:srgbClr val="000000"/>
                </a:solidFill>
                <a:latin typeface="Times New Roman" panose="02020603050405020304" pitchFamily="18" charset="0"/>
              </a:rPr>
              <a:t>Age_Cat_Infant</a:t>
            </a:r>
            <a:r>
              <a:rPr lang="en-US" sz="2900" dirty="0">
                <a:solidFill>
                  <a:srgbClr val="000000"/>
                </a:solidFill>
                <a:latin typeface="Times New Roman" panose="02020603050405020304" pitchFamily="18" charset="0"/>
              </a:rPr>
              <a:t> made the most sense.  </a:t>
            </a:r>
            <a:r>
              <a:rPr lang="en-US" sz="2900" dirty="0" err="1">
                <a:solidFill>
                  <a:srgbClr val="000000"/>
                </a:solidFill>
                <a:latin typeface="Times New Roman" panose="02020603050405020304" pitchFamily="18" charset="0"/>
              </a:rPr>
              <a:t>Embarked_C</a:t>
            </a:r>
            <a:r>
              <a:rPr lang="en-US" sz="2900" dirty="0">
                <a:solidFill>
                  <a:srgbClr val="000000"/>
                </a:solidFill>
                <a:latin typeface="Times New Roman" panose="02020603050405020304" pitchFamily="18" charset="0"/>
              </a:rPr>
              <a:t> with its 1st Class passengers is likely more predictive of survivors, and though </a:t>
            </a:r>
            <a:r>
              <a:rPr lang="en-US" sz="2900" dirty="0" err="1">
                <a:solidFill>
                  <a:srgbClr val="000000"/>
                </a:solidFill>
                <a:latin typeface="Times New Roman" panose="02020603050405020304" pitchFamily="18" charset="0"/>
              </a:rPr>
              <a:t>Title_Master</a:t>
            </a:r>
            <a:r>
              <a:rPr lang="en-US" sz="2900" dirty="0">
                <a:solidFill>
                  <a:srgbClr val="000000"/>
                </a:solidFill>
                <a:latin typeface="Times New Roman" panose="02020603050405020304" pitchFamily="18" charset="0"/>
              </a:rPr>
              <a:t> represents one sex, it also represents a larger age demographic than </a:t>
            </a:r>
            <a:r>
              <a:rPr lang="en-US" sz="2900" dirty="0" err="1">
                <a:solidFill>
                  <a:srgbClr val="000000"/>
                </a:solidFill>
                <a:latin typeface="Times New Roman" panose="02020603050405020304" pitchFamily="18" charset="0"/>
              </a:rPr>
              <a:t>Age_Cat_Infant</a:t>
            </a:r>
            <a:r>
              <a:rPr lang="en-US" sz="2900" dirty="0">
                <a:solidFill>
                  <a:srgbClr val="000000"/>
                </a:solidFill>
                <a:latin typeface="Times New Roman" panose="02020603050405020304" pitchFamily="18" charset="0"/>
              </a:rPr>
              <a:t>. Sex and </a:t>
            </a:r>
            <a:r>
              <a:rPr lang="en-US" sz="2900" dirty="0" err="1">
                <a:solidFill>
                  <a:srgbClr val="000000"/>
                </a:solidFill>
                <a:latin typeface="Times New Roman" panose="02020603050405020304" pitchFamily="18" charset="0"/>
              </a:rPr>
              <a:t>Title_Mr</a:t>
            </a:r>
            <a:r>
              <a:rPr lang="en-US" sz="2900" dirty="0">
                <a:solidFill>
                  <a:srgbClr val="000000"/>
                </a:solidFill>
                <a:latin typeface="Times New Roman" panose="02020603050405020304" pitchFamily="18" charset="0"/>
              </a:rPr>
              <a:t> seemed to depreciate the model quality with their absence.</a:t>
            </a:r>
          </a:p>
          <a:p>
            <a:pPr lvl="1"/>
            <a:r>
              <a:rPr lang="en-US" sz="2900" dirty="0">
                <a:solidFill>
                  <a:srgbClr val="000000"/>
                </a:solidFill>
                <a:latin typeface="Times New Roman" panose="02020603050405020304" pitchFamily="18" charset="0"/>
              </a:rPr>
              <a:t>Created a L1 Regularization (Lasso) model with the remaining 17 features, and 10 features were ultimately used. Logged results.</a:t>
            </a:r>
          </a:p>
          <a:p>
            <a:pPr lvl="2"/>
            <a:r>
              <a:rPr lang="en-US" sz="2500" dirty="0">
                <a:solidFill>
                  <a:srgbClr val="000000"/>
                </a:solidFill>
                <a:latin typeface="Times New Roman" panose="02020603050405020304" pitchFamily="18" charset="0"/>
              </a:rPr>
              <a:t>Utilized Features: </a:t>
            </a:r>
            <a:r>
              <a:rPr lang="en-US" sz="2500" dirty="0" err="1">
                <a:solidFill>
                  <a:srgbClr val="000000"/>
                </a:solidFill>
                <a:latin typeface="Times New Roman" panose="02020603050405020304" pitchFamily="18" charset="0"/>
              </a:rPr>
              <a:t>Pclass</a:t>
            </a:r>
            <a:r>
              <a:rPr lang="en-US" sz="2500" dirty="0">
                <a:solidFill>
                  <a:srgbClr val="000000"/>
                </a:solidFill>
                <a:latin typeface="Times New Roman" panose="02020603050405020304" pitchFamily="18" charset="0"/>
              </a:rPr>
              <a:t>, Sex, Age, Fare, </a:t>
            </a:r>
            <a:r>
              <a:rPr lang="en-US" sz="2500" dirty="0" err="1">
                <a:solidFill>
                  <a:srgbClr val="000000"/>
                </a:solidFill>
                <a:latin typeface="Times New Roman" panose="02020603050405020304" pitchFamily="18" charset="0"/>
              </a:rPr>
              <a:t>FamilySize</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Embarked_C</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Title_Master</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Title_Mr</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Title_Mrs</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Age_Cat_Adult</a:t>
            </a:r>
            <a:endParaRPr lang="en-US" sz="2500" dirty="0">
              <a:solidFill>
                <a:srgbClr val="000000"/>
              </a:solidFill>
              <a:latin typeface="Times New Roman" panose="02020603050405020304" pitchFamily="18" charset="0"/>
            </a:endParaRPr>
          </a:p>
          <a:p>
            <a:pPr lvl="2"/>
            <a:r>
              <a:rPr lang="en-US" sz="2500" dirty="0">
                <a:solidFill>
                  <a:srgbClr val="000000"/>
                </a:solidFill>
                <a:latin typeface="Times New Roman" panose="02020603050405020304" pitchFamily="18" charset="0"/>
              </a:rPr>
              <a:t>A ‘</a:t>
            </a:r>
            <a:r>
              <a:rPr lang="en-US" sz="2500" dirty="0" err="1">
                <a:solidFill>
                  <a:srgbClr val="000000"/>
                </a:solidFill>
                <a:latin typeface="Times New Roman" panose="02020603050405020304" pitchFamily="18" charset="0"/>
              </a:rPr>
              <a:t>liblinear</a:t>
            </a:r>
            <a:r>
              <a:rPr lang="en-US" sz="2500" dirty="0">
                <a:solidFill>
                  <a:srgbClr val="000000"/>
                </a:solidFill>
                <a:latin typeface="Times New Roman" panose="02020603050405020304" pitchFamily="18" charset="0"/>
              </a:rPr>
              <a:t>’ solver was used, and C was optimized at 0.6</a:t>
            </a:r>
          </a:p>
          <a:p>
            <a:pPr lvl="1"/>
            <a:r>
              <a:rPr lang="en-US" sz="2900" dirty="0">
                <a:solidFill>
                  <a:srgbClr val="000000"/>
                </a:solidFill>
                <a:latin typeface="Times New Roman" panose="02020603050405020304" pitchFamily="18" charset="0"/>
              </a:rPr>
              <a:t>Created a L2 Regularization (Ridge) model with the remaining 17 features, then logged results.</a:t>
            </a:r>
          </a:p>
          <a:p>
            <a:pPr lvl="2"/>
            <a:r>
              <a:rPr lang="en-US" sz="2500" dirty="0">
                <a:solidFill>
                  <a:srgbClr val="000000"/>
                </a:solidFill>
                <a:latin typeface="Times New Roman" panose="02020603050405020304" pitchFamily="18" charset="0"/>
              </a:rPr>
              <a:t>A ‘</a:t>
            </a:r>
            <a:r>
              <a:rPr lang="en-US" sz="2500" dirty="0" err="1">
                <a:solidFill>
                  <a:srgbClr val="000000"/>
                </a:solidFill>
                <a:latin typeface="Times New Roman" panose="02020603050405020304" pitchFamily="18" charset="0"/>
              </a:rPr>
              <a:t>lbfgs</a:t>
            </a:r>
            <a:r>
              <a:rPr lang="en-US" sz="2500" dirty="0">
                <a:solidFill>
                  <a:srgbClr val="000000"/>
                </a:solidFill>
                <a:latin typeface="Times New Roman" panose="02020603050405020304" pitchFamily="18" charset="0"/>
              </a:rPr>
              <a:t>’ solver was used, and C was optimized at 0.7</a:t>
            </a:r>
          </a:p>
          <a:p>
            <a:pPr lvl="1"/>
            <a:r>
              <a:rPr lang="en-US" sz="2900" dirty="0">
                <a:solidFill>
                  <a:srgbClr val="000000"/>
                </a:solidFill>
                <a:latin typeface="Times New Roman" panose="02020603050405020304" pitchFamily="18" charset="0"/>
              </a:rPr>
              <a:t>Created a </a:t>
            </a:r>
            <a:r>
              <a:rPr lang="en-US" sz="2900" dirty="0" err="1">
                <a:solidFill>
                  <a:srgbClr val="000000"/>
                </a:solidFill>
                <a:latin typeface="Times New Roman" panose="02020603050405020304" pitchFamily="18" charset="0"/>
              </a:rPr>
              <a:t>ElasticNet</a:t>
            </a:r>
            <a:r>
              <a:rPr lang="en-US" sz="2900" dirty="0">
                <a:solidFill>
                  <a:srgbClr val="000000"/>
                </a:solidFill>
                <a:latin typeface="Times New Roman" panose="02020603050405020304" pitchFamily="18" charset="0"/>
              </a:rPr>
              <a:t> model with the remaining 17 features, and 12 features were ultimately used.  Logged results.</a:t>
            </a:r>
          </a:p>
          <a:p>
            <a:pPr lvl="2"/>
            <a:r>
              <a:rPr lang="en-US" sz="2500" dirty="0">
                <a:solidFill>
                  <a:srgbClr val="000000"/>
                </a:solidFill>
                <a:latin typeface="Times New Roman" panose="02020603050405020304" pitchFamily="18" charset="0"/>
              </a:rPr>
              <a:t>A ‘saga’ solver was used, l1_ratio was tuned to 1.0, and C was optimized to 0.6</a:t>
            </a:r>
          </a:p>
          <a:p>
            <a:pPr lvl="2"/>
            <a:r>
              <a:rPr lang="en-US" sz="2500" dirty="0">
                <a:solidFill>
                  <a:srgbClr val="000000"/>
                </a:solidFill>
                <a:latin typeface="Times New Roman" panose="02020603050405020304" pitchFamily="18" charset="0"/>
              </a:rPr>
              <a:t>Optimized model suggested use of L1 Regularization primarily.</a:t>
            </a:r>
          </a:p>
          <a:p>
            <a:pPr lvl="1"/>
            <a:endParaRPr lang="en-US" sz="2900" dirty="0">
              <a:solidFill>
                <a:srgbClr val="000000"/>
              </a:solidFill>
              <a:latin typeface="Times New Roman" panose="02020603050405020304" pitchFamily="18" charset="0"/>
            </a:endParaRPr>
          </a:p>
          <a:p>
            <a:pPr lvl="1"/>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5632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2EB947-06C8-CCCD-6F09-3668BF68BE5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47AF7-150D-EF6C-B0D2-5082DE452F67}"/>
              </a:ext>
            </a:extLst>
          </p:cNvPr>
          <p:cNvSpPr>
            <a:spLocks noGrp="1"/>
          </p:cNvSpPr>
          <p:nvPr>
            <p:ph type="title"/>
          </p:nvPr>
        </p:nvSpPr>
        <p:spPr>
          <a:xfrm>
            <a:off x="630936" y="639520"/>
            <a:ext cx="3429000" cy="1719072"/>
          </a:xfrm>
        </p:spPr>
        <p:txBody>
          <a:bodyPr anchor="b">
            <a:normAutofit/>
          </a:bodyPr>
          <a:lstStyle/>
          <a:p>
            <a:r>
              <a:rPr lang="en-US" sz="5400"/>
              <a:t>Analyze data (cont.)</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6AD1E5E-5977-5E54-5933-69E70150A652}"/>
              </a:ext>
            </a:extLst>
          </p:cNvPr>
          <p:cNvSpPr>
            <a:spLocks noGrp="1"/>
          </p:cNvSpPr>
          <p:nvPr>
            <p:ph idx="1"/>
          </p:nvPr>
        </p:nvSpPr>
        <p:spPr>
          <a:xfrm>
            <a:off x="630936" y="2807208"/>
            <a:ext cx="3429000" cy="3410712"/>
          </a:xfrm>
        </p:spPr>
        <p:txBody>
          <a:bodyPr anchor="t">
            <a:normAutofit/>
          </a:bodyPr>
          <a:lstStyle/>
          <a:p>
            <a:pPr lvl="1"/>
            <a:endParaRPr lang="en-US" sz="2200">
              <a:effectLst/>
              <a:latin typeface="Times New Roman" panose="02020603050405020304" pitchFamily="18" charset="0"/>
              <a:ea typeface="Times New Roman" panose="02020603050405020304" pitchFamily="18" charset="0"/>
            </a:endParaRPr>
          </a:p>
          <a:p>
            <a:endParaRPr lang="en-US" sz="2200"/>
          </a:p>
        </p:txBody>
      </p:sp>
      <p:pic>
        <p:nvPicPr>
          <p:cNvPr id="8" name="Picture 7">
            <a:extLst>
              <a:ext uri="{FF2B5EF4-FFF2-40B4-BE49-F238E27FC236}">
                <a16:creationId xmlns:a16="http://schemas.microsoft.com/office/drawing/2014/main" id="{C2AA2211-2912-6A7B-53A5-257636095B2B}"/>
              </a:ext>
            </a:extLst>
          </p:cNvPr>
          <p:cNvPicPr>
            <a:picLocks noChangeAspect="1"/>
          </p:cNvPicPr>
          <p:nvPr/>
        </p:nvPicPr>
        <p:blipFill>
          <a:blip r:embed="rId2"/>
          <a:stretch>
            <a:fillRect/>
          </a:stretch>
        </p:blipFill>
        <p:spPr>
          <a:xfrm>
            <a:off x="4174671" y="73152"/>
            <a:ext cx="7795914" cy="6784848"/>
          </a:xfrm>
          <a:prstGeom prst="rect">
            <a:avLst/>
          </a:prstGeom>
        </p:spPr>
      </p:pic>
      <p:sp>
        <p:nvSpPr>
          <p:cNvPr id="7" name="Content Placeholder 2">
            <a:extLst>
              <a:ext uri="{FF2B5EF4-FFF2-40B4-BE49-F238E27FC236}">
                <a16:creationId xmlns:a16="http://schemas.microsoft.com/office/drawing/2014/main" id="{1081C6A7-7036-9F7A-F36F-7684A26E0276}"/>
              </a:ext>
            </a:extLst>
          </p:cNvPr>
          <p:cNvSpPr txBox="1">
            <a:spLocks/>
          </p:cNvSpPr>
          <p:nvPr/>
        </p:nvSpPr>
        <p:spPr>
          <a:xfrm>
            <a:off x="838200" y="2000251"/>
            <a:ext cx="10515600" cy="4176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82104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FF5C5-8673-5563-C172-4C54ABB1A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30F869-D801-C6B0-161B-94CE291C90CD}"/>
              </a:ext>
            </a:extLst>
          </p:cNvPr>
          <p:cNvSpPr>
            <a:spLocks noGrp="1"/>
          </p:cNvSpPr>
          <p:nvPr>
            <p:ph type="title"/>
          </p:nvPr>
        </p:nvSpPr>
        <p:spPr>
          <a:xfrm>
            <a:off x="838200" y="365125"/>
            <a:ext cx="10515600" cy="1529663"/>
          </a:xfrm>
        </p:spPr>
        <p:txBody>
          <a:bodyPr/>
          <a:lstStyle/>
          <a:p>
            <a:r>
              <a:rPr lang="en-US" dirty="0"/>
              <a:t>Analyze data (cont.)</a:t>
            </a:r>
          </a:p>
        </p:txBody>
      </p:sp>
      <p:sp>
        <p:nvSpPr>
          <p:cNvPr id="3" name="Content Placeholder 2">
            <a:extLst>
              <a:ext uri="{FF2B5EF4-FFF2-40B4-BE49-F238E27FC236}">
                <a16:creationId xmlns:a16="http://schemas.microsoft.com/office/drawing/2014/main" id="{6BF7B03C-277C-F3F8-1CD6-A56EB617A0FD}"/>
              </a:ext>
            </a:extLst>
          </p:cNvPr>
          <p:cNvSpPr>
            <a:spLocks noGrp="1"/>
          </p:cNvSpPr>
          <p:nvPr>
            <p:ph idx="1"/>
          </p:nvPr>
        </p:nvSpPr>
        <p:spPr>
          <a:xfrm>
            <a:off x="838200" y="1825625"/>
            <a:ext cx="10515600" cy="4351338"/>
          </a:xfrm>
        </p:spPr>
        <p:txBody>
          <a:bodyPr>
            <a:normAutofit/>
          </a:bodyPr>
          <a:lstStyle/>
          <a:p>
            <a:pPr lvl="1"/>
            <a:endParaRPr lang="en-US" sz="1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7CFEDE1C-5684-AD20-44FB-7E1FF904DC00}"/>
              </a:ext>
            </a:extLst>
          </p:cNvPr>
          <p:cNvSpPr txBox="1">
            <a:spLocks/>
          </p:cNvSpPr>
          <p:nvPr/>
        </p:nvSpPr>
        <p:spPr>
          <a:xfrm>
            <a:off x="838200" y="1894787"/>
            <a:ext cx="10515600" cy="4282175"/>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400" dirty="0">
                <a:solidFill>
                  <a:srgbClr val="000000"/>
                </a:solidFill>
                <a:latin typeface="Times New Roman" panose="02020603050405020304" pitchFamily="18" charset="0"/>
              </a:rPr>
              <a:t>Random Forest Classifier</a:t>
            </a:r>
          </a:p>
          <a:p>
            <a:pPr lvl="1"/>
            <a:r>
              <a:rPr lang="en-US" sz="2900" dirty="0">
                <a:solidFill>
                  <a:srgbClr val="000000"/>
                </a:solidFill>
                <a:latin typeface="Times New Roman" panose="02020603050405020304" pitchFamily="18" charset="0"/>
              </a:rPr>
              <a:t>Created an initial model using all 19 features,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=135,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=8, </a:t>
            </a:r>
            <a:r>
              <a:rPr lang="en-US" sz="2500" dirty="0" err="1">
                <a:solidFill>
                  <a:srgbClr val="000000"/>
                </a:solidFill>
                <a:latin typeface="Times New Roman" panose="02020603050405020304" pitchFamily="18" charset="0"/>
              </a:rPr>
              <a:t>min_samples_split</a:t>
            </a:r>
            <a:r>
              <a:rPr lang="en-US" sz="2500" dirty="0">
                <a:solidFill>
                  <a:srgbClr val="000000"/>
                </a:solidFill>
                <a:latin typeface="Times New Roman" panose="02020603050405020304" pitchFamily="18" charset="0"/>
              </a:rPr>
              <a:t>=8</a:t>
            </a:r>
          </a:p>
          <a:p>
            <a:pPr lvl="1"/>
            <a:r>
              <a:rPr lang="en-US" sz="2900" dirty="0">
                <a:solidFill>
                  <a:srgbClr val="000000"/>
                </a:solidFill>
                <a:latin typeface="Times New Roman" panose="02020603050405020304" pitchFamily="18" charset="0"/>
              </a:rPr>
              <a:t>Created a model using 14 features with Title features removed,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=155,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=18, </a:t>
            </a:r>
            <a:r>
              <a:rPr lang="en-US" sz="2500" dirty="0" err="1">
                <a:solidFill>
                  <a:srgbClr val="000000"/>
                </a:solidFill>
                <a:latin typeface="Times New Roman" panose="02020603050405020304" pitchFamily="18" charset="0"/>
              </a:rPr>
              <a:t>min_samples_split</a:t>
            </a:r>
            <a:r>
              <a:rPr lang="en-US" sz="2500" dirty="0">
                <a:solidFill>
                  <a:srgbClr val="000000"/>
                </a:solidFill>
                <a:latin typeface="Times New Roman" panose="02020603050405020304" pitchFamily="18" charset="0"/>
              </a:rPr>
              <a:t>=8</a:t>
            </a:r>
          </a:p>
          <a:p>
            <a:pPr lvl="1"/>
            <a:r>
              <a:rPr lang="en-US" sz="2900" dirty="0">
                <a:solidFill>
                  <a:srgbClr val="000000"/>
                </a:solidFill>
                <a:latin typeface="Times New Roman" panose="02020603050405020304" pitchFamily="18" charset="0"/>
              </a:rPr>
              <a:t>Created a model using 8 features with Title and </a:t>
            </a:r>
            <a:r>
              <a:rPr lang="en-US" sz="2900" dirty="0" err="1">
                <a:solidFill>
                  <a:srgbClr val="000000"/>
                </a:solidFill>
                <a:latin typeface="Times New Roman" panose="02020603050405020304" pitchFamily="18" charset="0"/>
              </a:rPr>
              <a:t>Age_Cat</a:t>
            </a:r>
            <a:r>
              <a:rPr lang="en-US" sz="2900" dirty="0">
                <a:solidFill>
                  <a:srgbClr val="000000"/>
                </a:solidFill>
                <a:latin typeface="Times New Roman" panose="02020603050405020304" pitchFamily="18" charset="0"/>
              </a:rPr>
              <a:t> features removed,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=145,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=10, </a:t>
            </a:r>
            <a:r>
              <a:rPr lang="en-US" sz="2500" dirty="0" err="1">
                <a:solidFill>
                  <a:srgbClr val="000000"/>
                </a:solidFill>
                <a:latin typeface="Times New Roman" panose="02020603050405020304" pitchFamily="18" charset="0"/>
              </a:rPr>
              <a:t>min_samples_split</a:t>
            </a:r>
            <a:r>
              <a:rPr lang="en-US" sz="2500" dirty="0">
                <a:solidFill>
                  <a:srgbClr val="000000"/>
                </a:solidFill>
                <a:latin typeface="Times New Roman" panose="02020603050405020304" pitchFamily="18" charset="0"/>
              </a:rPr>
              <a:t>=5</a:t>
            </a:r>
          </a:p>
          <a:p>
            <a:pPr lvl="1"/>
            <a:r>
              <a:rPr lang="en-US" sz="2900" dirty="0">
                <a:solidFill>
                  <a:srgbClr val="000000"/>
                </a:solidFill>
                <a:latin typeface="Times New Roman" panose="02020603050405020304" pitchFamily="18" charset="0"/>
              </a:rPr>
              <a:t>Created a model using 5 features with Title, </a:t>
            </a:r>
            <a:r>
              <a:rPr lang="en-US" sz="2900" dirty="0" err="1">
                <a:solidFill>
                  <a:srgbClr val="000000"/>
                </a:solidFill>
                <a:latin typeface="Times New Roman" panose="02020603050405020304" pitchFamily="18" charset="0"/>
              </a:rPr>
              <a:t>Age_Cat</a:t>
            </a:r>
            <a:r>
              <a:rPr lang="en-US" sz="2900" dirty="0">
                <a:solidFill>
                  <a:srgbClr val="000000"/>
                </a:solidFill>
                <a:latin typeface="Times New Roman" panose="02020603050405020304" pitchFamily="18" charset="0"/>
              </a:rPr>
              <a:t>, and Embarkment features removed,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=200,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=11, </a:t>
            </a:r>
            <a:r>
              <a:rPr lang="en-US" sz="2500" dirty="0" err="1">
                <a:solidFill>
                  <a:srgbClr val="000000"/>
                </a:solidFill>
                <a:latin typeface="Times New Roman" panose="02020603050405020304" pitchFamily="18" charset="0"/>
              </a:rPr>
              <a:t>min_samples_split</a:t>
            </a:r>
            <a:r>
              <a:rPr lang="en-US" sz="2500" dirty="0">
                <a:solidFill>
                  <a:srgbClr val="000000"/>
                </a:solidFill>
                <a:latin typeface="Times New Roman" panose="02020603050405020304" pitchFamily="18" charset="0"/>
              </a:rPr>
              <a:t>=5</a:t>
            </a:r>
          </a:p>
          <a:p>
            <a:pPr lvl="1"/>
            <a:r>
              <a:rPr lang="en-US" sz="2900" dirty="0">
                <a:solidFill>
                  <a:srgbClr val="000000"/>
                </a:solidFill>
                <a:latin typeface="Times New Roman" panose="02020603050405020304" pitchFamily="18" charset="0"/>
              </a:rPr>
              <a:t>Created a model using 5 features by RF feature importance,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=135,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=8, </a:t>
            </a:r>
            <a:r>
              <a:rPr lang="en-US" sz="2500" dirty="0" err="1">
                <a:solidFill>
                  <a:srgbClr val="000000"/>
                </a:solidFill>
                <a:latin typeface="Times New Roman" panose="02020603050405020304" pitchFamily="18" charset="0"/>
              </a:rPr>
              <a:t>min_samples_split</a:t>
            </a:r>
            <a:r>
              <a:rPr lang="en-US" sz="2500" dirty="0">
                <a:solidFill>
                  <a:srgbClr val="000000"/>
                </a:solidFill>
                <a:latin typeface="Times New Roman" panose="02020603050405020304" pitchFamily="18" charset="0"/>
              </a:rPr>
              <a:t>=4</a:t>
            </a:r>
          </a:p>
          <a:p>
            <a:pPr lvl="2"/>
            <a:r>
              <a:rPr lang="en-US" sz="2500" dirty="0">
                <a:solidFill>
                  <a:srgbClr val="000000"/>
                </a:solidFill>
                <a:latin typeface="Times New Roman" panose="02020603050405020304" pitchFamily="18" charset="0"/>
              </a:rPr>
              <a:t>Features Utilized: Fare, Age, Sex, </a:t>
            </a:r>
            <a:r>
              <a:rPr lang="en-US" sz="2500" dirty="0" err="1">
                <a:solidFill>
                  <a:srgbClr val="000000"/>
                </a:solidFill>
                <a:latin typeface="Times New Roman" panose="02020603050405020304" pitchFamily="18" charset="0"/>
              </a:rPr>
              <a:t>Title_Mr</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Pclass</a:t>
            </a:r>
            <a:endParaRPr lang="en-US" sz="3400" dirty="0">
              <a:solidFill>
                <a:srgbClr val="000000"/>
              </a:solidFill>
              <a:latin typeface="Times New Roman" panose="02020603050405020304" pitchFamily="18" charset="0"/>
            </a:endParaRPr>
          </a:p>
          <a:p>
            <a:r>
              <a:rPr lang="en-US" sz="3400" dirty="0">
                <a:solidFill>
                  <a:srgbClr val="000000"/>
                </a:solidFill>
                <a:latin typeface="Times New Roman" panose="02020603050405020304" pitchFamily="18" charset="0"/>
              </a:rPr>
              <a:t>SVM</a:t>
            </a:r>
            <a:endParaRPr lang="en-US" sz="2500" dirty="0">
              <a:solidFill>
                <a:srgbClr val="000000"/>
              </a:solidFill>
              <a:latin typeface="Times New Roman" panose="02020603050405020304" pitchFamily="18" charset="0"/>
            </a:endParaRPr>
          </a:p>
          <a:p>
            <a:pPr lvl="1"/>
            <a:r>
              <a:rPr lang="en-US" sz="2900" dirty="0">
                <a:solidFill>
                  <a:srgbClr val="000000"/>
                </a:solidFill>
                <a:latin typeface="Times New Roman" panose="02020603050405020304" pitchFamily="18" charset="0"/>
              </a:rPr>
              <a:t>Created a Linear SVM model with the 10 Lasso reduced features, then logged results.</a:t>
            </a:r>
            <a:endParaRPr lang="en-US" sz="2500" dirty="0">
              <a:solidFill>
                <a:srgbClr val="000000"/>
              </a:solidFill>
              <a:latin typeface="Times New Roman" panose="02020603050405020304" pitchFamily="18" charset="0"/>
            </a:endParaRPr>
          </a:p>
          <a:p>
            <a:pPr lvl="2"/>
            <a:r>
              <a:rPr lang="en-US" sz="2500" dirty="0">
                <a:solidFill>
                  <a:srgbClr val="000000"/>
                </a:solidFill>
                <a:latin typeface="Times New Roman" panose="02020603050405020304" pitchFamily="18" charset="0"/>
              </a:rPr>
              <a:t>A ‘linear’ kernel was used, and C was optimized at 2.0</a:t>
            </a:r>
          </a:p>
          <a:p>
            <a:pPr lvl="1"/>
            <a:r>
              <a:rPr lang="en-US" sz="2900" dirty="0">
                <a:solidFill>
                  <a:srgbClr val="000000"/>
                </a:solidFill>
                <a:latin typeface="Times New Roman" panose="02020603050405020304" pitchFamily="18" charset="0"/>
              </a:rPr>
              <a:t>Created a RBF SVM model  with the 10 Lasso reduced features, then logged results.</a:t>
            </a:r>
          </a:p>
          <a:p>
            <a:pPr lvl="2"/>
            <a:r>
              <a:rPr lang="en-US" sz="2500" dirty="0">
                <a:solidFill>
                  <a:srgbClr val="000000"/>
                </a:solidFill>
                <a:latin typeface="Times New Roman" panose="02020603050405020304" pitchFamily="18" charset="0"/>
              </a:rPr>
              <a:t>A ‘</a:t>
            </a:r>
            <a:r>
              <a:rPr lang="en-US" sz="2500" dirty="0" err="1">
                <a:solidFill>
                  <a:srgbClr val="000000"/>
                </a:solidFill>
                <a:latin typeface="Times New Roman" panose="02020603050405020304" pitchFamily="18" charset="0"/>
              </a:rPr>
              <a:t>rbf</a:t>
            </a:r>
            <a:r>
              <a:rPr lang="en-US" sz="2500" dirty="0">
                <a:solidFill>
                  <a:srgbClr val="000000"/>
                </a:solidFill>
                <a:latin typeface="Times New Roman" panose="02020603050405020304" pitchFamily="18" charset="0"/>
              </a:rPr>
              <a:t>’ kernel was used, C was optimized at 2.3, and gamma was optimized at ‘scale’.</a:t>
            </a:r>
          </a:p>
          <a:p>
            <a:pPr lvl="1"/>
            <a:r>
              <a:rPr lang="en-US" sz="2900" dirty="0">
                <a:solidFill>
                  <a:srgbClr val="000000"/>
                </a:solidFill>
                <a:latin typeface="Times New Roman" panose="02020603050405020304" pitchFamily="18" charset="0"/>
              </a:rPr>
              <a:t>Created a RBF SVM model with the 17 features by SHAP feature importance, then logged results.</a:t>
            </a:r>
          </a:p>
          <a:p>
            <a:pPr lvl="2"/>
            <a:r>
              <a:rPr lang="en-US" sz="2500" dirty="0">
                <a:solidFill>
                  <a:srgbClr val="000000"/>
                </a:solidFill>
                <a:latin typeface="Times New Roman" panose="02020603050405020304" pitchFamily="18" charset="0"/>
              </a:rPr>
              <a:t>A ‘</a:t>
            </a:r>
            <a:r>
              <a:rPr lang="en-US" sz="2500" dirty="0" err="1">
                <a:solidFill>
                  <a:srgbClr val="000000"/>
                </a:solidFill>
                <a:latin typeface="Times New Roman" panose="02020603050405020304" pitchFamily="18" charset="0"/>
              </a:rPr>
              <a:t>rbf</a:t>
            </a:r>
            <a:r>
              <a:rPr lang="en-US" sz="2500" dirty="0">
                <a:solidFill>
                  <a:srgbClr val="000000"/>
                </a:solidFill>
                <a:latin typeface="Times New Roman" panose="02020603050405020304" pitchFamily="18" charset="0"/>
              </a:rPr>
              <a:t>’ kernel was used, C was optimized at 2.4, and gamma was optimized at ‘auto’.</a:t>
            </a:r>
          </a:p>
          <a:p>
            <a:pPr lvl="1"/>
            <a:endParaRPr lang="en-US" sz="2900" dirty="0">
              <a:solidFill>
                <a:srgbClr val="000000"/>
              </a:solidFill>
              <a:latin typeface="Times New Roman" panose="02020603050405020304" pitchFamily="18" charset="0"/>
            </a:endParaRPr>
          </a:p>
          <a:p>
            <a:pPr lvl="1"/>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61620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1865C3-80AC-E898-50DB-AEBE447A0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A2FD3-1FBB-CB0D-AEF3-8DDCA71E6A5E}"/>
              </a:ext>
            </a:extLst>
          </p:cNvPr>
          <p:cNvSpPr>
            <a:spLocks noGrp="1"/>
          </p:cNvSpPr>
          <p:nvPr>
            <p:ph type="title"/>
          </p:nvPr>
        </p:nvSpPr>
        <p:spPr>
          <a:xfrm>
            <a:off x="876694" y="741391"/>
            <a:ext cx="2833324" cy="1616203"/>
          </a:xfrm>
        </p:spPr>
        <p:txBody>
          <a:bodyPr anchor="b">
            <a:normAutofit/>
          </a:bodyPr>
          <a:lstStyle/>
          <a:p>
            <a:r>
              <a:rPr lang="en-US" sz="3200"/>
              <a:t>Analyze data (cont.)</a:t>
            </a:r>
          </a:p>
        </p:txBody>
      </p:sp>
      <p:sp>
        <p:nvSpPr>
          <p:cNvPr id="3" name="Content Placeholder 2">
            <a:extLst>
              <a:ext uri="{FF2B5EF4-FFF2-40B4-BE49-F238E27FC236}">
                <a16:creationId xmlns:a16="http://schemas.microsoft.com/office/drawing/2014/main" id="{3D3A8E6D-CA80-A1E1-2744-349F0456A8A0}"/>
              </a:ext>
            </a:extLst>
          </p:cNvPr>
          <p:cNvSpPr>
            <a:spLocks noGrp="1"/>
          </p:cNvSpPr>
          <p:nvPr>
            <p:ph idx="1"/>
          </p:nvPr>
        </p:nvSpPr>
        <p:spPr>
          <a:xfrm>
            <a:off x="876694" y="2533476"/>
            <a:ext cx="2833324" cy="3447832"/>
          </a:xfrm>
        </p:spPr>
        <p:txBody>
          <a:bodyPr anchor="t">
            <a:normAutofit/>
          </a:bodyPr>
          <a:lstStyle/>
          <a:p>
            <a:pPr lvl="1"/>
            <a:endParaRPr lang="en-US" sz="2000">
              <a:effectLst/>
              <a:latin typeface="Times New Roman" panose="02020603050405020304" pitchFamily="18" charset="0"/>
              <a:ea typeface="Times New Roman" panose="02020603050405020304" pitchFamily="18" charset="0"/>
            </a:endParaRPr>
          </a:p>
          <a:p>
            <a:endParaRPr lang="en-US" sz="2000"/>
          </a:p>
        </p:txBody>
      </p:sp>
      <p:pic>
        <p:nvPicPr>
          <p:cNvPr id="8" name="Picture 7">
            <a:extLst>
              <a:ext uri="{FF2B5EF4-FFF2-40B4-BE49-F238E27FC236}">
                <a16:creationId xmlns:a16="http://schemas.microsoft.com/office/drawing/2014/main" id="{2C7CE21C-BDC5-172C-15D4-73B59C443AB8}"/>
              </a:ext>
            </a:extLst>
          </p:cNvPr>
          <p:cNvPicPr>
            <a:picLocks noChangeAspect="1"/>
          </p:cNvPicPr>
          <p:nvPr/>
        </p:nvPicPr>
        <p:blipFill>
          <a:blip r:embed="rId2"/>
          <a:stretch>
            <a:fillRect/>
          </a:stretch>
        </p:blipFill>
        <p:spPr>
          <a:xfrm>
            <a:off x="3214928" y="569799"/>
            <a:ext cx="4061799" cy="5658505"/>
          </a:xfrm>
          <a:prstGeom prst="rect">
            <a:avLst/>
          </a:prstGeom>
        </p:spPr>
      </p:pic>
      <p:pic>
        <p:nvPicPr>
          <p:cNvPr id="5" name="Picture 4">
            <a:extLst>
              <a:ext uri="{FF2B5EF4-FFF2-40B4-BE49-F238E27FC236}">
                <a16:creationId xmlns:a16="http://schemas.microsoft.com/office/drawing/2014/main" id="{41EF04C5-2BC6-4A7E-4497-C25E9728D201}"/>
              </a:ext>
            </a:extLst>
          </p:cNvPr>
          <p:cNvPicPr>
            <a:picLocks noChangeAspect="1"/>
          </p:cNvPicPr>
          <p:nvPr/>
        </p:nvPicPr>
        <p:blipFill>
          <a:blip r:embed="rId3"/>
          <a:stretch>
            <a:fillRect/>
          </a:stretch>
        </p:blipFill>
        <p:spPr>
          <a:xfrm>
            <a:off x="7527851" y="569798"/>
            <a:ext cx="4408633" cy="5658505"/>
          </a:xfrm>
          <a:prstGeom prst="rect">
            <a:avLst/>
          </a:prstGeom>
        </p:spPr>
      </p:pic>
      <p:grpSp>
        <p:nvGrpSpPr>
          <p:cNvPr id="13" name="Group 12">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4" name="Rectangle 13">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2">
            <a:extLst>
              <a:ext uri="{FF2B5EF4-FFF2-40B4-BE49-F238E27FC236}">
                <a16:creationId xmlns:a16="http://schemas.microsoft.com/office/drawing/2014/main" id="{5371BABC-0685-8D6A-52E1-6F7152E15A39}"/>
              </a:ext>
            </a:extLst>
          </p:cNvPr>
          <p:cNvSpPr txBox="1">
            <a:spLocks/>
          </p:cNvSpPr>
          <p:nvPr/>
        </p:nvSpPr>
        <p:spPr>
          <a:xfrm>
            <a:off x="838200" y="1894787"/>
            <a:ext cx="10515600" cy="428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900" dirty="0">
              <a:solidFill>
                <a:srgbClr val="000000"/>
              </a:solidFill>
              <a:latin typeface="Times New Roman" panose="02020603050405020304" pitchFamily="18" charset="0"/>
            </a:endParaRPr>
          </a:p>
          <a:p>
            <a:pPr lvl="1"/>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6524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r>
              <a:rPr lang="en-US" dirty="0">
                <a:solidFill>
                  <a:srgbClr val="3C4043"/>
                </a:solidFill>
                <a:latin typeface="Inter"/>
              </a:rPr>
              <a:t>This project aims to identify which passenger attributes </a:t>
            </a:r>
            <a:r>
              <a:rPr lang="en-US" b="0" i="0" dirty="0">
                <a:solidFill>
                  <a:srgbClr val="3C4043"/>
                </a:solidFill>
                <a:effectLst/>
                <a:latin typeface="Inter"/>
              </a:rPr>
              <a:t>(</a:t>
            </a:r>
            <a:r>
              <a:rPr lang="en-US" dirty="0">
                <a:solidFill>
                  <a:srgbClr val="3C4043"/>
                </a:solidFill>
                <a:latin typeface="Inter"/>
              </a:rPr>
              <a:t>e</a:t>
            </a:r>
            <a:r>
              <a:rPr lang="en-US" b="0" i="0" dirty="0">
                <a:solidFill>
                  <a:srgbClr val="3C4043"/>
                </a:solidFill>
                <a:effectLst/>
                <a:latin typeface="Inter"/>
              </a:rPr>
              <a:t>.</a:t>
            </a:r>
            <a:r>
              <a:rPr lang="en-US" dirty="0">
                <a:solidFill>
                  <a:srgbClr val="3C4043"/>
                </a:solidFill>
                <a:latin typeface="Inter"/>
              </a:rPr>
              <a:t>g</a:t>
            </a:r>
            <a:r>
              <a:rPr lang="en-US" b="0" i="0" dirty="0">
                <a:solidFill>
                  <a:srgbClr val="3C4043"/>
                </a:solidFill>
                <a:effectLst/>
                <a:latin typeface="Inter"/>
              </a:rPr>
              <a:t>. name, age, gender, socio-economic class, etc</a:t>
            </a:r>
            <a:r>
              <a:rPr lang="en-US" dirty="0">
                <a:solidFill>
                  <a:srgbClr val="3C4043"/>
                </a:solidFill>
                <a:latin typeface="Inter"/>
              </a:rPr>
              <a:t>..</a:t>
            </a:r>
            <a:r>
              <a:rPr lang="en-US" b="0" i="0" dirty="0">
                <a:solidFill>
                  <a:srgbClr val="3C4043"/>
                </a:solidFill>
                <a:effectLst/>
                <a:latin typeface="Inter"/>
              </a:rPr>
              <a:t>) were most predictive of survival in the Titanic disaster.</a:t>
            </a:r>
            <a:endParaRPr lang="en-US" dirty="0"/>
          </a:p>
        </p:txBody>
      </p:sp>
    </p:spTree>
    <p:extLst>
      <p:ext uri="{BB962C8B-B14F-4D97-AF65-F5344CB8AC3E}">
        <p14:creationId xmlns:p14="http://schemas.microsoft.com/office/powerpoint/2010/main" val="1880678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88132-3A0B-F388-6D1C-94B93C2CB5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2B0BD-A768-8529-BF58-25167D2BDC4C}"/>
              </a:ext>
            </a:extLst>
          </p:cNvPr>
          <p:cNvSpPr>
            <a:spLocks noGrp="1"/>
          </p:cNvSpPr>
          <p:nvPr>
            <p:ph type="title"/>
          </p:nvPr>
        </p:nvSpPr>
        <p:spPr>
          <a:xfrm>
            <a:off x="838200" y="365125"/>
            <a:ext cx="10515600" cy="1529663"/>
          </a:xfrm>
        </p:spPr>
        <p:txBody>
          <a:bodyPr/>
          <a:lstStyle/>
          <a:p>
            <a:r>
              <a:rPr lang="en-US" dirty="0"/>
              <a:t>Analyze data (cont.)</a:t>
            </a:r>
          </a:p>
        </p:txBody>
      </p:sp>
      <p:sp>
        <p:nvSpPr>
          <p:cNvPr id="3" name="Content Placeholder 2">
            <a:extLst>
              <a:ext uri="{FF2B5EF4-FFF2-40B4-BE49-F238E27FC236}">
                <a16:creationId xmlns:a16="http://schemas.microsoft.com/office/drawing/2014/main" id="{E6D53A0F-C7F8-9A08-DA3F-28E2788714D8}"/>
              </a:ext>
            </a:extLst>
          </p:cNvPr>
          <p:cNvSpPr>
            <a:spLocks noGrp="1"/>
          </p:cNvSpPr>
          <p:nvPr>
            <p:ph idx="1"/>
          </p:nvPr>
        </p:nvSpPr>
        <p:spPr>
          <a:xfrm>
            <a:off x="838200" y="1825625"/>
            <a:ext cx="10515600" cy="4351338"/>
          </a:xfrm>
        </p:spPr>
        <p:txBody>
          <a:bodyPr>
            <a:normAutofit/>
          </a:bodyPr>
          <a:lstStyle/>
          <a:p>
            <a:pPr lvl="1"/>
            <a:endParaRPr lang="en-US" sz="14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7" name="Content Placeholder 2">
            <a:extLst>
              <a:ext uri="{FF2B5EF4-FFF2-40B4-BE49-F238E27FC236}">
                <a16:creationId xmlns:a16="http://schemas.microsoft.com/office/drawing/2014/main" id="{EB128A46-F796-D298-7D6C-F9B671A6291C}"/>
              </a:ext>
            </a:extLst>
          </p:cNvPr>
          <p:cNvSpPr txBox="1">
            <a:spLocks/>
          </p:cNvSpPr>
          <p:nvPr/>
        </p:nvSpPr>
        <p:spPr>
          <a:xfrm>
            <a:off x="838200" y="1894787"/>
            <a:ext cx="10515600" cy="4282175"/>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400" dirty="0" err="1">
                <a:solidFill>
                  <a:srgbClr val="000000"/>
                </a:solidFill>
                <a:latin typeface="Times New Roman" panose="02020603050405020304" pitchFamily="18" charset="0"/>
              </a:rPr>
              <a:t>XGBoost</a:t>
            </a:r>
            <a:r>
              <a:rPr lang="en-US" sz="3400" dirty="0">
                <a:solidFill>
                  <a:srgbClr val="000000"/>
                </a:solidFill>
                <a:latin typeface="Times New Roman" panose="02020603050405020304" pitchFamily="18" charset="0"/>
              </a:rPr>
              <a:t> Classifier</a:t>
            </a:r>
          </a:p>
          <a:p>
            <a:pPr lvl="1"/>
            <a:r>
              <a:rPr lang="en-US" sz="2900" dirty="0">
                <a:solidFill>
                  <a:srgbClr val="000000"/>
                </a:solidFill>
                <a:latin typeface="Times New Roman" panose="02020603050405020304" pitchFamily="18" charset="0"/>
              </a:rPr>
              <a:t>Created a model using 15 features by XGB feature importance from 17 features after correlation reduction, then logged results.</a:t>
            </a:r>
          </a:p>
          <a:p>
            <a:pPr lvl="2"/>
            <a:r>
              <a:rPr lang="en-US" sz="2500" dirty="0">
                <a:solidFill>
                  <a:srgbClr val="000000"/>
                </a:solidFill>
                <a:latin typeface="Times New Roman" panose="02020603050405020304" pitchFamily="18" charset="0"/>
              </a:rPr>
              <a:t>Hyperparameters Optimized: </a:t>
            </a:r>
            <a:r>
              <a:rPr lang="en-US" sz="2500" dirty="0" err="1">
                <a:solidFill>
                  <a:srgbClr val="000000"/>
                </a:solidFill>
                <a:latin typeface="Times New Roman" panose="02020603050405020304" pitchFamily="18" charset="0"/>
              </a:rPr>
              <a:t>scale_pos_weight</a:t>
            </a:r>
            <a:r>
              <a:rPr lang="en-US" sz="2500" dirty="0">
                <a:solidFill>
                  <a:srgbClr val="000000"/>
                </a:solidFill>
                <a:latin typeface="Times New Roman" panose="02020603050405020304" pitchFamily="18" charset="0"/>
              </a:rPr>
              <a:t>=1.6,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=4, </a:t>
            </a:r>
            <a:r>
              <a:rPr lang="en-US" sz="2500" dirty="0" err="1">
                <a:solidFill>
                  <a:srgbClr val="000000"/>
                </a:solidFill>
                <a:latin typeface="Times New Roman" panose="02020603050405020304" pitchFamily="18" charset="0"/>
              </a:rPr>
              <a:t>learning_rate</a:t>
            </a:r>
            <a:r>
              <a:rPr lang="en-US" sz="2500" dirty="0">
                <a:solidFill>
                  <a:srgbClr val="000000"/>
                </a:solidFill>
                <a:latin typeface="Times New Roman" panose="02020603050405020304" pitchFamily="18" charset="0"/>
              </a:rPr>
              <a:t>=0.2,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=50, </a:t>
            </a:r>
            <a:r>
              <a:rPr lang="en-US" sz="2500" dirty="0" err="1">
                <a:solidFill>
                  <a:srgbClr val="000000"/>
                </a:solidFill>
                <a:latin typeface="Times New Roman" panose="02020603050405020304" pitchFamily="18" charset="0"/>
              </a:rPr>
              <a:t>min_child_weight</a:t>
            </a:r>
            <a:r>
              <a:rPr lang="en-US" sz="2500" dirty="0">
                <a:solidFill>
                  <a:srgbClr val="000000"/>
                </a:solidFill>
                <a:latin typeface="Times New Roman" panose="02020603050405020304" pitchFamily="18" charset="0"/>
              </a:rPr>
              <a:t>=3, </a:t>
            </a:r>
            <a:r>
              <a:rPr lang="en-US" sz="2500" dirty="0" err="1">
                <a:solidFill>
                  <a:srgbClr val="000000"/>
                </a:solidFill>
                <a:latin typeface="Times New Roman" panose="02020603050405020304" pitchFamily="18" charset="0"/>
              </a:rPr>
              <a:t>reg_alpha</a:t>
            </a:r>
            <a:r>
              <a:rPr lang="en-US" sz="2500" dirty="0">
                <a:solidFill>
                  <a:srgbClr val="000000"/>
                </a:solidFill>
                <a:latin typeface="Times New Roman" panose="02020603050405020304" pitchFamily="18" charset="0"/>
              </a:rPr>
              <a:t>=0.01, </a:t>
            </a:r>
            <a:r>
              <a:rPr lang="en-US" sz="2500" dirty="0" err="1">
                <a:solidFill>
                  <a:srgbClr val="000000"/>
                </a:solidFill>
                <a:latin typeface="Times New Roman" panose="02020603050405020304" pitchFamily="18" charset="0"/>
              </a:rPr>
              <a:t>reg_lambda</a:t>
            </a:r>
            <a:r>
              <a:rPr lang="en-US" sz="2500" dirty="0">
                <a:solidFill>
                  <a:srgbClr val="000000"/>
                </a:solidFill>
                <a:latin typeface="Times New Roman" panose="02020603050405020304" pitchFamily="18" charset="0"/>
              </a:rPr>
              <a:t>=0, gamma=0.1, subsample=0.8, </a:t>
            </a:r>
            <a:r>
              <a:rPr lang="en-US" sz="2500" dirty="0" err="1">
                <a:solidFill>
                  <a:srgbClr val="000000"/>
                </a:solidFill>
                <a:latin typeface="Times New Roman" panose="02020603050405020304" pitchFamily="18" charset="0"/>
              </a:rPr>
              <a:t>colsample_bytree</a:t>
            </a:r>
            <a:r>
              <a:rPr lang="en-US" sz="2500" dirty="0">
                <a:solidFill>
                  <a:srgbClr val="000000"/>
                </a:solidFill>
                <a:latin typeface="Times New Roman" panose="02020603050405020304" pitchFamily="18" charset="0"/>
              </a:rPr>
              <a:t>=0.8</a:t>
            </a:r>
            <a:endParaRPr lang="en-US" sz="3400" dirty="0">
              <a:solidFill>
                <a:srgbClr val="000000"/>
              </a:solidFill>
              <a:latin typeface="Times New Roman" panose="02020603050405020304" pitchFamily="18" charset="0"/>
            </a:endParaRPr>
          </a:p>
          <a:p>
            <a:r>
              <a:rPr lang="en-US" sz="3400" dirty="0" err="1">
                <a:solidFill>
                  <a:srgbClr val="000000"/>
                </a:solidFill>
                <a:latin typeface="Times New Roman" panose="02020603050405020304" pitchFamily="18" charset="0"/>
              </a:rPr>
              <a:t>GradientBoosting</a:t>
            </a:r>
            <a:r>
              <a:rPr lang="en-US" sz="3400" dirty="0">
                <a:solidFill>
                  <a:srgbClr val="000000"/>
                </a:solidFill>
                <a:latin typeface="Times New Roman" panose="02020603050405020304" pitchFamily="18" charset="0"/>
              </a:rPr>
              <a:t> Classifier</a:t>
            </a:r>
            <a:endParaRPr lang="en-US" sz="2500" dirty="0">
              <a:solidFill>
                <a:srgbClr val="000000"/>
              </a:solidFill>
              <a:latin typeface="Times New Roman" panose="02020603050405020304" pitchFamily="18" charset="0"/>
            </a:endParaRPr>
          </a:p>
          <a:p>
            <a:pPr lvl="1"/>
            <a:r>
              <a:rPr lang="en-US" sz="2900" dirty="0">
                <a:solidFill>
                  <a:srgbClr val="000000"/>
                </a:solidFill>
                <a:latin typeface="Times New Roman" panose="02020603050405020304" pitchFamily="18" charset="0"/>
              </a:rPr>
              <a:t>Created a model using 17 features by GB feature importance, then logged results.</a:t>
            </a:r>
            <a:endParaRPr lang="en-US" sz="2500" dirty="0">
              <a:solidFill>
                <a:srgbClr val="000000"/>
              </a:solidFill>
              <a:latin typeface="Times New Roman" panose="02020603050405020304" pitchFamily="18" charset="0"/>
            </a:endParaRPr>
          </a:p>
          <a:p>
            <a:pPr lvl="2"/>
            <a:r>
              <a:rPr lang="en-US" sz="2500" dirty="0">
                <a:solidFill>
                  <a:srgbClr val="000000"/>
                </a:solidFill>
                <a:latin typeface="Times New Roman" panose="02020603050405020304" pitchFamily="18" charset="0"/>
              </a:rPr>
              <a:t>Hyperparameters Optimized: </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=3, </a:t>
            </a:r>
            <a:r>
              <a:rPr lang="en-US" sz="2500" dirty="0" err="1">
                <a:solidFill>
                  <a:srgbClr val="000000"/>
                </a:solidFill>
                <a:latin typeface="Times New Roman" panose="02020603050405020304" pitchFamily="18" charset="0"/>
              </a:rPr>
              <a:t>learning_rate</a:t>
            </a:r>
            <a:r>
              <a:rPr lang="en-US" sz="2500" dirty="0">
                <a:solidFill>
                  <a:srgbClr val="000000"/>
                </a:solidFill>
                <a:latin typeface="Times New Roman" panose="02020603050405020304" pitchFamily="18" charset="0"/>
              </a:rPr>
              <a:t>=0.05,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=100, </a:t>
            </a:r>
            <a:r>
              <a:rPr lang="en-US" sz="2500" dirty="0" err="1">
                <a:solidFill>
                  <a:srgbClr val="000000"/>
                </a:solidFill>
                <a:latin typeface="Times New Roman" panose="02020603050405020304" pitchFamily="18" charset="0"/>
              </a:rPr>
              <a:t>min_samples_split</a:t>
            </a:r>
            <a:r>
              <a:rPr lang="en-US" sz="2500" dirty="0">
                <a:solidFill>
                  <a:srgbClr val="000000"/>
                </a:solidFill>
                <a:latin typeface="Times New Roman" panose="02020603050405020304" pitchFamily="18" charset="0"/>
              </a:rPr>
              <a:t>=5, subsample=0.8</a:t>
            </a:r>
            <a:endParaRPr lang="en-US" sz="3400" dirty="0">
              <a:solidFill>
                <a:srgbClr val="000000"/>
              </a:solidFill>
              <a:latin typeface="Times New Roman" panose="02020603050405020304" pitchFamily="18" charset="0"/>
            </a:endParaRPr>
          </a:p>
          <a:p>
            <a:r>
              <a:rPr lang="en-US" sz="3400" dirty="0">
                <a:solidFill>
                  <a:srgbClr val="000000"/>
                </a:solidFill>
                <a:latin typeface="Times New Roman" panose="02020603050405020304" pitchFamily="18" charset="0"/>
              </a:rPr>
              <a:t>AdaBoost Classifier</a:t>
            </a:r>
            <a:endParaRPr lang="en-US" sz="2500" dirty="0">
              <a:solidFill>
                <a:srgbClr val="000000"/>
              </a:solidFill>
              <a:latin typeface="Times New Roman" panose="02020603050405020304" pitchFamily="18" charset="0"/>
            </a:endParaRPr>
          </a:p>
          <a:p>
            <a:pPr lvl="1"/>
            <a:r>
              <a:rPr lang="en-US" sz="2900" dirty="0">
                <a:solidFill>
                  <a:srgbClr val="000000"/>
                </a:solidFill>
                <a:latin typeface="Times New Roman" panose="02020603050405020304" pitchFamily="18" charset="0"/>
              </a:rPr>
              <a:t>Created a model with 17 features after correlation reduction,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=100, </a:t>
            </a:r>
            <a:r>
              <a:rPr lang="en-US" sz="2500" dirty="0" err="1">
                <a:solidFill>
                  <a:srgbClr val="000000"/>
                </a:solidFill>
                <a:latin typeface="Times New Roman" panose="02020603050405020304" pitchFamily="18" charset="0"/>
              </a:rPr>
              <a:t>learning_rate</a:t>
            </a:r>
            <a:r>
              <a:rPr lang="en-US" sz="2500" dirty="0">
                <a:solidFill>
                  <a:srgbClr val="000000"/>
                </a:solidFill>
                <a:latin typeface="Times New Roman" panose="02020603050405020304" pitchFamily="18" charset="0"/>
              </a:rPr>
              <a:t>=1.0, estimator__</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=1</a:t>
            </a:r>
          </a:p>
          <a:p>
            <a:pPr lvl="1"/>
            <a:r>
              <a:rPr lang="en-US" sz="2900" dirty="0">
                <a:solidFill>
                  <a:srgbClr val="000000"/>
                </a:solidFill>
                <a:latin typeface="Times New Roman" panose="02020603050405020304" pitchFamily="18" charset="0"/>
              </a:rPr>
              <a:t>Created a model with 9 features by permutation feature importance, then logged results.</a:t>
            </a:r>
          </a:p>
          <a:p>
            <a:pPr lvl="2"/>
            <a:r>
              <a:rPr lang="en-US" sz="2500" dirty="0">
                <a:solidFill>
                  <a:srgbClr val="000000"/>
                </a:solidFill>
                <a:latin typeface="Times New Roman" panose="02020603050405020304" pitchFamily="18" charset="0"/>
              </a:rPr>
              <a:t>Parameters Optimized: </a:t>
            </a:r>
            <a:r>
              <a:rPr lang="en-US" sz="2500" dirty="0" err="1">
                <a:solidFill>
                  <a:srgbClr val="000000"/>
                </a:solidFill>
                <a:latin typeface="Times New Roman" panose="02020603050405020304" pitchFamily="18" charset="0"/>
              </a:rPr>
              <a:t>n_estimators</a:t>
            </a:r>
            <a:r>
              <a:rPr lang="en-US" sz="2500" dirty="0">
                <a:solidFill>
                  <a:srgbClr val="000000"/>
                </a:solidFill>
                <a:latin typeface="Times New Roman" panose="02020603050405020304" pitchFamily="18" charset="0"/>
              </a:rPr>
              <a:t>=100, </a:t>
            </a:r>
            <a:r>
              <a:rPr lang="en-US" sz="2500" dirty="0" err="1">
                <a:solidFill>
                  <a:srgbClr val="000000"/>
                </a:solidFill>
                <a:latin typeface="Times New Roman" panose="02020603050405020304" pitchFamily="18" charset="0"/>
              </a:rPr>
              <a:t>learning_rate</a:t>
            </a:r>
            <a:r>
              <a:rPr lang="en-US" sz="2500" dirty="0">
                <a:solidFill>
                  <a:srgbClr val="000000"/>
                </a:solidFill>
                <a:latin typeface="Times New Roman" panose="02020603050405020304" pitchFamily="18" charset="0"/>
              </a:rPr>
              <a:t>=1.0, estimator__</a:t>
            </a:r>
            <a:r>
              <a:rPr lang="en-US" sz="2500" dirty="0" err="1">
                <a:solidFill>
                  <a:srgbClr val="000000"/>
                </a:solidFill>
                <a:latin typeface="Times New Roman" panose="02020603050405020304" pitchFamily="18" charset="0"/>
              </a:rPr>
              <a:t>max_depth</a:t>
            </a:r>
            <a:r>
              <a:rPr lang="en-US" sz="2500" dirty="0">
                <a:solidFill>
                  <a:srgbClr val="000000"/>
                </a:solidFill>
                <a:latin typeface="Times New Roman" panose="02020603050405020304" pitchFamily="18" charset="0"/>
              </a:rPr>
              <a:t>=1</a:t>
            </a:r>
          </a:p>
          <a:p>
            <a:pPr lvl="2"/>
            <a:r>
              <a:rPr lang="en-US" sz="2500" dirty="0">
                <a:solidFill>
                  <a:srgbClr val="000000"/>
                </a:solidFill>
                <a:latin typeface="Times New Roman" panose="02020603050405020304" pitchFamily="18" charset="0"/>
              </a:rPr>
              <a:t>Features Utilized: </a:t>
            </a:r>
            <a:r>
              <a:rPr lang="en-US" sz="2500" dirty="0" err="1">
                <a:solidFill>
                  <a:srgbClr val="000000"/>
                </a:solidFill>
                <a:latin typeface="Times New Roman" panose="02020603050405020304" pitchFamily="18" charset="0"/>
              </a:rPr>
              <a:t>Title_Miss</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Embarked_C</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Pclass</a:t>
            </a:r>
            <a:r>
              <a:rPr lang="en-US" sz="2500" dirty="0">
                <a:solidFill>
                  <a:srgbClr val="000000"/>
                </a:solidFill>
                <a:latin typeface="Times New Roman" panose="02020603050405020304" pitchFamily="18" charset="0"/>
              </a:rPr>
              <a:t>, Sex, Age, Fare, </a:t>
            </a:r>
            <a:r>
              <a:rPr lang="en-US" sz="2500" dirty="0" err="1">
                <a:solidFill>
                  <a:srgbClr val="000000"/>
                </a:solidFill>
                <a:latin typeface="Times New Roman" panose="02020603050405020304" pitchFamily="18" charset="0"/>
              </a:rPr>
              <a:t>Title_Other</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Age_Cat_Adult</a:t>
            </a:r>
            <a:r>
              <a:rPr lang="en-US" sz="2500" dirty="0">
                <a:solidFill>
                  <a:srgbClr val="000000"/>
                </a:solidFill>
                <a:latin typeface="Times New Roman" panose="02020603050405020304" pitchFamily="18" charset="0"/>
              </a:rPr>
              <a:t>, </a:t>
            </a:r>
            <a:r>
              <a:rPr lang="en-US" sz="2500" dirty="0" err="1">
                <a:solidFill>
                  <a:srgbClr val="000000"/>
                </a:solidFill>
                <a:latin typeface="Times New Roman" panose="02020603050405020304" pitchFamily="18" charset="0"/>
              </a:rPr>
              <a:t>Embarked_Q</a:t>
            </a:r>
            <a:endParaRPr lang="en-US" sz="3400" dirty="0">
              <a:solidFill>
                <a:srgbClr val="000000"/>
              </a:solidFill>
              <a:latin typeface="Times New Roman" panose="02020603050405020304" pitchFamily="18" charset="0"/>
            </a:endParaRPr>
          </a:p>
          <a:p>
            <a:r>
              <a:rPr lang="en-US" sz="3400" dirty="0" err="1">
                <a:solidFill>
                  <a:srgbClr val="000000"/>
                </a:solidFill>
                <a:latin typeface="Times New Roman" panose="02020603050405020304" pitchFamily="18" charset="0"/>
              </a:rPr>
              <a:t>Tensorflow</a:t>
            </a:r>
            <a:r>
              <a:rPr lang="en-US" sz="3400" dirty="0">
                <a:solidFill>
                  <a:srgbClr val="000000"/>
                </a:solidFill>
                <a:latin typeface="Times New Roman" panose="02020603050405020304" pitchFamily="18" charset="0"/>
              </a:rPr>
              <a:t>/</a:t>
            </a:r>
            <a:r>
              <a:rPr lang="en-US" sz="3400" dirty="0" err="1">
                <a:solidFill>
                  <a:srgbClr val="000000"/>
                </a:solidFill>
                <a:latin typeface="Times New Roman" panose="02020603050405020304" pitchFamily="18" charset="0"/>
              </a:rPr>
              <a:t>Keras</a:t>
            </a:r>
            <a:endParaRPr lang="en-US" sz="3400" dirty="0">
              <a:solidFill>
                <a:srgbClr val="000000"/>
              </a:solidFill>
              <a:latin typeface="Times New Roman" panose="02020603050405020304" pitchFamily="18" charset="0"/>
            </a:endParaRPr>
          </a:p>
          <a:p>
            <a:pPr lvl="1"/>
            <a:r>
              <a:rPr lang="en-US" sz="2900" dirty="0">
                <a:solidFill>
                  <a:srgbClr val="000000"/>
                </a:solidFill>
                <a:latin typeface="Times New Roman" panose="02020603050405020304" pitchFamily="18" charset="0"/>
              </a:rPr>
              <a:t>Created a machine learning model with all 19 features, then logged results.</a:t>
            </a:r>
          </a:p>
          <a:p>
            <a:pPr lvl="2"/>
            <a:r>
              <a:rPr lang="en-US" sz="2500" dirty="0">
                <a:solidFill>
                  <a:srgbClr val="000000"/>
                </a:solidFill>
                <a:latin typeface="Times New Roman" panose="02020603050405020304" pitchFamily="18" charset="0"/>
              </a:rPr>
              <a:t>Parameters Used: 2 layers, Dense (30, 15, 1), activation=‘</a:t>
            </a:r>
            <a:r>
              <a:rPr lang="en-US" sz="2500" dirty="0" err="1">
                <a:solidFill>
                  <a:srgbClr val="000000"/>
                </a:solidFill>
                <a:latin typeface="Times New Roman" panose="02020603050405020304" pitchFamily="18" charset="0"/>
              </a:rPr>
              <a:t>relu</a:t>
            </a:r>
            <a:r>
              <a:rPr lang="en-US" sz="2500" dirty="0">
                <a:solidFill>
                  <a:srgbClr val="000000"/>
                </a:solidFill>
                <a:latin typeface="Times New Roman" panose="02020603050405020304" pitchFamily="18" charset="0"/>
              </a:rPr>
              <a:t>’, Dropout (0.3), </a:t>
            </a:r>
            <a:r>
              <a:rPr lang="en-US" sz="2500" dirty="0" err="1">
                <a:solidFill>
                  <a:srgbClr val="000000"/>
                </a:solidFill>
                <a:latin typeface="Times New Roman" panose="02020603050405020304" pitchFamily="18" charset="0"/>
              </a:rPr>
              <a:t>learning_rate</a:t>
            </a:r>
            <a:r>
              <a:rPr lang="en-US" sz="2500" dirty="0">
                <a:solidFill>
                  <a:srgbClr val="000000"/>
                </a:solidFill>
                <a:latin typeface="Times New Roman" panose="02020603050405020304" pitchFamily="18" charset="0"/>
              </a:rPr>
              <a:t>=0.0006, epochs=90, </a:t>
            </a:r>
            <a:r>
              <a:rPr lang="en-US" sz="2500" dirty="0" err="1">
                <a:solidFill>
                  <a:srgbClr val="000000"/>
                </a:solidFill>
                <a:latin typeface="Times New Roman" panose="02020603050405020304" pitchFamily="18" charset="0"/>
              </a:rPr>
              <a:t>batch_size</a:t>
            </a:r>
            <a:r>
              <a:rPr lang="en-US" sz="2500" dirty="0">
                <a:solidFill>
                  <a:srgbClr val="000000"/>
                </a:solidFill>
                <a:latin typeface="Times New Roman" panose="02020603050405020304" pitchFamily="18" charset="0"/>
              </a:rPr>
              <a:t>=30</a:t>
            </a:r>
          </a:p>
          <a:p>
            <a:pPr lvl="2"/>
            <a:endParaRPr lang="en-US" sz="2500" dirty="0">
              <a:solidFill>
                <a:srgbClr val="000000"/>
              </a:solidFill>
              <a:latin typeface="Times New Roman" panose="02020603050405020304" pitchFamily="18" charset="0"/>
            </a:endParaRPr>
          </a:p>
          <a:p>
            <a:pPr lvl="1"/>
            <a:endParaRPr lang="en-US" sz="2900" dirty="0">
              <a:solidFill>
                <a:srgbClr val="000000"/>
              </a:solidFill>
              <a:latin typeface="Times New Roman" panose="02020603050405020304" pitchFamily="18" charset="0"/>
            </a:endParaRPr>
          </a:p>
          <a:p>
            <a:pPr lvl="1"/>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9496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DBEB31-33E2-C635-D4AE-4B74C983D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06AE3-BC0D-A740-9C53-92EE7C9045AB}"/>
              </a:ext>
            </a:extLst>
          </p:cNvPr>
          <p:cNvSpPr>
            <a:spLocks noGrp="1"/>
          </p:cNvSpPr>
          <p:nvPr>
            <p:ph type="title"/>
          </p:nvPr>
        </p:nvSpPr>
        <p:spPr>
          <a:xfrm>
            <a:off x="876694" y="741391"/>
            <a:ext cx="2833324" cy="1616203"/>
          </a:xfrm>
        </p:spPr>
        <p:txBody>
          <a:bodyPr anchor="b">
            <a:normAutofit/>
          </a:bodyPr>
          <a:lstStyle/>
          <a:p>
            <a:r>
              <a:rPr lang="en-US" sz="3200"/>
              <a:t>Analyze data (cont.)</a:t>
            </a:r>
          </a:p>
        </p:txBody>
      </p:sp>
      <p:grpSp>
        <p:nvGrpSpPr>
          <p:cNvPr id="13" name="Group 12">
            <a:extLst>
              <a:ext uri="{FF2B5EF4-FFF2-40B4-BE49-F238E27FC236}">
                <a16:creationId xmlns:a16="http://schemas.microsoft.com/office/drawing/2014/main" id="{AFF7BBA8-A235-DF49-C15B-384B74B60B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4" name="Rectangle 13">
              <a:extLst>
                <a:ext uri="{FF2B5EF4-FFF2-40B4-BE49-F238E27FC236}">
                  <a16:creationId xmlns:a16="http://schemas.microsoft.com/office/drawing/2014/main" id="{3DFF8260-1C73-4082-18E5-3972EA828C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74F9842-A817-88E6-0C5F-2B8EE29CE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2">
            <a:extLst>
              <a:ext uri="{FF2B5EF4-FFF2-40B4-BE49-F238E27FC236}">
                <a16:creationId xmlns:a16="http://schemas.microsoft.com/office/drawing/2014/main" id="{9EFE2485-F1B5-9D9D-DC0F-AC5BEFC05E3D}"/>
              </a:ext>
            </a:extLst>
          </p:cNvPr>
          <p:cNvSpPr txBox="1">
            <a:spLocks/>
          </p:cNvSpPr>
          <p:nvPr/>
        </p:nvSpPr>
        <p:spPr>
          <a:xfrm>
            <a:off x="838200" y="1894787"/>
            <a:ext cx="10515600" cy="428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900" dirty="0">
              <a:solidFill>
                <a:srgbClr val="000000"/>
              </a:solidFill>
              <a:latin typeface="Times New Roman" panose="02020603050405020304" pitchFamily="18" charset="0"/>
            </a:endParaRPr>
          </a:p>
          <a:p>
            <a:pPr lvl="1"/>
            <a:endParaRPr lang="en-US" sz="1400" dirty="0">
              <a:solidFill>
                <a:srgbClr val="000000"/>
              </a:solidFill>
              <a:latin typeface="Times New Roman" panose="02020603050405020304" pitchFamily="18" charset="0"/>
            </a:endParaRPr>
          </a:p>
        </p:txBody>
      </p:sp>
      <p:pic>
        <p:nvPicPr>
          <p:cNvPr id="6" name="Picture 5">
            <a:extLst>
              <a:ext uri="{FF2B5EF4-FFF2-40B4-BE49-F238E27FC236}">
                <a16:creationId xmlns:a16="http://schemas.microsoft.com/office/drawing/2014/main" id="{F35C6926-BFE6-019B-F5D0-E9F864E5074D}"/>
              </a:ext>
            </a:extLst>
          </p:cNvPr>
          <p:cNvPicPr>
            <a:picLocks noChangeAspect="1"/>
          </p:cNvPicPr>
          <p:nvPr/>
        </p:nvPicPr>
        <p:blipFill>
          <a:blip r:embed="rId2"/>
          <a:stretch>
            <a:fillRect/>
          </a:stretch>
        </p:blipFill>
        <p:spPr>
          <a:xfrm>
            <a:off x="3168502" y="569797"/>
            <a:ext cx="4181088" cy="5658505"/>
          </a:xfrm>
          <a:prstGeom prst="rect">
            <a:avLst/>
          </a:prstGeom>
        </p:spPr>
      </p:pic>
      <p:pic>
        <p:nvPicPr>
          <p:cNvPr id="10" name="Picture 9">
            <a:extLst>
              <a:ext uri="{FF2B5EF4-FFF2-40B4-BE49-F238E27FC236}">
                <a16:creationId xmlns:a16="http://schemas.microsoft.com/office/drawing/2014/main" id="{00D59982-5F30-CF8A-095F-680921FF44B0}"/>
              </a:ext>
            </a:extLst>
          </p:cNvPr>
          <p:cNvPicPr>
            <a:picLocks noChangeAspect="1"/>
          </p:cNvPicPr>
          <p:nvPr/>
        </p:nvPicPr>
        <p:blipFill>
          <a:blip r:embed="rId3"/>
          <a:stretch>
            <a:fillRect/>
          </a:stretch>
        </p:blipFill>
        <p:spPr>
          <a:xfrm>
            <a:off x="7565641" y="569796"/>
            <a:ext cx="4427885" cy="5658505"/>
          </a:xfrm>
          <a:prstGeom prst="rect">
            <a:avLst/>
          </a:prstGeom>
        </p:spPr>
      </p:pic>
    </p:spTree>
    <p:extLst>
      <p:ext uri="{BB962C8B-B14F-4D97-AF65-F5344CB8AC3E}">
        <p14:creationId xmlns:p14="http://schemas.microsoft.com/office/powerpoint/2010/main" val="3468545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66B714-E6ED-F396-E16C-03ACCF9D42E3}"/>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EDF5F-A22A-1F0F-2943-A74CD358BB9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Analyze data (cont.)</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green and black bars&#10;&#10;AI-generated content may be incorrect.">
            <a:extLst>
              <a:ext uri="{FF2B5EF4-FFF2-40B4-BE49-F238E27FC236}">
                <a16:creationId xmlns:a16="http://schemas.microsoft.com/office/drawing/2014/main" id="{D9CD6F48-148A-3425-CA02-C2F7D0CFBDB2}"/>
              </a:ext>
            </a:extLst>
          </p:cNvPr>
          <p:cNvPicPr>
            <a:picLocks noChangeAspect="1"/>
          </p:cNvPicPr>
          <p:nvPr/>
        </p:nvPicPr>
        <p:blipFill>
          <a:blip r:embed="rId2"/>
          <a:stretch>
            <a:fillRect/>
          </a:stretch>
        </p:blipFill>
        <p:spPr>
          <a:xfrm>
            <a:off x="4093295" y="1151698"/>
            <a:ext cx="7775617" cy="4879199"/>
          </a:xfrm>
          <a:prstGeom prst="rect">
            <a:avLst/>
          </a:prstGeom>
        </p:spPr>
      </p:pic>
      <p:sp>
        <p:nvSpPr>
          <p:cNvPr id="7" name="Content Placeholder 2">
            <a:extLst>
              <a:ext uri="{FF2B5EF4-FFF2-40B4-BE49-F238E27FC236}">
                <a16:creationId xmlns:a16="http://schemas.microsoft.com/office/drawing/2014/main" id="{8412EC62-2E57-E718-41C7-AD6E8461A052}"/>
              </a:ext>
            </a:extLst>
          </p:cNvPr>
          <p:cNvSpPr txBox="1">
            <a:spLocks/>
          </p:cNvSpPr>
          <p:nvPr/>
        </p:nvSpPr>
        <p:spPr>
          <a:xfrm>
            <a:off x="838200" y="1894787"/>
            <a:ext cx="10515600" cy="4282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endParaRPr lang="en-US" sz="2900" dirty="0">
              <a:solidFill>
                <a:srgbClr val="000000"/>
              </a:solidFill>
              <a:latin typeface="Times New Roman" panose="02020603050405020304" pitchFamily="18" charset="0"/>
            </a:endParaRPr>
          </a:p>
          <a:p>
            <a:pPr lvl="1"/>
            <a:endParaRPr lang="en-US" sz="1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01993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lgn="ctr">
              <a:buNone/>
            </a:pPr>
            <a:r>
              <a:rPr lang="en-US" sz="1800" dirty="0">
                <a:solidFill>
                  <a:srgbClr val="000000"/>
                </a:solidFill>
                <a:latin typeface="Times New Roman" panose="02020603050405020304" pitchFamily="18" charset="0"/>
                <a:ea typeface="Times New Roman" panose="02020603050405020304" pitchFamily="18" charset="0"/>
              </a:rPr>
              <a:t>Model Summary Results</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9314AFAF-7E9B-E421-273A-45BC015E08E3}"/>
              </a:ext>
            </a:extLst>
          </p:cNvPr>
          <p:cNvPicPr>
            <a:picLocks noChangeAspect="1"/>
          </p:cNvPicPr>
          <p:nvPr/>
        </p:nvPicPr>
        <p:blipFill>
          <a:blip r:embed="rId2"/>
          <a:stretch>
            <a:fillRect/>
          </a:stretch>
        </p:blipFill>
        <p:spPr>
          <a:xfrm>
            <a:off x="885098" y="2356905"/>
            <a:ext cx="10421804" cy="3820058"/>
          </a:xfrm>
          <a:prstGeom prst="rect">
            <a:avLst/>
          </a:prstGeom>
        </p:spPr>
      </p:pic>
    </p:spTree>
    <p:extLst>
      <p:ext uri="{BB962C8B-B14F-4D97-AF65-F5344CB8AC3E}">
        <p14:creationId xmlns:p14="http://schemas.microsoft.com/office/powerpoint/2010/main" val="2309908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a:xfrm>
            <a:off x="838200" y="1868488"/>
            <a:ext cx="10515600" cy="4351338"/>
          </a:xfrm>
        </p:spPr>
        <p:txBody>
          <a:bodyPr/>
          <a:lstStyle/>
          <a:p>
            <a:r>
              <a:rPr lang="en-US" sz="1800" dirty="0">
                <a:solidFill>
                  <a:srgbClr val="000000"/>
                </a:solidFill>
                <a:latin typeface="Times New Roman" panose="02020603050405020304" pitchFamily="18" charset="0"/>
              </a:rPr>
              <a:t>Considered generating a ROC-AUC chart, but there did not seem to much difference in the model ROC-AUC values (0.85 to 0.879).  In addition, my final decision on a model did not rely on that statistic, but on an Accuracy (0.844), Macro Average F1-Score (0.84), and general Confusion Matrix performance (752 Predicted and 139 Missed). </a:t>
            </a:r>
            <a:r>
              <a:rPr lang="en-US" sz="1800" dirty="0" err="1">
                <a:solidFill>
                  <a:srgbClr val="000000"/>
                </a:solidFill>
                <a:latin typeface="Times New Roman" panose="02020603050405020304" pitchFamily="18" charset="0"/>
              </a:rPr>
              <a:t>XGBoost</a:t>
            </a:r>
            <a:r>
              <a:rPr lang="en-US" sz="1800" dirty="0">
                <a:solidFill>
                  <a:srgbClr val="000000"/>
                </a:solidFill>
                <a:latin typeface="Times New Roman" panose="02020603050405020304" pitchFamily="18" charset="0"/>
              </a:rPr>
              <a:t> (15 features - by </a:t>
            </a:r>
            <a:r>
              <a:rPr lang="en-US" sz="1800" dirty="0" err="1">
                <a:solidFill>
                  <a:srgbClr val="000000"/>
                </a:solidFill>
                <a:latin typeface="Times New Roman" panose="02020603050405020304" pitchFamily="18" charset="0"/>
              </a:rPr>
              <a:t>XGBoost</a:t>
            </a:r>
            <a:r>
              <a:rPr lang="en-US" sz="1800" dirty="0">
                <a:solidFill>
                  <a:srgbClr val="000000"/>
                </a:solidFill>
                <a:latin typeface="Times New Roman" panose="02020603050405020304" pitchFamily="18" charset="0"/>
              </a:rPr>
              <a:t> Feature Importance) stood out from the rest.  Found the project rewarding in the sense of delving more deeply into an involved imputation strategy and model use and testing. Not sure that anyone has approached this problem the way that I did regarding imputation, and the review of multiple classification models with the training dataset.</a:t>
            </a:r>
          </a:p>
          <a:p>
            <a:r>
              <a:rPr lang="en-US" sz="1800" dirty="0">
                <a:solidFill>
                  <a:srgbClr val="000000"/>
                </a:solidFill>
                <a:latin typeface="Times New Roman" panose="02020603050405020304" pitchFamily="18" charset="0"/>
              </a:rPr>
              <a:t>Used the </a:t>
            </a:r>
            <a:r>
              <a:rPr lang="en-US" sz="1800" dirty="0" err="1">
                <a:solidFill>
                  <a:srgbClr val="000000"/>
                </a:solidFill>
                <a:latin typeface="Times New Roman" panose="02020603050405020304" pitchFamily="18" charset="0"/>
              </a:rPr>
              <a:t>XGBoost</a:t>
            </a:r>
            <a:r>
              <a:rPr lang="en-US" sz="1800" dirty="0">
                <a:solidFill>
                  <a:srgbClr val="000000"/>
                </a:solidFill>
                <a:latin typeface="Times New Roman" panose="02020603050405020304" pitchFamily="18" charset="0"/>
              </a:rPr>
              <a:t> model and its top 15 features to generate predictions for the test dataset and save them as a .csv file. Will post it with the program and data file on mt Git Hub account. </a:t>
            </a:r>
          </a:p>
          <a:p>
            <a:r>
              <a:rPr lang="en-US" sz="1800" dirty="0">
                <a:solidFill>
                  <a:srgbClr val="000000"/>
                </a:solidFill>
                <a:latin typeface="Times New Roman" panose="02020603050405020304" pitchFamily="18" charset="0"/>
              </a:rPr>
              <a:t>Will take more time to carefully review the Age imputation to make sure it is working as intended.  At that point, I will look at posting something on Kaggle.</a:t>
            </a:r>
          </a:p>
          <a:p>
            <a:r>
              <a:rPr lang="en-US" sz="1800" dirty="0">
                <a:solidFill>
                  <a:srgbClr val="000000"/>
                </a:solidFill>
                <a:latin typeface="Times New Roman" panose="02020603050405020304" pitchFamily="18" charset="0"/>
              </a:rPr>
              <a:t>Thank you so much, and I feel that this course has been a great preparation for AI/Optimization core courses to come.</a:t>
            </a:r>
          </a:p>
          <a:p>
            <a:pPr marL="0" indent="0">
              <a:buNone/>
            </a:pPr>
            <a:endParaRPr lang="en-US" dirty="0"/>
          </a:p>
        </p:txBody>
      </p:sp>
    </p:spTree>
    <p:extLst>
      <p:ext uri="{BB962C8B-B14F-4D97-AF65-F5344CB8AC3E}">
        <p14:creationId xmlns:p14="http://schemas.microsoft.com/office/powerpoint/2010/main" val="402410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a:bodyPr>
          <a:lstStyle/>
          <a:p>
            <a:r>
              <a:rPr lang="en-US" dirty="0">
                <a:solidFill>
                  <a:srgbClr val="000000"/>
                </a:solidFill>
                <a:latin typeface="Inter"/>
              </a:rPr>
              <a:t>Build a predictive model that predicts survival based on some of the passenger attributes mentioned in the Problem Statement, then use that model to predict survival of passengers in a test dataset.</a:t>
            </a:r>
            <a:endParaRPr lang="en-US" dirty="0">
              <a:latin typeface="Inter"/>
            </a:endParaRP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38200" y="1385888"/>
            <a:ext cx="10515600" cy="4791075"/>
          </a:xfrm>
        </p:spPr>
        <p:txBody>
          <a:bodyPr>
            <a:normAutofit/>
          </a:bodyPr>
          <a:lstStyle/>
          <a:p>
            <a:r>
              <a:rPr lang="en-US" sz="1800" dirty="0">
                <a:solidFill>
                  <a:srgbClr val="000000"/>
                </a:solidFill>
                <a:latin typeface="Inter"/>
                <a:ea typeface="Times New Roman" panose="02020603050405020304" pitchFamily="18" charset="0"/>
              </a:rPr>
              <a:t>The classic Titanic dataset was downloaded from the provided site.</a:t>
            </a:r>
          </a:p>
          <a:p>
            <a:r>
              <a:rPr lang="en-US" sz="1800" dirty="0">
                <a:solidFill>
                  <a:srgbClr val="000000"/>
                </a:solidFill>
                <a:latin typeface="Inter"/>
              </a:rPr>
              <a:t>The dataset was successful loaded into a </a:t>
            </a:r>
            <a:r>
              <a:rPr lang="en-US" sz="1800" dirty="0" err="1">
                <a:solidFill>
                  <a:srgbClr val="000000"/>
                </a:solidFill>
                <a:latin typeface="Inter"/>
              </a:rPr>
              <a:t>Jupyter</a:t>
            </a:r>
            <a:r>
              <a:rPr lang="en-US" sz="1800" dirty="0">
                <a:solidFill>
                  <a:srgbClr val="000000"/>
                </a:solidFill>
                <a:latin typeface="Inter"/>
              </a:rPr>
              <a:t> Notebook file in Visual Studio.</a:t>
            </a:r>
          </a:p>
          <a:p>
            <a:r>
              <a:rPr lang="en-US" sz="1800" dirty="0">
                <a:solidFill>
                  <a:srgbClr val="000000"/>
                </a:solidFill>
                <a:latin typeface="Inter"/>
              </a:rPr>
              <a:t>The dataset contained 1309 records representing individual passengers and 12 variables. </a:t>
            </a:r>
          </a:p>
          <a:p>
            <a:r>
              <a:rPr lang="en-US" sz="1800" dirty="0">
                <a:solidFill>
                  <a:srgbClr val="000000"/>
                </a:solidFill>
                <a:latin typeface="Inter"/>
              </a:rPr>
              <a:t>The binary variable ‘Survived’ was identified as the outcome variable.</a:t>
            </a:r>
          </a:p>
          <a:p>
            <a:pPr lvl="1"/>
            <a:r>
              <a:rPr lang="en-US" sz="1800" dirty="0">
                <a:solidFill>
                  <a:srgbClr val="000000"/>
                </a:solidFill>
                <a:latin typeface="Inter"/>
              </a:rPr>
              <a:t>891 records have outcome values and are meant to be the training dataset.</a:t>
            </a:r>
          </a:p>
          <a:p>
            <a:pPr lvl="1"/>
            <a:r>
              <a:rPr lang="en-US" sz="1800" dirty="0">
                <a:solidFill>
                  <a:srgbClr val="000000"/>
                </a:solidFill>
                <a:latin typeface="Inter"/>
              </a:rPr>
              <a:t>418 records have missing outcome values and are meant to be the testing dataset.</a:t>
            </a:r>
          </a:p>
          <a:p>
            <a:r>
              <a:rPr lang="en-US" sz="1800" dirty="0">
                <a:latin typeface="Inter"/>
              </a:rPr>
              <a:t>Ten variables were initially identified as explanatory variables (‘</a:t>
            </a:r>
            <a:r>
              <a:rPr lang="en-US" sz="1800" dirty="0" err="1">
                <a:latin typeface="Inter"/>
              </a:rPr>
              <a:t>Pclass</a:t>
            </a:r>
            <a:r>
              <a:rPr lang="en-US" sz="1800" dirty="0">
                <a:latin typeface="Inter"/>
              </a:rPr>
              <a:t>’, ‘Name’, ‘Sex’, ‘Age’, ‘</a:t>
            </a:r>
            <a:r>
              <a:rPr lang="en-US" sz="1800" dirty="0" err="1">
                <a:latin typeface="Inter"/>
              </a:rPr>
              <a:t>SibSp</a:t>
            </a:r>
            <a:r>
              <a:rPr lang="en-US" sz="1800" dirty="0">
                <a:latin typeface="Inter"/>
              </a:rPr>
              <a:t>’, ‘Parch’, ‘Ticket’, ‘Fare’, ‘Cabin’, ‘Embarked’).</a:t>
            </a:r>
          </a:p>
          <a:p>
            <a:pPr lvl="1"/>
            <a:r>
              <a:rPr lang="en-US" sz="1800" dirty="0">
                <a:latin typeface="Inter"/>
              </a:rPr>
              <a:t>Five Object Variables (‘Name’, ’Sex’, ‘Ticket’, ‘Cabin’, ‘Embarked’)</a:t>
            </a:r>
          </a:p>
          <a:p>
            <a:pPr lvl="1"/>
            <a:r>
              <a:rPr lang="en-US" sz="1800" dirty="0">
                <a:latin typeface="Inter"/>
              </a:rPr>
              <a:t>Three Integer Variables (‘</a:t>
            </a:r>
            <a:r>
              <a:rPr lang="en-US" sz="1800" dirty="0" err="1">
                <a:latin typeface="Inter"/>
              </a:rPr>
              <a:t>Pclass</a:t>
            </a:r>
            <a:r>
              <a:rPr lang="en-US" sz="1800" dirty="0">
                <a:latin typeface="Inter"/>
              </a:rPr>
              <a:t>’, ‘</a:t>
            </a:r>
            <a:r>
              <a:rPr lang="en-US" sz="1800" dirty="0" err="1">
                <a:latin typeface="Inter"/>
              </a:rPr>
              <a:t>SibSp</a:t>
            </a:r>
            <a:r>
              <a:rPr lang="en-US" sz="1800" dirty="0">
                <a:latin typeface="Inter"/>
              </a:rPr>
              <a:t>’, ‘Parch’)</a:t>
            </a:r>
          </a:p>
          <a:p>
            <a:pPr lvl="1"/>
            <a:r>
              <a:rPr lang="en-US" sz="1800" dirty="0">
                <a:latin typeface="Inter"/>
              </a:rPr>
              <a:t>Two Float Variables (‘Age’, ‘Fare’)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prstClr val="black"/>
                </a:solidFill>
                <a:latin typeface="Inter"/>
              </a:rPr>
              <a:t>Descriptive statistics were generated for the Integer and Float explanatory variables.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800" dirty="0">
                <a:solidFill>
                  <a:prstClr val="black"/>
                </a:solidFill>
                <a:latin typeface="Inter"/>
              </a:rPr>
              <a:t>A missing value assessment was performed on the explanatory variables (‘Age’: 263, ‘Fare’: 1, ‘Cabin’: 1014, ‘Embarked’: 2).</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1"/>
            <a:endParaRPr lang="en-US" sz="1200" dirty="0"/>
          </a:p>
        </p:txBody>
      </p:sp>
    </p:spTree>
    <p:extLst>
      <p:ext uri="{BB962C8B-B14F-4D97-AF65-F5344CB8AC3E}">
        <p14:creationId xmlns:p14="http://schemas.microsoft.com/office/powerpoint/2010/main" val="42702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a:xfrm>
            <a:off x="838200" y="1457325"/>
            <a:ext cx="10515600" cy="4719638"/>
          </a:xfrm>
        </p:spPr>
        <p:txBody>
          <a:bodyPr>
            <a:normAutofit/>
          </a:bodyPr>
          <a:lstStyle/>
          <a:p>
            <a:r>
              <a:rPr lang="en-US" sz="1800" dirty="0">
                <a:solidFill>
                  <a:srgbClr val="000000"/>
                </a:solidFill>
                <a:latin typeface="Inter"/>
                <a:ea typeface="Times New Roman" panose="02020603050405020304" pitchFamily="18" charset="0"/>
              </a:rPr>
              <a:t>Perform an outcome and potential explanatory variable evaluation.</a:t>
            </a:r>
          </a:p>
          <a:p>
            <a:pPr lvl="1"/>
            <a:r>
              <a:rPr lang="en-US" sz="1600" dirty="0">
                <a:solidFill>
                  <a:srgbClr val="000000"/>
                </a:solidFill>
                <a:latin typeface="Inter"/>
                <a:ea typeface="Times New Roman" panose="02020603050405020304" pitchFamily="18" charset="0"/>
              </a:rPr>
              <a:t>A value count was assessed on the binary outcome variable ‘Survived’ (0=No, 1=Yes) (No: 549, Yes: 342).</a:t>
            </a:r>
          </a:p>
          <a:p>
            <a:pPr lvl="1"/>
            <a:r>
              <a:rPr lang="en-US" sz="1600" dirty="0">
                <a:solidFill>
                  <a:srgbClr val="000000"/>
                </a:solidFill>
                <a:latin typeface="Inter"/>
                <a:ea typeface="Times New Roman" panose="02020603050405020304" pitchFamily="18" charset="0"/>
              </a:rPr>
              <a:t>Value counts were assessed on select explanatory variables (‘</a:t>
            </a:r>
            <a:r>
              <a:rPr lang="en-US" sz="1600" dirty="0" err="1">
                <a:solidFill>
                  <a:srgbClr val="000000"/>
                </a:solidFill>
                <a:latin typeface="Inter"/>
                <a:ea typeface="Times New Roman" panose="02020603050405020304" pitchFamily="18" charset="0"/>
              </a:rPr>
              <a:t>Pclass</a:t>
            </a:r>
            <a:r>
              <a:rPr lang="en-US" sz="1600" dirty="0">
                <a:solidFill>
                  <a:srgbClr val="000000"/>
                </a:solidFill>
                <a:latin typeface="Inter"/>
                <a:ea typeface="Times New Roman" panose="02020603050405020304" pitchFamily="18" charset="0"/>
              </a:rPr>
              <a:t>’, ‘Sex’, ‘</a:t>
            </a:r>
            <a:r>
              <a:rPr lang="en-US" sz="1600" dirty="0" err="1">
                <a:solidFill>
                  <a:srgbClr val="000000"/>
                </a:solidFill>
                <a:latin typeface="Inter"/>
                <a:ea typeface="Times New Roman" panose="02020603050405020304" pitchFamily="18" charset="0"/>
              </a:rPr>
              <a:t>SibSp</a:t>
            </a:r>
            <a:r>
              <a:rPr lang="en-US" sz="1600" dirty="0">
                <a:solidFill>
                  <a:srgbClr val="000000"/>
                </a:solidFill>
                <a:latin typeface="Inter"/>
                <a:ea typeface="Times New Roman" panose="02020603050405020304" pitchFamily="18" charset="0"/>
              </a:rPr>
              <a:t>’, ‘Parch’, ‘Embarked’).</a:t>
            </a:r>
          </a:p>
          <a:p>
            <a:pPr lvl="1"/>
            <a:r>
              <a:rPr lang="en-US" sz="1600" dirty="0">
                <a:solidFill>
                  <a:srgbClr val="000000"/>
                </a:solidFill>
                <a:effectLst/>
                <a:latin typeface="Inter"/>
                <a:ea typeface="Times New Roman" panose="02020603050405020304" pitchFamily="18" charset="0"/>
              </a:rPr>
              <a:t>Value counts concerning survival were assessed </a:t>
            </a:r>
            <a:r>
              <a:rPr lang="en-US" sz="1600" dirty="0">
                <a:solidFill>
                  <a:srgbClr val="000000"/>
                </a:solidFill>
                <a:latin typeface="Inter"/>
                <a:ea typeface="Times New Roman" panose="02020603050405020304" pitchFamily="18" charset="0"/>
              </a:rPr>
              <a:t>on select explanatory variables (‘</a:t>
            </a:r>
            <a:r>
              <a:rPr lang="en-US" sz="1600" dirty="0" err="1">
                <a:solidFill>
                  <a:srgbClr val="000000"/>
                </a:solidFill>
                <a:latin typeface="Inter"/>
                <a:ea typeface="Times New Roman" panose="02020603050405020304" pitchFamily="18" charset="0"/>
              </a:rPr>
              <a:t>Pclass</a:t>
            </a:r>
            <a:r>
              <a:rPr lang="en-US" sz="1600" dirty="0">
                <a:solidFill>
                  <a:srgbClr val="000000"/>
                </a:solidFill>
                <a:latin typeface="Inter"/>
                <a:ea typeface="Times New Roman" panose="02020603050405020304" pitchFamily="18" charset="0"/>
              </a:rPr>
              <a:t>’, ‘Sex’, ‘</a:t>
            </a:r>
            <a:r>
              <a:rPr lang="en-US" sz="1600" dirty="0" err="1">
                <a:solidFill>
                  <a:srgbClr val="000000"/>
                </a:solidFill>
                <a:latin typeface="Inter"/>
                <a:ea typeface="Times New Roman" panose="02020603050405020304" pitchFamily="18" charset="0"/>
              </a:rPr>
              <a:t>SibSp</a:t>
            </a:r>
            <a:r>
              <a:rPr lang="en-US" sz="1600" dirty="0">
                <a:solidFill>
                  <a:srgbClr val="000000"/>
                </a:solidFill>
                <a:latin typeface="Inter"/>
                <a:ea typeface="Times New Roman" panose="02020603050405020304" pitchFamily="18" charset="0"/>
              </a:rPr>
              <a:t>’, ‘Parch’, ‘Embarked’).</a:t>
            </a:r>
          </a:p>
          <a:p>
            <a:pPr lvl="1"/>
            <a:r>
              <a:rPr lang="en-US" sz="1600" dirty="0">
                <a:solidFill>
                  <a:srgbClr val="000000"/>
                </a:solidFill>
                <a:effectLst/>
                <a:latin typeface="Inter"/>
                <a:ea typeface="Times New Roman" panose="02020603050405020304" pitchFamily="18" charset="0"/>
              </a:rPr>
              <a:t>The ‘Name’ variable was parsed into two separate variables ‘Title’ (</a:t>
            </a:r>
            <a:r>
              <a:rPr lang="en-US" sz="1600" dirty="0" err="1">
                <a:solidFill>
                  <a:srgbClr val="000000"/>
                </a:solidFill>
                <a:effectLst/>
                <a:latin typeface="Inter"/>
                <a:ea typeface="Times New Roman" panose="02020603050405020304" pitchFamily="18" charset="0"/>
              </a:rPr>
              <a:t>Mr</a:t>
            </a:r>
            <a:r>
              <a:rPr lang="en-US" sz="1600" dirty="0">
                <a:solidFill>
                  <a:srgbClr val="000000"/>
                </a:solidFill>
                <a:effectLst/>
                <a:latin typeface="Inter"/>
                <a:ea typeface="Times New Roman" panose="02020603050405020304" pitchFamily="18" charset="0"/>
              </a:rPr>
              <a:t>, Miss, </a:t>
            </a:r>
            <a:r>
              <a:rPr lang="en-US" sz="1600" dirty="0" err="1">
                <a:solidFill>
                  <a:srgbClr val="000000"/>
                </a:solidFill>
                <a:effectLst/>
                <a:latin typeface="Inter"/>
                <a:ea typeface="Times New Roman" panose="02020603050405020304" pitchFamily="18" charset="0"/>
              </a:rPr>
              <a:t>Mrs</a:t>
            </a:r>
            <a:r>
              <a:rPr lang="en-US" sz="1600" dirty="0">
                <a:solidFill>
                  <a:srgbClr val="000000"/>
                </a:solidFill>
                <a:effectLst/>
                <a:latin typeface="Inter"/>
                <a:ea typeface="Times New Roman" panose="02020603050405020304" pitchFamily="18" charset="0"/>
              </a:rPr>
              <a:t>, Master, Rev, Dr, </a:t>
            </a:r>
            <a:r>
              <a:rPr lang="en-US" sz="1600" dirty="0" err="1">
                <a:solidFill>
                  <a:srgbClr val="000000"/>
                </a:solidFill>
                <a:effectLst/>
                <a:latin typeface="Inter"/>
                <a:ea typeface="Times New Roman" panose="02020603050405020304" pitchFamily="18" charset="0"/>
              </a:rPr>
              <a:t>etc</a:t>
            </a:r>
            <a:r>
              <a:rPr lang="en-US" sz="1600" dirty="0">
                <a:solidFill>
                  <a:srgbClr val="000000"/>
                </a:solidFill>
                <a:effectLst/>
                <a:latin typeface="Inter"/>
                <a:ea typeface="Times New Roman" panose="02020603050405020304" pitchFamily="18" charset="0"/>
              </a:rPr>
              <a:t>…) and ‘Surname’ that was the family or individual last name.  </a:t>
            </a:r>
          </a:p>
          <a:p>
            <a:pPr lvl="2"/>
            <a:r>
              <a:rPr lang="en-US" sz="1600" dirty="0">
                <a:solidFill>
                  <a:srgbClr val="000000"/>
                </a:solidFill>
                <a:effectLst/>
                <a:latin typeface="Inter"/>
                <a:ea typeface="Times New Roman" panose="02020603050405020304" pitchFamily="18" charset="0"/>
              </a:rPr>
              <a:t>The previously performed value counts were assessed on the ‘Title’ variable.</a:t>
            </a:r>
          </a:p>
          <a:p>
            <a:pPr lvl="1">
              <a:spcBef>
                <a:spcPts val="1000"/>
              </a:spcBef>
              <a:defRPr/>
            </a:pPr>
            <a:r>
              <a:rPr lang="en-US" sz="1600" dirty="0">
                <a:solidFill>
                  <a:srgbClr val="000000"/>
                </a:solidFill>
                <a:latin typeface="Inter"/>
                <a:ea typeface="Times New Roman" panose="02020603050405020304" pitchFamily="18" charset="0"/>
              </a:rPr>
              <a:t>A ‘</a:t>
            </a:r>
            <a:r>
              <a:rPr lang="en-US" sz="1600" dirty="0" err="1">
                <a:solidFill>
                  <a:srgbClr val="000000"/>
                </a:solidFill>
                <a:latin typeface="Inter"/>
                <a:ea typeface="Times New Roman" panose="02020603050405020304" pitchFamily="18" charset="0"/>
              </a:rPr>
              <a:t>FamilyID</a:t>
            </a:r>
            <a:r>
              <a:rPr lang="en-US" sz="1600" dirty="0">
                <a:solidFill>
                  <a:srgbClr val="000000"/>
                </a:solidFill>
                <a:latin typeface="Inter"/>
                <a:ea typeface="Times New Roman" panose="02020603050405020304" pitchFamily="18" charset="0"/>
              </a:rPr>
              <a:t>’ variable was created from the concatenation of the ‘Surname’ and ‘Ticket’ variables.</a:t>
            </a:r>
          </a:p>
          <a:p>
            <a:pPr lvl="1">
              <a:spcBef>
                <a:spcPts val="1000"/>
              </a:spcBef>
              <a:defRPr/>
            </a:pPr>
            <a:r>
              <a:rPr kumimoji="0" lang="en-US" sz="1600" b="0" i="0" u="none" strike="noStrike" kern="1200" cap="none" spc="0" normalizeH="0" baseline="0" noProof="0" dirty="0">
                <a:ln>
                  <a:noFill/>
                </a:ln>
                <a:solidFill>
                  <a:srgbClr val="000000"/>
                </a:solidFill>
                <a:effectLst/>
                <a:uLnTx/>
                <a:uFillTx/>
                <a:latin typeface="Inter"/>
                <a:ea typeface="Times New Roman" panose="02020603050405020304" pitchFamily="18" charset="0"/>
              </a:rPr>
              <a:t>Histograms, boxplots, normality assessments (Anderson-Darling and QQ Plot), and skewness tests were created for two numeric variables (‘Age’, ‘Fare’). </a:t>
            </a:r>
          </a:p>
          <a:p>
            <a:pPr lvl="1">
              <a:spcBef>
                <a:spcPts val="1000"/>
              </a:spcBef>
              <a:defRPr/>
            </a:pPr>
            <a:r>
              <a:rPr lang="en-US" sz="1600" dirty="0">
                <a:solidFill>
                  <a:srgbClr val="000000"/>
                </a:solidFill>
                <a:latin typeface="Inter"/>
                <a:ea typeface="Times New Roman" panose="02020603050405020304" pitchFamily="18" charset="0"/>
              </a:rPr>
              <a:t>A ‘</a:t>
            </a:r>
            <a:r>
              <a:rPr lang="en-US" sz="1600" dirty="0" err="1">
                <a:solidFill>
                  <a:srgbClr val="000000"/>
                </a:solidFill>
                <a:latin typeface="Inter"/>
                <a:ea typeface="Times New Roman" panose="02020603050405020304" pitchFamily="18" charset="0"/>
              </a:rPr>
              <a:t>FamilySize</a:t>
            </a:r>
            <a:r>
              <a:rPr lang="en-US" sz="1600" dirty="0">
                <a:solidFill>
                  <a:srgbClr val="000000"/>
                </a:solidFill>
                <a:latin typeface="Inter"/>
                <a:ea typeface="Times New Roman" panose="02020603050405020304" pitchFamily="18" charset="0"/>
              </a:rPr>
              <a:t>’ variable was created from the sum of the ‘</a:t>
            </a:r>
            <a:r>
              <a:rPr lang="en-US" sz="1600" dirty="0" err="1">
                <a:solidFill>
                  <a:srgbClr val="000000"/>
                </a:solidFill>
                <a:latin typeface="Inter"/>
                <a:ea typeface="Times New Roman" panose="02020603050405020304" pitchFamily="18" charset="0"/>
              </a:rPr>
              <a:t>SibSp</a:t>
            </a:r>
            <a:r>
              <a:rPr lang="en-US" sz="1600" dirty="0">
                <a:solidFill>
                  <a:srgbClr val="000000"/>
                </a:solidFill>
                <a:latin typeface="Inter"/>
                <a:ea typeface="Times New Roman" panose="02020603050405020304" pitchFamily="18" charset="0"/>
              </a:rPr>
              <a:t>’ and ‘Parch’ variables.</a:t>
            </a:r>
          </a:p>
          <a:p>
            <a:pPr lvl="2">
              <a:spcBef>
                <a:spcPts val="1000"/>
              </a:spcBef>
              <a:defRPr/>
            </a:pPr>
            <a:r>
              <a:rPr lang="en-US" sz="1600" dirty="0">
                <a:solidFill>
                  <a:srgbClr val="000000"/>
                </a:solidFill>
                <a:latin typeface="Inter"/>
                <a:ea typeface="Times New Roman" panose="02020603050405020304" pitchFamily="18" charset="0"/>
              </a:rPr>
              <a:t>The previously performed value counts were assessed on the ‘</a:t>
            </a:r>
            <a:r>
              <a:rPr lang="en-US" sz="1600" dirty="0" err="1">
                <a:solidFill>
                  <a:srgbClr val="000000"/>
                </a:solidFill>
                <a:latin typeface="Inter"/>
                <a:ea typeface="Times New Roman" panose="02020603050405020304" pitchFamily="18" charset="0"/>
              </a:rPr>
              <a:t>FamilySize</a:t>
            </a:r>
            <a:r>
              <a:rPr lang="en-US" sz="1600" dirty="0">
                <a:solidFill>
                  <a:srgbClr val="000000"/>
                </a:solidFill>
                <a:latin typeface="Inter"/>
                <a:ea typeface="Times New Roman" panose="02020603050405020304" pitchFamily="18" charset="0"/>
              </a:rPr>
              <a:t>’ variable.</a:t>
            </a:r>
          </a:p>
          <a:p>
            <a:pPr lvl="1">
              <a:spcBef>
                <a:spcPts val="1000"/>
              </a:spcBef>
              <a:defRPr/>
            </a:pPr>
            <a:r>
              <a:rPr lang="en-US" sz="1600" dirty="0">
                <a:solidFill>
                  <a:srgbClr val="000000"/>
                </a:solidFill>
                <a:latin typeface="Inter"/>
                <a:ea typeface="Times New Roman" panose="02020603050405020304" pitchFamily="18" charset="0"/>
              </a:rPr>
              <a:t>T</a:t>
            </a:r>
            <a:r>
              <a:rPr kumimoji="0" lang="en-US" sz="1600" b="0" i="0" u="none" strike="noStrike" kern="1200" cap="none" spc="0" normalizeH="0" baseline="0" noProof="0" dirty="0">
                <a:ln>
                  <a:noFill/>
                </a:ln>
                <a:solidFill>
                  <a:srgbClr val="000000"/>
                </a:solidFill>
                <a:effectLst/>
                <a:uLnTx/>
                <a:uFillTx/>
                <a:latin typeface="Inter"/>
                <a:ea typeface="Times New Roman" panose="02020603050405020304" pitchFamily="18" charset="0"/>
              </a:rPr>
              <a:t>he ‘Ticket’ variable was parsed into two separate variables ‘</a:t>
            </a:r>
            <a:r>
              <a:rPr kumimoji="0" lang="en-US" sz="1600" b="0" i="0" u="none" strike="noStrike" kern="1200" cap="none" spc="0" normalizeH="0" baseline="0" noProof="0" dirty="0" err="1">
                <a:ln>
                  <a:noFill/>
                </a:ln>
                <a:solidFill>
                  <a:srgbClr val="000000"/>
                </a:solidFill>
                <a:effectLst/>
                <a:uLnTx/>
                <a:uFillTx/>
                <a:latin typeface="Inter"/>
                <a:ea typeface="Times New Roman" panose="02020603050405020304" pitchFamily="18" charset="0"/>
              </a:rPr>
              <a:t>TicketPrefix</a:t>
            </a:r>
            <a:r>
              <a:rPr kumimoji="0" lang="en-US" sz="1600" b="0" i="0" u="none" strike="noStrike" kern="1200" cap="none" spc="0" normalizeH="0" baseline="0" noProof="0" dirty="0">
                <a:ln>
                  <a:noFill/>
                </a:ln>
                <a:solidFill>
                  <a:srgbClr val="000000"/>
                </a:solidFill>
                <a:effectLst/>
                <a:uLnTx/>
                <a:uFillTx/>
                <a:latin typeface="Inter"/>
                <a:ea typeface="Times New Roman" panose="02020603050405020304" pitchFamily="18" charset="0"/>
              </a:rPr>
              <a:t>’ likely indicating the ticket vendor and ‘</a:t>
            </a:r>
            <a:r>
              <a:rPr kumimoji="0" lang="en-US" sz="1600" b="0" i="0" u="none" strike="noStrike" kern="1200" cap="none" spc="0" normalizeH="0" baseline="0" noProof="0" dirty="0" err="1">
                <a:ln>
                  <a:noFill/>
                </a:ln>
                <a:solidFill>
                  <a:srgbClr val="000000"/>
                </a:solidFill>
                <a:effectLst/>
                <a:uLnTx/>
                <a:uFillTx/>
                <a:latin typeface="Inter"/>
                <a:ea typeface="Times New Roman" panose="02020603050405020304" pitchFamily="18" charset="0"/>
              </a:rPr>
              <a:t>TicketNumber</a:t>
            </a:r>
            <a:r>
              <a:rPr kumimoji="0" lang="en-US" sz="1600" b="0" i="0" u="none" strike="noStrike" kern="1200" cap="none" spc="0" normalizeH="0" baseline="0" noProof="0" dirty="0">
                <a:ln>
                  <a:noFill/>
                </a:ln>
                <a:solidFill>
                  <a:srgbClr val="000000"/>
                </a:solidFill>
                <a:effectLst/>
                <a:uLnTx/>
                <a:uFillTx/>
                <a:latin typeface="Inter"/>
                <a:ea typeface="Times New Roman" panose="02020603050405020304" pitchFamily="18" charset="0"/>
              </a:rPr>
              <a:t>’ for individual identification of payment.</a:t>
            </a:r>
          </a:p>
          <a:p>
            <a:pPr lvl="2">
              <a:spcBef>
                <a:spcPts val="1000"/>
              </a:spcBef>
              <a:defRPr/>
            </a:pPr>
            <a:r>
              <a:rPr lang="en-US" sz="1600" dirty="0">
                <a:solidFill>
                  <a:srgbClr val="000000"/>
                </a:solidFill>
                <a:latin typeface="Inter"/>
                <a:ea typeface="Times New Roman" panose="02020603050405020304" pitchFamily="18" charset="0"/>
              </a:rPr>
              <a:t>The previously performed value counts were assessed on the ‘</a:t>
            </a:r>
            <a:r>
              <a:rPr lang="en-US" sz="1600" dirty="0" err="1">
                <a:solidFill>
                  <a:srgbClr val="000000"/>
                </a:solidFill>
                <a:latin typeface="Inter"/>
                <a:ea typeface="Times New Roman" panose="02020603050405020304" pitchFamily="18" charset="0"/>
              </a:rPr>
              <a:t>TicketPrefix</a:t>
            </a:r>
            <a:r>
              <a:rPr lang="en-US" sz="1600" dirty="0">
                <a:solidFill>
                  <a:srgbClr val="000000"/>
                </a:solidFill>
                <a:latin typeface="Inter"/>
                <a:ea typeface="Times New Roman" panose="02020603050405020304" pitchFamily="18" charset="0"/>
              </a:rPr>
              <a:t>’ variable.</a:t>
            </a:r>
          </a:p>
          <a:p>
            <a:pPr marL="0" marR="0" lvl="0" indent="0" algn="l" defTabSz="914400" rtl="0" eaLnBrk="1" fontAlgn="auto" latinLnBrk="0" hangingPunct="1">
              <a:lnSpc>
                <a:spcPct val="90000"/>
              </a:lnSpc>
              <a:spcBef>
                <a:spcPts val="1000"/>
              </a:spcBef>
              <a:spcAft>
                <a:spcPts val="0"/>
              </a:spcAft>
              <a:buClrTx/>
              <a:buSzTx/>
              <a:buNone/>
              <a:tabLst/>
              <a:defRPr/>
            </a:pPr>
            <a:endParaRPr lang="en-US" sz="1700" dirty="0">
              <a:solidFill>
                <a:srgbClr val="000000"/>
              </a:solidFill>
              <a:latin typeface="Inter"/>
              <a:ea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endParaRPr lang="en-US" dirty="0"/>
          </a:p>
        </p:txBody>
      </p:sp>
    </p:spTree>
    <p:extLst>
      <p:ext uri="{BB962C8B-B14F-4D97-AF65-F5344CB8AC3E}">
        <p14:creationId xmlns:p14="http://schemas.microsoft.com/office/powerpoint/2010/main" val="278821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8950-8F61-51BA-66A5-9B1C18FF0793}"/>
              </a:ext>
            </a:extLst>
          </p:cNvPr>
          <p:cNvSpPr>
            <a:spLocks noGrp="1"/>
          </p:cNvSpPr>
          <p:nvPr>
            <p:ph type="title"/>
          </p:nvPr>
        </p:nvSpPr>
        <p:spPr/>
        <p:txBody>
          <a:bodyPr/>
          <a:lstStyle/>
          <a:p>
            <a:pPr algn="ctr"/>
            <a:r>
              <a:rPr lang="en-US" dirty="0"/>
              <a:t>Passenger Class Bar Charts</a:t>
            </a:r>
          </a:p>
        </p:txBody>
      </p:sp>
      <p:pic>
        <p:nvPicPr>
          <p:cNvPr id="9" name="Content Placeholder 8">
            <a:extLst>
              <a:ext uri="{FF2B5EF4-FFF2-40B4-BE49-F238E27FC236}">
                <a16:creationId xmlns:a16="http://schemas.microsoft.com/office/drawing/2014/main" id="{DCC4B380-413C-E869-B7FF-A0B94B94AEB6}"/>
              </a:ext>
            </a:extLst>
          </p:cNvPr>
          <p:cNvPicPr>
            <a:picLocks noGrp="1" noChangeAspect="1"/>
          </p:cNvPicPr>
          <p:nvPr>
            <p:ph idx="1"/>
          </p:nvPr>
        </p:nvPicPr>
        <p:blipFill>
          <a:blip r:embed="rId2"/>
          <a:stretch>
            <a:fillRect/>
          </a:stretch>
        </p:blipFill>
        <p:spPr>
          <a:xfrm>
            <a:off x="838200" y="1901825"/>
            <a:ext cx="4999409" cy="4351338"/>
          </a:xfrm>
        </p:spPr>
      </p:pic>
      <p:pic>
        <p:nvPicPr>
          <p:cNvPr id="11" name="Picture 10">
            <a:extLst>
              <a:ext uri="{FF2B5EF4-FFF2-40B4-BE49-F238E27FC236}">
                <a16:creationId xmlns:a16="http://schemas.microsoft.com/office/drawing/2014/main" id="{C75BF26B-917A-4B79-E024-B4FB0CE68140}"/>
              </a:ext>
            </a:extLst>
          </p:cNvPr>
          <p:cNvPicPr>
            <a:picLocks noChangeAspect="1"/>
          </p:cNvPicPr>
          <p:nvPr/>
        </p:nvPicPr>
        <p:blipFill>
          <a:blip r:embed="rId3"/>
          <a:stretch>
            <a:fillRect/>
          </a:stretch>
        </p:blipFill>
        <p:spPr>
          <a:xfrm>
            <a:off x="5915901" y="1901825"/>
            <a:ext cx="5437899" cy="4279900"/>
          </a:xfrm>
          <a:prstGeom prst="rect">
            <a:avLst/>
          </a:prstGeom>
        </p:spPr>
      </p:pic>
    </p:spTree>
    <p:extLst>
      <p:ext uri="{BB962C8B-B14F-4D97-AF65-F5344CB8AC3E}">
        <p14:creationId xmlns:p14="http://schemas.microsoft.com/office/powerpoint/2010/main" val="4217837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D7E18-646B-C878-6A0F-D8CC3C042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A9C9C-594B-CC38-F05D-2E24503E237D}"/>
              </a:ext>
            </a:extLst>
          </p:cNvPr>
          <p:cNvSpPr>
            <a:spLocks noGrp="1"/>
          </p:cNvSpPr>
          <p:nvPr>
            <p:ph type="title"/>
          </p:nvPr>
        </p:nvSpPr>
        <p:spPr/>
        <p:txBody>
          <a:bodyPr/>
          <a:lstStyle/>
          <a:p>
            <a:pPr algn="ctr"/>
            <a:r>
              <a:rPr lang="en-US" dirty="0"/>
              <a:t>Passenger Sex Bar Charts</a:t>
            </a:r>
          </a:p>
        </p:txBody>
      </p:sp>
      <p:pic>
        <p:nvPicPr>
          <p:cNvPr id="4" name="Picture 3">
            <a:extLst>
              <a:ext uri="{FF2B5EF4-FFF2-40B4-BE49-F238E27FC236}">
                <a16:creationId xmlns:a16="http://schemas.microsoft.com/office/drawing/2014/main" id="{D6F62533-723C-2F5C-0328-DF72EFD5914F}"/>
              </a:ext>
            </a:extLst>
          </p:cNvPr>
          <p:cNvPicPr>
            <a:picLocks noChangeAspect="1"/>
          </p:cNvPicPr>
          <p:nvPr/>
        </p:nvPicPr>
        <p:blipFill>
          <a:blip r:embed="rId2"/>
          <a:stretch>
            <a:fillRect/>
          </a:stretch>
        </p:blipFill>
        <p:spPr>
          <a:xfrm>
            <a:off x="772401" y="1803400"/>
            <a:ext cx="5143500" cy="4476750"/>
          </a:xfrm>
          <a:prstGeom prst="rect">
            <a:avLst/>
          </a:prstGeom>
        </p:spPr>
      </p:pic>
      <p:pic>
        <p:nvPicPr>
          <p:cNvPr id="8" name="Content Placeholder 7">
            <a:extLst>
              <a:ext uri="{FF2B5EF4-FFF2-40B4-BE49-F238E27FC236}">
                <a16:creationId xmlns:a16="http://schemas.microsoft.com/office/drawing/2014/main" id="{C6075DEB-651A-7CE8-8E3C-4E2B45845E5D}"/>
              </a:ext>
            </a:extLst>
          </p:cNvPr>
          <p:cNvPicPr>
            <a:picLocks noGrp="1" noChangeAspect="1"/>
          </p:cNvPicPr>
          <p:nvPr>
            <p:ph idx="1"/>
          </p:nvPr>
        </p:nvPicPr>
        <p:blipFill>
          <a:blip r:embed="rId3"/>
          <a:stretch>
            <a:fillRect/>
          </a:stretch>
        </p:blipFill>
        <p:spPr>
          <a:xfrm>
            <a:off x="6096000" y="1866106"/>
            <a:ext cx="5434873" cy="4277519"/>
          </a:xfrm>
        </p:spPr>
      </p:pic>
    </p:spTree>
    <p:extLst>
      <p:ext uri="{BB962C8B-B14F-4D97-AF65-F5344CB8AC3E}">
        <p14:creationId xmlns:p14="http://schemas.microsoft.com/office/powerpoint/2010/main" val="177834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18CBC-250C-2F5F-E64B-22B8AD205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4F-A314-4AA1-7ACB-2E55935448D6}"/>
              </a:ext>
            </a:extLst>
          </p:cNvPr>
          <p:cNvSpPr>
            <a:spLocks noGrp="1"/>
          </p:cNvSpPr>
          <p:nvPr>
            <p:ph type="title"/>
          </p:nvPr>
        </p:nvSpPr>
        <p:spPr/>
        <p:txBody>
          <a:bodyPr/>
          <a:lstStyle/>
          <a:p>
            <a:r>
              <a:rPr lang="en-US" dirty="0"/>
              <a:t>Passenger Age Histogram &amp; Boxplot</a:t>
            </a:r>
          </a:p>
        </p:txBody>
      </p:sp>
      <p:pic>
        <p:nvPicPr>
          <p:cNvPr id="10" name="Content Placeholder 9">
            <a:extLst>
              <a:ext uri="{FF2B5EF4-FFF2-40B4-BE49-F238E27FC236}">
                <a16:creationId xmlns:a16="http://schemas.microsoft.com/office/drawing/2014/main" id="{232D9536-89D2-36E5-9FCD-9566E339D5E8}"/>
              </a:ext>
            </a:extLst>
          </p:cNvPr>
          <p:cNvPicPr>
            <a:picLocks noGrp="1" noChangeAspect="1"/>
          </p:cNvPicPr>
          <p:nvPr>
            <p:ph idx="1"/>
          </p:nvPr>
        </p:nvPicPr>
        <p:blipFill>
          <a:blip r:embed="rId2"/>
          <a:stretch>
            <a:fillRect/>
          </a:stretch>
        </p:blipFill>
        <p:spPr>
          <a:xfrm>
            <a:off x="952500" y="1728280"/>
            <a:ext cx="5467350" cy="4171950"/>
          </a:xfrm>
        </p:spPr>
      </p:pic>
      <p:pic>
        <p:nvPicPr>
          <p:cNvPr id="12" name="Picture 11">
            <a:extLst>
              <a:ext uri="{FF2B5EF4-FFF2-40B4-BE49-F238E27FC236}">
                <a16:creationId xmlns:a16="http://schemas.microsoft.com/office/drawing/2014/main" id="{82E16FDD-8BF2-BA7C-57B6-22BFA9BD2C8B}"/>
              </a:ext>
            </a:extLst>
          </p:cNvPr>
          <p:cNvPicPr>
            <a:picLocks noChangeAspect="1"/>
          </p:cNvPicPr>
          <p:nvPr/>
        </p:nvPicPr>
        <p:blipFill>
          <a:blip r:embed="rId3"/>
          <a:stretch>
            <a:fillRect/>
          </a:stretch>
        </p:blipFill>
        <p:spPr>
          <a:xfrm>
            <a:off x="7334250" y="1569964"/>
            <a:ext cx="3581400" cy="4488583"/>
          </a:xfrm>
          <a:prstGeom prst="rect">
            <a:avLst/>
          </a:prstGeom>
        </p:spPr>
      </p:pic>
    </p:spTree>
    <p:extLst>
      <p:ext uri="{BB962C8B-B14F-4D97-AF65-F5344CB8AC3E}">
        <p14:creationId xmlns:p14="http://schemas.microsoft.com/office/powerpoint/2010/main" val="4028987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BC842-6986-C0FC-76D9-19D5672FC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727991-6BE0-C138-5459-AA61176FE0A9}"/>
              </a:ext>
            </a:extLst>
          </p:cNvPr>
          <p:cNvSpPr>
            <a:spLocks noGrp="1"/>
          </p:cNvSpPr>
          <p:nvPr>
            <p:ph type="title"/>
          </p:nvPr>
        </p:nvSpPr>
        <p:spPr/>
        <p:txBody>
          <a:bodyPr/>
          <a:lstStyle/>
          <a:p>
            <a:pPr algn="ctr"/>
            <a:r>
              <a:rPr lang="en-US" dirty="0"/>
              <a:t>Passenger Family Size Bar Charts</a:t>
            </a:r>
          </a:p>
        </p:txBody>
      </p:sp>
      <p:pic>
        <p:nvPicPr>
          <p:cNvPr id="7" name="Content Placeholder 6">
            <a:extLst>
              <a:ext uri="{FF2B5EF4-FFF2-40B4-BE49-F238E27FC236}">
                <a16:creationId xmlns:a16="http://schemas.microsoft.com/office/drawing/2014/main" id="{236953E9-2785-D5C8-51F0-39C3AD8C035C}"/>
              </a:ext>
            </a:extLst>
          </p:cNvPr>
          <p:cNvPicPr>
            <a:picLocks noGrp="1" noChangeAspect="1"/>
          </p:cNvPicPr>
          <p:nvPr>
            <p:ph idx="1"/>
          </p:nvPr>
        </p:nvPicPr>
        <p:blipFill>
          <a:blip r:embed="rId2"/>
          <a:stretch>
            <a:fillRect/>
          </a:stretch>
        </p:blipFill>
        <p:spPr>
          <a:xfrm>
            <a:off x="838200" y="1690688"/>
            <a:ext cx="4999409" cy="4351338"/>
          </a:xfrm>
        </p:spPr>
      </p:pic>
      <p:pic>
        <p:nvPicPr>
          <p:cNvPr id="10" name="Picture 9">
            <a:extLst>
              <a:ext uri="{FF2B5EF4-FFF2-40B4-BE49-F238E27FC236}">
                <a16:creationId xmlns:a16="http://schemas.microsoft.com/office/drawing/2014/main" id="{0AE22033-A78B-B2B5-3EAF-9EA7A14B34BA}"/>
              </a:ext>
            </a:extLst>
          </p:cNvPr>
          <p:cNvPicPr>
            <a:picLocks noChangeAspect="1"/>
          </p:cNvPicPr>
          <p:nvPr/>
        </p:nvPicPr>
        <p:blipFill>
          <a:blip r:embed="rId3"/>
          <a:stretch>
            <a:fillRect/>
          </a:stretch>
        </p:blipFill>
        <p:spPr>
          <a:xfrm>
            <a:off x="6029325" y="1771042"/>
            <a:ext cx="5324475" cy="4190630"/>
          </a:xfrm>
          <a:prstGeom prst="rect">
            <a:avLst/>
          </a:prstGeom>
        </p:spPr>
      </p:pic>
    </p:spTree>
    <p:extLst>
      <p:ext uri="{BB962C8B-B14F-4D97-AF65-F5344CB8AC3E}">
        <p14:creationId xmlns:p14="http://schemas.microsoft.com/office/powerpoint/2010/main" val="2059964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2739</Words>
  <Application>Microsoft Office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Inter</vt:lpstr>
      <vt:lpstr>Times New Roman</vt:lpstr>
      <vt:lpstr>Office Theme</vt:lpstr>
      <vt:lpstr>Titanic Survival Dataset Micro-Project #4  https://github.com/RCC0149/ANA500  </vt:lpstr>
      <vt:lpstr>Problem Statement</vt:lpstr>
      <vt:lpstr>Hypothesis Formulation</vt:lpstr>
      <vt:lpstr>Acquire</vt:lpstr>
      <vt:lpstr>Prepare</vt:lpstr>
      <vt:lpstr>Passenger Class Bar Charts</vt:lpstr>
      <vt:lpstr>Passenger Sex Bar Charts</vt:lpstr>
      <vt:lpstr>Passenger Age Histogram &amp; Boxplot</vt:lpstr>
      <vt:lpstr>Passenger Family Size Bar Charts</vt:lpstr>
      <vt:lpstr>Passenger Fare Histogram &amp; Boxplot</vt:lpstr>
      <vt:lpstr>Prepare (cont.)</vt:lpstr>
      <vt:lpstr>Prepare (cont.)</vt:lpstr>
      <vt:lpstr>Prepare (cont.)</vt:lpstr>
      <vt:lpstr>Prepare (cont.)</vt:lpstr>
      <vt:lpstr>Analyze data</vt:lpstr>
      <vt:lpstr>Analyze data (cont.)</vt:lpstr>
      <vt:lpstr>Analyze data (cont.)</vt:lpstr>
      <vt:lpstr>Analyze data (cont.)</vt:lpstr>
      <vt:lpstr>Analyze data (cont.)</vt:lpstr>
      <vt:lpstr>Analyze data (cont.)</vt:lpstr>
      <vt:lpstr>Analyze data (cont.)</vt:lpstr>
      <vt:lpstr>Analyze data (cont.)</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Randall Crawford</cp:lastModifiedBy>
  <cp:revision>9</cp:revision>
  <dcterms:created xsi:type="dcterms:W3CDTF">2022-03-01T22:05:03Z</dcterms:created>
  <dcterms:modified xsi:type="dcterms:W3CDTF">2025-06-02T11:36:00Z</dcterms:modified>
</cp:coreProperties>
</file>