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9"/>
  </p:notesMasterIdLst>
  <p:handoutMasterIdLst>
    <p:handoutMasterId r:id="rId10"/>
  </p:handoutMasterIdLst>
  <p:sldIdLst>
    <p:sldId id="278" r:id="rId2"/>
    <p:sldId id="284" r:id="rId3"/>
    <p:sldId id="276" r:id="rId4"/>
    <p:sldId id="285" r:id="rId5"/>
    <p:sldId id="286" r:id="rId6"/>
    <p:sldId id="287" r:id="rId7"/>
    <p:sldId id="28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dall Crawford" initials="RC" lastIdx="1" clrIdx="0">
    <p:extLst>
      <p:ext uri="{19B8F6BF-5375-455C-9EA6-DF929625EA0E}">
        <p15:presenceInfo xmlns:p15="http://schemas.microsoft.com/office/powerpoint/2012/main" userId="111e22fa2303af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581D97-C76D-456C-90F7-89E38632F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References, Conclusions, And A Final Question</a:t>
            </a:r>
          </a:p>
        </p:txBody>
      </p:sp>
      <p:sp>
        <p:nvSpPr>
          <p:cNvPr id="3" name="Date Placeholder 2">
            <a:extLst>
              <a:ext uri="{FF2B5EF4-FFF2-40B4-BE49-F238E27FC236}">
                <a16:creationId xmlns:a16="http://schemas.microsoft.com/office/drawing/2014/main" id="{3EE567B2-1AED-489E-A4E7-F1E78470D7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517486-EC3A-4E58-A180-901E14401BE2}" type="datetimeFigureOut">
              <a:rPr lang="en-US" smtClean="0"/>
              <a:t>2/4/2021</a:t>
            </a:fld>
            <a:endParaRPr lang="en-US"/>
          </a:p>
        </p:txBody>
      </p:sp>
      <p:sp>
        <p:nvSpPr>
          <p:cNvPr id="4" name="Footer Placeholder 3">
            <a:extLst>
              <a:ext uri="{FF2B5EF4-FFF2-40B4-BE49-F238E27FC236}">
                <a16:creationId xmlns:a16="http://schemas.microsoft.com/office/drawing/2014/main" id="{CAA08678-71AB-4D8F-B004-3E19254C90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79DD7E-834B-493E-ACEB-BEF87ED6F5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F3BDE9-94BF-4516-9A82-1ED87121CA4F}" type="slidenum">
              <a:rPr lang="en-US" smtClean="0"/>
              <a:t>‹#›</a:t>
            </a:fld>
            <a:endParaRPr lang="en-US"/>
          </a:p>
        </p:txBody>
      </p:sp>
    </p:spTree>
    <p:extLst>
      <p:ext uri="{BB962C8B-B14F-4D97-AF65-F5344CB8AC3E}">
        <p14:creationId xmlns:p14="http://schemas.microsoft.com/office/powerpoint/2010/main" val="3176736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References, Conclusions, And A Final Question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AA95F-3F5E-4754-A646-8CF868E92FFD}"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08147-7583-4725-881C-8F247BCA2E1D}" type="slidenum">
              <a:rPr lang="en-US" smtClean="0"/>
              <a:t>‹#›</a:t>
            </a:fld>
            <a:endParaRPr lang="en-US"/>
          </a:p>
        </p:txBody>
      </p:sp>
    </p:spTree>
    <p:extLst>
      <p:ext uri="{BB962C8B-B14F-4D97-AF65-F5344CB8AC3E}">
        <p14:creationId xmlns:p14="http://schemas.microsoft.com/office/powerpoint/2010/main" val="22555468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aha.org/advisory/2020-04-16-coronavirus-update-cms-releases-guidance-implementing-cares-act-provisions" TargetMode="External"/><Relationship Id="rId2" Type="http://schemas.openxmlformats.org/officeDocument/2006/relationships/hyperlink" Target="https://www.cdc.gov/nchs/nvss/vsrr/covid_weekly/index.ht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032E9D-5FD5-4332-A3CD-C38277F47C06}"/>
              </a:ext>
            </a:extLst>
          </p:cNvPr>
          <p:cNvSpPr txBox="1"/>
          <p:nvPr/>
        </p:nvSpPr>
        <p:spPr>
          <a:xfrm>
            <a:off x="685800" y="748145"/>
            <a:ext cx="11014364" cy="5078313"/>
          </a:xfrm>
          <a:prstGeom prst="rect">
            <a:avLst/>
          </a:prstGeom>
          <a:noFill/>
        </p:spPr>
        <p:txBody>
          <a:bodyPr wrap="square" rtlCol="0">
            <a:spAutoFit/>
          </a:bodyPr>
          <a:lstStyle/>
          <a:p>
            <a:r>
              <a:rPr lang="en-US" dirty="0"/>
              <a:t>Outcome of mapping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Chart, line chart&#10;&#10;Description automatically generated">
            <a:extLst>
              <a:ext uri="{FF2B5EF4-FFF2-40B4-BE49-F238E27FC236}">
                <a16:creationId xmlns:a16="http://schemas.microsoft.com/office/drawing/2014/main" id="{76512216-DAC8-4246-A80C-5D151E181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8" name="TextBox 7">
            <a:extLst>
              <a:ext uri="{FF2B5EF4-FFF2-40B4-BE49-F238E27FC236}">
                <a16:creationId xmlns:a16="http://schemas.microsoft.com/office/drawing/2014/main" id="{C121B245-2F13-46BE-B9AA-18ED0B650D2F}"/>
              </a:ext>
            </a:extLst>
          </p:cNvPr>
          <p:cNvSpPr txBox="1"/>
          <p:nvPr/>
        </p:nvSpPr>
        <p:spPr>
          <a:xfrm>
            <a:off x="1693820" y="1459684"/>
            <a:ext cx="2081226" cy="1554272"/>
          </a:xfrm>
          <a:prstGeom prst="rect">
            <a:avLst/>
          </a:prstGeom>
          <a:noFill/>
        </p:spPr>
        <p:txBody>
          <a:bodyPr wrap="square" rtlCol="0">
            <a:spAutoFit/>
          </a:bodyPr>
          <a:lstStyle/>
          <a:p>
            <a:r>
              <a:rPr lang="en-US" sz="1100" dirty="0">
                <a:effectLst/>
                <a:latin typeface="Segoe UI" panose="020B0502040204020203" pitchFamily="34" charset="0"/>
              </a:rPr>
              <a:t>* </a:t>
            </a:r>
            <a:r>
              <a:rPr lang="en-US" sz="1100" i="1" dirty="0">
                <a:effectLst/>
                <a:latin typeface="Segoe UI" panose="020B0502040204020203" pitchFamily="34" charset="0"/>
              </a:rPr>
              <a:t>In a normal year, most deaths accumulate during the winter months.  Mainly when many people are the least active, given cold weather conditions.  This is also coincides with the peak of the flu season.</a:t>
            </a:r>
            <a:endParaRPr lang="en-US" sz="1100" i="1"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43262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9016EEEE-18EC-491F-97F5-0AC9DB8BA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4" name="TextBox 3">
            <a:extLst>
              <a:ext uri="{FF2B5EF4-FFF2-40B4-BE49-F238E27FC236}">
                <a16:creationId xmlns:a16="http://schemas.microsoft.com/office/drawing/2014/main" id="{3760A97A-CA47-45C9-A42A-6310735F6CB4}"/>
              </a:ext>
            </a:extLst>
          </p:cNvPr>
          <p:cNvSpPr txBox="1"/>
          <p:nvPr/>
        </p:nvSpPr>
        <p:spPr>
          <a:xfrm>
            <a:off x="2315361" y="922789"/>
            <a:ext cx="2516698" cy="1223412"/>
          </a:xfrm>
          <a:prstGeom prst="rect">
            <a:avLst/>
          </a:prstGeom>
          <a:noFill/>
        </p:spPr>
        <p:txBody>
          <a:bodyPr wrap="square" rtlCol="0">
            <a:spAutoFit/>
          </a:bodyPr>
          <a:lstStyle/>
          <a:p>
            <a:r>
              <a:rPr lang="en-US" sz="1050" dirty="0"/>
              <a:t>* </a:t>
            </a:r>
            <a:r>
              <a:rPr lang="en-US" sz="1050" i="1" dirty="0">
                <a:latin typeface="Segoe UI" panose="020B0502040204020203" pitchFamily="34" charset="0"/>
                <a:cs typeface="Segoe UI" panose="020B0502040204020203" pitchFamily="34" charset="0"/>
              </a:rPr>
              <a:t>Total pneumonia deaths saw about a 64.6% increase from 2019 to 2020.  Pneumonia deaths normally account for most of the deaths associated with viral respiratory illnesses, given other viral symptoms are mostly manageable with existing medications.</a:t>
            </a:r>
          </a:p>
        </p:txBody>
      </p:sp>
    </p:spTree>
    <p:extLst>
      <p:ext uri="{BB962C8B-B14F-4D97-AF65-F5344CB8AC3E}">
        <p14:creationId xmlns:p14="http://schemas.microsoft.com/office/powerpoint/2010/main" val="237118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032E9D-5FD5-4332-A3CD-C38277F47C06}"/>
              </a:ext>
            </a:extLst>
          </p:cNvPr>
          <p:cNvSpPr txBox="1"/>
          <p:nvPr/>
        </p:nvSpPr>
        <p:spPr>
          <a:xfrm>
            <a:off x="685800" y="748145"/>
            <a:ext cx="11014364" cy="5078313"/>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Chart, line chart&#10;&#10;Description automatically generated">
            <a:extLst>
              <a:ext uri="{FF2B5EF4-FFF2-40B4-BE49-F238E27FC236}">
                <a16:creationId xmlns:a16="http://schemas.microsoft.com/office/drawing/2014/main" id="{78437D2E-E59D-48F7-8798-0BF3A7EDF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2" y="509180"/>
            <a:ext cx="11612596" cy="5839640"/>
          </a:xfrm>
          <a:prstGeom prst="rect">
            <a:avLst/>
          </a:prstGeom>
        </p:spPr>
      </p:pic>
    </p:spTree>
    <p:extLst>
      <p:ext uri="{BB962C8B-B14F-4D97-AF65-F5344CB8AC3E}">
        <p14:creationId xmlns:p14="http://schemas.microsoft.com/office/powerpoint/2010/main" val="157782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865ABC33-DED8-4AF4-B15C-40F504330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4" name="TextBox 3">
            <a:extLst>
              <a:ext uri="{FF2B5EF4-FFF2-40B4-BE49-F238E27FC236}">
                <a16:creationId xmlns:a16="http://schemas.microsoft.com/office/drawing/2014/main" id="{8DFE2944-3B90-47D8-B2C7-67537B5F357B}"/>
              </a:ext>
            </a:extLst>
          </p:cNvPr>
          <p:cNvSpPr txBox="1"/>
          <p:nvPr/>
        </p:nvSpPr>
        <p:spPr>
          <a:xfrm>
            <a:off x="4706224" y="1895912"/>
            <a:ext cx="2952924" cy="1061829"/>
          </a:xfrm>
          <a:prstGeom prst="rect">
            <a:avLst/>
          </a:prstGeom>
          <a:noFill/>
        </p:spPr>
        <p:txBody>
          <a:bodyPr wrap="square" rtlCol="0">
            <a:spAutoFit/>
          </a:bodyPr>
          <a:lstStyle/>
          <a:p>
            <a:r>
              <a:rPr lang="en-US" sz="1050" i="1" dirty="0">
                <a:latin typeface="Segoe UI" panose="020B0502040204020203" pitchFamily="34" charset="0"/>
                <a:cs typeface="Segoe UI" panose="020B0502040204020203" pitchFamily="34" charset="0"/>
              </a:rPr>
              <a:t>* This chart analyzes pneumonia deaths from the first Covid-19 death associated with it to early November, and compares it to previous timeframes in 2016-2019.  Notice that 2020 deaths other than Covid-19 seemed slightly influenced by it.</a:t>
            </a:r>
          </a:p>
        </p:txBody>
      </p:sp>
      <p:sp>
        <p:nvSpPr>
          <p:cNvPr id="5" name="TextBox 4">
            <a:extLst>
              <a:ext uri="{FF2B5EF4-FFF2-40B4-BE49-F238E27FC236}">
                <a16:creationId xmlns:a16="http://schemas.microsoft.com/office/drawing/2014/main" id="{E78F8DAF-846D-4861-8BF1-D9419838F275}"/>
              </a:ext>
            </a:extLst>
          </p:cNvPr>
          <p:cNvSpPr txBox="1"/>
          <p:nvPr/>
        </p:nvSpPr>
        <p:spPr>
          <a:xfrm>
            <a:off x="6870583" y="4731391"/>
            <a:ext cx="4697835" cy="577081"/>
          </a:xfrm>
          <a:prstGeom prst="rect">
            <a:avLst/>
          </a:prstGeom>
          <a:noFill/>
        </p:spPr>
        <p:txBody>
          <a:bodyPr wrap="square" rtlCol="0">
            <a:spAutoFit/>
          </a:bodyPr>
          <a:lstStyle/>
          <a:p>
            <a:r>
              <a:rPr lang="en-US" sz="1050" i="1" dirty="0">
                <a:latin typeface="Segoe UI" panose="020B0502040204020203" pitchFamily="34" charset="0"/>
                <a:cs typeface="Segoe UI" panose="020B0502040204020203" pitchFamily="34" charset="0"/>
              </a:rPr>
              <a:t>** Correlation testing was done comparing 2020 pneumonia deaths other than Covid-19 with the previous years displayed with a minimum factor of </a:t>
            </a:r>
            <a:r>
              <a:rPr lang="en-US" sz="1050" b="1" i="1" dirty="0">
                <a:latin typeface="Segoe UI" panose="020B0502040204020203" pitchFamily="34" charset="0"/>
                <a:cs typeface="Segoe UI" panose="020B0502040204020203" pitchFamily="34" charset="0"/>
              </a:rPr>
              <a:t>0.82</a:t>
            </a:r>
            <a:r>
              <a:rPr lang="en-US" sz="1050" i="1" dirty="0">
                <a:latin typeface="Segoe UI" panose="020B0502040204020203" pitchFamily="34" charset="0"/>
                <a:cs typeface="Segoe UI" panose="020B0502040204020203" pitchFamily="34" charset="0"/>
              </a:rPr>
              <a:t>, which represents a strong correlation. </a:t>
            </a:r>
          </a:p>
        </p:txBody>
      </p:sp>
      <p:sp>
        <p:nvSpPr>
          <p:cNvPr id="6" name="TextBox 5">
            <a:extLst>
              <a:ext uri="{FF2B5EF4-FFF2-40B4-BE49-F238E27FC236}">
                <a16:creationId xmlns:a16="http://schemas.microsoft.com/office/drawing/2014/main" id="{45E301BC-DD8B-45E7-8335-972491BBD4B1}"/>
              </a:ext>
            </a:extLst>
          </p:cNvPr>
          <p:cNvSpPr txBox="1"/>
          <p:nvPr/>
        </p:nvSpPr>
        <p:spPr>
          <a:xfrm>
            <a:off x="6870583" y="5308472"/>
            <a:ext cx="4387443" cy="577081"/>
          </a:xfrm>
          <a:prstGeom prst="rect">
            <a:avLst/>
          </a:prstGeom>
          <a:noFill/>
        </p:spPr>
        <p:txBody>
          <a:bodyPr wrap="square" rtlCol="0">
            <a:spAutoFit/>
          </a:bodyPr>
          <a:lstStyle/>
          <a:p>
            <a:r>
              <a:rPr lang="en-US" sz="1050" i="1" dirty="0">
                <a:latin typeface="Segoe UI" panose="020B0502040204020203" pitchFamily="34" charset="0"/>
                <a:cs typeface="Segoe UI" panose="020B0502040204020203" pitchFamily="34" charset="0"/>
              </a:rPr>
              <a:t>*** ANOVA testing was done on the datasets in **, generating a </a:t>
            </a:r>
            <a:r>
              <a:rPr lang="en-US" sz="1050" b="1" i="1" dirty="0">
                <a:latin typeface="Segoe UI" panose="020B0502040204020203" pitchFamily="34" charset="0"/>
                <a:cs typeface="Segoe UI" panose="020B0502040204020203" pitchFamily="34" charset="0"/>
              </a:rPr>
              <a:t>0.33</a:t>
            </a:r>
            <a:r>
              <a:rPr lang="en-US" sz="1050" i="1" dirty="0">
                <a:latin typeface="Segoe UI" panose="020B0502040204020203" pitchFamily="34" charset="0"/>
                <a:cs typeface="Segoe UI" panose="020B0502040204020203" pitchFamily="34" charset="0"/>
              </a:rPr>
              <a:t> </a:t>
            </a:r>
            <a:r>
              <a:rPr lang="en-US" sz="1050" b="1" i="1" dirty="0" err="1">
                <a:latin typeface="Segoe UI" panose="020B0502040204020203" pitchFamily="34" charset="0"/>
                <a:cs typeface="Segoe UI" panose="020B0502040204020203" pitchFamily="34" charset="0"/>
              </a:rPr>
              <a:t>pvalue</a:t>
            </a:r>
            <a:r>
              <a:rPr lang="en-US" sz="1050" i="1" dirty="0">
                <a:latin typeface="Segoe UI" panose="020B0502040204020203" pitchFamily="34" charset="0"/>
                <a:cs typeface="Segoe UI" panose="020B0502040204020203" pitchFamily="34" charset="0"/>
              </a:rPr>
              <a:t> indicating there is no significant statistical difference in those datasets.</a:t>
            </a:r>
          </a:p>
        </p:txBody>
      </p:sp>
    </p:spTree>
    <p:extLst>
      <p:ext uri="{BB962C8B-B14F-4D97-AF65-F5344CB8AC3E}">
        <p14:creationId xmlns:p14="http://schemas.microsoft.com/office/powerpoint/2010/main" val="317253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pie chart&#10;&#10;Description automatically generated">
            <a:extLst>
              <a:ext uri="{FF2B5EF4-FFF2-40B4-BE49-F238E27FC236}">
                <a16:creationId xmlns:a16="http://schemas.microsoft.com/office/drawing/2014/main" id="{51D5E68A-6F46-4B57-8E6E-DB9B390BB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4" name="TextBox 3">
            <a:extLst>
              <a:ext uri="{FF2B5EF4-FFF2-40B4-BE49-F238E27FC236}">
                <a16:creationId xmlns:a16="http://schemas.microsoft.com/office/drawing/2014/main" id="{04D8C617-25C5-4CBD-913E-557DA24C733F}"/>
              </a:ext>
            </a:extLst>
          </p:cNvPr>
          <p:cNvSpPr txBox="1"/>
          <p:nvPr/>
        </p:nvSpPr>
        <p:spPr>
          <a:xfrm>
            <a:off x="1422400" y="1145309"/>
            <a:ext cx="1810327" cy="738664"/>
          </a:xfrm>
          <a:prstGeom prst="rect">
            <a:avLst/>
          </a:prstGeom>
          <a:noFill/>
        </p:spPr>
        <p:txBody>
          <a:bodyPr wrap="square" rtlCol="0">
            <a:spAutoFit/>
          </a:bodyPr>
          <a:lstStyle/>
          <a:p>
            <a:r>
              <a:rPr lang="en-US" sz="1050" i="1" dirty="0">
                <a:latin typeface="Segoe UI" panose="020B0502040204020203" pitchFamily="34" charset="0"/>
                <a:cs typeface="Segoe UI" panose="020B0502040204020203" pitchFamily="34" charset="0"/>
              </a:rPr>
              <a:t>* </a:t>
            </a:r>
            <a:r>
              <a:rPr lang="en-US" sz="1050" i="1" u="sng" dirty="0">
                <a:latin typeface="Segoe UI" panose="020B0502040204020203" pitchFamily="34" charset="0"/>
                <a:cs typeface="Segoe UI" panose="020B0502040204020203" pitchFamily="34" charset="0"/>
              </a:rPr>
              <a:t>Special Note</a:t>
            </a:r>
            <a:r>
              <a:rPr lang="en-US" sz="1050" i="1" dirty="0">
                <a:latin typeface="Segoe UI" panose="020B0502040204020203" pitchFamily="34" charset="0"/>
                <a:cs typeface="Segoe UI" panose="020B0502040204020203" pitchFamily="34" charset="0"/>
              </a:rPr>
              <a:t>: Data here could include bacterial and fungal pneumonia, which are rare. </a:t>
            </a:r>
          </a:p>
        </p:txBody>
      </p:sp>
    </p:spTree>
    <p:extLst>
      <p:ext uri="{BB962C8B-B14F-4D97-AF65-F5344CB8AC3E}">
        <p14:creationId xmlns:p14="http://schemas.microsoft.com/office/powerpoint/2010/main" val="2622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pie chart&#10;&#10;Description automatically generated">
            <a:extLst>
              <a:ext uri="{FF2B5EF4-FFF2-40B4-BE49-F238E27FC236}">
                <a16:creationId xmlns:a16="http://schemas.microsoft.com/office/drawing/2014/main" id="{6C7ECEFC-4ED0-4FF3-A883-4C77FC4E3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4" name="TextBox 3">
            <a:extLst>
              <a:ext uri="{FF2B5EF4-FFF2-40B4-BE49-F238E27FC236}">
                <a16:creationId xmlns:a16="http://schemas.microsoft.com/office/drawing/2014/main" id="{469A357E-5673-46DC-98EA-49D554E76B4E}"/>
              </a:ext>
            </a:extLst>
          </p:cNvPr>
          <p:cNvSpPr txBox="1"/>
          <p:nvPr/>
        </p:nvSpPr>
        <p:spPr>
          <a:xfrm>
            <a:off x="8758106" y="1560352"/>
            <a:ext cx="2466364" cy="738664"/>
          </a:xfrm>
          <a:prstGeom prst="rect">
            <a:avLst/>
          </a:prstGeom>
          <a:noFill/>
        </p:spPr>
        <p:txBody>
          <a:bodyPr wrap="square" rtlCol="0">
            <a:spAutoFit/>
          </a:bodyPr>
          <a:lstStyle/>
          <a:p>
            <a:r>
              <a:rPr lang="en-US" sz="1050" b="1" i="1" dirty="0">
                <a:latin typeface="Segoe UI" panose="020B0502040204020203" pitchFamily="34" charset="0"/>
                <a:cs typeface="Segoe UI" panose="020B0502040204020203" pitchFamily="34" charset="0"/>
              </a:rPr>
              <a:t>* Surprisingly, there seems to be more non-pneumonia deaths than there are pneumonia deaths related to Covid-19.</a:t>
            </a:r>
          </a:p>
        </p:txBody>
      </p:sp>
    </p:spTree>
    <p:extLst>
      <p:ext uri="{BB962C8B-B14F-4D97-AF65-F5344CB8AC3E}">
        <p14:creationId xmlns:p14="http://schemas.microsoft.com/office/powerpoint/2010/main" val="244047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D3A1C-DDB6-47F4-BEB1-793E2946B29D}"/>
              </a:ext>
            </a:extLst>
          </p:cNvPr>
          <p:cNvSpPr txBox="1"/>
          <p:nvPr/>
        </p:nvSpPr>
        <p:spPr>
          <a:xfrm>
            <a:off x="3229761" y="293615"/>
            <a:ext cx="4731391" cy="369332"/>
          </a:xfrm>
          <a:prstGeom prst="rect">
            <a:avLst/>
          </a:prstGeom>
          <a:noFill/>
        </p:spPr>
        <p:txBody>
          <a:bodyPr wrap="square" rtlCol="0">
            <a:spAutoFit/>
          </a:bodyPr>
          <a:lstStyle/>
          <a:p>
            <a:pPr algn="ctr"/>
            <a:r>
              <a:rPr lang="en-US" dirty="0"/>
              <a:t>References, </a:t>
            </a:r>
            <a:r>
              <a:rPr lang="en-US" dirty="0">
                <a:latin typeface="Segoe UI" panose="020B0502040204020203" pitchFamily="34" charset="0"/>
                <a:cs typeface="Segoe UI" panose="020B0502040204020203" pitchFamily="34" charset="0"/>
              </a:rPr>
              <a:t>Thoughts</a:t>
            </a:r>
            <a:r>
              <a:rPr lang="en-US" dirty="0"/>
              <a:t>, And A Final Question</a:t>
            </a:r>
          </a:p>
        </p:txBody>
      </p:sp>
      <p:sp>
        <p:nvSpPr>
          <p:cNvPr id="3" name="TextBox 2">
            <a:extLst>
              <a:ext uri="{FF2B5EF4-FFF2-40B4-BE49-F238E27FC236}">
                <a16:creationId xmlns:a16="http://schemas.microsoft.com/office/drawing/2014/main" id="{C4B2C5E2-20A7-4C5B-8BC5-59529D5264AD}"/>
              </a:ext>
            </a:extLst>
          </p:cNvPr>
          <p:cNvSpPr txBox="1"/>
          <p:nvPr/>
        </p:nvSpPr>
        <p:spPr>
          <a:xfrm>
            <a:off x="511727" y="964734"/>
            <a:ext cx="4060273" cy="1546577"/>
          </a:xfrm>
          <a:prstGeom prst="rect">
            <a:avLst/>
          </a:prstGeom>
          <a:noFill/>
        </p:spPr>
        <p:txBody>
          <a:bodyPr wrap="square" rtlCol="0">
            <a:spAutoFit/>
          </a:bodyPr>
          <a:lstStyle/>
          <a:p>
            <a:r>
              <a:rPr lang="en-US" sz="1050" dirty="0">
                <a:latin typeface="Segoe UI" panose="020B0502040204020203" pitchFamily="34" charset="0"/>
                <a:cs typeface="Segoe UI" panose="020B0502040204020203" pitchFamily="34" charset="0"/>
                <a:hlinkClick r:id="rId2"/>
              </a:rPr>
              <a:t>https://www.cdc.gov/nchs/nvss/vsrr/covid_weekly/index.htm</a:t>
            </a:r>
            <a:endParaRPr lang="en-US" sz="1050" dirty="0">
              <a:latin typeface="Segoe UI" panose="020B0502040204020203" pitchFamily="34" charset="0"/>
              <a:cs typeface="Segoe UI" panose="020B0502040204020203" pitchFamily="34" charset="0"/>
            </a:endParaRPr>
          </a:p>
          <a:p>
            <a:endParaRPr lang="en-US" sz="1050" dirty="0">
              <a:latin typeface="Segoe UI" panose="020B0502040204020203" pitchFamily="34" charset="0"/>
              <a:cs typeface="Segoe UI" panose="020B0502040204020203" pitchFamily="34" charset="0"/>
            </a:endParaRPr>
          </a:p>
          <a:p>
            <a:r>
              <a:rPr lang="en-US" sz="1050" b="1" dirty="0">
                <a:latin typeface="Segoe UI" panose="020B0502040204020203" pitchFamily="34" charset="0"/>
                <a:cs typeface="Segoe UI" panose="020B0502040204020203" pitchFamily="34" charset="0"/>
              </a:rPr>
              <a:t>Comorbidities</a:t>
            </a:r>
          </a:p>
          <a:p>
            <a:r>
              <a:rPr lang="en-US" sz="1050" dirty="0">
                <a:latin typeface="Segoe UI" panose="020B0502040204020203" pitchFamily="34" charset="0"/>
                <a:cs typeface="Segoe UI" panose="020B0502040204020203" pitchFamily="34" charset="0"/>
              </a:rPr>
              <a:t>Table 3 shows the types of health conditions and contributing causes mentioned in conjunction with deaths involving coronavirus disease 2019 (COVID-19).</a:t>
            </a:r>
          </a:p>
          <a:p>
            <a:r>
              <a:rPr lang="en-US" sz="1050" dirty="0">
                <a:latin typeface="Segoe UI" panose="020B0502040204020203" pitchFamily="34" charset="0"/>
                <a:cs typeface="Segoe UI" panose="020B0502040204020203" pitchFamily="34" charset="0"/>
              </a:rPr>
              <a:t>For </a:t>
            </a:r>
            <a:r>
              <a:rPr lang="en-US" sz="1050" b="1" dirty="0">
                <a:latin typeface="Segoe UI" panose="020B0502040204020203" pitchFamily="34" charset="0"/>
                <a:cs typeface="Segoe UI" panose="020B0502040204020203" pitchFamily="34" charset="0"/>
              </a:rPr>
              <a:t>6% </a:t>
            </a:r>
            <a:r>
              <a:rPr lang="en-US" sz="1050" dirty="0">
                <a:latin typeface="Segoe UI" panose="020B0502040204020203" pitchFamily="34" charset="0"/>
                <a:cs typeface="Segoe UI" panose="020B0502040204020203" pitchFamily="34" charset="0"/>
              </a:rPr>
              <a:t>of the deaths, COVID-19 was the only cause mentioned. For deaths with conditions or causes in addition to COVID-19, on average, there were </a:t>
            </a:r>
            <a:r>
              <a:rPr lang="en-US" sz="1050" b="1" dirty="0">
                <a:latin typeface="Segoe UI" panose="020B0502040204020203" pitchFamily="34" charset="0"/>
                <a:cs typeface="Segoe UI" panose="020B0502040204020203" pitchFamily="34" charset="0"/>
              </a:rPr>
              <a:t>2.9</a:t>
            </a:r>
            <a:r>
              <a:rPr lang="en-US" sz="1050" dirty="0">
                <a:latin typeface="Segoe UI" panose="020B0502040204020203" pitchFamily="34" charset="0"/>
                <a:cs typeface="Segoe UI" panose="020B0502040204020203" pitchFamily="34" charset="0"/>
              </a:rPr>
              <a:t> additional conditions or causes per death.</a:t>
            </a:r>
          </a:p>
        </p:txBody>
      </p:sp>
      <p:sp>
        <p:nvSpPr>
          <p:cNvPr id="4" name="TextBox 3">
            <a:extLst>
              <a:ext uri="{FF2B5EF4-FFF2-40B4-BE49-F238E27FC236}">
                <a16:creationId xmlns:a16="http://schemas.microsoft.com/office/drawing/2014/main" id="{AE7F714A-21DA-4E2A-AC38-66302EDC76DB}"/>
              </a:ext>
            </a:extLst>
          </p:cNvPr>
          <p:cNvSpPr txBox="1"/>
          <p:nvPr/>
        </p:nvSpPr>
        <p:spPr>
          <a:xfrm>
            <a:off x="4572001" y="964734"/>
            <a:ext cx="7390700" cy="1708160"/>
          </a:xfrm>
          <a:prstGeom prst="rect">
            <a:avLst/>
          </a:prstGeom>
          <a:noFill/>
        </p:spPr>
        <p:txBody>
          <a:bodyPr wrap="square" rtlCol="0">
            <a:spAutoFit/>
          </a:bodyPr>
          <a:lstStyle/>
          <a:p>
            <a:r>
              <a:rPr lang="en-US" sz="1050" dirty="0">
                <a:latin typeface="Segoe UI" panose="020B0502040204020203" pitchFamily="34" charset="0"/>
                <a:cs typeface="Segoe UI" panose="020B0502040204020203" pitchFamily="34" charset="0"/>
                <a:hlinkClick r:id="rId3"/>
              </a:rPr>
              <a:t>https://www.aha.org/advisory/2020-04-16-coronavirus-update-cms-releases-guidance-implementing-cares-act-provisions</a:t>
            </a:r>
            <a:endParaRPr lang="en-US" sz="1050" dirty="0">
              <a:latin typeface="Segoe UI" panose="020B0502040204020203" pitchFamily="34" charset="0"/>
              <a:cs typeface="Segoe UI" panose="020B0502040204020203" pitchFamily="34" charset="0"/>
            </a:endParaRPr>
          </a:p>
          <a:p>
            <a:endParaRPr lang="en-US" sz="1050" dirty="0">
              <a:latin typeface="Segoe UI" panose="020B0502040204020203" pitchFamily="34" charset="0"/>
              <a:cs typeface="Segoe UI" panose="020B0502040204020203" pitchFamily="34" charset="0"/>
            </a:endParaRPr>
          </a:p>
          <a:p>
            <a:r>
              <a:rPr lang="en-US" sz="1050" dirty="0">
                <a:latin typeface="Segoe UI" panose="020B0502040204020203" pitchFamily="34" charset="0"/>
                <a:cs typeface="Segoe UI" panose="020B0502040204020203" pitchFamily="34" charset="0"/>
              </a:rPr>
              <a:t>The Centers for Medicare &amp; Medicaid Services (CMS) yesterday released new guidance implementing several provisions included in the Coronavirus Aid, Relief, and Economic Security (CARES) Act. </a:t>
            </a:r>
          </a:p>
          <a:p>
            <a:endParaRPr lang="en-US" sz="1050" dirty="0">
              <a:latin typeface="Segoe UI" panose="020B0502040204020203" pitchFamily="34" charset="0"/>
              <a:cs typeface="Segoe UI" panose="020B0502040204020203" pitchFamily="34" charset="0"/>
            </a:endParaRPr>
          </a:p>
          <a:p>
            <a:r>
              <a:rPr lang="en-US" sz="1050" dirty="0">
                <a:latin typeface="Segoe UI" panose="020B0502040204020203" pitchFamily="34" charset="0"/>
                <a:cs typeface="Segoe UI" panose="020B0502040204020203" pitchFamily="34" charset="0"/>
              </a:rPr>
              <a:t>These provisions include:</a:t>
            </a:r>
          </a:p>
          <a:p>
            <a:r>
              <a:rPr lang="en-US" sz="1050" dirty="0">
                <a:latin typeface="Segoe UI" panose="020B0502040204020203" pitchFamily="34" charset="0"/>
                <a:cs typeface="Segoe UI" panose="020B0502040204020203" pitchFamily="34" charset="0"/>
              </a:rPr>
              <a:t>A Medicare add-on payment of 20% for both rural and urban inpatient hospital COVID-19 patients;</a:t>
            </a:r>
          </a:p>
          <a:p>
            <a:r>
              <a:rPr lang="en-US" sz="1050" dirty="0">
                <a:latin typeface="Segoe UI" panose="020B0502040204020203" pitchFamily="34" charset="0"/>
                <a:cs typeface="Segoe UI" panose="020B0502040204020203" pitchFamily="34" charset="0"/>
              </a:rPr>
              <a:t>Waiver of the long-term care hospital (LTCH) site-neutral policy for COVID-19 patients;</a:t>
            </a:r>
          </a:p>
          <a:p>
            <a:r>
              <a:rPr lang="en-US" sz="1050" dirty="0">
                <a:latin typeface="Segoe UI" panose="020B0502040204020203" pitchFamily="34" charset="0"/>
                <a:cs typeface="Segoe UI" panose="020B0502040204020203" pitchFamily="34" charset="0"/>
              </a:rPr>
              <a:t>Waiver of the LTCH “50% Rule” for COVID-19 patients; and</a:t>
            </a:r>
          </a:p>
          <a:p>
            <a:r>
              <a:rPr lang="en-US" sz="1050" dirty="0">
                <a:latin typeface="Segoe UI" panose="020B0502040204020203" pitchFamily="34" charset="0"/>
                <a:cs typeface="Segoe UI" panose="020B0502040204020203" pitchFamily="34" charset="0"/>
              </a:rPr>
              <a:t>Waiver of the inpatient rehabilitation facility (IRF) “3-hour Rule” for COVID-19 patients </a:t>
            </a:r>
          </a:p>
        </p:txBody>
      </p:sp>
      <p:sp>
        <p:nvSpPr>
          <p:cNvPr id="6" name="TextBox 5">
            <a:extLst>
              <a:ext uri="{FF2B5EF4-FFF2-40B4-BE49-F238E27FC236}">
                <a16:creationId xmlns:a16="http://schemas.microsoft.com/office/drawing/2014/main" id="{DA75ADA9-A91C-48E5-9B00-D4B3A5DAA7F6}"/>
              </a:ext>
            </a:extLst>
          </p:cNvPr>
          <p:cNvSpPr txBox="1"/>
          <p:nvPr/>
        </p:nvSpPr>
        <p:spPr>
          <a:xfrm>
            <a:off x="570451" y="3103927"/>
            <a:ext cx="10981189" cy="2839239"/>
          </a:xfrm>
          <a:prstGeom prst="rect">
            <a:avLst/>
          </a:prstGeom>
          <a:noFill/>
        </p:spPr>
        <p:txBody>
          <a:bodyPr wrap="square" rtlCol="0">
            <a:spAutoFit/>
          </a:bodyPr>
          <a:lstStyle/>
          <a:p>
            <a:r>
              <a:rPr lang="en-US" sz="1050" dirty="0">
                <a:latin typeface="Segoe UI" panose="020B0502040204020203" pitchFamily="34" charset="0"/>
                <a:cs typeface="Segoe UI" panose="020B0502040204020203" pitchFamily="34" charset="0"/>
              </a:rPr>
              <a:t>The inactivity concerning the winter months that was previously mentioned was probably made worse by various factors associated with the Covid-19 response (shutdowns, unemployment, restrictions, fears, </a:t>
            </a:r>
            <a:r>
              <a:rPr lang="en-US" sz="1050" dirty="0" err="1">
                <a:latin typeface="Segoe UI" panose="020B0502040204020203" pitchFamily="34" charset="0"/>
                <a:cs typeface="Segoe UI" panose="020B0502040204020203" pitchFamily="34" charset="0"/>
              </a:rPr>
              <a:t>etc</a:t>
            </a:r>
            <a:r>
              <a:rPr lang="en-US" sz="1050" dirty="0">
                <a:latin typeface="Segoe UI" panose="020B0502040204020203" pitchFamily="34" charset="0"/>
                <a:cs typeface="Segoe UI" panose="020B0502040204020203" pitchFamily="34" charset="0"/>
              </a:rPr>
              <a:t>…).</a:t>
            </a:r>
          </a:p>
          <a:p>
            <a:endParaRPr lang="en-US" sz="1050" dirty="0">
              <a:latin typeface="Segoe UI" panose="020B0502040204020203" pitchFamily="34" charset="0"/>
              <a:cs typeface="Segoe UI" panose="020B0502040204020203" pitchFamily="34" charset="0"/>
            </a:endParaRPr>
          </a:p>
          <a:p>
            <a:r>
              <a:rPr lang="en-US" sz="1050" dirty="0">
                <a:latin typeface="Segoe UI" panose="020B0502040204020203" pitchFamily="34" charset="0"/>
                <a:cs typeface="Segoe UI" panose="020B0502040204020203" pitchFamily="34" charset="0"/>
              </a:rPr>
              <a:t>Concerning the links above, the first shows that those with </a:t>
            </a:r>
            <a:r>
              <a:rPr lang="en-US" sz="1050" b="1" dirty="0">
                <a:latin typeface="Segoe UI" panose="020B0502040204020203" pitchFamily="34" charset="0"/>
                <a:cs typeface="Segoe UI" panose="020B0502040204020203" pitchFamily="34" charset="0"/>
              </a:rPr>
              <a:t>comorbidities</a:t>
            </a:r>
            <a:r>
              <a:rPr lang="en-US" sz="1050" dirty="0">
                <a:latin typeface="Segoe UI" panose="020B0502040204020203" pitchFamily="34" charset="0"/>
                <a:cs typeface="Segoe UI" panose="020B0502040204020203" pitchFamily="34" charset="0"/>
              </a:rPr>
              <a:t> were mostly likely to die from Covid-19, predominately the elderly who have them.  The second shows that the hospitals were gave an economic incentive via the CARES act (</a:t>
            </a:r>
            <a:r>
              <a:rPr lang="en-US" sz="1050" b="1" dirty="0">
                <a:latin typeface="Segoe UI" panose="020B0502040204020203" pitchFamily="34" charset="0"/>
                <a:cs typeface="Segoe UI" panose="020B0502040204020203" pitchFamily="34" charset="0"/>
              </a:rPr>
              <a:t>$100 billion allocated</a:t>
            </a:r>
            <a:r>
              <a:rPr lang="en-US" sz="1050" dirty="0">
                <a:latin typeface="Segoe UI" panose="020B0502040204020203" pitchFamily="34" charset="0"/>
                <a:cs typeface="Segoe UI" panose="020B0502040204020203" pitchFamily="34" charset="0"/>
              </a:rPr>
              <a:t>) to identify and treat Covid-19 patients, whether they were insured or not, and whether they had or were being treated for other comorbidities or not.</a:t>
            </a:r>
          </a:p>
          <a:p>
            <a:endParaRPr lang="en-US" sz="1050" dirty="0">
              <a:latin typeface="Segoe UI" panose="020B0502040204020203" pitchFamily="34" charset="0"/>
              <a:cs typeface="Segoe UI" panose="020B0502040204020203" pitchFamily="34" charset="0"/>
            </a:endParaRPr>
          </a:p>
          <a:p>
            <a:r>
              <a:rPr lang="en-US" sz="1050" b="1" u="sng" dirty="0">
                <a:latin typeface="Segoe UI" panose="020B0502040204020203" pitchFamily="34" charset="0"/>
                <a:cs typeface="Segoe UI" panose="020B0502040204020203" pitchFamily="34" charset="0"/>
              </a:rPr>
              <a:t>General Calculations</a:t>
            </a:r>
          </a:p>
          <a:p>
            <a:r>
              <a:rPr lang="en-US" sz="1050" dirty="0">
                <a:latin typeface="Segoe UI" panose="020B0502040204020203" pitchFamily="34" charset="0"/>
                <a:cs typeface="Segoe UI" panose="020B0502040204020203" pitchFamily="34" charset="0"/>
              </a:rPr>
              <a:t>235,745 Covid-19 Deaths x </a:t>
            </a:r>
            <a:r>
              <a:rPr lang="en-US" sz="1050" b="1" dirty="0">
                <a:latin typeface="Segoe UI" panose="020B0502040204020203" pitchFamily="34" charset="0"/>
                <a:cs typeface="Segoe UI" panose="020B0502040204020203" pitchFamily="34" charset="0"/>
              </a:rPr>
              <a:t>0.06</a:t>
            </a:r>
            <a:r>
              <a:rPr lang="en-US" sz="1050" dirty="0">
                <a:latin typeface="Segoe UI" panose="020B0502040204020203" pitchFamily="34" charset="0"/>
                <a:cs typeface="Segoe UI" panose="020B0502040204020203" pitchFamily="34" charset="0"/>
              </a:rPr>
              <a:t> = 14,144.7 Covid-19 Only Deaths</a:t>
            </a:r>
          </a:p>
          <a:p>
            <a:r>
              <a:rPr lang="en-US" sz="1050" dirty="0">
                <a:latin typeface="Segoe UI" panose="020B0502040204020203" pitchFamily="34" charset="0"/>
                <a:cs typeface="Segoe UI" panose="020B0502040204020203" pitchFamily="34" charset="0"/>
              </a:rPr>
              <a:t>235,745 Covid-19 Deaths - 14,144.7 Covid-19 Only Deaths = 221,600.3 Covid-19 Deaths With Comorbidities</a:t>
            </a:r>
          </a:p>
          <a:p>
            <a:r>
              <a:rPr lang="en-US" sz="1050" dirty="0">
                <a:latin typeface="Segoe UI" panose="020B0502040204020203" pitchFamily="34" charset="0"/>
                <a:cs typeface="Segoe UI" panose="020B0502040204020203" pitchFamily="34" charset="0"/>
              </a:rPr>
              <a:t>221,600.3 Covid-19 Deaths With Comorbidities / </a:t>
            </a:r>
            <a:r>
              <a:rPr lang="en-US" sz="1050" b="1" dirty="0">
                <a:latin typeface="Segoe UI" panose="020B0502040204020203" pitchFamily="34" charset="0"/>
                <a:cs typeface="Segoe UI" panose="020B0502040204020203" pitchFamily="34" charset="0"/>
              </a:rPr>
              <a:t>3.9</a:t>
            </a:r>
            <a:r>
              <a:rPr lang="en-US" sz="1050" dirty="0">
                <a:latin typeface="Segoe UI" panose="020B0502040204020203" pitchFamily="34" charset="0"/>
                <a:cs typeface="Segoe UI" panose="020B0502040204020203" pitchFamily="34" charset="0"/>
              </a:rPr>
              <a:t> Average Comorbidities Including Covid-19 = 56,820.59 </a:t>
            </a:r>
            <a:r>
              <a:rPr lang="en-US" sz="1050" dirty="0" err="1">
                <a:latin typeface="Segoe UI" panose="020B0502040204020203" pitchFamily="34" charset="0"/>
                <a:cs typeface="Segoe UI" panose="020B0502040204020203" pitchFamily="34" charset="0"/>
              </a:rPr>
              <a:t>Porportioned</a:t>
            </a:r>
            <a:r>
              <a:rPr lang="en-US" sz="1050" dirty="0">
                <a:latin typeface="Segoe UI" panose="020B0502040204020203" pitchFamily="34" charset="0"/>
                <a:cs typeface="Segoe UI" panose="020B0502040204020203" pitchFamily="34" charset="0"/>
              </a:rPr>
              <a:t> Covid-19 Deaths</a:t>
            </a:r>
          </a:p>
          <a:p>
            <a:r>
              <a:rPr lang="en-US" sz="1050" dirty="0">
                <a:latin typeface="Segoe UI" panose="020B0502040204020203" pitchFamily="34" charset="0"/>
                <a:cs typeface="Segoe UI" panose="020B0502040204020203" pitchFamily="34" charset="0"/>
              </a:rPr>
              <a:t>56,820.59 </a:t>
            </a:r>
            <a:r>
              <a:rPr lang="en-US" sz="1050" dirty="0" err="1">
                <a:latin typeface="Segoe UI" panose="020B0502040204020203" pitchFamily="34" charset="0"/>
                <a:cs typeface="Segoe UI" panose="020B0502040204020203" pitchFamily="34" charset="0"/>
              </a:rPr>
              <a:t>Porportioned</a:t>
            </a:r>
            <a:r>
              <a:rPr lang="en-US" sz="1050" dirty="0">
                <a:latin typeface="Segoe UI" panose="020B0502040204020203" pitchFamily="34" charset="0"/>
                <a:cs typeface="Segoe UI" panose="020B0502040204020203" pitchFamily="34" charset="0"/>
              </a:rPr>
              <a:t> Covid-19 Deaths + 14,144.7 Covid-19 Only Deaths = </a:t>
            </a:r>
            <a:r>
              <a:rPr lang="en-US" sz="1050" b="1" dirty="0">
                <a:latin typeface="Segoe UI" panose="020B0502040204020203" pitchFamily="34" charset="0"/>
                <a:cs typeface="Segoe UI" panose="020B0502040204020203" pitchFamily="34" charset="0"/>
              </a:rPr>
              <a:t>70,965.29 Weighted Covid-19 Deaths</a:t>
            </a:r>
          </a:p>
          <a:p>
            <a:endParaRPr lang="en-US" sz="1050" dirty="0">
              <a:latin typeface="Segoe UI" panose="020B0502040204020203" pitchFamily="34" charset="0"/>
              <a:cs typeface="Segoe UI" panose="020B0502040204020203" pitchFamily="34" charset="0"/>
            </a:endParaRPr>
          </a:p>
          <a:p>
            <a:r>
              <a:rPr lang="en-US" sz="1050" b="1" u="sng" dirty="0">
                <a:latin typeface="Segoe UI" panose="020B0502040204020203" pitchFamily="34" charset="0"/>
                <a:cs typeface="Segoe UI" panose="020B0502040204020203" pitchFamily="34" charset="0"/>
              </a:rPr>
              <a:t>A Final Question</a:t>
            </a:r>
          </a:p>
          <a:p>
            <a:endParaRPr lang="en-US" sz="1050" b="1" u="sng" dirty="0">
              <a:latin typeface="Segoe UI" panose="020B0502040204020203" pitchFamily="34" charset="0"/>
              <a:cs typeface="Segoe UI" panose="020B0502040204020203" pitchFamily="34" charset="0"/>
            </a:endParaRPr>
          </a:p>
          <a:p>
            <a:r>
              <a:rPr lang="en-US" sz="1050" b="1" i="1" dirty="0">
                <a:latin typeface="Segoe UI" panose="020B0502040204020203" pitchFamily="34" charset="0"/>
                <a:cs typeface="Segoe UI" panose="020B0502040204020203" pitchFamily="34" charset="0"/>
              </a:rPr>
              <a:t>Does a 54% proportion of non-pneumonia deaths associated with Covid-19 make sense to you?</a:t>
            </a:r>
          </a:p>
          <a:p>
            <a:endParaRPr lang="en-US" sz="10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46784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1942</TotalTime>
  <Words>599</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Segoe UI</vt:lpstr>
      <vt:lpstr>1_RetrospectVTI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dc:title>
  <dc:creator>sandy57rowe@gmail.com</dc:creator>
  <cp:lastModifiedBy>Randall Crawford</cp:lastModifiedBy>
  <cp:revision>46</cp:revision>
  <dcterms:created xsi:type="dcterms:W3CDTF">2021-02-02T00:23:46Z</dcterms:created>
  <dcterms:modified xsi:type="dcterms:W3CDTF">2021-02-04T21:51:10Z</dcterms:modified>
</cp:coreProperties>
</file>