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3:16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24575,'763'0'0,"-738"1"0,0 1 0,31 8 0,-28-5 0,47 3 0,298-8 0,-48 10 0,1239 48 0,642 24-1365,17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3:16:3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24575,'58'1'0,"0"2"0,62 13 0,-70-9 0,-25-4 0,0 2 0,0 0 0,37 13 0,-33-8 0,2-2 0,51 8 0,15 3 0,-53-11 0,1-1 0,1-3 0,-1-2 0,76-5 0,-16 0 0,128 6 0,255-6 0,-28-61 0,-146 14 0,350 7 0,8 45 0,-250 2 0,496-4 0,-901-2 0,1 0 0,0 0 0,-1-2 0,0 0 0,18-7 0,-15 4 0,1 1 0,39-5 0,126-10 0,266-13 0,1272 36-1365,-1702-2-5461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7F943-11A6-46AB-B9CA-039CAF27ED04}" type="datetimeFigureOut">
              <a:rPr lang="pt-BR" smtClean="0"/>
              <a:t>20/05/2024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7D953-8348-4778-9947-6B5A24267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7D953-8348-4778-9947-6B5A2426728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2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.heltec.cn/download/package_heltec_esp32_index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CMclovin/CSF-TP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B3C6F-41D8-6D8B-893A-45C188AE9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Sem 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D6251-8B11-FC1E-8189-EC1421937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Eficiência Espectral</a:t>
            </a:r>
          </a:p>
        </p:txBody>
      </p:sp>
    </p:spTree>
    <p:extLst>
      <p:ext uri="{BB962C8B-B14F-4D97-AF65-F5344CB8AC3E}">
        <p14:creationId xmlns:p14="http://schemas.microsoft.com/office/powerpoint/2010/main" val="330702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D4B7-9D05-2AD1-EC05-24B4F3C2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Parte 3 – </a:t>
            </a:r>
            <a:r>
              <a:rPr lang="pt-BR" dirty="0" err="1"/>
              <a:t>lora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7510A1-1FCF-24E5-B734-1B16D431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881"/>
          </a:xfrm>
        </p:spPr>
        <p:txBody>
          <a:bodyPr/>
          <a:lstStyle/>
          <a:p>
            <a:r>
              <a:rPr lang="pt-BR" dirty="0"/>
              <a:t>Adicione o link </a:t>
            </a:r>
            <a:r>
              <a:rPr lang="pt-BR" b="0" i="0" dirty="0">
                <a:solidFill>
                  <a:srgbClr val="E6EDF3"/>
                </a:solidFill>
                <a:effectLst/>
                <a:latin typeface="ui-monospace"/>
                <a:hlinkClick r:id="rId2"/>
              </a:rPr>
              <a:t>https://resource.heltec.cn/download/package_heltec_esp32_index.json</a:t>
            </a:r>
            <a:r>
              <a:rPr lang="pt-BR" b="0" i="0" dirty="0">
                <a:solidFill>
                  <a:srgbClr val="E6EDF3"/>
                </a:solidFill>
                <a:effectLst/>
                <a:latin typeface="ui-monospace"/>
              </a:rPr>
              <a:t> em “File -&gt; 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ui-monospace"/>
              </a:rPr>
              <a:t>Preferences</a:t>
            </a:r>
            <a:r>
              <a:rPr lang="pt-BR" b="0" i="0" dirty="0">
                <a:solidFill>
                  <a:srgbClr val="E6EDF3"/>
                </a:solidFill>
                <a:effectLst/>
                <a:latin typeface="ui-monospace"/>
              </a:rPr>
              <a:t> -&gt; </a:t>
            </a:r>
            <a:r>
              <a:rPr lang="pt-BR" b="0" i="0" dirty="0" err="1">
                <a:solidFill>
                  <a:srgbClr val="E6EDF3"/>
                </a:solidFill>
                <a:effectLst/>
                <a:latin typeface="ui-monospace"/>
              </a:rPr>
              <a:t>Additional</a:t>
            </a:r>
            <a:r>
              <a:rPr lang="pt-BR" b="0" i="0" dirty="0">
                <a:solidFill>
                  <a:srgbClr val="E6EDF3"/>
                </a:solidFill>
                <a:effectLst/>
                <a:latin typeface="ui-monospace"/>
              </a:rPr>
              <a:t> Boards Manager URLs” dentro da IDE. Em seguida reinicie a IDE.</a:t>
            </a:r>
          </a:p>
          <a:p>
            <a:r>
              <a:rPr lang="pt-BR" dirty="0"/>
              <a:t>Baixar a biblioteca “</a:t>
            </a:r>
            <a:r>
              <a:rPr lang="pt-BR" dirty="0" err="1"/>
              <a:t>Heltec</a:t>
            </a:r>
            <a:r>
              <a:rPr lang="pt-BR" dirty="0"/>
              <a:t> ESP32 </a:t>
            </a:r>
            <a:r>
              <a:rPr lang="pt-BR" dirty="0" err="1"/>
              <a:t>Dev</a:t>
            </a:r>
            <a:r>
              <a:rPr lang="pt-BR" dirty="0"/>
              <a:t>-boards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Heltec</a:t>
            </a:r>
            <a:r>
              <a:rPr lang="pt-BR" dirty="0"/>
              <a:t> Automation”.</a:t>
            </a:r>
          </a:p>
          <a:p>
            <a:r>
              <a:rPr lang="pt-BR" dirty="0"/>
              <a:t>Baixar as placas “</a:t>
            </a:r>
            <a:r>
              <a:rPr lang="pt-BR" dirty="0" err="1"/>
              <a:t>Heltec</a:t>
            </a:r>
            <a:r>
              <a:rPr lang="pt-BR" dirty="0"/>
              <a:t> ESP32 Series </a:t>
            </a:r>
            <a:r>
              <a:rPr lang="pt-BR" dirty="0" err="1"/>
              <a:t>Dev</a:t>
            </a:r>
            <a:r>
              <a:rPr lang="pt-BR" dirty="0"/>
              <a:t>-boards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Heltec</a:t>
            </a:r>
            <a:r>
              <a:rPr lang="pt-BR" dirty="0"/>
              <a:t> Automation” (Isso pode demorar).</a:t>
            </a:r>
          </a:p>
          <a:p>
            <a:r>
              <a:rPr lang="pt-BR" dirty="0"/>
              <a:t>Só para ter certeza, reiniciar a IDE novamente.</a:t>
            </a:r>
          </a:p>
        </p:txBody>
      </p:sp>
    </p:spTree>
    <p:extLst>
      <p:ext uri="{BB962C8B-B14F-4D97-AF65-F5344CB8AC3E}">
        <p14:creationId xmlns:p14="http://schemas.microsoft.com/office/powerpoint/2010/main" val="172848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093AF-0945-003C-89FE-AF5AE901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1DF7D4-E27D-B4CE-4805-3DEF382D1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Eficiência Espectral é a quantidade de bits por segundo para cada Hertz disponível na banda alocada. Ou seja, quantos bits estão efetivamente sendo transmitidos por frequência disponível.</a:t>
                </a:r>
              </a:p>
              <a:p>
                <a:pPr algn="just"/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𝑇𝑎𝑥𝑎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𝐷𝑎𝑑𝑜𝑠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𝐿𝑎𝑟𝑔𝑢𝑟𝑎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𝐵𝑎𝑛𝑑𝑎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1DF7D4-E27D-B4CE-4805-3DEF382D1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r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24F97-94C8-775E-2066-87219EF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 </a:t>
            </a:r>
            <a:r>
              <a:rPr lang="pt-BR" dirty="0" err="1"/>
              <a:t>Now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9542E-03E6-AC7D-BE79-06447E7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 </a:t>
            </a:r>
            <a:r>
              <a:rPr lang="pt-BR" dirty="0" err="1"/>
              <a:t>Now</a:t>
            </a:r>
            <a:r>
              <a:rPr lang="pt-BR" dirty="0"/>
              <a:t> é um protocolo de comunicação WiFi disponível para as plataformas ESP 8266 e ESP 32.</a:t>
            </a:r>
          </a:p>
          <a:p>
            <a:r>
              <a:rPr lang="pt-BR" dirty="0"/>
              <a:t>Utiliza a mesma frequência e largura de banda do WiFi.</a:t>
            </a:r>
          </a:p>
          <a:p>
            <a:r>
              <a:rPr lang="pt-BR" dirty="0"/>
              <a:t>Transmite até 250 Bytes por pacote</a:t>
            </a:r>
          </a:p>
          <a:p>
            <a:r>
              <a:rPr lang="pt-BR" dirty="0"/>
              <a:t>Comunicação rápida e eficiente energeticamente.</a:t>
            </a:r>
          </a:p>
        </p:txBody>
      </p:sp>
    </p:spTree>
    <p:extLst>
      <p:ext uri="{BB962C8B-B14F-4D97-AF65-F5344CB8AC3E}">
        <p14:creationId xmlns:p14="http://schemas.microsoft.com/office/powerpoint/2010/main" val="41256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38379-F9D3-F154-B2EE-76E452C0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D1865-4D6B-389C-1663-EEB11609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LoRa ou </a:t>
            </a:r>
            <a:r>
              <a:rPr lang="pt-BR" dirty="0" err="1"/>
              <a:t>Long</a:t>
            </a:r>
            <a:r>
              <a:rPr lang="pt-BR" dirty="0"/>
              <a:t> Range é uma tecnologia de transmissão de baixa potência muito utilizada no cenário de IoT. Ela será estudada mais profundamente durante o curso.</a:t>
            </a:r>
          </a:p>
          <a:p>
            <a:r>
              <a:rPr lang="pt-BR" dirty="0"/>
              <a:t>LoRa trabalha na frequência de 915 MHz.</a:t>
            </a:r>
          </a:p>
          <a:p>
            <a:r>
              <a:rPr lang="pt-BR" dirty="0"/>
              <a:t>LoRa permite customizar a rede, modificando parâmetros como Largura de Banda, </a:t>
            </a:r>
            <a:r>
              <a:rPr lang="pt-BR" dirty="0" err="1"/>
              <a:t>Spreading</a:t>
            </a:r>
            <a:r>
              <a:rPr lang="pt-BR" dirty="0"/>
              <a:t> Factor e </a:t>
            </a:r>
            <a:r>
              <a:rPr lang="pt-BR" dirty="0" err="1"/>
              <a:t>Coding</a:t>
            </a:r>
            <a:r>
              <a:rPr lang="pt-BR" dirty="0"/>
              <a:t> Rate.</a:t>
            </a:r>
          </a:p>
          <a:p>
            <a:r>
              <a:rPr lang="pt-BR" dirty="0"/>
              <a:t>LoRa usa modulação de </a:t>
            </a:r>
            <a:r>
              <a:rPr lang="pt-BR" dirty="0" err="1"/>
              <a:t>Chirp</a:t>
            </a:r>
            <a:r>
              <a:rPr lang="pt-BR" dirty="0"/>
              <a:t> (</a:t>
            </a:r>
            <a:r>
              <a:rPr lang="pt-BR" dirty="0" err="1"/>
              <a:t>Chirp</a:t>
            </a:r>
            <a:r>
              <a:rPr lang="pt-BR" dirty="0"/>
              <a:t> Spread Spectrum).</a:t>
            </a:r>
          </a:p>
        </p:txBody>
      </p:sp>
    </p:spTree>
    <p:extLst>
      <p:ext uri="{BB962C8B-B14F-4D97-AF65-F5344CB8AC3E}">
        <p14:creationId xmlns:p14="http://schemas.microsoft.com/office/powerpoint/2010/main" val="28082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4D9C-0383-130F-11CC-8CAB255E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4CFF4-C517-A7F7-1354-0088F484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 a Eficiência Espectral do WiFi e do ESP </a:t>
            </a:r>
            <a:r>
              <a:rPr lang="pt-BR" dirty="0" err="1"/>
              <a:t>Now</a:t>
            </a:r>
            <a:r>
              <a:rPr lang="pt-BR" dirty="0"/>
              <a:t>.</a:t>
            </a:r>
          </a:p>
          <a:p>
            <a:r>
              <a:rPr lang="pt-BR" dirty="0"/>
              <a:t>Código base disponível em: </a:t>
            </a:r>
            <a:r>
              <a:rPr lang="pt-BR" dirty="0">
                <a:hlinkClick r:id="rId2"/>
              </a:rPr>
              <a:t>https://github.com/RCCMclovin/CSF-TP3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9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20A60-E183-A3A2-E7F9-0197E2FE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Parte 1- WiFi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DF30E-AE61-3D3D-D6BB-3415880C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o Código “</a:t>
            </a:r>
            <a:r>
              <a:rPr lang="pt-BR" dirty="0" err="1"/>
              <a:t>Wifi</a:t>
            </a:r>
            <a:r>
              <a:rPr lang="pt-BR" dirty="0"/>
              <a:t>” para repetir o experimento do último laboratório e calcular a Eficiência Espectral do WiFi. </a:t>
            </a:r>
          </a:p>
        </p:txBody>
      </p:sp>
    </p:spTree>
    <p:extLst>
      <p:ext uri="{BB962C8B-B14F-4D97-AF65-F5344CB8AC3E}">
        <p14:creationId xmlns:p14="http://schemas.microsoft.com/office/powerpoint/2010/main" val="309386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2A8BC-0C76-428E-9EDC-59A08619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Parte 2 – ESP </a:t>
            </a:r>
            <a:r>
              <a:rPr lang="pt-BR" dirty="0" err="1"/>
              <a:t>Now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2B221-AFB7-077E-C6D3-B51FBB70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 juntem com um grupo adjacente.</a:t>
            </a:r>
          </a:p>
          <a:p>
            <a:r>
              <a:rPr lang="pt-BR" dirty="0"/>
              <a:t>Os códigos de Exemplo apenas fazem uma transmissão para o endereço </a:t>
            </a:r>
            <a:r>
              <a:rPr lang="pt-BR" dirty="0" err="1"/>
              <a:t>mac</a:t>
            </a:r>
            <a:r>
              <a:rPr lang="pt-BR" dirty="0"/>
              <a:t> selecionado, então cada grupo deverá descobrir o endereço </a:t>
            </a:r>
            <a:r>
              <a:rPr lang="pt-BR" dirty="0" err="1"/>
              <a:t>mac</a:t>
            </a:r>
            <a:r>
              <a:rPr lang="pt-BR" dirty="0"/>
              <a:t> de seus ESP 32, usando o código “</a:t>
            </a:r>
            <a:r>
              <a:rPr lang="pt-BR" dirty="0" err="1"/>
              <a:t>GetMacAddress</a:t>
            </a:r>
            <a:r>
              <a:rPr lang="pt-BR" dirty="0"/>
              <a:t>”, ver próximo slide.</a:t>
            </a:r>
          </a:p>
          <a:p>
            <a:r>
              <a:rPr lang="pt-BR" dirty="0"/>
              <a:t>Os grupos devem, então, se revezar usando os códigos “</a:t>
            </a:r>
            <a:r>
              <a:rPr lang="pt-BR" dirty="0" err="1"/>
              <a:t>ESPNowSend</a:t>
            </a:r>
            <a:r>
              <a:rPr lang="pt-BR" dirty="0"/>
              <a:t>” e “</a:t>
            </a:r>
            <a:r>
              <a:rPr lang="pt-BR" dirty="0" err="1"/>
              <a:t>ESPNowReceive</a:t>
            </a:r>
            <a:r>
              <a:rPr lang="pt-BR" dirty="0"/>
              <a:t>” para transmitir e receber dados.</a:t>
            </a:r>
          </a:p>
          <a:p>
            <a:r>
              <a:rPr lang="pt-BR" dirty="0"/>
              <a:t>Apenas o código “</a:t>
            </a:r>
            <a:r>
              <a:rPr lang="pt-BR" dirty="0" err="1"/>
              <a:t>ESPNowSend</a:t>
            </a:r>
            <a:r>
              <a:rPr lang="pt-BR" dirty="0"/>
              <a:t>” calcula o tempo de transmissão, por isso os dois grupos precisam executar esse código.</a:t>
            </a:r>
          </a:p>
        </p:txBody>
      </p:sp>
    </p:spTree>
    <p:extLst>
      <p:ext uri="{BB962C8B-B14F-4D97-AF65-F5344CB8AC3E}">
        <p14:creationId xmlns:p14="http://schemas.microsoft.com/office/powerpoint/2010/main" val="400290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53D7E-E179-6BDB-B021-77DA514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Parte 2 – ESP </a:t>
            </a:r>
            <a:r>
              <a:rPr lang="pt-BR" dirty="0" err="1"/>
              <a:t>Now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48AB07-D257-02A3-07FB-D49A3107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939250"/>
            <a:ext cx="9905998" cy="8793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86AEB0-3E7F-559F-8308-C98C2496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404935"/>
            <a:ext cx="5584539" cy="1353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A11D45C-5381-0A5D-0060-4C8093FD0B99}"/>
                  </a:ext>
                </a:extLst>
              </p14:cNvPr>
              <p14:cNvContentPartPr/>
              <p14:nvPr/>
            </p14:nvContentPartPr>
            <p14:xfrm>
              <a:off x="1380384" y="3401136"/>
              <a:ext cx="2759040" cy="93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A11D45C-5381-0A5D-0060-4C8093FD0B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1744" y="3392496"/>
                <a:ext cx="2776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4644F6A3-15F4-48E9-8FEC-D8F893680306}"/>
                  </a:ext>
                </a:extLst>
              </p14:cNvPr>
              <p14:cNvContentPartPr/>
              <p14:nvPr/>
            </p14:nvContentPartPr>
            <p14:xfrm>
              <a:off x="6455664" y="5741496"/>
              <a:ext cx="2824560" cy="9432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4644F6A3-15F4-48E9-8FEC-D8F8936803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6664" y="5732856"/>
                <a:ext cx="284220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08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FD2F-9F8A-74D6-477D-327BAA93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Parte 3 – </a:t>
            </a:r>
            <a:r>
              <a:rPr lang="pt-BR" dirty="0" err="1"/>
              <a:t>Lora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398E1-E264-32DA-61CC-AC896AC8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juntem com um grupo adjacente.</a:t>
            </a:r>
          </a:p>
          <a:p>
            <a:r>
              <a:rPr lang="pt-BR" dirty="0"/>
              <a:t>Usem os códigos “</a:t>
            </a:r>
            <a:r>
              <a:rPr lang="pt-BR" dirty="0" err="1"/>
              <a:t>LoRaSender</a:t>
            </a:r>
            <a:r>
              <a:rPr lang="pt-BR" dirty="0"/>
              <a:t>” e “</a:t>
            </a:r>
            <a:r>
              <a:rPr lang="pt-BR" dirty="0" err="1"/>
              <a:t>LoRaReceiver</a:t>
            </a:r>
            <a:r>
              <a:rPr lang="pt-BR" dirty="0"/>
              <a:t>” para calcular a eficiência espectral, seguindo a lógica do exercício anterior.</a:t>
            </a:r>
          </a:p>
          <a:p>
            <a:r>
              <a:rPr lang="pt-BR" dirty="0"/>
              <a:t>Há necessidade de instalar uma biblioteca e as placas oficiais da </a:t>
            </a:r>
            <a:r>
              <a:rPr lang="pt-BR" dirty="0" err="1"/>
              <a:t>Heltec</a:t>
            </a:r>
            <a:r>
              <a:rPr lang="pt-BR" dirty="0"/>
              <a:t>, como explicado no próximo slide.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51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158</TotalTime>
  <Words>447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Arial</vt:lpstr>
      <vt:lpstr>Cambria Math</vt:lpstr>
      <vt:lpstr>Tw Cen MT</vt:lpstr>
      <vt:lpstr>ui-monospace</vt:lpstr>
      <vt:lpstr>Circuito</vt:lpstr>
      <vt:lpstr>Comunicação Sem Fio</vt:lpstr>
      <vt:lpstr>Relembrando</vt:lpstr>
      <vt:lpstr>ESP Now</vt:lpstr>
      <vt:lpstr>Lora</vt:lpstr>
      <vt:lpstr>Exercício</vt:lpstr>
      <vt:lpstr>Exercício – Parte 1- WiFi</vt:lpstr>
      <vt:lpstr>Exercício – Parte 2 – ESP Now</vt:lpstr>
      <vt:lpstr>Exercício – Parte 2 – ESP Now</vt:lpstr>
      <vt:lpstr>Exercício – Parte 3 – Lora</vt:lpstr>
      <vt:lpstr>Exercício – Parte 3 – 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Sem Fio</dc:title>
  <dc:creator>Rafael Carvalho</dc:creator>
  <cp:lastModifiedBy>Rafael Carvalho</cp:lastModifiedBy>
  <cp:revision>4</cp:revision>
  <dcterms:created xsi:type="dcterms:W3CDTF">2024-05-21T00:42:10Z</dcterms:created>
  <dcterms:modified xsi:type="dcterms:W3CDTF">2024-05-21T03:22:11Z</dcterms:modified>
</cp:coreProperties>
</file>