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aven Pro" panose="020B0604020202020204" charset="0"/>
      <p:regular r:id="rId13"/>
      <p:bold r:id="rId14"/>
    </p:embeddedFont>
    <p:embeddedFont>
      <p:font typeface="Nunito" pitchFamily="2"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Roboto" panose="020F0502020204030204"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0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8dc683fb45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8dc683fb45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8dc683fb45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8dc683fb45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8dc683fb45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8dc683fb45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8dc683fb45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8dc683fb45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8dc683fb45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8dc683fb4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focus is to try and build a model with the best prediction based on this messy dataset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8dc683fb45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8dc683fb4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Batch hpo like random and grid search as opposed to sequential bayesian optimization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847c21864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847c21864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8dc683fb45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8dc683fb45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374151"/>
                </a:solidFill>
                <a:highlight>
                  <a:srgbClr val="F7F7F8"/>
                </a:highlight>
                <a:latin typeface="Roboto"/>
                <a:ea typeface="Roboto"/>
                <a:cs typeface="Roboto"/>
                <a:sym typeface="Roboto"/>
              </a:rPr>
              <a:t>ROC curves consider the entire range of possible thresholds for a binary classifier</a:t>
            </a:r>
            <a:endParaRPr sz="15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500">
                <a:solidFill>
                  <a:srgbClr val="374151"/>
                </a:solidFill>
                <a:highlight>
                  <a:srgbClr val="F7F7F8"/>
                </a:highlight>
                <a:latin typeface="Roboto"/>
                <a:ea typeface="Roboto"/>
                <a:cs typeface="Roboto"/>
                <a:sym typeface="Roboto"/>
              </a:rPr>
              <a:t>When dealing with imbalanced datasets where one class significantly outnumbers the other, precision can be misleadingly high if the majority class is predicted correctly. ROC curves provide a more balanced view of a classifier's performance by considering true positive rate (TPR) and false positive rate (FPR) across different thresholds,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847c21864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847c21864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Predicting Length of Stay in a Hospital</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Rosh Chan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36" name="Google Shape;336;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Decided to stick with the GBM for our best model</a:t>
            </a:r>
            <a:endParaRPr/>
          </a:p>
          <a:p>
            <a:pPr marL="0" lvl="0" indent="0" algn="l" rtl="0">
              <a:spcBef>
                <a:spcPts val="1200"/>
              </a:spcBef>
              <a:spcAft>
                <a:spcPts val="0"/>
              </a:spcAft>
              <a:buNone/>
            </a:pPr>
            <a:r>
              <a:rPr lang="en"/>
              <a:t>We would like to try more methods and maybe go into deep learning </a:t>
            </a:r>
            <a:endParaRPr/>
          </a:p>
          <a:p>
            <a:pPr marL="0" lvl="0" indent="0" algn="l" rtl="0">
              <a:spcBef>
                <a:spcPts val="1200"/>
              </a:spcBef>
              <a:spcAft>
                <a:spcPts val="1200"/>
              </a:spcAft>
              <a:buNone/>
            </a:pPr>
            <a:r>
              <a:rPr lang="en"/>
              <a:t>Considering key features of LOS as mentioned in the papers are not included in the dataset our model performed relatively ok.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875750"/>
            <a:ext cx="7030500" cy="2541600"/>
          </a:xfrm>
          <a:prstGeom prst="rect">
            <a:avLst/>
          </a:prstGeom>
        </p:spPr>
        <p:txBody>
          <a:bodyPr spcFirstLastPara="1" wrap="square" lIns="91425" tIns="91425" rIns="91425" bIns="91425" anchor="t" anchorCtr="0">
            <a:normAutofit/>
          </a:bodyPr>
          <a:lstStyle/>
          <a:p>
            <a:pPr marL="0" lvl="0" indent="0" algn="l" rtl="0">
              <a:lnSpc>
                <a:spcPct val="150000"/>
              </a:lnSpc>
              <a:spcBef>
                <a:spcPts val="1000"/>
              </a:spcBef>
              <a:spcAft>
                <a:spcPts val="0"/>
              </a:spcAft>
              <a:buNone/>
            </a:pPr>
            <a:r>
              <a:rPr lang="en" sz="1500">
                <a:solidFill>
                  <a:srgbClr val="000000"/>
                </a:solidFill>
                <a:latin typeface="Open Sans"/>
                <a:ea typeface="Open Sans"/>
                <a:cs typeface="Open Sans"/>
                <a:sym typeface="Open Sans"/>
              </a:rPr>
              <a:t>The goal of this project is to develop a predictive model that would be used to predict patients who will likely stay seven or more days in the hospital. Accurate predictive models help healthcare providers in resource allocation and patient management.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Overview</a:t>
            </a:r>
            <a:endParaRPr/>
          </a:p>
        </p:txBody>
      </p:sp>
      <p:sp>
        <p:nvSpPr>
          <p:cNvPr id="290" name="Google Shape;290;p15"/>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Font typeface="Times New Roman"/>
              <a:buChar char="●"/>
            </a:pPr>
            <a:r>
              <a:rPr lang="en" sz="1900">
                <a:latin typeface="Times New Roman"/>
                <a:ea typeface="Times New Roman"/>
                <a:cs typeface="Times New Roman"/>
                <a:sym typeface="Times New Roman"/>
              </a:rPr>
              <a:t>Original dataset contained </a:t>
            </a:r>
            <a:r>
              <a:rPr lang="en" sz="1900">
                <a:solidFill>
                  <a:srgbClr val="000000"/>
                </a:solidFill>
                <a:highlight>
                  <a:srgbClr val="FFFFFF"/>
                </a:highlight>
                <a:latin typeface="Times New Roman"/>
                <a:ea typeface="Times New Roman"/>
                <a:cs typeface="Times New Roman"/>
                <a:sym typeface="Times New Roman"/>
              </a:rPr>
              <a:t>100,000 patients with 28 features</a:t>
            </a:r>
            <a:endParaRPr sz="1900">
              <a:solidFill>
                <a:srgbClr val="000000"/>
              </a:solidFill>
              <a:highlight>
                <a:srgbClr val="FFFFFF"/>
              </a:highlight>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These features represented different information about the customer ranging form medical history to lab results.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 Engineering</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dataset did not contain any missing values </a:t>
            </a:r>
            <a:endParaRPr/>
          </a:p>
          <a:p>
            <a:pPr marL="457200" lvl="0" indent="-311150" algn="l" rtl="0">
              <a:spcBef>
                <a:spcPts val="0"/>
              </a:spcBef>
              <a:spcAft>
                <a:spcPts val="0"/>
              </a:spcAft>
              <a:buSzPts val="1300"/>
              <a:buChar char="●"/>
            </a:pPr>
            <a:r>
              <a:rPr lang="en"/>
              <a:t>Created a “number_of_issues” that would represent the total number of medical conditions</a:t>
            </a:r>
            <a:endParaRPr/>
          </a:p>
          <a:p>
            <a:pPr marL="457200" lvl="0" indent="-311150" algn="l" rtl="0">
              <a:spcBef>
                <a:spcPts val="0"/>
              </a:spcBef>
              <a:spcAft>
                <a:spcPts val="0"/>
              </a:spcAft>
              <a:buSzPts val="1300"/>
              <a:buChar char="●"/>
            </a:pPr>
            <a:r>
              <a:rPr lang="en"/>
              <a:t>Standardized our continuous lab measurements columns</a:t>
            </a:r>
            <a:endParaRPr/>
          </a:p>
          <a:p>
            <a:pPr marL="457200" lvl="0" indent="-311150" algn="l" rtl="0">
              <a:spcBef>
                <a:spcPts val="0"/>
              </a:spcBef>
              <a:spcAft>
                <a:spcPts val="0"/>
              </a:spcAft>
              <a:buSzPts val="1300"/>
              <a:buChar char="●"/>
            </a:pPr>
            <a:r>
              <a:rPr lang="en"/>
              <a:t>Created a binary variable to represent length of stay greater than 7 as this is what we will be using our remaining features to predict.</a:t>
            </a:r>
            <a:endParaRPr/>
          </a:p>
          <a:p>
            <a:pPr marL="457200" lvl="0" indent="-311150" algn="l" rtl="0">
              <a:spcBef>
                <a:spcPts val="0"/>
              </a:spcBef>
              <a:spcAft>
                <a:spcPts val="0"/>
              </a:spcAft>
              <a:buSzPts val="1300"/>
              <a:buChar char="●"/>
            </a:pPr>
            <a:r>
              <a:rPr lang="en"/>
              <a:t>Removed variables that were not important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Building</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created several models but narrowed it down to two: </a:t>
            </a:r>
            <a:endParaRPr/>
          </a:p>
          <a:p>
            <a:pPr marL="0" lvl="0" indent="0" algn="l" rtl="0">
              <a:spcBef>
                <a:spcPts val="1200"/>
              </a:spcBef>
              <a:spcAft>
                <a:spcPts val="0"/>
              </a:spcAft>
              <a:buNone/>
            </a:pPr>
            <a:r>
              <a:rPr lang="en"/>
              <a:t>Logistic Regression</a:t>
            </a:r>
            <a:endParaRPr/>
          </a:p>
          <a:p>
            <a:pPr marL="0" lvl="0" indent="0" algn="l" rtl="0">
              <a:spcBef>
                <a:spcPts val="1200"/>
              </a:spcBef>
              <a:spcAft>
                <a:spcPts val="0"/>
              </a:spcAft>
              <a:buNone/>
            </a:pPr>
            <a:r>
              <a:rPr lang="en"/>
              <a:t>SVM</a:t>
            </a:r>
            <a:endParaRPr/>
          </a:p>
          <a:p>
            <a:pPr marL="0" lvl="0" indent="0" algn="l" rtl="0">
              <a:spcBef>
                <a:spcPts val="1200"/>
              </a:spcBef>
              <a:spcAft>
                <a:spcPts val="0"/>
              </a:spcAft>
              <a:buNone/>
            </a:pPr>
            <a:r>
              <a:rPr lang="en" b="1"/>
              <a:t>Random Forest</a:t>
            </a:r>
            <a:endParaRPr b="1"/>
          </a:p>
          <a:p>
            <a:pPr marL="0" lvl="0" indent="0" algn="l" rtl="0">
              <a:spcBef>
                <a:spcPts val="1200"/>
              </a:spcBef>
              <a:spcAft>
                <a:spcPts val="1200"/>
              </a:spcAft>
              <a:buNone/>
            </a:pPr>
            <a:r>
              <a:rPr lang="en" b="1"/>
              <a:t>Gradient Boosting Machine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Hyperparameter Tuning </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en" b="1"/>
              <a:t>What are Hyperparameters?</a:t>
            </a:r>
            <a:endParaRPr b="1"/>
          </a:p>
          <a:p>
            <a:pPr marL="0" lvl="0" indent="0" algn="l" rtl="0">
              <a:spcBef>
                <a:spcPts val="1200"/>
              </a:spcBef>
              <a:spcAft>
                <a:spcPts val="0"/>
              </a:spcAft>
              <a:buNone/>
            </a:pPr>
            <a:r>
              <a:rPr lang="en"/>
              <a:t>Parameters of a machine learning model that are not learned from the data.</a:t>
            </a:r>
            <a:endParaRPr/>
          </a:p>
          <a:p>
            <a:pPr marL="0" lvl="0" indent="0" algn="l" rtl="0">
              <a:spcBef>
                <a:spcPts val="1200"/>
              </a:spcBef>
              <a:spcAft>
                <a:spcPts val="0"/>
              </a:spcAft>
              <a:buNone/>
            </a:pPr>
            <a:r>
              <a:rPr lang="en"/>
              <a:t>Control the learning process and model complexity.</a:t>
            </a:r>
            <a:endParaRPr/>
          </a:p>
          <a:p>
            <a:pPr marL="0" lvl="0" indent="0" algn="l" rtl="0">
              <a:spcBef>
                <a:spcPts val="1200"/>
              </a:spcBef>
              <a:spcAft>
                <a:spcPts val="0"/>
              </a:spcAft>
              <a:buNone/>
            </a:pPr>
            <a:r>
              <a:rPr lang="en" b="1"/>
              <a:t>Why is Hyperparameter Tuning Important?</a:t>
            </a:r>
            <a:endParaRPr b="1"/>
          </a:p>
          <a:p>
            <a:pPr marL="0" lvl="0" indent="0" algn="l" rtl="0">
              <a:spcBef>
                <a:spcPts val="1200"/>
              </a:spcBef>
              <a:spcAft>
                <a:spcPts val="0"/>
              </a:spcAft>
              <a:buNone/>
            </a:pPr>
            <a:r>
              <a:rPr lang="en"/>
              <a:t>Crucial for optimizing model performance.</a:t>
            </a:r>
            <a:endParaRPr/>
          </a:p>
          <a:p>
            <a:pPr marL="0" lvl="0" indent="0" algn="l" rtl="0">
              <a:spcBef>
                <a:spcPts val="1200"/>
              </a:spcBef>
              <a:spcAft>
                <a:spcPts val="0"/>
              </a:spcAft>
              <a:buNone/>
            </a:pPr>
            <a:r>
              <a:rPr lang="en"/>
              <a:t>Can significantly impact a model's accuracy and generalization.</a:t>
            </a:r>
            <a:endParaRPr/>
          </a:p>
          <a:p>
            <a:pPr marL="0" lvl="0" indent="0" algn="l" rtl="0">
              <a:spcBef>
                <a:spcPts val="1200"/>
              </a:spcBef>
              <a:spcAft>
                <a:spcPts val="0"/>
              </a:spcAft>
              <a:buNone/>
            </a:pPr>
            <a:r>
              <a:rPr lang="en" b="1"/>
              <a:t>Random Search</a:t>
            </a:r>
            <a:endParaRPr b="1"/>
          </a:p>
          <a:p>
            <a:pPr marL="0" lvl="0" indent="0" algn="l" rtl="0">
              <a:spcBef>
                <a:spcPts val="1200"/>
              </a:spcBef>
              <a:spcAft>
                <a:spcPts val="0"/>
              </a:spcAft>
              <a:buNone/>
            </a:pPr>
            <a:r>
              <a:rPr lang="en"/>
              <a:t>Randomly sample hyperparameters from predefined distributions.</a:t>
            </a:r>
            <a:endParaRPr/>
          </a:p>
          <a:p>
            <a:pPr marL="0" lvl="0" indent="0" algn="l" rtl="0">
              <a:spcBef>
                <a:spcPts val="1200"/>
              </a:spcBef>
              <a:spcAft>
                <a:spcPts val="0"/>
              </a:spcAft>
              <a:buNone/>
            </a:pPr>
            <a:r>
              <a:rPr lang="en"/>
              <a:t>Faster exploration of the search space.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1300" b="0">
                <a:latin typeface="Nunito"/>
                <a:ea typeface="Nunito"/>
                <a:cs typeface="Nunito"/>
                <a:sym typeface="Nunito"/>
              </a:rPr>
              <a:t>K-Fold Cross-Validation</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b="1"/>
              <a:t>Basic Concept:</a:t>
            </a:r>
            <a:r>
              <a:rPr lang="en"/>
              <a:t> Split the data into 'K' equally sized folds.</a:t>
            </a:r>
            <a:endParaRPr/>
          </a:p>
          <a:p>
            <a:pPr marL="0" lvl="0" indent="0" algn="l" rtl="0">
              <a:spcBef>
                <a:spcPts val="1200"/>
              </a:spcBef>
              <a:spcAft>
                <a:spcPts val="0"/>
              </a:spcAft>
              <a:buNone/>
            </a:pPr>
            <a:r>
              <a:rPr lang="en" b="1"/>
              <a:t>Process:</a:t>
            </a:r>
            <a:endParaRPr b="1"/>
          </a:p>
          <a:p>
            <a:pPr marL="0" lvl="0" indent="0" algn="l" rtl="0">
              <a:spcBef>
                <a:spcPts val="1200"/>
              </a:spcBef>
              <a:spcAft>
                <a:spcPts val="0"/>
              </a:spcAft>
              <a:buNone/>
            </a:pPr>
            <a:r>
              <a:rPr lang="en"/>
              <a:t>Train the model on 'K-1' folds.</a:t>
            </a:r>
            <a:endParaRPr/>
          </a:p>
          <a:p>
            <a:pPr marL="0" lvl="0" indent="0" algn="l" rtl="0">
              <a:spcBef>
                <a:spcPts val="1200"/>
              </a:spcBef>
              <a:spcAft>
                <a:spcPts val="0"/>
              </a:spcAft>
              <a:buNone/>
            </a:pPr>
            <a:r>
              <a:rPr lang="en"/>
              <a:t>Validate the model on the remaining fold.</a:t>
            </a:r>
            <a:endParaRPr/>
          </a:p>
          <a:p>
            <a:pPr marL="0" lvl="0" indent="0" algn="l" rtl="0">
              <a:spcBef>
                <a:spcPts val="1200"/>
              </a:spcBef>
              <a:spcAft>
                <a:spcPts val="0"/>
              </a:spcAft>
              <a:buNone/>
            </a:pPr>
            <a:r>
              <a:rPr lang="en"/>
              <a:t>Repeat this process 'K' times, using a different fold for validation each time.</a:t>
            </a:r>
            <a:endParaRPr/>
          </a:p>
          <a:p>
            <a:pPr marL="0" lvl="0" indent="0" algn="l" rtl="0">
              <a:spcBef>
                <a:spcPts val="1200"/>
              </a:spcBef>
              <a:spcAft>
                <a:spcPts val="0"/>
              </a:spcAft>
              <a:buNone/>
            </a:pPr>
            <a:r>
              <a:rPr lang="en" b="1"/>
              <a:t>Advantages:</a:t>
            </a:r>
            <a:endParaRPr b="1"/>
          </a:p>
          <a:p>
            <a:pPr marL="0" lvl="0" indent="0" algn="l" rtl="0">
              <a:spcBef>
                <a:spcPts val="1200"/>
              </a:spcBef>
              <a:spcAft>
                <a:spcPts val="0"/>
              </a:spcAft>
              <a:buNone/>
            </a:pPr>
            <a:r>
              <a:rPr lang="en"/>
              <a:t>Reduces the risk of bias from a single train-test split.</a:t>
            </a:r>
            <a:endParaRPr/>
          </a:p>
          <a:p>
            <a:pPr marL="0" lvl="0" indent="0" algn="l" rtl="0">
              <a:spcBef>
                <a:spcPts val="1200"/>
              </a:spcBef>
              <a:spcAft>
                <a:spcPts val="0"/>
              </a:spcAft>
              <a:buNone/>
            </a:pPr>
            <a:r>
              <a:rPr lang="en"/>
              <a:t>Provides 'K' different performance estimates.</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and Evaluation Random Forest</a:t>
            </a:r>
            <a:endParaRPr/>
          </a:p>
        </p:txBody>
      </p:sp>
      <p:sp>
        <p:nvSpPr>
          <p:cNvPr id="320" name="Google Shape;320;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1" name="Google Shape;321;p20"/>
          <p:cNvPicPr preferRelativeResize="0"/>
          <p:nvPr/>
        </p:nvPicPr>
        <p:blipFill>
          <a:blip r:embed="rId3">
            <a:alphaModFix/>
          </a:blip>
          <a:stretch>
            <a:fillRect/>
          </a:stretch>
        </p:blipFill>
        <p:spPr>
          <a:xfrm>
            <a:off x="4195750" y="1739000"/>
            <a:ext cx="4673151" cy="2684924"/>
          </a:xfrm>
          <a:prstGeom prst="rect">
            <a:avLst/>
          </a:prstGeom>
          <a:noFill/>
          <a:ln>
            <a:noFill/>
          </a:ln>
        </p:spPr>
      </p:pic>
      <p:pic>
        <p:nvPicPr>
          <p:cNvPr id="322" name="Google Shape;322;p20"/>
          <p:cNvPicPr preferRelativeResize="0"/>
          <p:nvPr/>
        </p:nvPicPr>
        <p:blipFill>
          <a:blip r:embed="rId4">
            <a:alphaModFix/>
          </a:blip>
          <a:stretch>
            <a:fillRect/>
          </a:stretch>
        </p:blipFill>
        <p:spPr>
          <a:xfrm>
            <a:off x="437525" y="1532125"/>
            <a:ext cx="3727076" cy="289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Evaluation GBM</a:t>
            </a:r>
            <a:endParaRPr/>
          </a:p>
          <a:p>
            <a:pPr marL="0" lvl="0" indent="0" algn="l" rtl="0">
              <a:spcBef>
                <a:spcPts val="0"/>
              </a:spcBef>
              <a:spcAft>
                <a:spcPts val="0"/>
              </a:spcAft>
              <a:buNone/>
            </a:pP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9" name="Google Shape;329;p21"/>
          <p:cNvPicPr preferRelativeResize="0"/>
          <p:nvPr/>
        </p:nvPicPr>
        <p:blipFill>
          <a:blip r:embed="rId3">
            <a:alphaModFix/>
          </a:blip>
          <a:stretch>
            <a:fillRect/>
          </a:stretch>
        </p:blipFill>
        <p:spPr>
          <a:xfrm>
            <a:off x="3989444" y="1995963"/>
            <a:ext cx="3999550" cy="2381251"/>
          </a:xfrm>
          <a:prstGeom prst="rect">
            <a:avLst/>
          </a:prstGeom>
          <a:noFill/>
          <a:ln>
            <a:noFill/>
          </a:ln>
        </p:spPr>
      </p:pic>
      <p:pic>
        <p:nvPicPr>
          <p:cNvPr id="330" name="Google Shape;330;p21"/>
          <p:cNvPicPr preferRelativeResize="0"/>
          <p:nvPr/>
        </p:nvPicPr>
        <p:blipFill>
          <a:blip r:embed="rId4">
            <a:alphaModFix/>
          </a:blip>
          <a:stretch>
            <a:fillRect/>
          </a:stretch>
        </p:blipFill>
        <p:spPr>
          <a:xfrm>
            <a:off x="216575" y="1841525"/>
            <a:ext cx="3488750" cy="26901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456</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Nunito</vt:lpstr>
      <vt:lpstr>Maven Pro</vt:lpstr>
      <vt:lpstr>Times New Roman</vt:lpstr>
      <vt:lpstr>Roboto</vt:lpstr>
      <vt:lpstr>Open Sans</vt:lpstr>
      <vt:lpstr>Arial</vt:lpstr>
      <vt:lpstr>Momentum</vt:lpstr>
      <vt:lpstr>Predicting Length of Stay in a Hospital</vt:lpstr>
      <vt:lpstr>Introduction</vt:lpstr>
      <vt:lpstr>Data Overview</vt:lpstr>
      <vt:lpstr>Feature Engineering</vt:lpstr>
      <vt:lpstr>Model Building</vt:lpstr>
      <vt:lpstr>Hyperparameter Tuning </vt:lpstr>
      <vt:lpstr>K-Fold Cross-Validation</vt:lpstr>
      <vt:lpstr>Results and Evaluation Random Forest</vt:lpstr>
      <vt:lpstr>Results and Evaluation GBM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Length of Stay in a Hospital</dc:title>
  <cp:lastModifiedBy>Rosh Chan</cp:lastModifiedBy>
  <cp:revision>1</cp:revision>
  <dcterms:modified xsi:type="dcterms:W3CDTF">2023-09-28T21:48:50Z</dcterms:modified>
</cp:coreProperties>
</file>