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452" r:id="rId2"/>
    <p:sldId id="256" r:id="rId3"/>
    <p:sldId id="395" r:id="rId4"/>
    <p:sldId id="380" r:id="rId5"/>
    <p:sldId id="397" r:id="rId6"/>
    <p:sldId id="451" r:id="rId7"/>
    <p:sldId id="455" r:id="rId8"/>
    <p:sldId id="456" r:id="rId9"/>
    <p:sldId id="401" r:id="rId10"/>
    <p:sldId id="409" r:id="rId11"/>
    <p:sldId id="410" r:id="rId12"/>
    <p:sldId id="411" r:id="rId13"/>
    <p:sldId id="396" r:id="rId14"/>
    <p:sldId id="425" r:id="rId15"/>
    <p:sldId id="432" r:id="rId16"/>
    <p:sldId id="413" r:id="rId17"/>
    <p:sldId id="391" r:id="rId18"/>
    <p:sldId id="415" r:id="rId19"/>
    <p:sldId id="416" r:id="rId20"/>
    <p:sldId id="426" r:id="rId21"/>
    <p:sldId id="427" r:id="rId22"/>
    <p:sldId id="45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3225"/>
  </p:normalViewPr>
  <p:slideViewPr>
    <p:cSldViewPr snapToGrid="0" snapToObjects="1">
      <p:cViewPr varScale="1">
        <p:scale>
          <a:sx n="120" d="100"/>
          <a:sy n="120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2946-765F-3A49-A128-DB5296CCBE52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71319-CE64-C948-B664-5B41DC1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4D6CEE2E-923D-B14E-AA6D-A39AA6428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0690F5CA-9592-9747-AE3E-B81CBEAB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951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C0AAE686-26B4-554A-82CD-1902498B83A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C19B2C1-508B-0045-951E-D9287ECB0B9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5882B15-D8CD-384B-AFE7-9B21E3749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FB8525E-FBA4-B74A-90DA-C05DF5AAB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057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C126A78F-7CF9-AE45-8A1B-A4A00B03D7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AB1897E2-7B6D-C447-B49A-F5951E6B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12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7864EF05-662B-6C44-B93A-7AF6D35362B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DE95E14-2936-9040-A781-3881D64D84A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CD27F09-F31F-964E-BC70-B74192F47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1E3F70A-5CAA-1343-B488-FEA7CF251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06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45C8654B-239F-D641-BC3E-5792AE8D116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F9C8744-E4B8-204E-A7A8-712FDB98C8B3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0D1FDDD-FD17-5D49-B2F5-C9C87AEE5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561421A-6393-D445-8F01-BBAEA130C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85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617E9BDF-D343-F843-81DC-79AC5BA08B9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523B9FE-9C70-EF4E-A0DD-5A1A42FFCEE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1B1DB87-4BE1-2642-A785-42C76FF03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5D2B932-76EA-2248-A390-E5E6817E1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34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FE35F389-8F21-9743-9881-2CEE32D034E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72F299B-3A96-0A4C-804A-79DCDB90E95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53851C9-44EA-5E4A-8032-67F4936D2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9770570-5B8B-4B4D-8C6D-379604F7A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NULL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Value…explain!!!</a:t>
            </a:r>
          </a:p>
        </p:txBody>
      </p:sp>
    </p:spTree>
    <p:extLst>
      <p:ext uri="{BB962C8B-B14F-4D97-AF65-F5344CB8AC3E}">
        <p14:creationId xmlns:p14="http://schemas.microsoft.com/office/powerpoint/2010/main" val="279618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437B0C9F-AC5D-3F48-B906-92B5AAFC1DE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9566C4D9-3955-E946-A3C7-71987C8F4F4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E458CDE-11E7-034C-84E2-D7BBE76B3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AC5B97E-87E9-6341-A178-FC3306AF0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UNIQUE can take NULL values without violating entity constraint. Oracle can accept multiple NULLs.</a:t>
            </a:r>
          </a:p>
        </p:txBody>
      </p:sp>
    </p:spTree>
    <p:extLst>
      <p:ext uri="{BB962C8B-B14F-4D97-AF65-F5344CB8AC3E}">
        <p14:creationId xmlns:p14="http://schemas.microsoft.com/office/powerpoint/2010/main" val="13816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D89D017-EBE2-5144-AFA8-328C843AAAC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3FC5D46-3424-E84A-8024-DBB2013EB6EB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14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D60C18A-8615-1B43-85D4-8D91FF41B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DAFC0BC-51E0-B340-A93F-249947A3D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97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00B6AA12-4660-494F-99EE-04FBB8A3668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82A8333-3548-8049-B941-2AC20B35F64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15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5DA8355-895D-D849-94E5-7694AE1BC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761659A-2E06-F747-9ABD-037AEB0FB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16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61CDD22-F222-FA40-88A1-CAB19757259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C21D4C2-93B2-8948-9715-CC9588C673D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B19BF3A-9430-4444-A89C-51DFF3951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6D6885C-B665-124A-A3B3-8415402C3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SID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Degree) or (SID, Year)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Degree, Major)  or (SID, Major, Year)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Degree, Major, Year)</a:t>
            </a:r>
          </a:p>
        </p:txBody>
      </p:sp>
    </p:spTree>
    <p:extLst>
      <p:ext uri="{BB962C8B-B14F-4D97-AF65-F5344CB8AC3E}">
        <p14:creationId xmlns:p14="http://schemas.microsoft.com/office/powerpoint/2010/main" val="216393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6C5D-6949-BC4E-9047-C4E0C25F2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51AB8-7060-754F-A4CF-6E0DD5A02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6824-1A5A-4848-BF5F-F6E39002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24D8-FA75-8C47-BE6A-69B4B821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D195-82BA-4840-A0C7-DB41365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65D-6E6E-2143-B6A8-AA7A476F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CEDC0-2E7D-1B4B-A8C5-B3762883B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ABF1-3DC0-2F4B-BE29-54E2CB16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F47C-3560-9D48-8062-7984901B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D562-1BE9-624C-904B-AEB78DD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E24E8-9EFE-584F-9D17-821AAF7F3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8BF00-D989-A54C-A4A8-2519ABD14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8476-2DE0-AA42-9D3E-55CD8C69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756B-AC4C-BE4B-A1E6-4FCF09A7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51B5-6637-7D4F-9A5E-609C36B6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81000"/>
            <a:ext cx="1066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1430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957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E350-F4BB-FE43-B068-5BD9968E7E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2800" y="6248400"/>
            <a:ext cx="79248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Mohamed Sharaf, University of Toronto             CSC 343, Fall 2007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EEB8-0FB9-D748-B161-A0678D159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275F8733-226D-7F49-A11D-3641FF4B36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15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81000"/>
            <a:ext cx="1066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1430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1" y="36957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6FA400-6F6C-214A-8AF6-79B3D8BED5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812800" y="6248400"/>
            <a:ext cx="79248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Mohamed Sharaf, Univ. of Queensland             INFS2200/7903 - Semester 2, 2015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261783E-1C66-6246-A81A-B874A2F90B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DC0AD735-99FB-F342-AD16-7847A547A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29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1864-0065-8F44-AD72-AFF7229A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6AE8-B530-0D46-BBE3-5C2501B0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9932-8F84-4448-8C95-21AC9EA0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3B63-9AE3-EB48-8AEF-B46C7BAC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6B2D-FDFC-514C-8331-90E22BF5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151D-E23F-0947-A8C6-1DD5D49B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B0D55-E52F-CE4F-BC4F-56496E2F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2EE5-D87A-8A4E-8920-17D98E5D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9D03-6F6C-CD45-B3B6-8E9980D7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6617-9F75-FB48-B73A-AC8C9A07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03DE-405B-5240-B35C-092AA0D9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2C0D-0217-1A4D-8A0F-B2DCD6FD8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893BA-0707-AC43-A2CA-8C27CDBA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F2C2F-AF75-EE41-ACC0-49DF9A8B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ABBE5-539C-2E4B-9A47-07EC7EAC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69B14-EF19-DC4D-AA5B-E78B23A1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968B-562A-C34D-B905-5BA55929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BA6F8-545B-4644-82AC-B1AD64B4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BD5E-D457-A347-8243-877A65860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DB130-3BE7-204D-B68E-439659F30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14370-AE66-DC4F-BB26-C7E95E566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7AD3F-80E4-6348-A194-F5DEFFEE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51769-17C0-5243-B808-8E6C41A7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CA550-E730-3042-8248-C49D85C1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AA58-D37B-C740-9642-FBB7B4F7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119B0-0DB9-6F48-8BAD-175B5E5A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875FB-358C-5244-B416-41DD14A6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BE4AF-E332-154F-B9CE-EF9EE7EC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6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5562D-ADBD-544A-BC04-D9D313AA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EE7CC-7B59-5649-9758-76E25B27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86FE1-3736-C049-B175-CBD51DCF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E7BE-53E9-F448-9E0C-8307B61F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C058-06F6-7943-9EFD-60BE3328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0DB06-3517-0C46-BF17-AFA19BCC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33FA-1292-BA49-80FB-DEB0459A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A8E3C-4AB3-1D47-8E49-70BC39BE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126E9-7F07-BE46-B14C-92A6C033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DB78-59D9-C24D-8555-A1F087B1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9EDBA-7636-C64E-85A9-F9DBD3F24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1500D-9C1C-364D-854F-7FCDB9B6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882C7-4A81-4D44-8E52-16FDA230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DA67D-2928-5C45-B3B5-463161E3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A3B57-0520-F742-BC90-552347EC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BD1F5-5260-7948-9DDF-C83FE3F0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46A77-3C50-6F4C-AE7B-8B95E7C19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0DC1-0BC4-8A43-913E-242075160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54B9-5172-4A41-9762-97E633E0F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D46F-5C89-6C4A-B85B-E1B238E64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BB80-41E8-7D4D-AB9F-7B6C8056A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Relational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3164F-461C-DA45-BD57-B1E51A1E6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 November 2018</a:t>
            </a:r>
          </a:p>
        </p:txBody>
      </p:sp>
    </p:spTree>
    <p:extLst>
      <p:ext uri="{BB962C8B-B14F-4D97-AF65-F5344CB8AC3E}">
        <p14:creationId xmlns:p14="http://schemas.microsoft.com/office/powerpoint/2010/main" val="70745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7F80B2D-8960-1D43-84A6-E27E8D02F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Integrity Constraints (ICs)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78373FFB-248B-014C-A153-967951A94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5516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IC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: condition that must be true for 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any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instance of the database (e.g., domain constraints)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legal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instance of a relation is one that satisfies all specified ICs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ICs are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specified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schema is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defined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ICs are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enforced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tables are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modified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5843" name="Picture 6">
            <a:extLst>
              <a:ext uri="{FF2B5EF4-FFF2-40B4-BE49-F238E27FC236}">
                <a16:creationId xmlns:a16="http://schemas.microsoft.com/office/drawing/2014/main" id="{95D39001-AF97-6D40-A735-F9539DA2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4" y="4729716"/>
            <a:ext cx="28654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996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E5F175C7-D90D-B14F-AA97-43C3A5D52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Primary Key Constraint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3ABC5921-AA16-674A-9194-678460A53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788042"/>
            <a:ext cx="8534400" cy="4114800"/>
          </a:xfrm>
        </p:spPr>
        <p:txBody>
          <a:bodyPr>
            <a:normAutofit lnSpcReduction="10000"/>
          </a:bodyPr>
          <a:lstStyle/>
          <a:p>
            <a:pPr marL="438912" indent="-457200">
              <a:buFont typeface="Monotype Sorts" charset="0"/>
              <a:buChar char="o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set of fields is a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key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a relation if :</a:t>
            </a:r>
          </a:p>
          <a:p>
            <a:pPr marL="971550" lvl="1" indent="-533400"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No two distinct tuples can have same values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in all key fields</a:t>
            </a:r>
          </a:p>
          <a:p>
            <a:pPr marL="971550" lvl="1" indent="-533400">
              <a:buFont typeface="Wingdings" charset="0"/>
              <a:buChar char="§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533400" indent="-533400"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182880" indent="-457200">
              <a:buFont typeface="Monotype Sorts" charset="0"/>
              <a:buChar char="o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there is more than one key for a relation: </a:t>
            </a:r>
          </a:p>
          <a:p>
            <a:pPr marL="971550" lvl="1" indent="-533400">
              <a:lnSpc>
                <a:spcPct val="110000"/>
              </a:lnSpc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Each is called a candidate key</a:t>
            </a:r>
          </a:p>
          <a:p>
            <a:pPr marL="971550" lvl="1" indent="-533400">
              <a:lnSpc>
                <a:spcPct val="110000"/>
              </a:lnSpc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One candidate key is designated as the </a:t>
            </a:r>
            <a:r>
              <a:rPr lang="en-US" b="1" i="1" dirty="0">
                <a:latin typeface="Arial" charset="0"/>
                <a:ea typeface="ＭＳ Ｐゴシック" charset="0"/>
              </a:rPr>
              <a:t>primary</a:t>
            </a:r>
            <a:r>
              <a:rPr lang="en-US" b="1" dirty="0">
                <a:latin typeface="Arial" charset="0"/>
                <a:ea typeface="ＭＳ Ｐゴシック" charset="0"/>
              </a:rPr>
              <a:t> key</a:t>
            </a:r>
          </a:p>
          <a:p>
            <a:pPr marL="971550" lvl="1" indent="-533400">
              <a:lnSpc>
                <a:spcPct val="110000"/>
              </a:lnSpc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Other candidate key(s) are designated as </a:t>
            </a:r>
            <a:r>
              <a:rPr lang="en-US" b="1" dirty="0">
                <a:latin typeface="Arial" charset="0"/>
                <a:ea typeface="ＭＳ Ｐゴシック" charset="0"/>
              </a:rPr>
              <a:t>alternative</a:t>
            </a:r>
            <a:r>
              <a:rPr lang="en-US" dirty="0">
                <a:latin typeface="Arial" charset="0"/>
                <a:ea typeface="ＭＳ Ｐゴシック" charset="0"/>
              </a:rPr>
              <a:t> or </a:t>
            </a:r>
            <a:r>
              <a:rPr lang="en-US" b="1" i="1" dirty="0">
                <a:latin typeface="Arial" charset="0"/>
                <a:ea typeface="ＭＳ Ｐゴシック" charset="0"/>
              </a:rPr>
              <a:t>unique</a:t>
            </a:r>
            <a:r>
              <a:rPr lang="en-US" b="1" dirty="0">
                <a:latin typeface="Arial" charset="0"/>
                <a:ea typeface="ＭＳ Ｐゴシック" charset="0"/>
              </a:rPr>
              <a:t> key(s)</a:t>
            </a:r>
          </a:p>
          <a:p>
            <a:pPr marL="438150" lvl="1" indent="0">
              <a:buNone/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  <a:p>
            <a:pPr marL="533400" indent="-533400">
              <a:buFont typeface="Monotype Sorts" charset="0"/>
              <a:buChar char="o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F6303867-92FA-3044-AA6E-3B32DC63A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6" y="1770321"/>
            <a:ext cx="16113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F242E-45B8-224C-AC79-9D24A9DE2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544050" y="3311525"/>
            <a:ext cx="1058863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60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58CCFB8D-3742-1645-BD3A-F9B8C15DC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3433" y="581668"/>
            <a:ext cx="10668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of Keys</a:t>
            </a:r>
          </a:p>
        </p:txBody>
      </p:sp>
      <p:graphicFrame>
        <p:nvGraphicFramePr>
          <p:cNvPr id="344067" name="Group 3">
            <a:extLst>
              <a:ext uri="{FF2B5EF4-FFF2-40B4-BE49-F238E27FC236}">
                <a16:creationId xmlns:a16="http://schemas.microsoft.com/office/drawing/2014/main" id="{B9DE7477-8139-664B-A39C-E3FD89EF21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4673047"/>
              </p:ext>
            </p:extLst>
          </p:nvPr>
        </p:nvGraphicFramePr>
        <p:xfrm>
          <a:off x="3280833" y="1760532"/>
          <a:ext cx="5638800" cy="158433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Login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Jones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jones@cs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3.4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smith@ee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smith@math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4099" name="Rectangle 35">
            <a:extLst>
              <a:ext uri="{FF2B5EF4-FFF2-40B4-BE49-F238E27FC236}">
                <a16:creationId xmlns:a16="http://schemas.microsoft.com/office/drawing/2014/main" id="{1A25F9A9-5C6E-E749-93CB-1CCD5048B2B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90738" y="4191000"/>
            <a:ext cx="8001000" cy="167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Candidate Keys: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, and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Login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Primary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Unique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161190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ED75E20A-0045-F144-87A4-4A68B1AA9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Table Schema in SQL</a:t>
            </a:r>
          </a:p>
        </p:txBody>
      </p:sp>
      <p:sp>
        <p:nvSpPr>
          <p:cNvPr id="38914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53B03160-4CBD-E948-9C79-D3358796D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Login</a:t>
            </a: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Name, Major, GPA)</a:t>
            </a:r>
            <a:endParaRPr lang="en-US" altLang="en-US" dirty="0">
              <a:solidFill>
                <a:srgbClr val="032794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altLang="en-US" sz="1400" b="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CREATE TABLE 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   </a:t>
            </a: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NOT NULL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Login     CHAR(15),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Name 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Major    CHAR(4),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GPA     DEC(3,2),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PRIMARY KEY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(SID),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STUDENT_UN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(Login)                  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-- UNIQUE  can take NULL </a:t>
            </a: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values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2967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7BC75408-D211-7549-90E7-BF22E2A26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Table Schema in SQL (2)</a:t>
            </a:r>
          </a:p>
        </p:txBody>
      </p:sp>
      <p:sp>
        <p:nvSpPr>
          <p:cNvPr id="40962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FE935EFC-EFCD-E74D-B0A1-8D077E732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7530" y="1690688"/>
            <a:ext cx="85344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Login</a:t>
            </a: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Name,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SSN</a:t>
            </a: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GPA)</a:t>
            </a:r>
            <a:endParaRPr lang="en-US" altLang="en-US" dirty="0">
              <a:solidFill>
                <a:srgbClr val="032794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altLang="en-US" sz="1400" b="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CREATE TABLE 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NOT NULL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Login     CHAR(15),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Name 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SSN   CHAR(9),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GPA      DEC(3,2),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PRIMARY KEY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(SID),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STUDENT_UN_SSN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(SSN),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STUDENT_UN_Login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(Login)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64689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10A8876E-D920-D845-A544-781634A4D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Table Schema in SQL (3)</a:t>
            </a:r>
          </a:p>
        </p:txBody>
      </p:sp>
      <p:sp>
        <p:nvSpPr>
          <p:cNvPr id="43010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6CC4DD78-BE89-0E49-93C5-95C4D9196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80707"/>
            <a:ext cx="85344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SSN, Name,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Login</a:t>
            </a: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GPA)</a:t>
            </a:r>
            <a:endParaRPr lang="en-US" altLang="en-US" dirty="0">
              <a:solidFill>
                <a:srgbClr val="032794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altLang="en-US" sz="1400" b="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CREATE TABLE 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   </a:t>
            </a:r>
            <a:endParaRPr lang="el-GR" altLang="en-US" sz="22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      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</a:t>
            </a:r>
            <a:r>
              <a:rPr lang="el-GR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_Ν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OT_NULL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NOT NULL</a:t>
            </a:r>
            <a:r>
              <a:rPr lang="el-GR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l-GR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   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PRIMARY KEY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SSN     CHAR(9)</a:t>
            </a:r>
            <a:b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STUDENT_UN_SSN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UNIQUE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Name 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Login    CHAR(15),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GPA      DEC(3,2),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STUDENT_UN_Login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(Login)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19099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EE91332-8C5B-254B-9159-561F4A156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8820" y="5334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Identifying the Key</a:t>
            </a:r>
          </a:p>
        </p:txBody>
      </p:sp>
      <p:sp>
        <p:nvSpPr>
          <p:cNvPr id="9421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465AEE7-E704-3249-9D74-61E45F828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What is the key in relation</a:t>
            </a:r>
            <a:b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GRADUATE=(SID, Degree, Major, Year) ?</a:t>
            </a:r>
          </a:p>
        </p:txBody>
      </p:sp>
      <p:graphicFrame>
        <p:nvGraphicFramePr>
          <p:cNvPr id="94268" name="Group 60">
            <a:extLst>
              <a:ext uri="{FF2B5EF4-FFF2-40B4-BE49-F238E27FC236}">
                <a16:creationId xmlns:a16="http://schemas.microsoft.com/office/drawing/2014/main" id="{FDDA194C-99CB-4146-AA52-FCB9AC2B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37194"/>
              </p:ext>
            </p:extLst>
          </p:nvPr>
        </p:nvGraphicFramePr>
        <p:xfrm>
          <a:off x="3886200" y="3124200"/>
          <a:ext cx="4419600" cy="163195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064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History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445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PhD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247" name="Group 39">
            <a:extLst>
              <a:ext uri="{FF2B5EF4-FFF2-40B4-BE49-F238E27FC236}">
                <a16:creationId xmlns:a16="http://schemas.microsoft.com/office/drawing/2014/main" id="{BA60FE60-E4C0-0449-931D-C643F167E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29155"/>
              </p:ext>
            </p:extLst>
          </p:nvPr>
        </p:nvGraphicFramePr>
        <p:xfrm>
          <a:off x="3886200" y="25908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roup 39">
            <a:extLst>
              <a:ext uri="{FF2B5EF4-FFF2-40B4-BE49-F238E27FC236}">
                <a16:creationId xmlns:a16="http://schemas.microsoft.com/office/drawing/2014/main" id="{95466F37-A3E3-1545-A0E9-EEABA980F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95755"/>
              </p:ext>
            </p:extLst>
          </p:nvPr>
        </p:nvGraphicFramePr>
        <p:xfrm>
          <a:off x="3886200" y="48006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9">
            <a:extLst>
              <a:ext uri="{FF2B5EF4-FFF2-40B4-BE49-F238E27FC236}">
                <a16:creationId xmlns:a16="http://schemas.microsoft.com/office/drawing/2014/main" id="{56583E47-A92F-9749-9FA1-9A343139A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541"/>
              </p:ext>
            </p:extLst>
          </p:nvPr>
        </p:nvGraphicFramePr>
        <p:xfrm>
          <a:off x="3886200" y="53340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030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3B2FDF3F-BF0B-6046-B44A-9E8D77507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3048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Foreign Keys</a:t>
            </a:r>
          </a:p>
        </p:txBody>
      </p:sp>
      <p:sp>
        <p:nvSpPr>
          <p:cNvPr id="96276" name="Text Box 20">
            <a:extLst>
              <a:ext uri="{FF2B5EF4-FFF2-40B4-BE49-F238E27FC236}">
                <a16:creationId xmlns:a16="http://schemas.microsoft.com/office/drawing/2014/main" id="{B3203A47-84F1-DF49-AA07-F57BE1D96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667001"/>
            <a:ext cx="15049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STUDENT</a:t>
            </a:r>
          </a:p>
        </p:txBody>
      </p:sp>
      <p:graphicFrame>
        <p:nvGraphicFramePr>
          <p:cNvPr id="96301" name="Group 45">
            <a:extLst>
              <a:ext uri="{FF2B5EF4-FFF2-40B4-BE49-F238E27FC236}">
                <a16:creationId xmlns:a16="http://schemas.microsoft.com/office/drawing/2014/main" id="{46DF26CC-F262-AF42-9441-CB19597B8BFF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5383213"/>
          <a:ext cx="3505200" cy="457200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 . </a:t>
                      </a:r>
                    </a:p>
                  </a:txBody>
                  <a:tcPr marR="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  CID</a:t>
                      </a:r>
                    </a:p>
                  </a:txBody>
                  <a:tcPr marL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302" name="Text Box 46">
            <a:extLst>
              <a:ext uri="{FF2B5EF4-FFF2-40B4-BE49-F238E27FC236}">
                <a16:creationId xmlns:a16="http://schemas.microsoft.com/office/drawing/2014/main" id="{5A5375CC-0347-3341-B163-CE16FF326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4" y="5410201"/>
            <a:ext cx="1279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Enrolled</a:t>
            </a:r>
          </a:p>
        </p:txBody>
      </p:sp>
      <p:sp>
        <p:nvSpPr>
          <p:cNvPr id="96307" name="Freeform 51">
            <a:extLst>
              <a:ext uri="{FF2B5EF4-FFF2-40B4-BE49-F238E27FC236}">
                <a16:creationId xmlns:a16="http://schemas.microsoft.com/office/drawing/2014/main" id="{3CDECE3D-7862-9B4B-9959-DFB0AD71F335}"/>
              </a:ext>
            </a:extLst>
          </p:cNvPr>
          <p:cNvSpPr>
            <a:spLocks/>
          </p:cNvSpPr>
          <p:nvPr/>
        </p:nvSpPr>
        <p:spPr bwMode="auto">
          <a:xfrm rot="19247635" flipV="1">
            <a:off x="3778250" y="3238501"/>
            <a:ext cx="706438" cy="2079625"/>
          </a:xfrm>
          <a:custGeom>
            <a:avLst/>
            <a:gdLst>
              <a:gd name="T0" fmla="*/ 0 w 1"/>
              <a:gd name="T1" fmla="*/ 0 h 240"/>
              <a:gd name="T2" fmla="*/ 0 w 1"/>
              <a:gd name="T3" fmla="*/ 2147483646 h 240"/>
              <a:gd name="T4" fmla="*/ 0 60000 65536"/>
              <a:gd name="T5" fmla="*/ 0 60000 65536"/>
              <a:gd name="T6" fmla="*/ 0 w 1"/>
              <a:gd name="T7" fmla="*/ 0 h 240"/>
              <a:gd name="T8" fmla="*/ 1 w 1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0">
                <a:moveTo>
                  <a:pt x="0" y="0"/>
                </a:moveTo>
                <a:cubicBezTo>
                  <a:pt x="0" y="100"/>
                  <a:pt x="0" y="200"/>
                  <a:pt x="0" y="24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309" name="Text Box 53">
            <a:extLst>
              <a:ext uri="{FF2B5EF4-FFF2-40B4-BE49-F238E27FC236}">
                <a16:creationId xmlns:a16="http://schemas.microsoft.com/office/drawing/2014/main" id="{69C602E3-1D18-954B-9F76-CC621A541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188" y="4240213"/>
            <a:ext cx="53572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PK</a:t>
            </a:r>
          </a:p>
        </p:txBody>
      </p:sp>
      <p:sp>
        <p:nvSpPr>
          <p:cNvPr id="96310" name="Text Box 54">
            <a:extLst>
              <a:ext uri="{FF2B5EF4-FFF2-40B4-BE49-F238E27FC236}">
                <a16:creationId xmlns:a16="http://schemas.microsoft.com/office/drawing/2014/main" id="{909A121E-A5E9-9C46-A7C5-647EC34D1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92813"/>
            <a:ext cx="53572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PK</a:t>
            </a:r>
          </a:p>
        </p:txBody>
      </p:sp>
      <p:sp>
        <p:nvSpPr>
          <p:cNvPr id="96312" name="Text Box 56">
            <a:extLst>
              <a:ext uri="{FF2B5EF4-FFF2-40B4-BE49-F238E27FC236}">
                <a16:creationId xmlns:a16="http://schemas.microsoft.com/office/drawing/2014/main" id="{52749C2E-6E5F-A84F-B2A2-4EA2C20DE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4849813"/>
            <a:ext cx="52610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FK</a:t>
            </a:r>
          </a:p>
        </p:txBody>
      </p:sp>
      <p:sp>
        <p:nvSpPr>
          <p:cNvPr id="96313" name="Rectangle 57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0B52129-2D18-A04B-93C4-0FD0C98F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430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</a:pPr>
            <a:r>
              <a:rPr lang="en-US" altLang="en-US" i="1" dirty="0">
                <a:solidFill>
                  <a:srgbClr val="C00000"/>
                </a:solidFill>
              </a:rPr>
              <a:t>Foreign key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(FK) in relation R</a:t>
            </a:r>
            <a:r>
              <a:rPr lang="en-US" altLang="en-US" baseline="-25000" dirty="0"/>
              <a:t>2</a:t>
            </a:r>
            <a:r>
              <a:rPr lang="en-US" altLang="en-US" dirty="0"/>
              <a:t> is a set of attributes of R</a:t>
            </a:r>
            <a:r>
              <a:rPr lang="en-US" altLang="en-US" baseline="-25000" dirty="0"/>
              <a:t>2 </a:t>
            </a:r>
            <a:r>
              <a:rPr lang="en-US" altLang="en-US" dirty="0"/>
              <a:t>that forms a primary key (PK) of another relation R</a:t>
            </a:r>
            <a:r>
              <a:rPr lang="en-US" altLang="en-US" baseline="-25000" dirty="0"/>
              <a:t>1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/>
              <a:t>Attributes in FK and PK have the </a:t>
            </a:r>
            <a:r>
              <a:rPr lang="en-US" altLang="en-US" sz="2200" b="1" dirty="0"/>
              <a:t>same domain</a:t>
            </a:r>
          </a:p>
        </p:txBody>
      </p:sp>
      <p:graphicFrame>
        <p:nvGraphicFramePr>
          <p:cNvPr id="16" name="Group 39">
            <a:extLst>
              <a:ext uri="{FF2B5EF4-FFF2-40B4-BE49-F238E27FC236}">
                <a16:creationId xmlns:a16="http://schemas.microsoft.com/office/drawing/2014/main" id="{99F6F170-8F77-204E-894B-077E00643C14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3173413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45">
            <a:extLst>
              <a:ext uri="{FF2B5EF4-FFF2-40B4-BE49-F238E27FC236}">
                <a16:creationId xmlns:a16="http://schemas.microsoft.com/office/drawing/2014/main" id="{78CF4D61-B355-F640-8286-C07C1B0A700B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3630613"/>
          <a:ext cx="3505200" cy="457200"/>
        </p:xfrm>
        <a:graphic>
          <a:graphicData uri="http://schemas.openxmlformats.org/drawingml/2006/table">
            <a:tbl>
              <a:tblPr/>
              <a:tblGrid>
                <a:gridCol w="195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56">
            <a:extLst>
              <a:ext uri="{FF2B5EF4-FFF2-40B4-BE49-F238E27FC236}">
                <a16:creationId xmlns:a16="http://schemas.microsoft.com/office/drawing/2014/main" id="{28B284D5-5679-A14D-8B40-EE05B8D2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49813"/>
            <a:ext cx="52610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FK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BBD1263C-6CA3-7149-B643-1D0E34DD1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3021013"/>
            <a:ext cx="1323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COURSE</a:t>
            </a:r>
          </a:p>
        </p:txBody>
      </p:sp>
      <p:sp>
        <p:nvSpPr>
          <p:cNvPr id="21" name="Text Box 53">
            <a:extLst>
              <a:ext uri="{FF2B5EF4-FFF2-40B4-BE49-F238E27FC236}">
                <a16:creationId xmlns:a16="http://schemas.microsoft.com/office/drawing/2014/main" id="{5804EE05-98AB-6740-BD32-946FB55DF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06813"/>
            <a:ext cx="53572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PK</a:t>
            </a:r>
          </a:p>
        </p:txBody>
      </p:sp>
      <p:sp>
        <p:nvSpPr>
          <p:cNvPr id="22" name="Freeform 51">
            <a:extLst>
              <a:ext uri="{FF2B5EF4-FFF2-40B4-BE49-F238E27FC236}">
                <a16:creationId xmlns:a16="http://schemas.microsoft.com/office/drawing/2014/main" id="{250AAD05-D92D-7A44-A4E4-AD59DF77943A}"/>
              </a:ext>
            </a:extLst>
          </p:cNvPr>
          <p:cNvSpPr>
            <a:spLocks/>
          </p:cNvSpPr>
          <p:nvPr/>
        </p:nvSpPr>
        <p:spPr bwMode="auto">
          <a:xfrm rot="2096167" flipV="1">
            <a:off x="6818313" y="4275138"/>
            <a:ext cx="519112" cy="1306512"/>
          </a:xfrm>
          <a:custGeom>
            <a:avLst/>
            <a:gdLst>
              <a:gd name="T0" fmla="*/ 0 w 1"/>
              <a:gd name="T1" fmla="*/ 0 h 240"/>
              <a:gd name="T2" fmla="*/ 0 w 1"/>
              <a:gd name="T3" fmla="*/ 2147483646 h 240"/>
              <a:gd name="T4" fmla="*/ 0 60000 65536"/>
              <a:gd name="T5" fmla="*/ 0 60000 65536"/>
              <a:gd name="T6" fmla="*/ 0 w 1"/>
              <a:gd name="T7" fmla="*/ 0 h 240"/>
              <a:gd name="T8" fmla="*/ 1 w 1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0">
                <a:moveTo>
                  <a:pt x="0" y="0"/>
                </a:moveTo>
                <a:cubicBezTo>
                  <a:pt x="0" y="100"/>
                  <a:pt x="0" y="200"/>
                  <a:pt x="0" y="24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7147" name="Picture 1">
            <a:extLst>
              <a:ext uri="{FF2B5EF4-FFF2-40B4-BE49-F238E27FC236}">
                <a16:creationId xmlns:a16="http://schemas.microsoft.com/office/drawing/2014/main" id="{89F48112-4FA6-9F4A-8C6B-0769F972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48" y="238918"/>
            <a:ext cx="11430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5218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utoUpdateAnimBg="0"/>
      <p:bldP spid="96302" grpId="0" autoUpdateAnimBg="0"/>
      <p:bldP spid="96309" grpId="0" autoUpdateAnimBg="0"/>
      <p:bldP spid="96310" grpId="0" autoUpdateAnimBg="0"/>
      <p:bldP spid="96312" grpId="0" autoUpdateAnimBg="0"/>
      <p:bldP spid="96313" grpId="0" build="p" bldLvl="2" autoUpdateAnimBg="0"/>
      <p:bldP spid="19" grpId="0" autoUpdateAnimBg="0"/>
      <p:bldP spid="20" grpId="0" autoUpdateAnimBg="0"/>
      <p:bldP spid="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85A28BF-842E-4B4A-8704-80B1DE3D3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675" y="304800"/>
            <a:ext cx="8001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Foreign Key &amp; Primary Key</a:t>
            </a:r>
          </a:p>
        </p:txBody>
      </p:sp>
      <p:graphicFrame>
        <p:nvGraphicFramePr>
          <p:cNvPr id="355455" name="Group 127">
            <a:extLst>
              <a:ext uri="{FF2B5EF4-FFF2-40B4-BE49-F238E27FC236}">
                <a16:creationId xmlns:a16="http://schemas.microsoft.com/office/drawing/2014/main" id="{1B3A11FD-D370-A342-94CA-66DCF61121C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49425" y="1371600"/>
          <a:ext cx="2514600" cy="1905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359" name="Group 31">
            <a:extLst>
              <a:ext uri="{FF2B5EF4-FFF2-40B4-BE49-F238E27FC236}">
                <a16:creationId xmlns:a16="http://schemas.microsoft.com/office/drawing/2014/main" id="{8D29BA13-D4CF-CE4E-A060-2BDE2B9EF82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150225" y="1371601"/>
          <a:ext cx="2133600" cy="14636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456" name="Group 128">
            <a:extLst>
              <a:ext uri="{FF2B5EF4-FFF2-40B4-BE49-F238E27FC236}">
                <a16:creationId xmlns:a16="http://schemas.microsoft.com/office/drawing/2014/main" id="{58E1B63C-C8B3-534F-9891-9F73EE507DA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4645025" y="1371601"/>
          <a:ext cx="3048000" cy="14636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B+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15" name="Text Box 70">
            <a:extLst>
              <a:ext uri="{FF2B5EF4-FFF2-40B4-BE49-F238E27FC236}">
                <a16:creationId xmlns:a16="http://schemas.microsoft.com/office/drawing/2014/main" id="{DAB47E03-BF81-E645-A492-F07C57C80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3429001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chemeClr val="accent1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49216" name="Text Box 71">
            <a:extLst>
              <a:ext uri="{FF2B5EF4-FFF2-40B4-BE49-F238E27FC236}">
                <a16:creationId xmlns:a16="http://schemas.microsoft.com/office/drawing/2014/main" id="{BF57B515-07E8-6B49-885C-9FC37938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025" y="2971801"/>
            <a:ext cx="1447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3365FB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49217" name="Text Box 72">
            <a:extLst>
              <a:ext uri="{FF2B5EF4-FFF2-40B4-BE49-F238E27FC236}">
                <a16:creationId xmlns:a16="http://schemas.microsoft.com/office/drawing/2014/main" id="{1254AC3D-0BEB-894D-94E6-734156E90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2971801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3365FB"/>
                </a:solidFill>
                <a:latin typeface="Arial" panose="020B0604020202020204" pitchFamily="34" charset="0"/>
              </a:rPr>
              <a:t>Enrolled</a:t>
            </a:r>
          </a:p>
        </p:txBody>
      </p:sp>
      <p:cxnSp>
        <p:nvCxnSpPr>
          <p:cNvPr id="49218" name="AutoShape 94">
            <a:extLst>
              <a:ext uri="{FF2B5EF4-FFF2-40B4-BE49-F238E27FC236}">
                <a16:creationId xmlns:a16="http://schemas.microsoft.com/office/drawing/2014/main" id="{2DAB9E8A-F85E-D146-9AEF-20BB09495CF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0025" y="1919288"/>
            <a:ext cx="1905000" cy="13811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9" name="AutoShape 96">
            <a:extLst>
              <a:ext uri="{FF2B5EF4-FFF2-40B4-BE49-F238E27FC236}">
                <a16:creationId xmlns:a16="http://schemas.microsoft.com/office/drawing/2014/main" id="{B5405BB5-D4B0-F042-962F-8B5A1F2F5D6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40025" y="2133601"/>
            <a:ext cx="1905000" cy="1508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0" name="AutoShape 97">
            <a:extLst>
              <a:ext uri="{FF2B5EF4-FFF2-40B4-BE49-F238E27FC236}">
                <a16:creationId xmlns:a16="http://schemas.microsoft.com/office/drawing/2014/main" id="{B56A5EDE-ED5B-354F-A4CF-63BD5CA2495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0025" y="2649538"/>
            <a:ext cx="1905000" cy="32226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1" name="AutoShape 99">
            <a:extLst>
              <a:ext uri="{FF2B5EF4-FFF2-40B4-BE49-F238E27FC236}">
                <a16:creationId xmlns:a16="http://schemas.microsoft.com/office/drawing/2014/main" id="{C388A4D1-AD5A-AB4B-B137-3F42035AF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3025" y="1919288"/>
            <a:ext cx="457200" cy="0"/>
          </a:xfrm>
          <a:prstGeom prst="straightConnector1">
            <a:avLst/>
          </a:prstGeom>
          <a:noFill/>
          <a:ln w="9525">
            <a:solidFill>
              <a:srgbClr val="CF0E3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2" name="AutoShape 100">
            <a:extLst>
              <a:ext uri="{FF2B5EF4-FFF2-40B4-BE49-F238E27FC236}">
                <a16:creationId xmlns:a16="http://schemas.microsoft.com/office/drawing/2014/main" id="{CBDE44A0-0B49-D44D-91CC-5E55F7E78F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93025" y="1919288"/>
            <a:ext cx="457200" cy="730250"/>
          </a:xfrm>
          <a:prstGeom prst="straightConnector1">
            <a:avLst/>
          </a:prstGeom>
          <a:noFill/>
          <a:ln w="9525">
            <a:solidFill>
              <a:srgbClr val="CF0E3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3" name="AutoShape 101">
            <a:extLst>
              <a:ext uri="{FF2B5EF4-FFF2-40B4-BE49-F238E27FC236}">
                <a16:creationId xmlns:a16="http://schemas.microsoft.com/office/drawing/2014/main" id="{8435AEBC-2023-564F-BB7D-96F76BF960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3025" y="2284414"/>
            <a:ext cx="457200" cy="365125"/>
          </a:xfrm>
          <a:prstGeom prst="straightConnector1">
            <a:avLst/>
          </a:prstGeom>
          <a:noFill/>
          <a:ln w="9525">
            <a:solidFill>
              <a:srgbClr val="CF0E3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67" name="Rectangle 102">
            <a:extLst>
              <a:ext uri="{FF2B5EF4-FFF2-40B4-BE49-F238E27FC236}">
                <a16:creationId xmlns:a16="http://schemas.microsoft.com/office/drawing/2014/main" id="{27BB20A6-8CE7-3F42-A7C8-395402D5C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6" y="4419600"/>
            <a:ext cx="8607425" cy="2362200"/>
          </a:xfrm>
          <a:noFill/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Foreign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Set of fields in one relation that is used to 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omic Sans MS" panose="030F0902030302020204" pitchFamily="66" charset="0"/>
                <a:ea typeface="ＭＳ Ｐゴシック" panose="020B0600070205080204" pitchFamily="34" charset="-128"/>
              </a:rPr>
              <a:t>refer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to a tuple in another relation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Must correspond to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primary key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the referred relation 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is a foreign key referring to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Students</a:t>
            </a:r>
          </a:p>
        </p:txBody>
      </p:sp>
      <p:sp>
        <p:nvSpPr>
          <p:cNvPr id="49225" name="Text Box 129">
            <a:extLst>
              <a:ext uri="{FF2B5EF4-FFF2-40B4-BE49-F238E27FC236}">
                <a16:creationId xmlns:a16="http://schemas.microsoft.com/office/drawing/2014/main" id="{0C476DE0-80C5-794C-9E15-0C1E9061E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50520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Primary Key</a:t>
            </a:r>
          </a:p>
        </p:txBody>
      </p:sp>
      <p:sp>
        <p:nvSpPr>
          <p:cNvPr id="49226" name="Text Box 130">
            <a:extLst>
              <a:ext uri="{FF2B5EF4-FFF2-40B4-BE49-F238E27FC236}">
                <a16:creationId xmlns:a16="http://schemas.microsoft.com/office/drawing/2014/main" id="{4036936A-A99A-0444-8B43-564E0B91B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309245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Foreign Key</a:t>
            </a:r>
          </a:p>
        </p:txBody>
      </p:sp>
      <p:sp>
        <p:nvSpPr>
          <p:cNvPr id="49227" name="Line 132">
            <a:extLst>
              <a:ext uri="{FF2B5EF4-FFF2-40B4-BE49-F238E27FC236}">
                <a16:creationId xmlns:a16="http://schemas.microsoft.com/office/drawing/2014/main" id="{0D3FDA1C-327D-5E47-B374-BF436B970D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6625" y="3276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8" name="Line 133">
            <a:extLst>
              <a:ext uri="{FF2B5EF4-FFF2-40B4-BE49-F238E27FC236}">
                <a16:creationId xmlns:a16="http://schemas.microsoft.com/office/drawing/2014/main" id="{279851E1-C8D6-2246-AB50-C4B5F4CF9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2225" y="2819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E6A8E355-49B5-1642-BBE8-6ABD3A9D6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7043" y="6096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Foreign Key Constraints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76EA125-7D84-8D4C-9180-D248363A2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534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foreign key constraints are enforced, 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referential integrity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is achieved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E.g.: Only students can enroll in a class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Only students listed in the 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omic Sans MS" panose="030F0902030302020204" pitchFamily="66" charset="0"/>
                <a:ea typeface="ＭＳ Ｐゴシック" panose="020B0600070205080204" pitchFamily="34" charset="-128"/>
              </a:rPr>
              <a:t>Students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relation should be allowed to enroll for courses</a:t>
            </a:r>
          </a:p>
          <a:p>
            <a:pPr lvl="1" eaLnBrk="1" hangingPunct="1">
              <a:spcAft>
                <a:spcPct val="25000"/>
              </a:spcAft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Like a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i="1">
                <a:latin typeface="Arial" panose="020B0604020202020204" pitchFamily="34" charset="0"/>
                <a:ea typeface="ＭＳ Ｐゴシック" panose="020B0600070205080204" pitchFamily="34" charset="-128"/>
              </a:rPr>
              <a:t>logical pointer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There shouldn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t be dangling references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Either valid PK or NULL</a:t>
            </a:r>
          </a:p>
          <a:p>
            <a:pPr lvl="1" eaLnBrk="1" hangingPunct="1">
              <a:spcAft>
                <a:spcPct val="25000"/>
              </a:spcAft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15239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043B-194E-FF43-9784-7D178CBD4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58691-4213-DE44-A67C-FF2F71F2D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4280DF-5B84-E247-AE2C-C5A292E8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19" y="74428"/>
            <a:ext cx="11089159" cy="851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Relations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 </a:t>
            </a:r>
            <a:r>
              <a:rPr kumimoji="0" lang="en-US" altLang="en-US" sz="34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      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thornleyfallis.com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/public-relations/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EECE1"/>
                </a:solidFill>
                <a:effectLst/>
                <a:latin typeface="Times New Roman" panose="02020603050405020304" pitchFamily="18" charset="0"/>
              </a:rPr>
              <a:t>9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dSnlmQ5pkC9ceRkMWQMJ9MOJ0V7G0HQpkNyQyg6S6jvJH--bVhuNQeZuU8YZsPmgIlOcl36U-IPpzGISqRkDVfhH1Mi7LLFhid7UzsaTuHZpLXVSBpbT6YRiY0VvyVH4iDObSngdfmw">
            <a:extLst>
              <a:ext uri="{FF2B5EF4-FFF2-40B4-BE49-F238E27FC236}">
                <a16:creationId xmlns:a16="http://schemas.microsoft.com/office/drawing/2014/main" id="{72DFF631-2EF3-F549-B61B-72169C1D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70" y="1398951"/>
            <a:ext cx="7835458" cy="44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5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94279DC2-762F-024B-9055-DDEF2367B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8582" y="442914"/>
            <a:ext cx="8001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Any Attribute can be a Foreign Key  </a:t>
            </a:r>
          </a:p>
        </p:txBody>
      </p:sp>
      <p:graphicFrame>
        <p:nvGraphicFramePr>
          <p:cNvPr id="355455" name="Group 127">
            <a:extLst>
              <a:ext uri="{FF2B5EF4-FFF2-40B4-BE49-F238E27FC236}">
                <a16:creationId xmlns:a16="http://schemas.microsoft.com/office/drawing/2014/main" id="{796D1769-2194-724C-B8D6-7A97D44F96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944814" y="1676400"/>
          <a:ext cx="2693987" cy="1524000"/>
        </p:xfrm>
        <a:graphic>
          <a:graphicData uri="http://schemas.openxmlformats.org/drawingml/2006/table">
            <a:tbl>
              <a:tblPr/>
              <a:tblGrid>
                <a:gridCol w="74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FID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Area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007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Panos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Daniel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500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Adriana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AI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359" name="Group 31">
            <a:extLst>
              <a:ext uri="{FF2B5EF4-FFF2-40B4-BE49-F238E27FC236}">
                <a16:creationId xmlns:a16="http://schemas.microsoft.com/office/drawing/2014/main" id="{FD855462-967F-F041-953A-34696200E7D5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324600" y="1676401"/>
          <a:ext cx="3352801" cy="1463676"/>
        </p:xfrm>
        <a:graphic>
          <a:graphicData uri="http://schemas.openxmlformats.org/drawingml/2006/table">
            <a:tbl>
              <a:tblPr/>
              <a:tblGrid>
                <a:gridCol w="1114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Instructor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46" name="Text Box 70">
            <a:extLst>
              <a:ext uri="{FF2B5EF4-FFF2-40B4-BE49-F238E27FC236}">
                <a16:creationId xmlns:a16="http://schemas.microsoft.com/office/drawing/2014/main" id="{0E10C104-9C00-2C4B-990C-95983935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143001"/>
            <a:ext cx="1371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70C0"/>
                </a:solidFill>
                <a:latin typeface="Arial" panose="020B0604020202020204" pitchFamily="34" charset="0"/>
              </a:rPr>
              <a:t>Faculty</a:t>
            </a:r>
          </a:p>
        </p:txBody>
      </p:sp>
      <p:sp>
        <p:nvSpPr>
          <p:cNvPr id="51247" name="Text Box 71">
            <a:extLst>
              <a:ext uri="{FF2B5EF4-FFF2-40B4-BE49-F238E27FC236}">
                <a16:creationId xmlns:a16="http://schemas.microsoft.com/office/drawing/2014/main" id="{4107739B-4792-6840-BAD4-9AC3240E5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1699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70C0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33867" name="Rectangle 102">
            <a:extLst>
              <a:ext uri="{FF2B5EF4-FFF2-40B4-BE49-F238E27FC236}">
                <a16:creationId xmlns:a16="http://schemas.microsoft.com/office/drawing/2014/main" id="{7539158A-F5BC-C643-AA97-F53C16750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6" y="4419600"/>
            <a:ext cx="8607425" cy="2362200"/>
          </a:xfrm>
          <a:noFill/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Foreign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Set of fields in one relation that is used to 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omic Sans MS" panose="030F0902030302020204" pitchFamily="66" charset="0"/>
                <a:ea typeface="ＭＳ Ｐゴシック" panose="020B0600070205080204" pitchFamily="34" charset="-128"/>
              </a:rPr>
              <a:t>refer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to a tuple in another relation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Must correspond to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primary key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the referred relation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not part of a key, it could be NULL</a:t>
            </a:r>
          </a:p>
        </p:txBody>
      </p:sp>
      <p:sp>
        <p:nvSpPr>
          <p:cNvPr id="51249" name="Text Box 129">
            <a:extLst>
              <a:ext uri="{FF2B5EF4-FFF2-40B4-BE49-F238E27FC236}">
                <a16:creationId xmlns:a16="http://schemas.microsoft.com/office/drawing/2014/main" id="{7527941A-F827-F346-9CFF-AA7A378D3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0520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Primary Key</a:t>
            </a:r>
          </a:p>
        </p:txBody>
      </p:sp>
      <p:sp>
        <p:nvSpPr>
          <p:cNvPr id="51250" name="Line 132">
            <a:extLst>
              <a:ext uri="{FF2B5EF4-FFF2-40B4-BE49-F238E27FC236}">
                <a16:creationId xmlns:a16="http://schemas.microsoft.com/office/drawing/2014/main" id="{6F5CBFEB-FB64-794A-8D8E-EA52F1E983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1" name="Text Box 130">
            <a:extLst>
              <a:ext uri="{FF2B5EF4-FFF2-40B4-BE49-F238E27FC236}">
                <a16:creationId xmlns:a16="http://schemas.microsoft.com/office/drawing/2014/main" id="{5A5DFCFF-F4CE-C54F-9859-1B5BDEC5A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7345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Foreign Key</a:t>
            </a:r>
          </a:p>
        </p:txBody>
      </p:sp>
      <p:sp>
        <p:nvSpPr>
          <p:cNvPr id="51252" name="Line 133">
            <a:extLst>
              <a:ext uri="{FF2B5EF4-FFF2-40B4-BE49-F238E27FC236}">
                <a16:creationId xmlns:a16="http://schemas.microsoft.com/office/drawing/2014/main" id="{6CDE6A71-7C17-624B-A897-42EF184DA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3200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Text Box 129">
            <a:extLst>
              <a:ext uri="{FF2B5EF4-FFF2-40B4-BE49-F238E27FC236}">
                <a16:creationId xmlns:a16="http://schemas.microsoft.com/office/drawing/2014/main" id="{07E9DFA3-0C72-284F-8268-CC785D8C2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42900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Primary Key</a:t>
            </a:r>
          </a:p>
        </p:txBody>
      </p:sp>
      <p:sp>
        <p:nvSpPr>
          <p:cNvPr id="51254" name="Line 132">
            <a:extLst>
              <a:ext uri="{FF2B5EF4-FFF2-40B4-BE49-F238E27FC236}">
                <a16:creationId xmlns:a16="http://schemas.microsoft.com/office/drawing/2014/main" id="{A645061A-529D-5B4C-8261-4594F10D7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200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73C80A72-F9BF-C94B-A585-F1AB9101A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69889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Foreign Keys in SQL</a:t>
            </a:r>
          </a:p>
        </p:txBody>
      </p:sp>
      <p:graphicFrame>
        <p:nvGraphicFramePr>
          <p:cNvPr id="214353" name="Group 337">
            <a:extLst>
              <a:ext uri="{FF2B5EF4-FFF2-40B4-BE49-F238E27FC236}">
                <a16:creationId xmlns:a16="http://schemas.microsoft.com/office/drawing/2014/main" id="{1FFE4F9C-B451-6042-9123-3BB3AE7BD59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676400" y="1882775"/>
          <a:ext cx="3384551" cy="476250"/>
        </p:xfrm>
        <a:graphic>
          <a:graphicData uri="http://schemas.openxmlformats.org/drawingml/2006/table">
            <a:tbl>
              <a:tblPr/>
              <a:tblGrid>
                <a:gridCol w="94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L="91452" marR="91452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91452" marR="91452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L="91452" marR="91452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L="91452" marR="91452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356" name="Group 340">
            <a:extLst>
              <a:ext uri="{FF2B5EF4-FFF2-40B4-BE49-F238E27FC236}">
                <a16:creationId xmlns:a16="http://schemas.microsoft.com/office/drawing/2014/main" id="{62D4E22C-9428-E344-A487-AD6A2453BA02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181600" y="1882776"/>
          <a:ext cx="2133600" cy="441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372" name="Group 356">
            <a:extLst>
              <a:ext uri="{FF2B5EF4-FFF2-40B4-BE49-F238E27FC236}">
                <a16:creationId xmlns:a16="http://schemas.microsoft.com/office/drawing/2014/main" id="{B37A63BC-702D-2840-9C45-9B268D3DD18B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404100" y="1855788"/>
          <a:ext cx="3048000" cy="45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256" name="Text Box 300">
            <a:extLst>
              <a:ext uri="{FF2B5EF4-FFF2-40B4-BE49-F238E27FC236}">
                <a16:creationId xmlns:a16="http://schemas.microsoft.com/office/drawing/2014/main" id="{DB30ECEC-3938-BC48-9321-51934B46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3891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52257" name="Text Box 301">
            <a:extLst>
              <a:ext uri="{FF2B5EF4-FFF2-40B4-BE49-F238E27FC236}">
                <a16:creationId xmlns:a16="http://schemas.microsoft.com/office/drawing/2014/main" id="{654D8B2A-EF35-D847-A84F-4038AD6F5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891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52258" name="Text Box 302">
            <a:extLst>
              <a:ext uri="{FF2B5EF4-FFF2-40B4-BE49-F238E27FC236}">
                <a16:creationId xmlns:a16="http://schemas.microsoft.com/office/drawing/2014/main" id="{711887D0-6022-1045-A6C7-B3EC2548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3891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Enrolled</a:t>
            </a:r>
          </a:p>
        </p:txBody>
      </p:sp>
      <p:cxnSp>
        <p:nvCxnSpPr>
          <p:cNvPr id="52259" name="Straight Connector 12358">
            <a:extLst>
              <a:ext uri="{FF2B5EF4-FFF2-40B4-BE49-F238E27FC236}">
                <a16:creationId xmlns:a16="http://schemas.microsoft.com/office/drawing/2014/main" id="{FEBA404C-3805-0E49-9257-8ED88DB165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01000" y="1169988"/>
            <a:ext cx="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0" name="Straight Connector 12361">
            <a:extLst>
              <a:ext uri="{FF2B5EF4-FFF2-40B4-BE49-F238E27FC236}">
                <a16:creationId xmlns:a16="http://schemas.microsoft.com/office/drawing/2014/main" id="{DF8EEC15-44A8-7742-96B7-72A9E0D2A87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09800" y="1169988"/>
            <a:ext cx="5791200" cy="0"/>
          </a:xfrm>
          <a:prstGeom prst="line">
            <a:avLst/>
          </a:prstGeom>
          <a:noFill/>
          <a:ln w="19050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1" name="Straight Arrow Connector 12366">
            <a:extLst>
              <a:ext uri="{FF2B5EF4-FFF2-40B4-BE49-F238E27FC236}">
                <a16:creationId xmlns:a16="http://schemas.microsoft.com/office/drawing/2014/main" id="{A9E8EBBB-E417-A24F-8CB5-0DD5319D5D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9800" y="1169988"/>
            <a:ext cx="0" cy="609600"/>
          </a:xfrm>
          <a:prstGeom prst="straightConnector1">
            <a:avLst/>
          </a:prstGeom>
          <a:noFill/>
          <a:ln w="19050">
            <a:solidFill>
              <a:srgbClr val="CF0E3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2" name="Straight Connector 82">
            <a:extLst>
              <a:ext uri="{FF2B5EF4-FFF2-40B4-BE49-F238E27FC236}">
                <a16:creationId xmlns:a16="http://schemas.microsoft.com/office/drawing/2014/main" id="{4E2F2052-246C-154D-A33D-41B8BAA735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67800" y="147478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3" name="Straight Connector 84">
            <a:extLst>
              <a:ext uri="{FF2B5EF4-FFF2-40B4-BE49-F238E27FC236}">
                <a16:creationId xmlns:a16="http://schemas.microsoft.com/office/drawing/2014/main" id="{68DA54A5-3FAB-D440-8BAB-8F5BDE5B827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07064" y="1474788"/>
            <a:ext cx="3360737" cy="0"/>
          </a:xfrm>
          <a:prstGeom prst="line">
            <a:avLst/>
          </a:prstGeom>
          <a:noFill/>
          <a:ln w="19050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4" name="Straight Arrow Connector 86">
            <a:extLst>
              <a:ext uri="{FF2B5EF4-FFF2-40B4-BE49-F238E27FC236}">
                <a16:creationId xmlns:a16="http://schemas.microsoft.com/office/drawing/2014/main" id="{981EB8B2-3952-754C-8DF2-6A19DAB867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5000" y="1474788"/>
            <a:ext cx="0" cy="381000"/>
          </a:xfrm>
          <a:prstGeom prst="straightConnector1">
            <a:avLst/>
          </a:prstGeom>
          <a:noFill/>
          <a:ln w="19050">
            <a:solidFill>
              <a:srgbClr val="CF0E3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6">
            <a:extLst>
              <a:ext uri="{FF2B5EF4-FFF2-40B4-BE49-F238E27FC236}">
                <a16:creationId xmlns:a16="http://schemas.microsoft.com/office/drawing/2014/main" id="{F2805DD3-AE5C-F744-AFBE-B539B2AB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162300"/>
            <a:ext cx="78898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en-US" b="1">
                <a:latin typeface="Courier New" panose="02070309020205020404" pitchFamily="49" charset="0"/>
              </a:rPr>
              <a:t>CREATE TABLE Enrolled </a:t>
            </a:r>
            <a:r>
              <a:rPr lang="en-US" altLang="en-US">
                <a:latin typeface="Arial" panose="020B0604020202020204" pitchFamily="34" charset="0"/>
              </a:rPr>
              <a:t>(</a:t>
            </a:r>
          </a:p>
          <a:p>
            <a:pPr eaLnBrk="1" hangingPunct="1">
              <a:lnSpc>
                <a:spcPct val="7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  </a:t>
            </a:r>
            <a:r>
              <a:rPr lang="en-US" altLang="en-US" sz="2000" i="1">
                <a:latin typeface="Arial" panose="020B0604020202020204" pitchFamily="34" charset="0"/>
              </a:rPr>
              <a:t>SID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CHAR(20)</a:t>
            </a:r>
            <a:r>
              <a:rPr lang="en-US" altLang="en-US">
                <a:latin typeface="Arial" panose="020B0604020202020204" pitchFamily="34" charset="0"/>
              </a:rPr>
              <a:t>,  </a:t>
            </a:r>
            <a:r>
              <a:rPr lang="en-US" altLang="en-US" sz="2000" i="1">
                <a:latin typeface="Arial" panose="020B0604020202020204" pitchFamily="34" charset="0"/>
              </a:rPr>
              <a:t>CID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CHAR(20)</a:t>
            </a:r>
            <a:r>
              <a:rPr lang="en-US" altLang="en-US">
                <a:latin typeface="Arial" panose="020B0604020202020204" pitchFamily="34" charset="0"/>
              </a:rPr>
              <a:t>,  </a:t>
            </a:r>
            <a:r>
              <a:rPr lang="en-US" altLang="en-US" sz="2000" i="1">
                <a:latin typeface="Arial" panose="020B0604020202020204" pitchFamily="34" charset="0"/>
              </a:rPr>
              <a:t>Grade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CHAR(2)</a:t>
            </a:r>
            <a:r>
              <a:rPr lang="en-US" altLang="en-US">
                <a:latin typeface="Arial" panose="020B0604020202020204" pitchFamily="34" charset="0"/>
              </a:rPr>
              <a:t>,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  </a:t>
            </a:r>
            <a:r>
              <a:rPr lang="en-US" altLang="en-US" sz="2200" b="1">
                <a:latin typeface="Courier New" panose="02070309020205020404" pitchFamily="49" charset="0"/>
              </a:rPr>
              <a:t>CONSTRAINT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Enrolled_PK 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PRIMARY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>
                <a:latin typeface="Arial" panose="020B0604020202020204" pitchFamily="34" charset="0"/>
              </a:rPr>
              <a:t> (</a:t>
            </a:r>
            <a:r>
              <a:rPr lang="en-US" altLang="en-US" sz="2200" i="1">
                <a:latin typeface="Arial" panose="020B0604020202020204" pitchFamily="34" charset="0"/>
              </a:rPr>
              <a:t>SID, CID</a:t>
            </a:r>
            <a:r>
              <a:rPr lang="en-US" altLang="en-US" sz="2200">
                <a:latin typeface="Arial" panose="020B0604020202020204" pitchFamily="34" charset="0"/>
              </a:rPr>
              <a:t>) ,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  CONSTRAINT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Enrolled_FK_sid </a:t>
            </a:r>
            <a:endParaRPr lang="en-US" altLang="en-US" sz="22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</a:rPr>
              <a:t>		 </a:t>
            </a:r>
            <a:r>
              <a:rPr lang="en-US" altLang="en-US" sz="2200" b="1">
                <a:latin typeface="Courier New" panose="02070309020205020404" pitchFamily="49" charset="0"/>
              </a:rPr>
              <a:t>FOREIGN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>
                <a:latin typeface="Arial" panose="020B0604020202020204" pitchFamily="34" charset="0"/>
              </a:rPr>
              <a:t> (</a:t>
            </a:r>
            <a:r>
              <a:rPr lang="en-US" altLang="en-US" sz="2200" i="1">
                <a:latin typeface="Arial" panose="020B0604020202020204" pitchFamily="34" charset="0"/>
              </a:rPr>
              <a:t>SID</a:t>
            </a:r>
            <a:r>
              <a:rPr lang="en-US" altLang="en-US" sz="2200">
                <a:latin typeface="Arial" panose="020B0604020202020204" pitchFamily="34" charset="0"/>
              </a:rPr>
              <a:t>) </a:t>
            </a:r>
            <a:r>
              <a:rPr lang="en-US" altLang="en-US" sz="2200" b="1">
                <a:latin typeface="Courier New" panose="02070309020205020404" pitchFamily="49" charset="0"/>
              </a:rPr>
              <a:t>REFERENCES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Students (SID) ,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</a:rPr>
              <a:t>	  </a:t>
            </a:r>
            <a:r>
              <a:rPr lang="en-US" altLang="en-US" sz="2200" b="1">
                <a:latin typeface="Courier New" panose="02070309020205020404" pitchFamily="49" charset="0"/>
              </a:rPr>
              <a:t>CONSTRAINT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Enrolled_FK_cid  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 i="1">
                <a:latin typeface="Arial" panose="020B0604020202020204" pitchFamily="34" charset="0"/>
              </a:rPr>
              <a:t>             </a:t>
            </a:r>
            <a:r>
              <a:rPr lang="en-US" altLang="en-US" sz="2200" b="1">
                <a:latin typeface="Courier New" panose="02070309020205020404" pitchFamily="49" charset="0"/>
              </a:rPr>
              <a:t>FOREIGN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>
                <a:latin typeface="Arial" panose="020B0604020202020204" pitchFamily="34" charset="0"/>
              </a:rPr>
              <a:t> (</a:t>
            </a:r>
            <a:r>
              <a:rPr lang="en-US" altLang="en-US" sz="2200" i="1">
                <a:latin typeface="Arial" panose="020B0604020202020204" pitchFamily="34" charset="0"/>
              </a:rPr>
              <a:t>CID</a:t>
            </a:r>
            <a:r>
              <a:rPr lang="en-US" altLang="en-US" sz="2200">
                <a:latin typeface="Arial" panose="020B0604020202020204" pitchFamily="34" charset="0"/>
              </a:rPr>
              <a:t>) </a:t>
            </a:r>
            <a:r>
              <a:rPr lang="en-US" altLang="en-US" sz="2200" b="1">
                <a:latin typeface="Courier New" panose="02070309020205020404" pitchFamily="49" charset="0"/>
              </a:rPr>
              <a:t>REFERENCES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Courses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 i="1">
                <a:latin typeface="Arial" panose="020B0604020202020204" pitchFamily="34" charset="0"/>
              </a:rPr>
              <a:t>        </a:t>
            </a:r>
            <a:r>
              <a:rPr lang="en-US" altLang="en-US" sz="2200">
                <a:latin typeface="Arial" panose="020B060402020202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o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E25-0B7C-584B-A5FA-19E0009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Now let’s move on to actually using the relational model with SQLite.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8DF3-B9D5-D049-8473-DB3FE3FC3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29632B8-869D-5D4B-B606-9AF3B252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Relational Model</a:t>
            </a:r>
          </a:p>
        </p:txBody>
      </p:sp>
      <p:graphicFrame>
        <p:nvGraphicFramePr>
          <p:cNvPr id="214353" name="Group 337">
            <a:extLst>
              <a:ext uri="{FF2B5EF4-FFF2-40B4-BE49-F238E27FC236}">
                <a16:creationId xmlns:a16="http://schemas.microsoft.com/office/drawing/2014/main" id="{68EF18E3-E213-574D-9953-F0B16ACFA01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1800" y="1322388"/>
          <a:ext cx="3479800" cy="1793874"/>
        </p:xfrm>
        <a:graphic>
          <a:graphicData uri="http://schemas.openxmlformats.org/drawingml/2006/table">
            <a:tbl>
              <a:tblPr/>
              <a:tblGrid>
                <a:gridCol w="105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Susan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356" name="Group 340">
            <a:extLst>
              <a:ext uri="{FF2B5EF4-FFF2-40B4-BE49-F238E27FC236}">
                <a16:creationId xmlns:a16="http://schemas.microsoft.com/office/drawing/2014/main" id="{888C0A88-B9C8-8E48-9822-C5F70246579D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334000" y="1322388"/>
          <a:ext cx="1981200" cy="17653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372" name="Group 356">
            <a:extLst>
              <a:ext uri="{FF2B5EF4-FFF2-40B4-BE49-F238E27FC236}">
                <a16:creationId xmlns:a16="http://schemas.microsoft.com/office/drawing/2014/main" id="{C4253B3F-5D6F-E14A-826A-15C0F774584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467600" y="1627188"/>
          <a:ext cx="3048000" cy="14636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B+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28" name="Text Box 300">
            <a:extLst>
              <a:ext uri="{FF2B5EF4-FFF2-40B4-BE49-F238E27FC236}">
                <a16:creationId xmlns:a16="http://schemas.microsoft.com/office/drawing/2014/main" id="{ACFD4ADE-F230-7648-ACC4-ACC3648A7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035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15429" name="Text Box 301">
            <a:extLst>
              <a:ext uri="{FF2B5EF4-FFF2-40B4-BE49-F238E27FC236}">
                <a16:creationId xmlns:a16="http://schemas.microsoft.com/office/drawing/2014/main" id="{17C08BE2-73D3-6649-AFB1-1AC09194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035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15430" name="Text Box 302">
            <a:extLst>
              <a:ext uri="{FF2B5EF4-FFF2-40B4-BE49-F238E27FC236}">
                <a16:creationId xmlns:a16="http://schemas.microsoft.com/office/drawing/2014/main" id="{3C687242-61EA-E547-A238-7C43BFFA2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3035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Enrollment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D26174D-5389-D24D-8E3E-541DBBE044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98675" y="4038600"/>
            <a:ext cx="8001000" cy="2400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It is the most popular implementation model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Simplest, most uniform data structures, and is the most formal of all data model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altLang="en-US" sz="16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Both entity types and relationship types are represented by </a:t>
            </a:r>
            <a:r>
              <a:rPr lang="en-US" altLang="en-US" b="1" i="1" dirty="0">
                <a:solidFill>
                  <a:srgbClr val="C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relations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i.e., </a:t>
            </a:r>
            <a:r>
              <a:rPr lang="en-US" altLang="en-US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786272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23FAB5F-9D8D-CE4F-99D3-51CA74B13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921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 Schema</a:t>
            </a:r>
          </a:p>
        </p:txBody>
      </p:sp>
      <p:sp>
        <p:nvSpPr>
          <p:cNvPr id="25602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E3866C12-32B0-8F42-9388-6667400B1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2766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C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relation schema</a:t>
            </a:r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 specifies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name of the relation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attribute names A</a:t>
            </a:r>
            <a:r>
              <a:rPr lang="en-US" altLang="en-US" sz="2200" baseline="-25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of R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domain D</a:t>
            </a:r>
            <a:r>
              <a:rPr lang="en-US" altLang="en-US" sz="2200" baseline="-25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 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(data type + format) for each attribute A</a:t>
            </a:r>
            <a:r>
              <a:rPr lang="en-US" altLang="en-US" sz="2200" baseline="-25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endParaRPr lang="en-US" altLang="en-US" sz="1200" baseline="-25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type is a set of </a:t>
            </a:r>
            <a:r>
              <a:rPr lang="en-US" altLang="en-US" sz="22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atomic data 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values: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 attribute is a set-valued (</a:t>
            </a:r>
            <a:r>
              <a:rPr lang="en-US" altLang="en-US" sz="2000" dirty="0">
                <a:solidFill>
                  <a:srgbClr val="C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1st Normal Form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1-NF)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 attribute is composite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format specifies the representation of a data value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88068" name="Group 4">
            <a:extLst>
              <a:ext uri="{FF2B5EF4-FFF2-40B4-BE49-F238E27FC236}">
                <a16:creationId xmlns:a16="http://schemas.microsoft.com/office/drawing/2014/main" id="{779268A1-0F60-7247-910E-240B062447A0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828800"/>
          <a:ext cx="5181598" cy="8397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Smith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John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395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Aiken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Mary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117" name="Group 53">
            <a:extLst>
              <a:ext uri="{FF2B5EF4-FFF2-40B4-BE49-F238E27FC236}">
                <a16:creationId xmlns:a16="http://schemas.microsoft.com/office/drawing/2014/main" id="{7F65DF2B-585A-4444-9CFD-6590B983165B}"/>
              </a:ext>
            </a:extLst>
          </p:cNvPr>
          <p:cNvGraphicFramePr>
            <a:graphicFrameLocks noGrp="1"/>
          </p:cNvGraphicFramePr>
          <p:nvPr/>
        </p:nvGraphicFramePr>
        <p:xfrm>
          <a:off x="3352801" y="1295400"/>
          <a:ext cx="5181601" cy="457200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37" name="Text Box 50">
            <a:extLst>
              <a:ext uri="{FF2B5EF4-FFF2-40B4-BE49-F238E27FC236}">
                <a16:creationId xmlns:a16="http://schemas.microsoft.com/office/drawing/2014/main" id="{5EBA0A04-B000-B541-8891-714B2AA44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9" y="1295401"/>
            <a:ext cx="15319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b="1">
                <a:solidFill>
                  <a:srgbClr val="0000FF"/>
                </a:solidFill>
                <a:latin typeface="Tahoma" panose="020B0604030504040204" pitchFamily="34" charset="0"/>
              </a:rPr>
              <a:t>STUDENT</a:t>
            </a:r>
          </a:p>
        </p:txBody>
      </p:sp>
      <p:sp>
        <p:nvSpPr>
          <p:cNvPr id="25638" name="Rectangle 51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65C96B3-96DC-BA4B-AB98-7EEB0CBC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9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/>
              <a:t> </a:t>
            </a:r>
            <a:r>
              <a:rPr lang="en-US" altLang="en-US" b="1" i="1"/>
              <a:t>What is the meaning</a:t>
            </a:r>
            <a:r>
              <a:rPr lang="en-US" altLang="en-US"/>
              <a:t>?</a:t>
            </a:r>
          </a:p>
        </p:txBody>
      </p:sp>
      <p:sp>
        <p:nvSpPr>
          <p:cNvPr id="25639" name="AutoShape 45">
            <a:extLst>
              <a:ext uri="{FF2B5EF4-FFF2-40B4-BE49-F238E27FC236}">
                <a16:creationId xmlns:a16="http://schemas.microsoft.com/office/drawing/2014/main" id="{27168A1F-9655-9944-8120-6A96088C585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86800" y="14192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A3E842-635B-E440-AB76-B13BB3461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2954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F89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sz="2000" b="1" dirty="0">
                <a:latin typeface="+mj-lt"/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173935635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615C678-A487-8248-AB38-3FFCC6B91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Table Schema</a:t>
            </a:r>
          </a:p>
        </p:txBody>
      </p:sp>
      <p:sp>
        <p:nvSpPr>
          <p:cNvPr id="27650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35E3741-F37F-5340-92C3-162E508B4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49303"/>
            <a:ext cx="8077200" cy="4038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Name, Major, GPA)</a:t>
            </a:r>
            <a:endParaRPr lang="en-US" altLang="en-US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b="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CREATE TABLE  </a:t>
            </a: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</a:t>
            </a:r>
            <a:r>
              <a:rPr lang="en-US" altLang="en-US" sz="28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Name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Major   CHAR(4),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GPA    DEC(3,2)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6737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16A1E157-2938-9449-B7EA-6F3DD1158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SQL Data Types</a:t>
            </a:r>
          </a:p>
        </p:txBody>
      </p:sp>
      <p:sp>
        <p:nvSpPr>
          <p:cNvPr id="15974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1BE41B89-926A-4240-BC52-773069C00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4642" y="1680167"/>
            <a:ext cx="1033307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Each value stored in an SQLite database (or manipulated by the database engine) has one of the following storage classes: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NULL</a:t>
            </a:r>
            <a:r>
              <a:rPr lang="en-US" sz="2400" dirty="0"/>
              <a:t>. The value is a NULL value.</a:t>
            </a:r>
          </a:p>
          <a:p>
            <a:pPr marL="0" indent="0">
              <a:buNone/>
            </a:pPr>
            <a:r>
              <a:rPr lang="en-US" sz="2400" b="1" dirty="0"/>
              <a:t>INTEGER</a:t>
            </a:r>
            <a:r>
              <a:rPr lang="en-US" sz="2400" dirty="0"/>
              <a:t>. The value is a signed integer, stored in 1, 2, 3, 4, 6, or 8 bytes</a:t>
            </a:r>
            <a:br>
              <a:rPr lang="en-US" sz="2400" dirty="0"/>
            </a:br>
            <a:r>
              <a:rPr lang="en-US" sz="2400" dirty="0"/>
              <a:t>	 depending on the magnitude of the value.</a:t>
            </a:r>
          </a:p>
          <a:p>
            <a:pPr marL="0" indent="0">
              <a:buNone/>
            </a:pPr>
            <a:r>
              <a:rPr lang="en-US" sz="2400" b="1" dirty="0"/>
              <a:t>REAL</a:t>
            </a:r>
            <a:r>
              <a:rPr lang="en-US" sz="2400" dirty="0"/>
              <a:t>. The value is a floating point value, stored as an 8-byte IEEE floating point</a:t>
            </a:r>
            <a:br>
              <a:rPr lang="en-US" sz="2400" dirty="0"/>
            </a:br>
            <a:r>
              <a:rPr lang="en-US" sz="2400" dirty="0"/>
              <a:t>	 number.</a:t>
            </a:r>
          </a:p>
          <a:p>
            <a:pPr marL="0" indent="0">
              <a:buNone/>
            </a:pPr>
            <a:r>
              <a:rPr lang="en-US" sz="2400" b="1" dirty="0"/>
              <a:t>TEXT</a:t>
            </a:r>
            <a:r>
              <a:rPr lang="en-US" sz="2400" dirty="0"/>
              <a:t>. The value is a text string, stored using the database encoding (UTF-8, UTF-</a:t>
            </a:r>
            <a:br>
              <a:rPr lang="en-US" sz="2400" dirty="0"/>
            </a:br>
            <a:r>
              <a:rPr lang="en-US" sz="2400" dirty="0"/>
              <a:t>	 16BE or UTF-16LE).</a:t>
            </a:r>
          </a:p>
          <a:p>
            <a:pPr marL="0" indent="0">
              <a:buNone/>
            </a:pPr>
            <a:r>
              <a:rPr lang="en-US" sz="2400" b="1" dirty="0"/>
              <a:t>BLOB</a:t>
            </a:r>
            <a:r>
              <a:rPr lang="en-US" sz="2400" dirty="0"/>
              <a:t>. The value is a blob of data, stored exactly as it was input.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2011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84C7-15B8-C54B-A134-3F43FAD5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32AB-3E4A-CA44-986C-7C2B8E1D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SQLite does not have a storage class set aside for storing dates and/or times. Instead, the built-in date and time functions of SQLite are capable of storing dates and times as TEXT, REAL, or INTEGER values:</a:t>
            </a:r>
          </a:p>
          <a:p>
            <a:pPr marL="0" indent="0">
              <a:buNone/>
            </a:pPr>
            <a:r>
              <a:rPr lang="en-US" b="1" dirty="0"/>
              <a:t>	TEXT</a:t>
            </a:r>
            <a:r>
              <a:rPr lang="en-US" dirty="0"/>
              <a:t> as ISO8601 strings ("YYYY-MM-DD HH:MM:SS.SSS").</a:t>
            </a:r>
          </a:p>
          <a:p>
            <a:pPr marL="0" indent="0">
              <a:buNone/>
            </a:pPr>
            <a:r>
              <a:rPr lang="en-US" b="1" dirty="0"/>
              <a:t>	REAL</a:t>
            </a:r>
            <a:r>
              <a:rPr lang="en-US" dirty="0"/>
              <a:t> as Julian day numbers, the number of days since noon in</a:t>
            </a:r>
            <a:br>
              <a:rPr lang="en-US" dirty="0"/>
            </a:br>
            <a:r>
              <a:rPr lang="en-US" dirty="0"/>
              <a:t>		Greenwich on November 24, 4714 B.C. according to the</a:t>
            </a:r>
            <a:br>
              <a:rPr lang="en-US" dirty="0"/>
            </a:br>
            <a:r>
              <a:rPr lang="en-US" dirty="0"/>
              <a:t>		proleptic Gregorian calendar.</a:t>
            </a:r>
          </a:p>
          <a:p>
            <a:pPr marL="0" indent="0">
              <a:buNone/>
            </a:pPr>
            <a:r>
              <a:rPr lang="en-US" b="1" dirty="0"/>
              <a:t>	INTEGER</a:t>
            </a:r>
            <a:r>
              <a:rPr lang="en-US" dirty="0"/>
              <a:t> as Unix Time, the number of seconds since 1970-01-01</a:t>
            </a:r>
            <a:br>
              <a:rPr lang="en-US" dirty="0"/>
            </a:br>
            <a:r>
              <a:rPr lang="en-US" dirty="0"/>
              <a:t>		00:00:00 UTC.</a:t>
            </a:r>
          </a:p>
          <a:p>
            <a:pPr marL="0" indent="0">
              <a:buNone/>
            </a:pPr>
            <a:r>
              <a:rPr lang="en-US" dirty="0"/>
              <a:t>Applications can chose to store dates and times in any of these formats and freely convert between formats using the built-in functions.</a:t>
            </a:r>
          </a:p>
        </p:txBody>
      </p:sp>
    </p:spTree>
    <p:extLst>
      <p:ext uri="{BB962C8B-B14F-4D97-AF65-F5344CB8AC3E}">
        <p14:creationId xmlns:p14="http://schemas.microsoft.com/office/powerpoint/2010/main" val="347869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FFE0-DBD4-C24D-B915-182F8EA4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DD16-1051-6B4F-AB21-2D417DDB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565" y="1793728"/>
            <a:ext cx="96348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SQLite </a:t>
            </a:r>
            <a:r>
              <a:rPr lang="en-US" b="1" dirty="0"/>
              <a:t>NULL</a:t>
            </a:r>
            <a:r>
              <a:rPr lang="en-US" dirty="0"/>
              <a:t> is the term used to represent a missing value. A NULL value in a table is a value in a field that appears to be blank.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field with a NULL value is a field with no value. It is very important to understand that a NULL value is different than a zero value or a field that contains spaces.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come back to this in our demos.</a:t>
            </a:r>
          </a:p>
        </p:txBody>
      </p:sp>
    </p:spTree>
    <p:extLst>
      <p:ext uri="{BB962C8B-B14F-4D97-AF65-F5344CB8AC3E}">
        <p14:creationId xmlns:p14="http://schemas.microsoft.com/office/powerpoint/2010/main" val="98493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C5E38D0F-25FE-AC48-B827-3BD5E31DA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Database Schema</a:t>
            </a:r>
          </a:p>
        </p:txBody>
      </p:sp>
      <p:sp>
        <p:nvSpPr>
          <p:cNvPr id="9523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03EF77B-E5D5-6548-8FBF-5255865B3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7904" y="2759075"/>
            <a:ext cx="5803900" cy="3733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sz="2500" dirty="0">
                <a:latin typeface="Tahoma" charset="0"/>
                <a:ea typeface="ＭＳ Ｐゴシック" charset="0"/>
                <a:cs typeface="ＭＳ Ｐゴシック" charset="0"/>
              </a:rPr>
              <a:t>Integrity Constraints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Tahoma" charset="0"/>
                <a:ea typeface="ＭＳ Ｐゴシック" charset="0"/>
              </a:rPr>
              <a:t>Structural</a:t>
            </a:r>
            <a:r>
              <a:rPr lang="en-US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Integrity Constraints</a:t>
            </a: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C00000"/>
                </a:solidFill>
                <a:latin typeface="Tahoma" charset="0"/>
                <a:ea typeface="ＭＳ Ｐゴシック" charset="0"/>
              </a:rPr>
              <a:t>key</a:t>
            </a:r>
            <a:r>
              <a:rPr lang="en-US" sz="2200" dirty="0">
                <a:solidFill>
                  <a:srgbClr val="FF33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200" dirty="0">
                <a:latin typeface="Tahoma" charset="0"/>
                <a:ea typeface="ＭＳ Ｐゴシック" charset="0"/>
              </a:rPr>
              <a:t>constraints: uniqueness of keys</a:t>
            </a: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C00000"/>
                </a:solidFill>
                <a:latin typeface="Tahoma" charset="0"/>
                <a:ea typeface="ＭＳ Ｐゴシック" charset="0"/>
              </a:rPr>
              <a:t>entity integrity </a:t>
            </a:r>
            <a:r>
              <a:rPr lang="en-US" sz="2200" dirty="0">
                <a:latin typeface="Tahoma" charset="0"/>
                <a:ea typeface="ＭＳ Ｐゴシック" charset="0"/>
              </a:rPr>
              <a:t>constraint: </a:t>
            </a:r>
            <a:br>
              <a:rPr lang="en-US" sz="2200" dirty="0">
                <a:latin typeface="Tahoma" charset="0"/>
                <a:ea typeface="ＭＳ Ｐゴシック" charset="0"/>
              </a:rPr>
            </a:br>
            <a:r>
              <a:rPr lang="en-US" sz="2200" dirty="0">
                <a:latin typeface="Tahoma" charset="0"/>
                <a:ea typeface="ＭＳ Ｐゴシック" charset="0"/>
              </a:rPr>
              <a:t>no primary key value can be </a:t>
            </a:r>
            <a:r>
              <a:rPr lang="en-US" sz="2200" b="1" dirty="0">
                <a:latin typeface="Tahoma" charset="0"/>
                <a:ea typeface="ＭＳ Ｐゴシック" charset="0"/>
              </a:rPr>
              <a:t>NULL</a:t>
            </a:r>
            <a:r>
              <a:rPr lang="en-US" sz="2200" dirty="0">
                <a:latin typeface="Tahoma" charset="0"/>
                <a:ea typeface="ＭＳ Ｐゴシック" charset="0"/>
              </a:rPr>
              <a:t> </a:t>
            </a:r>
            <a:endParaRPr lang="en-US" sz="2200" b="1" dirty="0">
              <a:latin typeface="Tahoma" charset="0"/>
              <a:ea typeface="ＭＳ Ｐゴシック" charset="0"/>
            </a:endParaRP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C00000"/>
                </a:solidFill>
                <a:latin typeface="Tahoma" charset="0"/>
                <a:ea typeface="ＭＳ Ｐゴシック" charset="0"/>
              </a:rPr>
              <a:t>referential integrity</a:t>
            </a:r>
            <a:r>
              <a:rPr lang="en-US" sz="2200" dirty="0">
                <a:solidFill>
                  <a:srgbClr val="FF33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200" dirty="0">
                <a:latin typeface="Tahoma" charset="0"/>
                <a:ea typeface="ＭＳ Ｐゴシック" charset="0"/>
              </a:rPr>
              <a:t>constraint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632A2BE0-ADE3-BF45-9620-D26073CFF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4" y="2606675"/>
            <a:ext cx="23637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02E9965-38C6-8641-9DC1-6BE91D5AF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604" y="16160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2"/>
              </a:buClr>
            </a:pPr>
            <a:r>
              <a:rPr lang="en-US" altLang="en-US" sz="2500" dirty="0">
                <a:latin typeface="Tahoma" panose="020B0604030504040204" pitchFamily="34" charset="0"/>
              </a:rPr>
              <a:t>A </a:t>
            </a:r>
            <a:r>
              <a:rPr lang="en-US" altLang="en-US" sz="2500" i="1" dirty="0">
                <a:latin typeface="Tahoma" panose="020B0604030504040204" pitchFamily="34" charset="0"/>
              </a:rPr>
              <a:t>database  schema</a:t>
            </a:r>
            <a:r>
              <a:rPr lang="en-US" altLang="en-US" sz="2500" dirty="0">
                <a:latin typeface="Tahoma" panose="020B0604030504040204" pitchFamily="34" charset="0"/>
              </a:rPr>
              <a:t> is a set of relation schemas </a:t>
            </a:r>
            <a:br>
              <a:rPr lang="en-US" altLang="en-US" sz="2500" dirty="0">
                <a:latin typeface="Tahoma" panose="020B0604030504040204" pitchFamily="34" charset="0"/>
              </a:rPr>
            </a:br>
            <a:r>
              <a:rPr lang="en-US" altLang="en-US" sz="2500" dirty="0">
                <a:latin typeface="Tahoma" panose="020B0604030504040204" pitchFamily="34" charset="0"/>
              </a:rPr>
              <a:t>                 and a set of </a:t>
            </a:r>
            <a:r>
              <a:rPr lang="en-US" altLang="en-US" sz="2500" b="1" i="1" dirty="0">
                <a:latin typeface="Tahoma" panose="020B0604030504040204" pitchFamily="34" charset="0"/>
              </a:rPr>
              <a:t>integrity constraints</a:t>
            </a:r>
            <a:endParaRPr lang="en-US" altLang="en-US" sz="25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chemeClr val="tx2"/>
              </a:buClr>
            </a:pPr>
            <a:endParaRPr lang="en-US" altLang="en-US" sz="25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87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1104</Words>
  <Application>Microsoft Macintosh PowerPoint</Application>
  <PresentationFormat>Widescreen</PresentationFormat>
  <Paragraphs>370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ＭＳ Ｐゴシック</vt:lpstr>
      <vt:lpstr>-webkit-standard</vt:lpstr>
      <vt:lpstr>Arial</vt:lpstr>
      <vt:lpstr>Arial Narrow</vt:lpstr>
      <vt:lpstr>Calibri</vt:lpstr>
      <vt:lpstr>Calibri Light</vt:lpstr>
      <vt:lpstr>Comic Sans MS</vt:lpstr>
      <vt:lpstr>Courier New</vt:lpstr>
      <vt:lpstr>Helvetica</vt:lpstr>
      <vt:lpstr>Monotype Sorts</vt:lpstr>
      <vt:lpstr>Tahoma</vt:lpstr>
      <vt:lpstr>Times New Roman</vt:lpstr>
      <vt:lpstr>Wingdings</vt:lpstr>
      <vt:lpstr>Office Theme</vt:lpstr>
      <vt:lpstr>Introduction to the Relational Model</vt:lpstr>
      <vt:lpstr>PowerPoint Presentation</vt:lpstr>
      <vt:lpstr>Relational Model</vt:lpstr>
      <vt:lpstr>Relation Schema</vt:lpstr>
      <vt:lpstr>Example Table Schema</vt:lpstr>
      <vt:lpstr>SQL Data Types</vt:lpstr>
      <vt:lpstr>Date and Time in SQL</vt:lpstr>
      <vt:lpstr>NULL</vt:lpstr>
      <vt:lpstr>Relational Database Schema</vt:lpstr>
      <vt:lpstr>Integrity Constraints (ICs)</vt:lpstr>
      <vt:lpstr>Primary Key Constraint</vt:lpstr>
      <vt:lpstr>Example of Keys</vt:lpstr>
      <vt:lpstr>Example Table Schema in SQL</vt:lpstr>
      <vt:lpstr>Example Table Schema in SQL (2)</vt:lpstr>
      <vt:lpstr>Example Table Schema in SQL (3)</vt:lpstr>
      <vt:lpstr>Identifying the Key</vt:lpstr>
      <vt:lpstr>Foreign Keys</vt:lpstr>
      <vt:lpstr>Foreign Key &amp; Primary Key</vt:lpstr>
      <vt:lpstr>Foreign Key Constraints</vt:lpstr>
      <vt:lpstr>Any Attribute can be a Foreign Key  </vt:lpstr>
      <vt:lpstr> Foreign Keys in SQL</vt:lpstr>
      <vt:lpstr>Now let’s move on to actually using the relational model with SQLite.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Levandoski, Andrew Gerald</dc:creator>
  <cp:lastModifiedBy>Levandoski, Andrew Gerald</cp:lastModifiedBy>
  <cp:revision>6</cp:revision>
  <dcterms:created xsi:type="dcterms:W3CDTF">2018-11-07T04:13:48Z</dcterms:created>
  <dcterms:modified xsi:type="dcterms:W3CDTF">2018-11-07T15:46:41Z</dcterms:modified>
</cp:coreProperties>
</file>