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E9B5A-36EA-440A-B472-9F4213B094BD}" v="3" dt="2024-05-19T08:50:27.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65" d="100"/>
          <a:sy n="65" d="100"/>
        </p:scale>
        <p:origin x="10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ce Enfield" userId="9c6e5e20fa7f25ca" providerId="LiveId" clId="{B56E9B5A-36EA-440A-B472-9F4213B094BD}"/>
    <pc:docChg chg="custSel addSld modSld">
      <pc:chgData name="Reece Enfield" userId="9c6e5e20fa7f25ca" providerId="LiveId" clId="{B56E9B5A-36EA-440A-B472-9F4213B094BD}" dt="2024-05-19T09:20:30.773" v="6028" actId="20577"/>
      <pc:docMkLst>
        <pc:docMk/>
      </pc:docMkLst>
      <pc:sldChg chg="addSp delSp modSp mod">
        <pc:chgData name="Reece Enfield" userId="9c6e5e20fa7f25ca" providerId="LiveId" clId="{B56E9B5A-36EA-440A-B472-9F4213B094BD}" dt="2024-05-19T07:06:47.974" v="784" actId="27636"/>
        <pc:sldMkLst>
          <pc:docMk/>
          <pc:sldMk cId="2823866752" sldId="257"/>
        </pc:sldMkLst>
        <pc:spChg chg="add del mod">
          <ac:chgData name="Reece Enfield" userId="9c6e5e20fa7f25ca" providerId="LiveId" clId="{B56E9B5A-36EA-440A-B472-9F4213B094BD}" dt="2024-05-19T07:06:47.974" v="784" actId="27636"/>
          <ac:spMkLst>
            <pc:docMk/>
            <pc:sldMk cId="2823866752" sldId="257"/>
            <ac:spMk id="3" creationId="{07A184C9-AE0A-3915-3855-2BCDDEE582E1}"/>
          </ac:spMkLst>
        </pc:spChg>
        <pc:picChg chg="add mod">
          <ac:chgData name="Reece Enfield" userId="9c6e5e20fa7f25ca" providerId="LiveId" clId="{B56E9B5A-36EA-440A-B472-9F4213B094BD}" dt="2024-05-19T06:56:04.426" v="1" actId="931"/>
          <ac:picMkLst>
            <pc:docMk/>
            <pc:sldMk cId="2823866752" sldId="257"/>
            <ac:picMk id="5" creationId="{2AD18CA8-9A26-F4B9-BE49-A01E3ADDCE2E}"/>
          </ac:picMkLst>
        </pc:picChg>
      </pc:sldChg>
      <pc:sldChg chg="modSp mod">
        <pc:chgData name="Reece Enfield" userId="9c6e5e20fa7f25ca" providerId="LiveId" clId="{B56E9B5A-36EA-440A-B472-9F4213B094BD}" dt="2024-05-19T07:43:07.125" v="1885" actId="20577"/>
        <pc:sldMkLst>
          <pc:docMk/>
          <pc:sldMk cId="2341954961" sldId="258"/>
        </pc:sldMkLst>
        <pc:spChg chg="mod">
          <ac:chgData name="Reece Enfield" userId="9c6e5e20fa7f25ca" providerId="LiveId" clId="{B56E9B5A-36EA-440A-B472-9F4213B094BD}" dt="2024-05-19T07:43:07.125" v="1885" actId="20577"/>
          <ac:spMkLst>
            <pc:docMk/>
            <pc:sldMk cId="2341954961" sldId="258"/>
            <ac:spMk id="2" creationId="{808DF527-5ACF-6C03-7A0C-EF2F845308D5}"/>
          </ac:spMkLst>
        </pc:spChg>
        <pc:spChg chg="mod">
          <ac:chgData name="Reece Enfield" userId="9c6e5e20fa7f25ca" providerId="LiveId" clId="{B56E9B5A-36EA-440A-B472-9F4213B094BD}" dt="2024-05-19T07:42:10.844" v="1879" actId="1076"/>
          <ac:spMkLst>
            <pc:docMk/>
            <pc:sldMk cId="2341954961" sldId="258"/>
            <ac:spMk id="3" creationId="{20E2B709-5C2D-C261-D762-79FF4F0D0477}"/>
          </ac:spMkLst>
        </pc:spChg>
      </pc:sldChg>
      <pc:sldChg chg="modSp mod">
        <pc:chgData name="Reece Enfield" userId="9c6e5e20fa7f25ca" providerId="LiveId" clId="{B56E9B5A-36EA-440A-B472-9F4213B094BD}" dt="2024-05-19T07:56:01.574" v="2989" actId="20577"/>
        <pc:sldMkLst>
          <pc:docMk/>
          <pc:sldMk cId="1133425691" sldId="259"/>
        </pc:sldMkLst>
        <pc:spChg chg="mod">
          <ac:chgData name="Reece Enfield" userId="9c6e5e20fa7f25ca" providerId="LiveId" clId="{B56E9B5A-36EA-440A-B472-9F4213B094BD}" dt="2024-05-19T07:56:01.574" v="2989" actId="20577"/>
          <ac:spMkLst>
            <pc:docMk/>
            <pc:sldMk cId="1133425691" sldId="259"/>
            <ac:spMk id="3" creationId="{63145E2F-5454-2622-CC06-8C8DDD5C5B0C}"/>
          </ac:spMkLst>
        </pc:spChg>
      </pc:sldChg>
      <pc:sldChg chg="modSp mod">
        <pc:chgData name="Reece Enfield" userId="9c6e5e20fa7f25ca" providerId="LiveId" clId="{B56E9B5A-36EA-440A-B472-9F4213B094BD}" dt="2024-05-19T08:46:11.077" v="3695" actId="1076"/>
        <pc:sldMkLst>
          <pc:docMk/>
          <pc:sldMk cId="3907832094" sldId="260"/>
        </pc:sldMkLst>
        <pc:spChg chg="mod">
          <ac:chgData name="Reece Enfield" userId="9c6e5e20fa7f25ca" providerId="LiveId" clId="{B56E9B5A-36EA-440A-B472-9F4213B094BD}" dt="2024-05-19T08:46:11.077" v="3695" actId="1076"/>
          <ac:spMkLst>
            <pc:docMk/>
            <pc:sldMk cId="3907832094" sldId="260"/>
            <ac:spMk id="3" creationId="{E28C8B49-AB4E-2B4D-3B9B-26C06E65155E}"/>
          </ac:spMkLst>
        </pc:spChg>
      </pc:sldChg>
      <pc:sldChg chg="addSp modSp mod">
        <pc:chgData name="Reece Enfield" userId="9c6e5e20fa7f25ca" providerId="LiveId" clId="{B56E9B5A-36EA-440A-B472-9F4213B094BD}" dt="2024-05-19T09:20:30.773" v="6028" actId="20577"/>
        <pc:sldMkLst>
          <pc:docMk/>
          <pc:sldMk cId="2850567730" sldId="261"/>
        </pc:sldMkLst>
        <pc:spChg chg="mod">
          <ac:chgData name="Reece Enfield" userId="9c6e5e20fa7f25ca" providerId="LiveId" clId="{B56E9B5A-36EA-440A-B472-9F4213B094BD}" dt="2024-05-19T09:00:18.012" v="4314" actId="20577"/>
          <ac:spMkLst>
            <pc:docMk/>
            <pc:sldMk cId="2850567730" sldId="261"/>
            <ac:spMk id="2" creationId="{F6106613-4350-5937-1DE1-7B6496009720}"/>
          </ac:spMkLst>
        </pc:spChg>
        <pc:spChg chg="mod">
          <ac:chgData name="Reece Enfield" userId="9c6e5e20fa7f25ca" providerId="LiveId" clId="{B56E9B5A-36EA-440A-B472-9F4213B094BD}" dt="2024-05-19T09:20:30.773" v="6028" actId="20577"/>
          <ac:spMkLst>
            <pc:docMk/>
            <pc:sldMk cId="2850567730" sldId="261"/>
            <ac:spMk id="3" creationId="{5C7C30D4-575E-675D-3F78-CAE96BA0B7A5}"/>
          </ac:spMkLst>
        </pc:spChg>
        <pc:spChg chg="add mod">
          <ac:chgData name="Reece Enfield" userId="9c6e5e20fa7f25ca" providerId="LiveId" clId="{B56E9B5A-36EA-440A-B472-9F4213B094BD}" dt="2024-05-19T08:56:17.941" v="4289" actId="20577"/>
          <ac:spMkLst>
            <pc:docMk/>
            <pc:sldMk cId="2850567730" sldId="261"/>
            <ac:spMk id="4" creationId="{D4370A6D-991C-BEBF-3E89-DEF428DA9DF3}"/>
          </ac:spMkLst>
        </pc:spChg>
      </pc:sldChg>
      <pc:sldChg chg="modSp mod">
        <pc:chgData name="Reece Enfield" userId="9c6e5e20fa7f25ca" providerId="LiveId" clId="{B56E9B5A-36EA-440A-B472-9F4213B094BD}" dt="2024-05-19T09:19:06.815" v="6024" actId="20577"/>
        <pc:sldMkLst>
          <pc:docMk/>
          <pc:sldMk cId="2745055141" sldId="262"/>
        </pc:sldMkLst>
        <pc:spChg chg="mod">
          <ac:chgData name="Reece Enfield" userId="9c6e5e20fa7f25ca" providerId="LiveId" clId="{B56E9B5A-36EA-440A-B472-9F4213B094BD}" dt="2024-05-19T09:18:43.996" v="6020" actId="1076"/>
          <ac:spMkLst>
            <pc:docMk/>
            <pc:sldMk cId="2745055141" sldId="262"/>
            <ac:spMk id="2" creationId="{50B67F04-885F-E64A-51F7-5266D4555F9F}"/>
          </ac:spMkLst>
        </pc:spChg>
        <pc:spChg chg="mod">
          <ac:chgData name="Reece Enfield" userId="9c6e5e20fa7f25ca" providerId="LiveId" clId="{B56E9B5A-36EA-440A-B472-9F4213B094BD}" dt="2024-05-19T09:19:06.815" v="6024" actId="20577"/>
          <ac:spMkLst>
            <pc:docMk/>
            <pc:sldMk cId="2745055141" sldId="262"/>
            <ac:spMk id="3" creationId="{04D4D10A-D287-FABF-CBAD-6656F1463345}"/>
          </ac:spMkLst>
        </pc:spChg>
      </pc:sldChg>
      <pc:sldChg chg="modSp mod">
        <pc:chgData name="Reece Enfield" userId="9c6e5e20fa7f25ca" providerId="LiveId" clId="{B56E9B5A-36EA-440A-B472-9F4213B094BD}" dt="2024-05-19T07:19:25.003" v="788"/>
        <pc:sldMkLst>
          <pc:docMk/>
          <pc:sldMk cId="3231478407" sldId="263"/>
        </pc:sldMkLst>
        <pc:spChg chg="mod">
          <ac:chgData name="Reece Enfield" userId="9c6e5e20fa7f25ca" providerId="LiveId" clId="{B56E9B5A-36EA-440A-B472-9F4213B094BD}" dt="2024-05-19T07:19:25.003" v="788"/>
          <ac:spMkLst>
            <pc:docMk/>
            <pc:sldMk cId="3231478407" sldId="263"/>
            <ac:spMk id="3" creationId="{5A6BF442-8509-90D8-5E6F-CFAB6872DC27}"/>
          </ac:spMkLst>
        </pc:spChg>
      </pc:sldChg>
      <pc:sldChg chg="modSp add mod">
        <pc:chgData name="Reece Enfield" userId="9c6e5e20fa7f25ca" providerId="LiveId" clId="{B56E9B5A-36EA-440A-B472-9F4213B094BD}" dt="2024-05-19T07:49:17.470" v="2417" actId="20577"/>
        <pc:sldMkLst>
          <pc:docMk/>
          <pc:sldMk cId="2873147874" sldId="264"/>
        </pc:sldMkLst>
        <pc:spChg chg="mod">
          <ac:chgData name="Reece Enfield" userId="9c6e5e20fa7f25ca" providerId="LiveId" clId="{B56E9B5A-36EA-440A-B472-9F4213B094BD}" dt="2024-05-19T07:43:23.557" v="1888" actId="20577"/>
          <ac:spMkLst>
            <pc:docMk/>
            <pc:sldMk cId="2873147874" sldId="264"/>
            <ac:spMk id="2" creationId="{808DF527-5ACF-6C03-7A0C-EF2F845308D5}"/>
          </ac:spMkLst>
        </pc:spChg>
        <pc:spChg chg="mod">
          <ac:chgData name="Reece Enfield" userId="9c6e5e20fa7f25ca" providerId="LiveId" clId="{B56E9B5A-36EA-440A-B472-9F4213B094BD}" dt="2024-05-19T07:49:17.470" v="2417" actId="20577"/>
          <ac:spMkLst>
            <pc:docMk/>
            <pc:sldMk cId="2873147874" sldId="264"/>
            <ac:spMk id="3" creationId="{20E2B709-5C2D-C261-D762-79FF4F0D0477}"/>
          </ac:spMkLst>
        </pc:spChg>
      </pc:sldChg>
      <pc:sldChg chg="modSp add mod">
        <pc:chgData name="Reece Enfield" userId="9c6e5e20fa7f25ca" providerId="LiveId" clId="{B56E9B5A-36EA-440A-B472-9F4213B094BD}" dt="2024-05-19T09:09:44.954" v="5370" actId="255"/>
        <pc:sldMkLst>
          <pc:docMk/>
          <pc:sldMk cId="2263934273" sldId="265"/>
        </pc:sldMkLst>
        <pc:spChg chg="mod">
          <ac:chgData name="Reece Enfield" userId="9c6e5e20fa7f25ca" providerId="LiveId" clId="{B56E9B5A-36EA-440A-B472-9F4213B094BD}" dt="2024-05-19T09:00:23.748" v="4320" actId="20577"/>
          <ac:spMkLst>
            <pc:docMk/>
            <pc:sldMk cId="2263934273" sldId="265"/>
            <ac:spMk id="2" creationId="{F6106613-4350-5937-1DE1-7B6496009720}"/>
          </ac:spMkLst>
        </pc:spChg>
        <pc:spChg chg="mod">
          <ac:chgData name="Reece Enfield" userId="9c6e5e20fa7f25ca" providerId="LiveId" clId="{B56E9B5A-36EA-440A-B472-9F4213B094BD}" dt="2024-05-19T09:03:41.861" v="4775" actId="20577"/>
          <ac:spMkLst>
            <pc:docMk/>
            <pc:sldMk cId="2263934273" sldId="265"/>
            <ac:spMk id="3" creationId="{5C7C30D4-575E-675D-3F78-CAE96BA0B7A5}"/>
          </ac:spMkLst>
        </pc:spChg>
        <pc:spChg chg="mod">
          <ac:chgData name="Reece Enfield" userId="9c6e5e20fa7f25ca" providerId="LiveId" clId="{B56E9B5A-36EA-440A-B472-9F4213B094BD}" dt="2024-05-19T09:09:44.954" v="5370" actId="255"/>
          <ac:spMkLst>
            <pc:docMk/>
            <pc:sldMk cId="2263934273" sldId="265"/>
            <ac:spMk id="4" creationId="{D4370A6D-991C-BEBF-3E89-DEF428DA9D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EE7825-B19B-46D4-9BB9-1D3DA1602D55}"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14614568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E7825-B19B-46D4-9BB9-1D3DA1602D55}"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154568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E7825-B19B-46D4-9BB9-1D3DA1602D55}"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75231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E7825-B19B-46D4-9BB9-1D3DA1602D55}"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381395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4EE7825-B19B-46D4-9BB9-1D3DA1602D55}"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1247188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4EE7825-B19B-46D4-9BB9-1D3DA1602D55}" type="datetimeFigureOut">
              <a:rPr lang="en-US" smtClean="0"/>
              <a:t>5/18/2024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26471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4EE7825-B19B-46D4-9BB9-1D3DA1602D55}"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1694D-0FA0-4EA0-B9ED-B23883D2D3A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684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E7825-B19B-46D4-9BB9-1D3DA1602D55}" type="datetimeFigureOut">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4891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E7825-B19B-46D4-9BB9-1D3DA1602D55}" type="datetimeFigureOut">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98015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E7825-B19B-46D4-9BB9-1D3DA1602D55}" type="datetimeFigureOut">
              <a:rPr lang="en-US" smtClean="0"/>
              <a:t>5/18/2024</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288693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4EE7825-B19B-46D4-9BB9-1D3DA1602D55}" type="datetimeFigureOut">
              <a:rPr lang="en-US" smtClean="0"/>
              <a:t>5/18/2024</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261694D-0FA0-4EA0-B9ED-B23883D2D3AA}" type="slidenum">
              <a:rPr lang="en-US" smtClean="0"/>
              <a:t>‹#›</a:t>
            </a:fld>
            <a:endParaRPr lang="en-US"/>
          </a:p>
        </p:txBody>
      </p:sp>
    </p:spTree>
    <p:extLst>
      <p:ext uri="{BB962C8B-B14F-4D97-AF65-F5344CB8AC3E}">
        <p14:creationId xmlns:p14="http://schemas.microsoft.com/office/powerpoint/2010/main" val="200233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4EE7825-B19B-46D4-9BB9-1D3DA1602D55}" type="datetimeFigureOut">
              <a:rPr lang="en-US" smtClean="0"/>
              <a:t>5/18/2024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61694D-0FA0-4EA0-B9ED-B23883D2D3AA}" type="slidenum">
              <a:rPr lang="en-US" smtClean="0"/>
              <a:t>‹#›</a:t>
            </a:fld>
            <a:endParaRPr lang="en-US"/>
          </a:p>
        </p:txBody>
      </p:sp>
    </p:spTree>
    <p:extLst>
      <p:ext uri="{BB962C8B-B14F-4D97-AF65-F5344CB8AC3E}">
        <p14:creationId xmlns:p14="http://schemas.microsoft.com/office/powerpoint/2010/main" val="40204642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6201-E486-E85F-85E5-3BDBA248D9D8}"/>
              </a:ext>
            </a:extLst>
          </p:cNvPr>
          <p:cNvSpPr>
            <a:spLocks noGrp="1"/>
          </p:cNvSpPr>
          <p:nvPr>
            <p:ph type="ctrTitle"/>
          </p:nvPr>
        </p:nvSpPr>
        <p:spPr/>
        <p:txBody>
          <a:bodyPr/>
          <a:lstStyle/>
          <a:p>
            <a:r>
              <a:rPr lang="en-US" dirty="0"/>
              <a:t>Neonatal Animal Progress Tracking Program</a:t>
            </a:r>
          </a:p>
        </p:txBody>
      </p:sp>
      <p:sp>
        <p:nvSpPr>
          <p:cNvPr id="3" name="Subtitle 2">
            <a:extLst>
              <a:ext uri="{FF2B5EF4-FFF2-40B4-BE49-F238E27FC236}">
                <a16:creationId xmlns:a16="http://schemas.microsoft.com/office/drawing/2014/main" id="{EAECCAA9-16F9-9BBC-8FB3-77372464BD57}"/>
              </a:ext>
            </a:extLst>
          </p:cNvPr>
          <p:cNvSpPr>
            <a:spLocks noGrp="1"/>
          </p:cNvSpPr>
          <p:nvPr>
            <p:ph type="subTitle" idx="1"/>
          </p:nvPr>
        </p:nvSpPr>
        <p:spPr/>
        <p:txBody>
          <a:bodyPr/>
          <a:lstStyle/>
          <a:p>
            <a:r>
              <a:rPr lang="en-US" dirty="0"/>
              <a:t>CIS129 Final Project</a:t>
            </a:r>
          </a:p>
          <a:p>
            <a:r>
              <a:rPr lang="en-US" dirty="0"/>
              <a:t>by Reece Enfield</a:t>
            </a:r>
          </a:p>
        </p:txBody>
      </p:sp>
    </p:spTree>
    <p:extLst>
      <p:ext uri="{BB962C8B-B14F-4D97-AF65-F5344CB8AC3E}">
        <p14:creationId xmlns:p14="http://schemas.microsoft.com/office/powerpoint/2010/main" val="208266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FC80-5BBE-844B-4B5E-13879EDD8F4A}"/>
              </a:ext>
            </a:extLst>
          </p:cNvPr>
          <p:cNvSpPr>
            <a:spLocks noGrp="1"/>
          </p:cNvSpPr>
          <p:nvPr>
            <p:ph type="title"/>
          </p:nvPr>
        </p:nvSpPr>
        <p:spPr>
          <a:xfrm>
            <a:off x="2231136" y="964692"/>
            <a:ext cx="7729728" cy="1188720"/>
          </a:xfrm>
          <a:solidFill>
            <a:schemeClr val="bg1">
              <a:alpha val="30000"/>
            </a:schemeClr>
          </a:solidFill>
          <a:ln>
            <a:solidFill>
              <a:schemeClr val="tx1"/>
            </a:solidFill>
          </a:ln>
        </p:spPr>
        <p:txBody>
          <a:bodyPr>
            <a:normAutofit/>
          </a:bodyPr>
          <a:lstStyle/>
          <a:p>
            <a:r>
              <a:rPr lang="en-US" dirty="0">
                <a:solidFill>
                  <a:schemeClr val="tx1"/>
                </a:solidFill>
              </a:rPr>
              <a:t>Citations</a:t>
            </a:r>
          </a:p>
        </p:txBody>
      </p:sp>
      <p:sp>
        <p:nvSpPr>
          <p:cNvPr id="3" name="Content Placeholder 2">
            <a:extLst>
              <a:ext uri="{FF2B5EF4-FFF2-40B4-BE49-F238E27FC236}">
                <a16:creationId xmlns:a16="http://schemas.microsoft.com/office/drawing/2014/main" id="{5A6BF442-8509-90D8-5E6F-CFAB6872DC27}"/>
              </a:ext>
            </a:extLst>
          </p:cNvPr>
          <p:cNvSpPr>
            <a:spLocks noGrp="1"/>
          </p:cNvSpPr>
          <p:nvPr>
            <p:ph idx="1"/>
          </p:nvPr>
        </p:nvSpPr>
        <p:spPr>
          <a:xfrm>
            <a:off x="2231136" y="2638044"/>
            <a:ext cx="7729728" cy="3101983"/>
          </a:xfrm>
        </p:spPr>
        <p:txBody>
          <a:bodyPr>
            <a:normAutofit/>
          </a:bodyPr>
          <a:lstStyle/>
          <a:p>
            <a:r>
              <a:rPr lang="en-US" dirty="0">
                <a:effectLst/>
              </a:rPr>
              <a:t>“UW–Madison.” </a:t>
            </a:r>
            <a:r>
              <a:rPr lang="en-US" i="1" dirty="0">
                <a:effectLst/>
              </a:rPr>
              <a:t>Shelter Medicine</a:t>
            </a:r>
            <a:r>
              <a:rPr lang="en-US" dirty="0">
                <a:effectLst/>
              </a:rPr>
              <a:t>, sheltermedicine.wisc.edu/library/guidebooks/guide-to-raising-</a:t>
            </a:r>
            <a:r>
              <a:rPr lang="en-US" dirty="0" err="1">
                <a:effectLst/>
              </a:rPr>
              <a:t>unweaned</a:t>
            </a:r>
            <a:r>
              <a:rPr lang="en-US" dirty="0">
                <a:effectLst/>
              </a:rPr>
              <a:t>-underage-kittens/caring-for-kittens-from-birth-to-eight-weeks. Accessed 19 May 2024. </a:t>
            </a:r>
          </a:p>
          <a:p>
            <a:r>
              <a:rPr lang="en-US" dirty="0">
                <a:effectLst/>
              </a:rPr>
              <a:t>“UW–Madison.” </a:t>
            </a:r>
            <a:r>
              <a:rPr lang="en-US" i="1" dirty="0">
                <a:effectLst/>
              </a:rPr>
              <a:t>Shelter Medicine</a:t>
            </a:r>
            <a:r>
              <a:rPr lang="en-US" dirty="0">
                <a:effectLst/>
              </a:rPr>
              <a:t>, sheltermedicine.wisc.edu/library/resources/canine-guide-to-raising-</a:t>
            </a:r>
            <a:r>
              <a:rPr lang="en-US" dirty="0" err="1">
                <a:effectLst/>
              </a:rPr>
              <a:t>unweaned</a:t>
            </a:r>
            <a:r>
              <a:rPr lang="en-US" dirty="0">
                <a:effectLst/>
              </a:rPr>
              <a:t>-puppies. Accessed 19 May 2024. </a:t>
            </a:r>
          </a:p>
          <a:p>
            <a:endParaRPr lang="en-US" dirty="0">
              <a:effectLst/>
            </a:endParaRPr>
          </a:p>
        </p:txBody>
      </p:sp>
    </p:spTree>
    <p:extLst>
      <p:ext uri="{BB962C8B-B14F-4D97-AF65-F5344CB8AC3E}">
        <p14:creationId xmlns:p14="http://schemas.microsoft.com/office/powerpoint/2010/main" val="32314784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4619F-12A6-C59D-F503-00DD4D32E2DA}"/>
              </a:ext>
            </a:extLst>
          </p:cNvPr>
          <p:cNvSpPr>
            <a:spLocks noGrp="1"/>
          </p:cNvSpPr>
          <p:nvPr>
            <p:ph type="title"/>
          </p:nvPr>
        </p:nvSpPr>
        <p:spPr>
          <a:xfrm>
            <a:off x="2231136" y="467418"/>
            <a:ext cx="7729728" cy="1188720"/>
          </a:xfrm>
          <a:solidFill>
            <a:schemeClr val="bg1"/>
          </a:solidFill>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07A184C9-AE0A-3915-3855-2BCDDEE582E1}"/>
              </a:ext>
            </a:extLst>
          </p:cNvPr>
          <p:cNvSpPr>
            <a:spLocks noGrp="1"/>
          </p:cNvSpPr>
          <p:nvPr>
            <p:ph idx="1"/>
          </p:nvPr>
        </p:nvSpPr>
        <p:spPr>
          <a:xfrm>
            <a:off x="1706062" y="2291262"/>
            <a:ext cx="8779512" cy="2879256"/>
          </a:xfrm>
        </p:spPr>
        <p:txBody>
          <a:bodyPr>
            <a:normAutofit fontScale="92500"/>
          </a:bodyPr>
          <a:lstStyle/>
          <a:p>
            <a:pPr marL="0" indent="0">
              <a:buNone/>
            </a:pPr>
            <a:r>
              <a:rPr lang="en-US" sz="2400" dirty="0">
                <a:solidFill>
                  <a:srgbClr val="404040"/>
                </a:solidFill>
              </a:rPr>
              <a:t>From the time of birth until approximately 4 weeks old, kittens and puppies are considered neonatal. This means that they are fragile and dependent on others for warmth, nutrition, and protection. I currently have two kittens that are just now approaching 4 weeks old, so I have noticed how important it is to keep track of their progress for eating, urinating, defecating, and gaining weight during this developmental period. My program design seeks to aid in tracking this progress by logging this data and having it displayed in a useful and readable graph.</a:t>
            </a:r>
          </a:p>
        </p:txBody>
      </p:sp>
    </p:spTree>
    <p:extLst>
      <p:ext uri="{BB962C8B-B14F-4D97-AF65-F5344CB8AC3E}">
        <p14:creationId xmlns:p14="http://schemas.microsoft.com/office/powerpoint/2010/main" val="282386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F527-5ACF-6C03-7A0C-EF2F845308D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Summary of Findings Pt. 1</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E2B709-5C2D-C261-D762-79FF4F0D0477}"/>
              </a:ext>
            </a:extLst>
          </p:cNvPr>
          <p:cNvSpPr>
            <a:spLocks noGrp="1"/>
          </p:cNvSpPr>
          <p:nvPr>
            <p:ph idx="1"/>
          </p:nvPr>
        </p:nvSpPr>
        <p:spPr>
          <a:xfrm>
            <a:off x="5825613" y="541429"/>
            <a:ext cx="5868239" cy="5775141"/>
          </a:xfrm>
        </p:spPr>
        <p:txBody>
          <a:bodyPr anchor="ctr">
            <a:normAutofit/>
          </a:bodyPr>
          <a:lstStyle/>
          <a:p>
            <a:r>
              <a:rPr lang="en-US" sz="2000" dirty="0">
                <a:solidFill>
                  <a:schemeClr val="bg1"/>
                </a:solidFill>
              </a:rPr>
              <a:t>Animal shelters commonly acquire litters of kittens and puppies without a mother that need homes to foster their development. It is often an issue finding capable people to foster the animals since the process can be exhausting and tracking progress can be more difficult than expected.</a:t>
            </a:r>
          </a:p>
          <a:p>
            <a:r>
              <a:rPr lang="en-US" sz="2000" dirty="0">
                <a:solidFill>
                  <a:schemeClr val="bg1"/>
                </a:solidFill>
              </a:rPr>
              <a:t>Having an easy way to keep track of progress and know when to move to the next step in the animals’ developmental process could simplify the process and encourage more people to help foster these animals.</a:t>
            </a:r>
          </a:p>
          <a:p>
            <a:r>
              <a:rPr lang="en-US" sz="2000" dirty="0">
                <a:solidFill>
                  <a:schemeClr val="bg1"/>
                </a:solidFill>
              </a:rPr>
              <a:t>Difficulties with fostering can lead to the animals’ death, and shelters often become overfilled to the point of being forced to euthanize animals. Simplifying the fostering process and giving more animals homes can help to reduce the rate of animal deaths.</a:t>
            </a:r>
          </a:p>
        </p:txBody>
      </p:sp>
    </p:spTree>
    <p:extLst>
      <p:ext uri="{BB962C8B-B14F-4D97-AF65-F5344CB8AC3E}">
        <p14:creationId xmlns:p14="http://schemas.microsoft.com/office/powerpoint/2010/main" val="23419549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F527-5ACF-6C03-7A0C-EF2F845308D5}"/>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Summary of Findings Pt. 2</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E2B709-5C2D-C261-D762-79FF4F0D0477}"/>
              </a:ext>
            </a:extLst>
          </p:cNvPr>
          <p:cNvSpPr>
            <a:spLocks noGrp="1"/>
          </p:cNvSpPr>
          <p:nvPr>
            <p:ph idx="1"/>
          </p:nvPr>
        </p:nvSpPr>
        <p:spPr>
          <a:xfrm>
            <a:off x="5825613" y="541429"/>
            <a:ext cx="5868239" cy="5775141"/>
          </a:xfrm>
        </p:spPr>
        <p:txBody>
          <a:bodyPr anchor="ctr">
            <a:normAutofit/>
          </a:bodyPr>
          <a:lstStyle/>
          <a:p>
            <a:r>
              <a:rPr lang="en-US" sz="2000" dirty="0">
                <a:solidFill>
                  <a:schemeClr val="bg1"/>
                </a:solidFill>
              </a:rPr>
              <a:t>Currently, there are no notable software for this specific problem, but there are related software such as weight loss and fitness tracking applications (Fitbit and Apple Fitness+).</a:t>
            </a:r>
          </a:p>
          <a:p>
            <a:r>
              <a:rPr lang="en-US" sz="2000" dirty="0">
                <a:solidFill>
                  <a:schemeClr val="bg1"/>
                </a:solidFill>
              </a:rPr>
              <a:t>Some people design spreadsheets to track and evaluate data for neonatal animal fostering, but this is not accessible to most people.</a:t>
            </a:r>
          </a:p>
        </p:txBody>
      </p:sp>
    </p:spTree>
    <p:extLst>
      <p:ext uri="{BB962C8B-B14F-4D97-AF65-F5344CB8AC3E}">
        <p14:creationId xmlns:p14="http://schemas.microsoft.com/office/powerpoint/2010/main" val="28731478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CE342-7CFE-3CE6-4C97-42A9237D4D8A}"/>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2200" dirty="0">
                <a:solidFill>
                  <a:srgbClr val="FFFFFF"/>
                </a:solidFill>
              </a:rPr>
              <a:t>Real World Applications</a:t>
            </a:r>
          </a:p>
        </p:txBody>
      </p:sp>
      <p:sp>
        <p:nvSpPr>
          <p:cNvPr id="3" name="Content Placeholder 2">
            <a:extLst>
              <a:ext uri="{FF2B5EF4-FFF2-40B4-BE49-F238E27FC236}">
                <a16:creationId xmlns:a16="http://schemas.microsoft.com/office/drawing/2014/main" id="{63145E2F-5454-2622-CC06-8C8DDD5C5B0C}"/>
              </a:ext>
            </a:extLst>
          </p:cNvPr>
          <p:cNvSpPr>
            <a:spLocks noGrp="1"/>
          </p:cNvSpPr>
          <p:nvPr>
            <p:ph idx="1"/>
          </p:nvPr>
        </p:nvSpPr>
        <p:spPr>
          <a:xfrm>
            <a:off x="1316984" y="1283546"/>
            <a:ext cx="5715917" cy="3914063"/>
          </a:xfrm>
        </p:spPr>
        <p:txBody>
          <a:bodyPr anchor="ctr">
            <a:normAutofit/>
          </a:bodyPr>
          <a:lstStyle/>
          <a:p>
            <a:r>
              <a:rPr lang="en-US" dirty="0">
                <a:solidFill>
                  <a:srgbClr val="404040"/>
                </a:solidFill>
              </a:rPr>
              <a:t>The most important information to keep track of while fostering neonatal animals are the age, weight, amount of food eaten each session, and frequency of both urination and defecation of the animal.</a:t>
            </a:r>
          </a:p>
          <a:p>
            <a:r>
              <a:rPr lang="en-US" dirty="0">
                <a:solidFill>
                  <a:srgbClr val="404040"/>
                </a:solidFill>
              </a:rPr>
              <a:t>Tracking this progress and comparing the numbers to what they should be is important to evaluating the health of the animals during development.</a:t>
            </a:r>
          </a:p>
          <a:p>
            <a:r>
              <a:rPr lang="en-US" dirty="0">
                <a:solidFill>
                  <a:srgbClr val="404040"/>
                </a:solidFill>
              </a:rPr>
              <a:t>For example, if the animal is eating less than their recommended amount each feeding session and has not defecated in the last 24 hours, there could be health concerns that need to be addressed.</a:t>
            </a:r>
          </a:p>
        </p:txBody>
      </p:sp>
      <p:sp>
        <p:nvSpPr>
          <p:cNvPr id="4" name="Oval 3">
            <a:extLst>
              <a:ext uri="{FF2B5EF4-FFF2-40B4-BE49-F238E27FC236}">
                <a16:creationId xmlns:a16="http://schemas.microsoft.com/office/drawing/2014/main" id="{5B335873-638D-4164-D7F4-4561ED2E7B59}"/>
              </a:ext>
            </a:extLst>
          </p:cNvPr>
          <p:cNvSpPr/>
          <p:nvPr/>
        </p:nvSpPr>
        <p:spPr>
          <a:xfrm>
            <a:off x="7720168" y="1586482"/>
            <a:ext cx="3685032" cy="368503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D5D39F-CE37-99CE-9E2E-D260EAE4C34D}"/>
              </a:ext>
            </a:extLst>
          </p:cNvPr>
          <p:cNvSpPr txBox="1"/>
          <p:nvPr/>
        </p:nvSpPr>
        <p:spPr>
          <a:xfrm>
            <a:off x="7720168" y="2890390"/>
            <a:ext cx="3685032" cy="1077218"/>
          </a:xfrm>
          <a:prstGeom prst="rect">
            <a:avLst/>
          </a:prstGeom>
          <a:noFill/>
        </p:spPr>
        <p:txBody>
          <a:bodyPr wrap="square" rtlCol="0">
            <a:spAutoFit/>
          </a:bodyPr>
          <a:lstStyle/>
          <a:p>
            <a:pPr algn="ctr"/>
            <a:r>
              <a:rPr lang="en-US" sz="3200" dirty="0">
                <a:solidFill>
                  <a:schemeClr val="bg1"/>
                </a:solidFill>
                <a:latin typeface="+mj-lt"/>
              </a:rPr>
              <a:t>REAL-WORLD APPLICATIONS</a:t>
            </a:r>
          </a:p>
        </p:txBody>
      </p:sp>
    </p:spTree>
    <p:extLst>
      <p:ext uri="{BB962C8B-B14F-4D97-AF65-F5344CB8AC3E}">
        <p14:creationId xmlns:p14="http://schemas.microsoft.com/office/powerpoint/2010/main" val="113342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E1D5C-28E7-EE3D-E444-3FEAED8643E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Design Approach</a:t>
            </a:r>
          </a:p>
        </p:txBody>
      </p:sp>
      <p:sp>
        <p:nvSpPr>
          <p:cNvPr id="3" name="Content Placeholder 2">
            <a:extLst>
              <a:ext uri="{FF2B5EF4-FFF2-40B4-BE49-F238E27FC236}">
                <a16:creationId xmlns:a16="http://schemas.microsoft.com/office/drawing/2014/main" id="{E28C8B49-AB4E-2B4D-3B9B-26C06E65155E}"/>
              </a:ext>
            </a:extLst>
          </p:cNvPr>
          <p:cNvSpPr>
            <a:spLocks noGrp="1"/>
          </p:cNvSpPr>
          <p:nvPr>
            <p:ph idx="1"/>
          </p:nvPr>
        </p:nvSpPr>
        <p:spPr>
          <a:xfrm>
            <a:off x="5862869" y="988633"/>
            <a:ext cx="5823036" cy="4880733"/>
          </a:xfrm>
        </p:spPr>
        <p:txBody>
          <a:bodyPr anchor="ctr">
            <a:normAutofit fontScale="92500" lnSpcReduction="10000"/>
          </a:bodyPr>
          <a:lstStyle/>
          <a:p>
            <a:r>
              <a:rPr lang="en-US" sz="2400" dirty="0"/>
              <a:t>The idea behind the program is to implement an easy-to-navigate GUI that takes user inputs for the variables being tracked and saves those inputs as a single session within a tuple that can be compared with previous sessions’ data with charts and graphs.</a:t>
            </a:r>
          </a:p>
          <a:p>
            <a:r>
              <a:rPr lang="en-US" sz="2400" dirty="0"/>
              <a:t>The program will also determine recommended feeding amounts and frequency of feeding sessions based on the age and weight of the animal as referenced by veterinary recommendations.</a:t>
            </a:r>
          </a:p>
          <a:p>
            <a:r>
              <a:rPr lang="en-US" sz="2400" dirty="0"/>
              <a:t>The program should be easy to use and understand, which means that simplicity is key to effective design.</a:t>
            </a:r>
          </a:p>
        </p:txBody>
      </p:sp>
    </p:spTree>
    <p:extLst>
      <p:ext uri="{BB962C8B-B14F-4D97-AF65-F5344CB8AC3E}">
        <p14:creationId xmlns:p14="http://schemas.microsoft.com/office/powerpoint/2010/main" val="390783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06613-4350-5937-1DE1-7B6496009720}"/>
              </a:ext>
            </a:extLst>
          </p:cNvPr>
          <p:cNvSpPr>
            <a:spLocks noGrp="1"/>
          </p:cNvSpPr>
          <p:nvPr>
            <p:ph type="title"/>
          </p:nvPr>
        </p:nvSpPr>
        <p:spPr>
          <a:xfrm>
            <a:off x="521802" y="438069"/>
            <a:ext cx="3610691" cy="1071062"/>
          </a:xfrm>
          <a:noFill/>
          <a:ln>
            <a:solidFill>
              <a:schemeClr val="tx1">
                <a:lumMod val="85000"/>
                <a:lumOff val="15000"/>
              </a:schemeClr>
            </a:solidFill>
          </a:ln>
        </p:spPr>
        <p:txBody>
          <a:bodyPr>
            <a:normAutofit/>
          </a:bodyPr>
          <a:lstStyle/>
          <a:p>
            <a:r>
              <a:rPr lang="en-US" sz="2400" dirty="0">
                <a:solidFill>
                  <a:schemeClr val="tx1">
                    <a:lumMod val="95000"/>
                    <a:lumOff val="5000"/>
                  </a:schemeClr>
                </a:solidFill>
              </a:rPr>
              <a:t>Solution Design Proposal Pt. 1</a:t>
            </a: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7C30D4-575E-675D-3F78-CAE96BA0B7A5}"/>
              </a:ext>
            </a:extLst>
          </p:cNvPr>
          <p:cNvSpPr>
            <a:spLocks noGrp="1"/>
          </p:cNvSpPr>
          <p:nvPr>
            <p:ph idx="1"/>
          </p:nvPr>
        </p:nvSpPr>
        <p:spPr>
          <a:xfrm>
            <a:off x="5297763" y="973600"/>
            <a:ext cx="5826919" cy="4924280"/>
          </a:xfrm>
        </p:spPr>
        <p:txBody>
          <a:bodyPr anchor="ctr">
            <a:normAutofit/>
          </a:bodyPr>
          <a:lstStyle/>
          <a:p>
            <a:pPr marL="0" marR="0" indent="0">
              <a:lnSpc>
                <a:spcPct val="115000"/>
              </a:lnSpc>
              <a:spcBef>
                <a:spcPts val="0"/>
              </a:spcBef>
              <a:spcAft>
                <a:spcPts val="800"/>
              </a:spcAft>
              <a:buNone/>
            </a:pPr>
            <a:endParaRPr lang="en-US" sz="1800" i="1" kern="100" dirty="0">
              <a:effectLst/>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Create class kitten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Initialize variables </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weight,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volumeFood</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 age, urine,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 defecate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p>
          <a:p>
            <a:pPr marR="0" indent="0">
              <a:lnSpc>
                <a:spcPct val="115000"/>
              </a:lnSpc>
              <a:spcBef>
                <a:spcPts val="0"/>
              </a:spcBef>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Create formula for variable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averageRecFood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Create formula for variable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sessionFrequency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Create class puppy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Initialize variables </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weight,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volumeFood</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 age, urine,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Consolas" panose="020B0609020204030204" pitchFamily="49" charset="0"/>
                <a:ea typeface="Aptos" panose="020B0004020202020204" pitchFamily="34" charset="0"/>
                <a:cs typeface="Times New Roman" panose="02020603050405020304" pitchFamily="18" charset="0"/>
              </a:rPr>
              <a:t> defecate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p>
          <a:p>
            <a:pPr marR="0" indent="0">
              <a:lnSpc>
                <a:spcPct val="115000"/>
              </a:lnSpc>
              <a:spcBef>
                <a:spcPts val="0"/>
              </a:spcBef>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Create formula for variable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averageRecFood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Create formula for variable </a:t>
            </a:r>
            <a:r>
              <a:rPr lang="en-US" sz="1800" kern="100" dirty="0" err="1">
                <a:effectLst/>
                <a:latin typeface="Consolas" panose="020B0609020204030204" pitchFamily="49" charset="0"/>
                <a:ea typeface="Aptos" panose="020B0004020202020204" pitchFamily="34" charset="0"/>
                <a:cs typeface="Times New Roman" panose="02020603050405020304" pitchFamily="18" charset="0"/>
              </a:rPr>
              <a:t>sessionFrequency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solidFill>
                <a:schemeClr val="tx1"/>
              </a:solidFill>
            </a:endParaRPr>
          </a:p>
        </p:txBody>
      </p:sp>
      <p:sp>
        <p:nvSpPr>
          <p:cNvPr id="4" name="TextBox 3">
            <a:extLst>
              <a:ext uri="{FF2B5EF4-FFF2-40B4-BE49-F238E27FC236}">
                <a16:creationId xmlns:a16="http://schemas.microsoft.com/office/drawing/2014/main" id="{D4370A6D-991C-BEBF-3E89-DEF428DA9DF3}"/>
              </a:ext>
            </a:extLst>
          </p:cNvPr>
          <p:cNvSpPr txBox="1"/>
          <p:nvPr/>
        </p:nvSpPr>
        <p:spPr>
          <a:xfrm>
            <a:off x="265471" y="1799303"/>
            <a:ext cx="3964974" cy="3416320"/>
          </a:xfrm>
          <a:prstGeom prst="rect">
            <a:avLst/>
          </a:prstGeom>
          <a:noFill/>
        </p:spPr>
        <p:txBody>
          <a:bodyPr wrap="square" rtlCol="0">
            <a:spAutoFit/>
          </a:bodyPr>
          <a:lstStyle/>
          <a:p>
            <a:r>
              <a:rPr lang="en-US" dirty="0"/>
              <a:t>The program will begin by creating a class for both kittens and puppies since the formulae for the average recommended food amount per feeding session and recommended frequency of feeding sessions can differ between the two. Using classes in the code also allows for room to add onto the capabilities of the program if desired. This could include creating more animal options or different uses such as while rehabilitating adult animals.</a:t>
            </a:r>
          </a:p>
        </p:txBody>
      </p:sp>
    </p:spTree>
    <p:extLst>
      <p:ext uri="{BB962C8B-B14F-4D97-AF65-F5344CB8AC3E}">
        <p14:creationId xmlns:p14="http://schemas.microsoft.com/office/powerpoint/2010/main" val="28505677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06613-4350-5937-1DE1-7B6496009720}"/>
              </a:ext>
            </a:extLst>
          </p:cNvPr>
          <p:cNvSpPr>
            <a:spLocks noGrp="1"/>
          </p:cNvSpPr>
          <p:nvPr>
            <p:ph type="title"/>
          </p:nvPr>
        </p:nvSpPr>
        <p:spPr>
          <a:xfrm>
            <a:off x="521802" y="438069"/>
            <a:ext cx="3610691" cy="1071062"/>
          </a:xfrm>
          <a:noFill/>
          <a:ln>
            <a:solidFill>
              <a:schemeClr val="tx1">
                <a:lumMod val="85000"/>
                <a:lumOff val="15000"/>
              </a:schemeClr>
            </a:solidFill>
          </a:ln>
        </p:spPr>
        <p:txBody>
          <a:bodyPr>
            <a:normAutofit/>
          </a:bodyPr>
          <a:lstStyle/>
          <a:p>
            <a:r>
              <a:rPr lang="en-US" sz="2400" dirty="0">
                <a:solidFill>
                  <a:schemeClr val="tx1">
                    <a:lumMod val="95000"/>
                    <a:lumOff val="5000"/>
                  </a:schemeClr>
                </a:solidFill>
              </a:rPr>
              <a:t>Solution Design Proposal Pt. 2</a:t>
            </a: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7C30D4-575E-675D-3F78-CAE96BA0B7A5}"/>
              </a:ext>
            </a:extLst>
          </p:cNvPr>
          <p:cNvSpPr>
            <a:spLocks noGrp="1"/>
          </p:cNvSpPr>
          <p:nvPr>
            <p:ph idx="1"/>
          </p:nvPr>
        </p:nvSpPr>
        <p:spPr>
          <a:xfrm>
            <a:off x="4919767" y="278028"/>
            <a:ext cx="7113853" cy="6301944"/>
          </a:xfrm>
        </p:spPr>
        <p:txBody>
          <a:bodyPr anchor="ctr">
            <a:normAutofit fontScale="85000" lnSpcReduction="20000"/>
          </a:bodyPr>
          <a:lstStyle/>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Create variable </a:t>
            </a:r>
            <a:r>
              <a:rPr lang="en-US" sz="2000" kern="100" dirty="0">
                <a:effectLst/>
                <a:latin typeface="Consolas" panose="020B0609020204030204" pitchFamily="49" charset="0"/>
                <a:ea typeface="Aptos" panose="020B0004020202020204" pitchFamily="34" charset="0"/>
                <a:cs typeface="Times New Roman" panose="02020603050405020304" pitchFamily="18" charset="0"/>
              </a:rPr>
              <a:t>animal</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and initialize it to ‘none’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If animal = ‘kitten,’ call class kitten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If animal = ‘puppy,’ call class puppy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Create variable </a:t>
            </a:r>
            <a:r>
              <a:rPr lang="en-US" sz="2000" kern="100" dirty="0" err="1">
                <a:effectLst/>
                <a:latin typeface="Consolas" panose="020B0609020204030204" pitchFamily="49" charset="0"/>
                <a:ea typeface="Aptos" panose="020B0004020202020204" pitchFamily="34" charset="0"/>
                <a:cs typeface="Times New Roman" panose="02020603050405020304" pitchFamily="18" charset="0"/>
              </a:rPr>
              <a:t>animalName</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and initialize it to ‘none’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Prompt user to input the name of the animal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Prompt the user to input whether the animal is a kitten or a puppy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Create a loop to prompt user inputs for each feeding session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Prompt user to input the animal’s age in days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Prompt user to input the animal’s weight in grams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Prompt user to input the volume of food the animal ate in 	milliliters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Prompt user to input whether or not the animal urinated 	(yes/no)</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Prompt user to input whether or not the animal defecated 	(yes/no)</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Create a tuple based on the user input from the feeding session including the animal’s 	name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Display </a:t>
            </a:r>
            <a:r>
              <a:rPr lang="en-US" sz="2000" kern="100" dirty="0" err="1">
                <a:effectLst/>
                <a:latin typeface="Consolas" panose="020B0609020204030204" pitchFamily="49" charset="0"/>
                <a:ea typeface="Aptos" panose="020B0004020202020204" pitchFamily="34" charset="0"/>
                <a:cs typeface="Times New Roman" panose="02020603050405020304" pitchFamily="18" charset="0"/>
              </a:rPr>
              <a:t>averageRecFood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Display </a:t>
            </a:r>
            <a:r>
              <a:rPr lang="en-US" sz="2000" kern="100" dirty="0" err="1">
                <a:effectLst/>
                <a:latin typeface="Consolas" panose="020B0609020204030204" pitchFamily="49" charset="0"/>
                <a:ea typeface="Aptos" panose="020B0004020202020204" pitchFamily="34" charset="0"/>
                <a:cs typeface="Times New Roman" panose="02020603050405020304" pitchFamily="18" charset="0"/>
              </a:rPr>
              <a:t>sessionFrequency</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Create graphs to display the variables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effectLst/>
                <a:latin typeface="Consolas" panose="020B0609020204030204" pitchFamily="49" charset="0"/>
                <a:ea typeface="Aptos" panose="020B0004020202020204" pitchFamily="34" charset="0"/>
                <a:cs typeface="Times New Roman" panose="02020603050405020304" pitchFamily="18" charset="0"/>
              </a:rPr>
              <a:t>weight, </a:t>
            </a:r>
            <a:r>
              <a:rPr lang="en-US" sz="2000" kern="100" dirty="0" err="1">
                <a:effectLst/>
                <a:latin typeface="Consolas" panose="020B0609020204030204" pitchFamily="49" charset="0"/>
                <a:ea typeface="Aptos" panose="020B0004020202020204" pitchFamily="34" charset="0"/>
                <a:cs typeface="Times New Roman" panose="02020603050405020304" pitchFamily="18" charset="0"/>
              </a:rPr>
              <a:t>volumeFood</a:t>
            </a:r>
            <a:r>
              <a:rPr lang="en-US" sz="2000" kern="100" dirty="0">
                <a:effectLst/>
                <a:latin typeface="Consolas" panose="020B0609020204030204" pitchFamily="49" charset="0"/>
                <a:ea typeface="Aptos" panose="020B0004020202020204" pitchFamily="34" charset="0"/>
                <a:cs typeface="Times New Roman" panose="02020603050405020304" pitchFamily="18" charset="0"/>
              </a:rPr>
              <a:t>, urine,</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 and</a:t>
            </a:r>
            <a:r>
              <a:rPr lang="en-US" sz="2000" kern="100" dirty="0">
                <a:effectLst/>
                <a:latin typeface="Consolas" panose="020B0609020204030204" pitchFamily="49" charset="0"/>
                <a:ea typeface="Aptos" panose="020B0004020202020204" pitchFamily="34" charset="0"/>
                <a:cs typeface="Times New Roman" panose="02020603050405020304" pitchFamily="18" charset="0"/>
              </a:rPr>
              <a:t> defecate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as dependent variables and</a:t>
            </a:r>
            <a:r>
              <a:rPr lang="en-US" sz="2000" i="1" kern="100" dirty="0">
                <a:effectLst/>
                <a:latin typeface="Consolas" panose="020B0609020204030204" pitchFamily="49" charset="0"/>
                <a:ea typeface="Aptos" panose="020B0004020202020204" pitchFamily="34" charset="0"/>
                <a:cs typeface="Times New Roman" panose="02020603050405020304" pitchFamily="18" charset="0"/>
              </a:rPr>
              <a:t> age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as the independent variable from each tuple previously created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20000"/>
              </a:lnSpc>
              <a:spcBef>
                <a:spcPts val="0"/>
              </a:spcBef>
              <a:buNone/>
            </a:pPr>
            <a:r>
              <a:rPr lang="en-US" sz="2000" i="1" kern="100" dirty="0">
                <a:effectLst/>
                <a:latin typeface="Aptos" panose="020B0004020202020204" pitchFamily="34" charset="0"/>
                <a:ea typeface="Aptos" panose="020B0004020202020204" pitchFamily="34" charset="0"/>
                <a:cs typeface="Times New Roman" panose="02020603050405020304" pitchFamily="18" charset="0"/>
              </a:rPr>
              <a:t>Display the graphs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solidFill>
                <a:schemeClr val="tx1"/>
              </a:solidFill>
            </a:endParaRPr>
          </a:p>
        </p:txBody>
      </p:sp>
      <p:sp>
        <p:nvSpPr>
          <p:cNvPr id="4" name="TextBox 3">
            <a:extLst>
              <a:ext uri="{FF2B5EF4-FFF2-40B4-BE49-F238E27FC236}">
                <a16:creationId xmlns:a16="http://schemas.microsoft.com/office/drawing/2014/main" id="{D4370A6D-991C-BEBF-3E89-DEF428DA9DF3}"/>
              </a:ext>
            </a:extLst>
          </p:cNvPr>
          <p:cNvSpPr txBox="1"/>
          <p:nvPr/>
        </p:nvSpPr>
        <p:spPr>
          <a:xfrm>
            <a:off x="265471" y="1799303"/>
            <a:ext cx="3964974" cy="4801314"/>
          </a:xfrm>
          <a:prstGeom prst="rect">
            <a:avLst/>
          </a:prstGeom>
          <a:noFill/>
        </p:spPr>
        <p:txBody>
          <a:bodyPr wrap="square" rtlCol="0">
            <a:spAutoFit/>
          </a:bodyPr>
          <a:lstStyle/>
          <a:p>
            <a:r>
              <a:rPr lang="en-US" sz="1700" dirty="0"/>
              <a:t>The rest of the program will involve initializing variables for categorizations as well as prompting the user to input the data that is to be tracked. The code will create tuples for each feeding session and reference the information contained in each tuple to organize line graphs that can be used to visualize the progress of the animal’s development. </a:t>
            </a:r>
          </a:p>
          <a:p>
            <a:endParaRPr lang="en-US" sz="1700" dirty="0"/>
          </a:p>
          <a:p>
            <a:r>
              <a:rPr lang="en-US" sz="1700" dirty="0"/>
              <a:t>The user interface would include a way to save the information of each individual animal as a file as well as individual input boxes and dropdown menus to fill out the applicable information for each session.  The user should be able to select the saved sessions to compare when making a graph to display.</a:t>
            </a:r>
          </a:p>
        </p:txBody>
      </p:sp>
    </p:spTree>
    <p:extLst>
      <p:ext uri="{BB962C8B-B14F-4D97-AF65-F5344CB8AC3E}">
        <p14:creationId xmlns:p14="http://schemas.microsoft.com/office/powerpoint/2010/main" val="22639342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67F04-885F-E64A-51F7-5266D4555F9F}"/>
              </a:ext>
            </a:extLst>
          </p:cNvPr>
          <p:cNvSpPr>
            <a:spLocks noGrp="1"/>
          </p:cNvSpPr>
          <p:nvPr>
            <p:ph type="title"/>
          </p:nvPr>
        </p:nvSpPr>
        <p:spPr>
          <a:xfrm>
            <a:off x="2215375" y="634181"/>
            <a:ext cx="7761248" cy="1188720"/>
          </a:xfrm>
          <a:solidFill>
            <a:schemeClr val="bg2">
              <a:lumMod val="75000"/>
            </a:schemeClr>
          </a:solidFill>
        </p:spPr>
        <p:txBody>
          <a:bodyPr>
            <a:normAutofit/>
          </a:bodyPr>
          <a:lstStyle/>
          <a:p>
            <a:r>
              <a:rPr lang="en-US" dirty="0"/>
              <a:t>Open Questions</a:t>
            </a:r>
          </a:p>
        </p:txBody>
      </p:sp>
      <p:sp>
        <p:nvSpPr>
          <p:cNvPr id="3" name="Content Placeholder 2">
            <a:extLst>
              <a:ext uri="{FF2B5EF4-FFF2-40B4-BE49-F238E27FC236}">
                <a16:creationId xmlns:a16="http://schemas.microsoft.com/office/drawing/2014/main" id="{04D4D10A-D287-FABF-CBAD-6656F1463345}"/>
              </a:ext>
            </a:extLst>
          </p:cNvPr>
          <p:cNvSpPr>
            <a:spLocks noGrp="1"/>
          </p:cNvSpPr>
          <p:nvPr>
            <p:ph idx="1"/>
          </p:nvPr>
        </p:nvSpPr>
        <p:spPr>
          <a:xfrm>
            <a:off x="3343377" y="2044126"/>
            <a:ext cx="5505245" cy="4386171"/>
          </a:xfrm>
        </p:spPr>
        <p:txBody>
          <a:bodyPr anchor="ctr">
            <a:normAutofit/>
          </a:bodyPr>
          <a:lstStyle/>
          <a:p>
            <a:pPr marL="0" indent="0">
              <a:buNone/>
            </a:pPr>
            <a:r>
              <a:rPr lang="en-US" sz="2200" b="1" dirty="0"/>
              <a:t>What surprised me in my research?</a:t>
            </a:r>
          </a:p>
          <a:p>
            <a:pPr marL="0" indent="0">
              <a:buNone/>
            </a:pPr>
            <a:r>
              <a:rPr lang="en-US" dirty="0"/>
              <a:t>	</a:t>
            </a:r>
            <a:r>
              <a:rPr lang="en-US" sz="2000" dirty="0"/>
              <a:t>I was surprised that there were not any easy-to-find general progress tracking software that could be reconfigured to solve this problem.</a:t>
            </a:r>
          </a:p>
          <a:p>
            <a:pPr marL="0" indent="0">
              <a:buNone/>
            </a:pPr>
            <a:r>
              <a:rPr lang="en-US" sz="2200" b="1" dirty="0"/>
              <a:t>What do I want to know more about?</a:t>
            </a:r>
          </a:p>
          <a:p>
            <a:pPr marL="0" indent="0">
              <a:buNone/>
            </a:pPr>
            <a:r>
              <a:rPr lang="en-US" dirty="0"/>
              <a:t>	</a:t>
            </a:r>
            <a:r>
              <a:rPr lang="en-US" sz="2000" dirty="0"/>
              <a:t>I would like to know more about how people utilize spreadsheets to perform similar tasks to what I designed to be a full application. I would like to know if these spreadsheets could be used to create such a program.</a:t>
            </a:r>
            <a:endParaRPr lang="en-US" dirty="0"/>
          </a:p>
        </p:txBody>
      </p:sp>
    </p:spTree>
    <p:extLst>
      <p:ext uri="{BB962C8B-B14F-4D97-AF65-F5344CB8AC3E}">
        <p14:creationId xmlns:p14="http://schemas.microsoft.com/office/powerpoint/2010/main" val="27450551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366</TotalTime>
  <Words>1100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Consolas</vt:lpstr>
      <vt:lpstr>Gill Sans MT</vt:lpstr>
      <vt:lpstr>Parcel</vt:lpstr>
      <vt:lpstr>Neonatal Animal Progress Tracking Program</vt:lpstr>
      <vt:lpstr>Introduction</vt:lpstr>
      <vt:lpstr>Summary of Findings Pt. 1</vt:lpstr>
      <vt:lpstr>Summary of Findings Pt. 2</vt:lpstr>
      <vt:lpstr>Real World Applications</vt:lpstr>
      <vt:lpstr>Design Approach</vt:lpstr>
      <vt:lpstr>Solution Design Proposal Pt. 1</vt:lpstr>
      <vt:lpstr>Solution Design Proposal Pt. 2</vt:lpstr>
      <vt:lpstr>Open Questions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Neonatal Animal Progress Tracking Program</dc:title>
  <dc:creator>Reece Enfield</dc:creator>
  <cp:lastModifiedBy>Reece Enfield</cp:lastModifiedBy>
  <cp:revision>1</cp:revision>
  <dcterms:created xsi:type="dcterms:W3CDTF">2024-05-19T03:14:56Z</dcterms:created>
  <dcterms:modified xsi:type="dcterms:W3CDTF">2024-05-19T09:21:18Z</dcterms:modified>
</cp:coreProperties>
</file>