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93978-B094-4B65-BB1F-8304CDB3049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1998-2818-46C3-A7BD-729341E7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3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93978-B094-4B65-BB1F-8304CDB3049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1998-2818-46C3-A7BD-729341E7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1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93978-B094-4B65-BB1F-8304CDB3049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1998-2818-46C3-A7BD-729341E7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93978-B094-4B65-BB1F-8304CDB3049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1998-2818-46C3-A7BD-729341E7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93978-B094-4B65-BB1F-8304CDB3049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1998-2818-46C3-A7BD-729341E7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1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93978-B094-4B65-BB1F-8304CDB3049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1998-2818-46C3-A7BD-729341E7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39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93978-B094-4B65-BB1F-8304CDB3049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1998-2818-46C3-A7BD-729341E7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8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93978-B094-4B65-BB1F-8304CDB3049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1998-2818-46C3-A7BD-729341E7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2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93978-B094-4B65-BB1F-8304CDB3049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1998-2818-46C3-A7BD-729341E7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3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93978-B094-4B65-BB1F-8304CDB3049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1998-2818-46C3-A7BD-729341E7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6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93978-B094-4B65-BB1F-8304CDB3049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1998-2818-46C3-A7BD-729341E7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2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93978-B094-4B65-BB1F-8304CDB3049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A1998-2818-46C3-A7BD-729341E7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2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NUTRITIOAL VARIATION THROUGHOUT LIFE CYCLE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8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11762564" cy="6858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Neonate to 1 Year</a:t>
            </a:r>
          </a:p>
          <a:p>
            <a:r>
              <a:rPr lang="en-US" dirty="0"/>
              <a:t>The neonate’s fluid and nutritional needs are met by breast milk </a:t>
            </a:r>
            <a:r>
              <a:rPr lang="en-US" dirty="0" smtClean="0"/>
              <a:t>or formula</a:t>
            </a:r>
            <a:r>
              <a:rPr lang="en-US" dirty="0"/>
              <a:t>. Fluid needs of infants are proportionately greater than </a:t>
            </a:r>
            <a:r>
              <a:rPr lang="en-US" dirty="0" smtClean="0"/>
              <a:t>those of </a:t>
            </a:r>
            <a:r>
              <a:rPr lang="en-US" dirty="0"/>
              <a:t>adults because of a higher metabolic rate, immature kidneys, and</a:t>
            </a:r>
          </a:p>
          <a:p>
            <a:r>
              <a:rPr lang="en-US" dirty="0"/>
              <a:t>greater water losses through the skin and the lungs. Therefore, </a:t>
            </a:r>
            <a:r>
              <a:rPr lang="en-US" dirty="0" smtClean="0"/>
              <a:t>fluid balance </a:t>
            </a:r>
            <a:r>
              <a:rPr lang="en-US" dirty="0"/>
              <a:t>is a critical factor. Under normal environmental </a:t>
            </a:r>
            <a:r>
              <a:rPr lang="en-US" dirty="0" smtClean="0"/>
              <a:t>conditions, infants </a:t>
            </a:r>
            <a:r>
              <a:rPr lang="en-US" dirty="0"/>
              <a:t>do not need additional water beyond that obtained </a:t>
            </a:r>
            <a:r>
              <a:rPr lang="en-US" dirty="0" smtClean="0"/>
              <a:t>from breast </a:t>
            </a:r>
            <a:r>
              <a:rPr lang="en-US" dirty="0"/>
              <a:t>or bottle formula feedings; however, neonates in very </a:t>
            </a:r>
            <a:r>
              <a:rPr lang="en-US" dirty="0" smtClean="0"/>
              <a:t>warm environments </a:t>
            </a:r>
            <a:r>
              <a:rPr lang="en-US" dirty="0"/>
              <a:t>may require additional fluids.</a:t>
            </a:r>
          </a:p>
          <a:p>
            <a:r>
              <a:rPr lang="en-US" dirty="0"/>
              <a:t>The total daily nutritional requirement of the newborn is </a:t>
            </a:r>
            <a:r>
              <a:rPr lang="en-US" dirty="0" smtClean="0"/>
              <a:t>about 80 </a:t>
            </a:r>
            <a:r>
              <a:rPr lang="en-US" dirty="0"/>
              <a:t>to 100 mL of breast milk or formula per kilogram of body </a:t>
            </a:r>
            <a:r>
              <a:rPr lang="en-US" dirty="0" smtClean="0"/>
              <a:t>weight. The </a:t>
            </a:r>
            <a:r>
              <a:rPr lang="en-US" dirty="0"/>
              <a:t>newborn infant’s stomach capacity is about 90 mL, and </a:t>
            </a:r>
            <a:r>
              <a:rPr lang="en-US" dirty="0" smtClean="0"/>
              <a:t>feedings are </a:t>
            </a:r>
            <a:r>
              <a:rPr lang="en-US" dirty="0"/>
              <a:t>required every 2 1/2 to 4 hours.</a:t>
            </a:r>
          </a:p>
          <a:p>
            <a:r>
              <a:rPr lang="en-US" dirty="0"/>
              <a:t>The newborn infant is usually fed “on demand.” </a:t>
            </a:r>
            <a:r>
              <a:rPr lang="en-US" dirty="0" smtClean="0"/>
              <a:t>Demand feeding means </a:t>
            </a:r>
            <a:r>
              <a:rPr lang="en-US" dirty="0"/>
              <a:t>that the child is fed when hungry rather than on a </a:t>
            </a:r>
            <a:r>
              <a:rPr lang="en-US" dirty="0" smtClean="0"/>
              <a:t>set time </a:t>
            </a:r>
            <a:r>
              <a:rPr lang="en-US" dirty="0"/>
              <a:t>schedule. This method tends to decrease the problem of </a:t>
            </a:r>
            <a:r>
              <a:rPr lang="en-US" dirty="0" smtClean="0"/>
              <a:t>overfeeding or </a:t>
            </a:r>
            <a:r>
              <a:rPr lang="en-US" dirty="0"/>
              <a:t>underfeeding the infant.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newborn who is hungry </a:t>
            </a:r>
            <a:r>
              <a:rPr lang="en-US" dirty="0" smtClean="0"/>
              <a:t>usually cries </a:t>
            </a:r>
            <a:r>
              <a:rPr lang="en-US" dirty="0"/>
              <a:t>and exhibits tension in the entire body. During feeding, </a:t>
            </a:r>
            <a:r>
              <a:rPr lang="en-US" dirty="0" smtClean="0"/>
              <a:t>the infant </a:t>
            </a:r>
            <a:r>
              <a:rPr lang="en-US" dirty="0"/>
              <a:t>sucks readily and needs burping after each ounce of formula </a:t>
            </a:r>
            <a:r>
              <a:rPr lang="en-US" dirty="0" smtClean="0"/>
              <a:t>or after </a:t>
            </a:r>
            <a:r>
              <a:rPr lang="en-US" dirty="0"/>
              <a:t>5 minutes of breast-feeding.</a:t>
            </a:r>
          </a:p>
        </p:txBody>
      </p:sp>
    </p:spTree>
    <p:extLst>
      <p:ext uri="{BB962C8B-B14F-4D97-AF65-F5344CB8AC3E}">
        <p14:creationId xmlns:p14="http://schemas.microsoft.com/office/powerpoint/2010/main" val="83069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Regurgitation, or spitting up, during or after a feeding is </a:t>
            </a:r>
            <a:r>
              <a:rPr lang="en-US" dirty="0" smtClean="0"/>
              <a:t>a common </a:t>
            </a:r>
            <a:r>
              <a:rPr lang="en-US" dirty="0"/>
              <a:t>occurrence during the first year. Although this may </a:t>
            </a:r>
            <a:r>
              <a:rPr lang="en-US" dirty="0" smtClean="0"/>
              <a:t>concern parents</a:t>
            </a:r>
            <a:r>
              <a:rPr lang="en-US" dirty="0"/>
              <a:t>, it does not usually result in nutritional deficiency. </a:t>
            </a:r>
            <a:r>
              <a:rPr lang="en-US" dirty="0" smtClean="0"/>
              <a:t>Demonstration of </a:t>
            </a:r>
            <a:r>
              <a:rPr lang="en-US" dirty="0"/>
              <a:t>adequate weight gain should reassure parents that </a:t>
            </a:r>
            <a:r>
              <a:rPr lang="en-US" dirty="0" smtClean="0"/>
              <a:t>the infant </a:t>
            </a:r>
            <a:r>
              <a:rPr lang="en-US" dirty="0"/>
              <a:t>is receiving adequate nutrition</a:t>
            </a:r>
            <a:r>
              <a:rPr lang="en-US" dirty="0" smtClean="0"/>
              <a:t>.</a:t>
            </a:r>
          </a:p>
          <a:p>
            <a:r>
              <a:rPr lang="en-US" dirty="0"/>
              <a:t>At about 6 months of age, infants require iron </a:t>
            </a:r>
            <a:r>
              <a:rPr lang="en-US" dirty="0" smtClean="0"/>
              <a:t>supplementation to </a:t>
            </a:r>
            <a:r>
              <a:rPr lang="en-US" dirty="0"/>
              <a:t>prevent iron deficiency anemia. Iron deficiency anemia is a </a:t>
            </a:r>
            <a:r>
              <a:rPr lang="en-US" dirty="0" smtClean="0"/>
              <a:t>form of </a:t>
            </a:r>
            <a:r>
              <a:rPr lang="en-US" dirty="0"/>
              <a:t>anemia (decrease in red blood cells) caused by inadequate </a:t>
            </a:r>
            <a:r>
              <a:rPr lang="en-US" dirty="0" smtClean="0"/>
              <a:t>supply of </a:t>
            </a:r>
            <a:r>
              <a:rPr lang="en-US" dirty="0"/>
              <a:t>iron for synthesis of hemoglobin</a:t>
            </a:r>
            <a:r>
              <a:rPr lang="en-US" dirty="0" smtClean="0"/>
              <a:t>.</a:t>
            </a:r>
          </a:p>
          <a:p>
            <a:r>
              <a:rPr lang="en-US" dirty="0"/>
              <a:t>Cow’s milk is low in iron </a:t>
            </a:r>
            <a:r>
              <a:rPr lang="en-US" dirty="0" smtClean="0"/>
              <a:t>and, thus</a:t>
            </a:r>
            <a:r>
              <a:rPr lang="en-US" dirty="0"/>
              <a:t>, iron-fortified cereals or formulas are usually recommended </a:t>
            </a:r>
            <a:r>
              <a:rPr lang="en-US" dirty="0" smtClean="0"/>
              <a:t>by 6 </a:t>
            </a:r>
            <a:r>
              <a:rPr lang="en-US" dirty="0"/>
              <a:t>months of age and are continued until the child reaches 18 months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School-Age Child</a:t>
            </a:r>
          </a:p>
          <a:p>
            <a:r>
              <a:rPr lang="en-US" dirty="0"/>
              <a:t>School-age children require a balanced diet including </a:t>
            </a:r>
            <a:r>
              <a:rPr lang="en-US" dirty="0" smtClean="0"/>
              <a:t>approximately 1,600 </a:t>
            </a:r>
            <a:r>
              <a:rPr lang="en-US" dirty="0"/>
              <a:t>to 2,200 Kcal/day. They can eat three meals a day and one </a:t>
            </a:r>
            <a:r>
              <a:rPr lang="en-US" dirty="0" smtClean="0"/>
              <a:t>or two </a:t>
            </a:r>
            <a:r>
              <a:rPr lang="en-US" dirty="0"/>
              <a:t>nutritious snacks. Children need a protein-rich food at </a:t>
            </a:r>
            <a:r>
              <a:rPr lang="en-US" dirty="0" smtClean="0"/>
              <a:t>breakfast to </a:t>
            </a:r>
            <a:r>
              <a:rPr lang="en-US" dirty="0"/>
              <a:t>sustain the prolonged physical and mental effort required </a:t>
            </a:r>
            <a:r>
              <a:rPr lang="en-US" dirty="0" smtClean="0"/>
              <a:t>at school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Children </a:t>
            </a:r>
            <a:r>
              <a:rPr lang="en-US" dirty="0"/>
              <a:t>who skip breakfast become inattentive and </a:t>
            </a:r>
            <a:r>
              <a:rPr lang="en-US" dirty="0" smtClean="0"/>
              <a:t>restless by </a:t>
            </a:r>
            <a:r>
              <a:rPr lang="en-US" dirty="0"/>
              <a:t>late morning and have decreased problem-solving ability. </a:t>
            </a:r>
            <a:endParaRPr lang="en-US" dirty="0" smtClean="0"/>
          </a:p>
          <a:p>
            <a:r>
              <a:rPr lang="en-US" dirty="0" smtClean="0"/>
              <a:t>Undernourished children </a:t>
            </a:r>
            <a:r>
              <a:rPr lang="en-US" dirty="0"/>
              <a:t>become fatigued easily and face a greater risk </a:t>
            </a:r>
            <a:r>
              <a:rPr lang="en-US" dirty="0" smtClean="0"/>
              <a:t>of infection</a:t>
            </a:r>
            <a:r>
              <a:rPr lang="en-US" dirty="0"/>
              <a:t>, resulting in frequent absences from school.</a:t>
            </a:r>
          </a:p>
        </p:txBody>
      </p:sp>
    </p:spTree>
    <p:extLst>
      <p:ext uri="{BB962C8B-B14F-4D97-AF65-F5344CB8AC3E}">
        <p14:creationId xmlns:p14="http://schemas.microsoft.com/office/powerpoint/2010/main" val="1826981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Adolescent</a:t>
            </a:r>
          </a:p>
          <a:p>
            <a:r>
              <a:rPr lang="en-US" dirty="0"/>
              <a:t>The adolescent’s need for nutrients and calories increases, </a:t>
            </a:r>
            <a:r>
              <a:rPr lang="en-US" dirty="0" smtClean="0"/>
              <a:t>particularly during </a:t>
            </a:r>
            <a:r>
              <a:rPr lang="en-US" dirty="0"/>
              <a:t>the growth spurt. In particular, the need for protein, </a:t>
            </a:r>
            <a:r>
              <a:rPr lang="en-US" dirty="0" err="1" smtClean="0"/>
              <a:t>calcium,vitamin</a:t>
            </a:r>
            <a:r>
              <a:rPr lang="en-US" dirty="0" smtClean="0"/>
              <a:t> </a:t>
            </a:r>
            <a:r>
              <a:rPr lang="en-US" dirty="0"/>
              <a:t>D, iron, and B vitamins increases during adolescence.</a:t>
            </a:r>
          </a:p>
          <a:p>
            <a:r>
              <a:rPr lang="en-US" dirty="0"/>
              <a:t>An adequate diet for an adolescent is 1 quart of milk per day </a:t>
            </a:r>
            <a:r>
              <a:rPr lang="en-US" dirty="0" smtClean="0"/>
              <a:t>and appropriate </a:t>
            </a:r>
            <a:r>
              <a:rPr lang="en-US" dirty="0"/>
              <a:t>amounts of meat, vegetables, fruits, breads, and cereals.</a:t>
            </a:r>
          </a:p>
          <a:p>
            <a:r>
              <a:rPr lang="en-US" dirty="0"/>
              <a:t>Calcium intake during adolescent years (1,200 to 1,500 mg/day) </a:t>
            </a:r>
            <a:r>
              <a:rPr lang="en-US" dirty="0" smtClean="0"/>
              <a:t>may help </a:t>
            </a:r>
            <a:r>
              <a:rPr lang="en-US" dirty="0"/>
              <a:t>decrease osteoporosis (a decrease in </a:t>
            </a:r>
            <a:r>
              <a:rPr lang="en-US" dirty="0" smtClean="0"/>
              <a:t>bone density</a:t>
            </a:r>
            <a:r>
              <a:rPr lang="en-US" dirty="0"/>
              <a:t>) in later life.</a:t>
            </a:r>
            <a:endParaRPr lang="en-US" dirty="0" smtClean="0"/>
          </a:p>
          <a:p>
            <a:r>
              <a:rPr lang="en-US" dirty="0" smtClean="0"/>
              <a:t>Common </a:t>
            </a:r>
            <a:r>
              <a:rPr lang="en-US" dirty="0"/>
              <a:t>problems related to nutrition and self-esteem </a:t>
            </a:r>
            <a:r>
              <a:rPr lang="en-US" dirty="0" smtClean="0"/>
              <a:t>among adolescents </a:t>
            </a:r>
            <a:r>
              <a:rPr lang="en-US" dirty="0"/>
              <a:t>include obesity, anorexia nervosa, and bulimia. </a:t>
            </a:r>
            <a:r>
              <a:rPr lang="en-US" dirty="0" smtClean="0"/>
              <a:t>Obesity continues </a:t>
            </a:r>
            <a:r>
              <a:rPr lang="en-US" dirty="0"/>
              <a:t>to be a problem in the adolescent period. Depression is </a:t>
            </a:r>
            <a:r>
              <a:rPr lang="en-US" dirty="0" smtClean="0"/>
              <a:t>not unusual </a:t>
            </a:r>
            <a:r>
              <a:rPr lang="en-US" dirty="0"/>
              <a:t>among adolescents who are obese. </a:t>
            </a:r>
            <a:endParaRPr lang="en-US" dirty="0" smtClean="0"/>
          </a:p>
          <a:p>
            <a:r>
              <a:rPr lang="en-US" dirty="0" smtClean="0"/>
              <a:t>Treatment </a:t>
            </a:r>
            <a:r>
              <a:rPr lang="en-US" dirty="0"/>
              <a:t>of obesity </a:t>
            </a:r>
            <a:r>
              <a:rPr lang="en-US" dirty="0" smtClean="0"/>
              <a:t>in this </a:t>
            </a:r>
            <a:r>
              <a:rPr lang="en-US" dirty="0"/>
              <a:t>age group includes education on nutrition and assessment of </a:t>
            </a:r>
            <a:r>
              <a:rPr lang="en-US" dirty="0" smtClean="0"/>
              <a:t>psychosocial problems </a:t>
            </a:r>
            <a:r>
              <a:rPr lang="en-US" dirty="0"/>
              <a:t>that may produce overeating.</a:t>
            </a:r>
          </a:p>
          <a:p>
            <a:r>
              <a:rPr lang="en-US" dirty="0"/>
              <a:t>Under social pressure to be slim, some adolescents severely </a:t>
            </a:r>
            <a:r>
              <a:rPr lang="en-US" dirty="0" smtClean="0"/>
              <a:t>limit their </a:t>
            </a:r>
            <a:r>
              <a:rPr lang="en-US" dirty="0"/>
              <a:t>food intake to a level significantly below that required to </a:t>
            </a:r>
            <a:r>
              <a:rPr lang="en-US" dirty="0" smtClean="0"/>
              <a:t>meet the </a:t>
            </a:r>
            <a:r>
              <a:rPr lang="en-US" dirty="0"/>
              <a:t>demands of normal growth. Sometimes, the adolescent may </a:t>
            </a:r>
            <a:r>
              <a:rPr lang="en-US" dirty="0" smtClean="0"/>
              <a:t>develop an </a:t>
            </a:r>
            <a:r>
              <a:rPr lang="en-US" dirty="0"/>
              <a:t>eating disorder, such as anorexia or bulimia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These </a:t>
            </a:r>
            <a:r>
              <a:rPr lang="en-US" dirty="0" smtClean="0"/>
              <a:t>disorders are </a:t>
            </a:r>
            <a:r>
              <a:rPr lang="en-US" dirty="0"/>
              <a:t>considered to be related to the need for control. Anorexia nervosa</a:t>
            </a:r>
          </a:p>
          <a:p>
            <a:pPr marL="0" indent="0">
              <a:buNone/>
            </a:pPr>
            <a:r>
              <a:rPr lang="en-US" dirty="0" smtClean="0"/>
              <a:t>   is </a:t>
            </a:r>
            <a:r>
              <a:rPr lang="en-US" dirty="0"/>
              <a:t>characterized by a prolonged inability or refusal to eat, </a:t>
            </a:r>
            <a:r>
              <a:rPr lang="en-US" dirty="0" smtClean="0"/>
              <a:t>rapid weight </a:t>
            </a:r>
            <a:r>
              <a:rPr lang="en-US" dirty="0"/>
              <a:t>loss, and </a:t>
            </a:r>
            <a:r>
              <a:rPr lang="en-US" dirty="0" smtClean="0"/>
              <a:t>    emaciation </a:t>
            </a:r>
            <a:r>
              <a:rPr lang="en-US" dirty="0"/>
              <a:t>in individuals who continue to </a:t>
            </a:r>
            <a:r>
              <a:rPr lang="en-US" dirty="0" smtClean="0"/>
              <a:t>believe they </a:t>
            </a:r>
            <a:r>
              <a:rPr lang="en-US" dirty="0"/>
              <a:t>are fat.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880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dirty="0" smtClean="0"/>
              <a:t>People with anorexia may also induce vomiting and use laxatives and diuretics to remain thin. </a:t>
            </a:r>
          </a:p>
          <a:p>
            <a:r>
              <a:rPr lang="en-US" dirty="0" smtClean="0"/>
              <a:t>Bulimia is an uncontrollable compulsion to consume enormous amounts of food (binge) and then expel it by self-induced vomiting or by taking laxatives (purge). These</a:t>
            </a:r>
          </a:p>
          <a:p>
            <a:r>
              <a:rPr lang="en-US" dirty="0" smtClean="0"/>
              <a:t>illnesses are most effectively treated in the early stages by psychotherapy.</a:t>
            </a:r>
          </a:p>
          <a:p>
            <a:r>
              <a:rPr lang="en-US" dirty="0" smtClean="0"/>
              <a:t>Hospitalization may be necessary when the effects of starvation become life threatening.</a:t>
            </a:r>
          </a:p>
          <a:p>
            <a:pPr marL="0" indent="0">
              <a:buNone/>
            </a:pPr>
            <a:r>
              <a:rPr lang="en-US" b="1" dirty="0" smtClean="0"/>
              <a:t>Young Adult</a:t>
            </a:r>
          </a:p>
          <a:p>
            <a:r>
              <a:rPr lang="en-US" dirty="0"/>
              <a:t>Young adult females need to maintain adequate iron </a:t>
            </a:r>
            <a:r>
              <a:rPr lang="en-US" dirty="0" smtClean="0"/>
              <a:t>intake. Many </a:t>
            </a:r>
            <a:r>
              <a:rPr lang="en-US" dirty="0"/>
              <a:t>women do not ingest sufficient dietary iron each day. To </a:t>
            </a:r>
            <a:r>
              <a:rPr lang="en-US" dirty="0" smtClean="0"/>
              <a:t>prevent iron </a:t>
            </a:r>
            <a:r>
              <a:rPr lang="en-US" dirty="0"/>
              <a:t>deficiency anemia, menstruating females should </a:t>
            </a:r>
            <a:r>
              <a:rPr lang="en-US" dirty="0" smtClean="0"/>
              <a:t>ingest 18 </a:t>
            </a:r>
            <a:r>
              <a:rPr lang="en-US" dirty="0"/>
              <a:t>mg of iron daily.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nurse should instruct the female client to </a:t>
            </a:r>
            <a:r>
              <a:rPr lang="en-US" dirty="0" smtClean="0"/>
              <a:t>include iron-rich </a:t>
            </a:r>
            <a:r>
              <a:rPr lang="en-US" dirty="0"/>
              <a:t>foods, such as organ meats (liver and kidneys), </a:t>
            </a:r>
            <a:r>
              <a:rPr lang="en-US" dirty="0" smtClean="0"/>
              <a:t>eggs, fish</a:t>
            </a:r>
            <a:r>
              <a:rPr lang="en-US" dirty="0"/>
              <a:t>, poultry, leafy vegetables, and dried fruits, in her daily diet.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466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Calcium is needed in young adulthood to maintain bones </a:t>
            </a:r>
            <a:r>
              <a:rPr lang="en-US" dirty="0" smtClean="0"/>
              <a:t>and help </a:t>
            </a:r>
            <a:r>
              <a:rPr lang="en-US" dirty="0"/>
              <a:t>decrease the chances of developing osteoporosis in later life. </a:t>
            </a:r>
            <a:r>
              <a:rPr lang="en-US" dirty="0" smtClean="0"/>
              <a:t>Along with </a:t>
            </a:r>
            <a:r>
              <a:rPr lang="en-US" dirty="0"/>
              <a:t>calcium, the person must have adequate vitamin D, necessary </a:t>
            </a:r>
            <a:r>
              <a:rPr lang="en-US" dirty="0" smtClean="0"/>
              <a:t>for the </a:t>
            </a:r>
            <a:r>
              <a:rPr lang="en-US" dirty="0"/>
              <a:t>calcium to enter the bloodstream. </a:t>
            </a:r>
            <a:endParaRPr lang="en-US" dirty="0" smtClean="0"/>
          </a:p>
          <a:p>
            <a:r>
              <a:rPr lang="en-US" dirty="0" smtClean="0"/>
              <a:t>Vitamin </a:t>
            </a:r>
            <a:r>
              <a:rPr lang="en-US" dirty="0"/>
              <a:t>D is made in the skin </a:t>
            </a:r>
            <a:r>
              <a:rPr lang="en-US" dirty="0" smtClean="0"/>
              <a:t>on exposure </a:t>
            </a:r>
            <a:r>
              <a:rPr lang="en-US" dirty="0"/>
              <a:t>to the sun. If the person does not get </a:t>
            </a:r>
            <a:r>
              <a:rPr lang="en-US" dirty="0" smtClean="0"/>
              <a:t>sufficient </a:t>
            </a:r>
            <a:r>
              <a:rPr lang="en-US" dirty="0"/>
              <a:t>sun </a:t>
            </a:r>
            <a:r>
              <a:rPr lang="en-US" dirty="0" smtClean="0"/>
              <a:t>exposure (15 </a:t>
            </a:r>
            <a:r>
              <a:rPr lang="en-US" dirty="0"/>
              <a:t>minutes three times each week), supplements </a:t>
            </a:r>
            <a:r>
              <a:rPr lang="en-US" dirty="0" smtClean="0"/>
              <a:t>may be indicated</a:t>
            </a:r>
          </a:p>
          <a:p>
            <a:pPr marL="0" indent="0">
              <a:buNone/>
            </a:pPr>
            <a:r>
              <a:rPr lang="en-US" dirty="0"/>
              <a:t>Middle-Aged Adult</a:t>
            </a:r>
          </a:p>
          <a:p>
            <a:r>
              <a:rPr lang="en-US" dirty="0"/>
              <a:t>The middle-aged adult should continue to eat a healthy diet, </a:t>
            </a:r>
            <a:r>
              <a:rPr lang="en-US" dirty="0" smtClean="0"/>
              <a:t>following the </a:t>
            </a:r>
            <a:r>
              <a:rPr lang="en-US" dirty="0"/>
              <a:t>recommended portions of the food groups, with special </a:t>
            </a:r>
            <a:r>
              <a:rPr lang="en-US" dirty="0" smtClean="0"/>
              <a:t>attention to </a:t>
            </a:r>
            <a:r>
              <a:rPr lang="en-US" dirty="0"/>
              <a:t>protein and calcium intake, and limiting cholesterol </a:t>
            </a:r>
            <a:r>
              <a:rPr lang="en-US" dirty="0" smtClean="0"/>
              <a:t>and caloric </a:t>
            </a:r>
            <a:r>
              <a:rPr lang="en-US" dirty="0"/>
              <a:t>intake. </a:t>
            </a:r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/>
              <a:t>or three liters of fluid should be included in </a:t>
            </a:r>
            <a:r>
              <a:rPr lang="en-US" dirty="0" smtClean="0"/>
              <a:t>the daily </a:t>
            </a:r>
            <a:r>
              <a:rPr lang="en-US" dirty="0"/>
              <a:t>diet. </a:t>
            </a:r>
            <a:endParaRPr lang="en-US" dirty="0" smtClean="0"/>
          </a:p>
          <a:p>
            <a:r>
              <a:rPr lang="en-US" dirty="0" smtClean="0"/>
              <a:t>Postmenopausal </a:t>
            </a:r>
            <a:r>
              <a:rPr lang="en-US" dirty="0"/>
              <a:t>women need to ingest sufficient </a:t>
            </a:r>
            <a:r>
              <a:rPr lang="en-US" dirty="0" smtClean="0"/>
              <a:t>calcium and </a:t>
            </a:r>
            <a:r>
              <a:rPr lang="en-US" dirty="0"/>
              <a:t>vitamin D to reduce osteoporosis, and antioxidants such as </a:t>
            </a:r>
            <a:r>
              <a:rPr lang="en-US" dirty="0" smtClean="0"/>
              <a:t>vitamins A</a:t>
            </a:r>
            <a:r>
              <a:rPr lang="en-US" dirty="0"/>
              <a:t>, C, and E may be helpful in reducing the risks of heart </a:t>
            </a:r>
            <a:r>
              <a:rPr lang="en-US" dirty="0" smtClean="0"/>
              <a:t>disease in </a:t>
            </a:r>
            <a:r>
              <a:rPr lang="en-US" dirty="0"/>
              <a:t>women. </a:t>
            </a:r>
            <a:endParaRPr lang="en-US" dirty="0" smtClean="0"/>
          </a:p>
          <a:p>
            <a:r>
              <a:rPr lang="en-US" dirty="0" smtClean="0"/>
              <a:t>Although </a:t>
            </a:r>
            <a:r>
              <a:rPr lang="en-US" dirty="0"/>
              <a:t>iron supplements are no longer needed, </a:t>
            </a:r>
            <a:r>
              <a:rPr lang="en-US" dirty="0" smtClean="0"/>
              <a:t>the amount </a:t>
            </a:r>
            <a:r>
              <a:rPr lang="en-US" dirty="0"/>
              <a:t>in a multivitamin is not harmful.</a:t>
            </a:r>
          </a:p>
        </p:txBody>
      </p:sp>
    </p:spTree>
    <p:extLst>
      <p:ext uri="{BB962C8B-B14F-4D97-AF65-F5344CB8AC3E}">
        <p14:creationId xmlns:p14="http://schemas.microsoft.com/office/powerpoint/2010/main" val="15657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Older Adults</a:t>
            </a:r>
          </a:p>
          <a:p>
            <a:r>
              <a:rPr lang="en-US" dirty="0"/>
              <a:t>The older adult requires the same basic nutrition as the </a:t>
            </a:r>
            <a:r>
              <a:rPr lang="en-US" dirty="0" smtClean="0"/>
              <a:t>younger adult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fewer calories are needed by older adults because </a:t>
            </a:r>
            <a:r>
              <a:rPr lang="en-US" dirty="0" smtClean="0"/>
              <a:t>of the </a:t>
            </a:r>
            <a:r>
              <a:rPr lang="en-US" dirty="0"/>
              <a:t>lower metabolic rate and the decrease in physical activity.</a:t>
            </a:r>
          </a:p>
          <a:p>
            <a:r>
              <a:rPr lang="en-US" dirty="0"/>
              <a:t>Some older adults may need more carbohydrates for fiber </a:t>
            </a:r>
            <a:r>
              <a:rPr lang="en-US" dirty="0" smtClean="0"/>
              <a:t>and bulk</a:t>
            </a:r>
            <a:r>
              <a:rPr lang="en-US" dirty="0"/>
              <a:t>, but most nutrient requirements remain relatively unchanged.</a:t>
            </a:r>
          </a:p>
        </p:txBody>
      </p:sp>
    </p:spTree>
    <p:extLst>
      <p:ext uri="{BB962C8B-B14F-4D97-AF65-F5344CB8AC3E}">
        <p14:creationId xmlns:p14="http://schemas.microsoft.com/office/powerpoint/2010/main" val="234962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1060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NUTRITIOAL VARIATION THROUGHOUT LIFE CYCLE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NUTRITIOAL VARIATION THROUGHOUT LIFE CYCLE</dc:title>
  <dc:creator>folamin</dc:creator>
  <cp:lastModifiedBy>folamin</cp:lastModifiedBy>
  <cp:revision>5</cp:revision>
  <dcterms:created xsi:type="dcterms:W3CDTF">2023-05-03T08:41:17Z</dcterms:created>
  <dcterms:modified xsi:type="dcterms:W3CDTF">2023-05-03T11:13:16Z</dcterms:modified>
</cp:coreProperties>
</file>