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302" r:id="rId7"/>
    <p:sldId id="259" r:id="rId8"/>
    <p:sldId id="260" r:id="rId9"/>
    <p:sldId id="261" r:id="rId10"/>
    <p:sldId id="266" r:id="rId11"/>
    <p:sldId id="267" r:id="rId12"/>
    <p:sldId id="273" r:id="rId13"/>
    <p:sldId id="262" r:id="rId14"/>
    <p:sldId id="263" r:id="rId15"/>
    <p:sldId id="268" r:id="rId16"/>
    <p:sldId id="272" r:id="rId17"/>
    <p:sldId id="271" r:id="rId18"/>
    <p:sldId id="270" r:id="rId19"/>
    <p:sldId id="269" r:id="rId20"/>
    <p:sldId id="278" r:id="rId21"/>
    <p:sldId id="277" r:id="rId22"/>
    <p:sldId id="276" r:id="rId23"/>
    <p:sldId id="275" r:id="rId24"/>
    <p:sldId id="274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90" r:id="rId33"/>
    <p:sldId id="342" r:id="rId34"/>
    <p:sldId id="289" r:id="rId35"/>
    <p:sldId id="288" r:id="rId36"/>
    <p:sldId id="291" r:id="rId37"/>
    <p:sldId id="292" r:id="rId38"/>
    <p:sldId id="293" r:id="rId39"/>
    <p:sldId id="294" r:id="rId40"/>
    <p:sldId id="295" r:id="rId41"/>
    <p:sldId id="287" r:id="rId42"/>
    <p:sldId id="299" r:id="rId43"/>
    <p:sldId id="298" r:id="rId44"/>
    <p:sldId id="297" r:id="rId45"/>
    <p:sldId id="28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URINARY ELIMINATION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bladder is capable of considerable distention because </a:t>
            </a:r>
            <a:r>
              <a:rPr lang="en-US" dirty="0" smtClean="0"/>
              <a:t>of </a:t>
            </a:r>
            <a:r>
              <a:rPr lang="en-US" dirty="0" err="1" smtClean="0"/>
              <a:t>rugae</a:t>
            </a:r>
            <a:r>
              <a:rPr lang="en-US" dirty="0" smtClean="0"/>
              <a:t> </a:t>
            </a:r>
            <a:r>
              <a:rPr lang="en-US" dirty="0"/>
              <a:t>(folds) in the mucous membrane lining and because of </a:t>
            </a:r>
            <a:r>
              <a:rPr lang="en-US" dirty="0" smtClean="0"/>
              <a:t>the elasticity </a:t>
            </a:r>
            <a:r>
              <a:rPr lang="en-US" dirty="0"/>
              <a:t>of its walls.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full, the dome of the bladder may </a:t>
            </a:r>
            <a:r>
              <a:rPr lang="en-US" dirty="0" smtClean="0"/>
              <a:t>extend above </a:t>
            </a:r>
            <a:r>
              <a:rPr lang="en-US" dirty="0"/>
              <a:t>the </a:t>
            </a:r>
            <a:r>
              <a:rPr lang="en-US" dirty="0" err="1"/>
              <a:t>symphysis</a:t>
            </a:r>
            <a:r>
              <a:rPr lang="en-US" dirty="0"/>
              <a:t> pubis; in extreme situations, it may extend </a:t>
            </a:r>
            <a:r>
              <a:rPr lang="en-US" dirty="0" smtClean="0"/>
              <a:t>as high </a:t>
            </a:r>
            <a:r>
              <a:rPr lang="en-US" dirty="0"/>
              <a:t>as the umbilicus. Normal bladder capacity is between 300 </a:t>
            </a:r>
            <a:r>
              <a:rPr lang="en-US" dirty="0" smtClean="0"/>
              <a:t>and 600 </a:t>
            </a:r>
            <a:r>
              <a:rPr lang="en-US" dirty="0"/>
              <a:t>mL of urine.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0608"/>
            <a:ext cx="10515600" cy="58163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Urethra</a:t>
            </a:r>
          </a:p>
          <a:p>
            <a:r>
              <a:rPr lang="en-US" dirty="0"/>
              <a:t>The urethra extends from the bladder to the urinary meatus (opening</a:t>
            </a:r>
            <a:r>
              <a:rPr lang="en-US" dirty="0" smtClean="0"/>
              <a:t>). In </a:t>
            </a:r>
            <a:r>
              <a:rPr lang="en-US" dirty="0"/>
              <a:t>the adult woman, the urethra lies directly behind the </a:t>
            </a:r>
            <a:r>
              <a:rPr lang="en-US" dirty="0" err="1" smtClean="0"/>
              <a:t>symphysis</a:t>
            </a:r>
            <a:r>
              <a:rPr lang="en-US" dirty="0"/>
              <a:t> </a:t>
            </a:r>
            <a:r>
              <a:rPr lang="en-US" dirty="0" smtClean="0"/>
              <a:t>pubis</a:t>
            </a:r>
            <a:r>
              <a:rPr lang="en-US" dirty="0"/>
              <a:t>, anterior to the vagina, and is between 3 and 4 cm (1.5 in</a:t>
            </a:r>
            <a:r>
              <a:rPr lang="en-US" dirty="0" smtClean="0"/>
              <a:t>.) long . </a:t>
            </a:r>
          </a:p>
          <a:p>
            <a:r>
              <a:rPr lang="en-US" dirty="0" smtClean="0"/>
              <a:t>The </a:t>
            </a:r>
            <a:r>
              <a:rPr lang="en-US" dirty="0"/>
              <a:t>urethra serves only as a passageway </a:t>
            </a:r>
            <a:r>
              <a:rPr lang="en-US" dirty="0" smtClean="0"/>
              <a:t>for the </a:t>
            </a:r>
            <a:r>
              <a:rPr lang="en-US" dirty="0"/>
              <a:t>elimination of urine. The urinary meatus is located between </a:t>
            </a:r>
            <a:r>
              <a:rPr lang="en-US" dirty="0" smtClean="0"/>
              <a:t>the labia </a:t>
            </a:r>
            <a:r>
              <a:rPr lang="en-US" dirty="0" err="1"/>
              <a:t>minora</a:t>
            </a:r>
            <a:r>
              <a:rPr lang="en-US" dirty="0"/>
              <a:t>, in front of the vagina and below the clitoris. </a:t>
            </a:r>
            <a:endParaRPr lang="en-US" dirty="0" smtClean="0"/>
          </a:p>
          <a:p>
            <a:r>
              <a:rPr lang="en-US" dirty="0" smtClean="0"/>
              <a:t>The male urethra </a:t>
            </a:r>
            <a:r>
              <a:rPr lang="en-US" dirty="0"/>
              <a:t>is approximately 20 cm (8 in.) long and serves as a </a:t>
            </a:r>
            <a:r>
              <a:rPr lang="en-US" dirty="0" smtClean="0"/>
              <a:t>passageway for </a:t>
            </a:r>
            <a:r>
              <a:rPr lang="en-US" dirty="0"/>
              <a:t>semen as well as </a:t>
            </a:r>
            <a:r>
              <a:rPr lang="en-US" dirty="0" smtClean="0"/>
              <a:t>urine. </a:t>
            </a:r>
            <a:r>
              <a:rPr lang="en-US" dirty="0"/>
              <a:t>The meatus is </a:t>
            </a:r>
            <a:r>
              <a:rPr lang="en-US" dirty="0" smtClean="0"/>
              <a:t>located at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distal end of the </a:t>
            </a:r>
            <a:r>
              <a:rPr lang="en-US" dirty="0" smtClean="0"/>
              <a:t>penis.</a:t>
            </a:r>
          </a:p>
          <a:p>
            <a:r>
              <a:rPr lang="en-US" dirty="0" smtClean="0"/>
              <a:t> In </a:t>
            </a:r>
            <a:r>
              <a:rPr lang="en-US" dirty="0"/>
              <a:t>both men and women, the urethra has a mucous </a:t>
            </a:r>
            <a:r>
              <a:rPr lang="en-US" dirty="0" smtClean="0"/>
              <a:t>membrane lining </a:t>
            </a:r>
            <a:r>
              <a:rPr lang="en-US" dirty="0"/>
              <a:t>that is continuous with the bladder and the ureters. </a:t>
            </a:r>
            <a:endParaRPr lang="en-US" dirty="0" smtClean="0"/>
          </a:p>
          <a:p>
            <a:r>
              <a:rPr lang="en-US" dirty="0" smtClean="0"/>
              <a:t>Thus</a:t>
            </a:r>
            <a:r>
              <a:rPr lang="en-US" dirty="0"/>
              <a:t>, </a:t>
            </a:r>
            <a:r>
              <a:rPr lang="en-US" dirty="0" smtClean="0"/>
              <a:t>an infection </a:t>
            </a:r>
            <a:r>
              <a:rPr lang="en-US" dirty="0"/>
              <a:t>of the urethra can extend through the urinary tract to </a:t>
            </a:r>
            <a:r>
              <a:rPr lang="en-US" dirty="0" smtClean="0"/>
              <a:t>the kidneys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Women </a:t>
            </a:r>
            <a:r>
              <a:rPr lang="en-US" dirty="0"/>
              <a:t>are particularly prone to urinary tract </a:t>
            </a:r>
            <a:r>
              <a:rPr lang="en-US" dirty="0" smtClean="0"/>
              <a:t>infections (UTIs</a:t>
            </a:r>
            <a:r>
              <a:rPr lang="en-US" dirty="0"/>
              <a:t>) because of their short urethra and the proximity of the </a:t>
            </a:r>
            <a:r>
              <a:rPr lang="en-US" dirty="0" smtClean="0"/>
              <a:t>urinary meatus </a:t>
            </a:r>
            <a:r>
              <a:rPr lang="en-US" dirty="0"/>
              <a:t>to the vagina and anus.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Pelvic Floor</a:t>
            </a:r>
          </a:p>
          <a:p>
            <a:r>
              <a:rPr lang="en-US" dirty="0"/>
              <a:t>The vagina, urethra, and rectum pass through the pelvic </a:t>
            </a:r>
            <a:r>
              <a:rPr lang="en-US" dirty="0" smtClean="0"/>
              <a:t>floor, which </a:t>
            </a:r>
            <a:r>
              <a:rPr lang="en-US" dirty="0"/>
              <a:t>consists of sheets of muscles and ligaments that provide </a:t>
            </a:r>
            <a:r>
              <a:rPr lang="en-US" dirty="0" smtClean="0"/>
              <a:t>support to </a:t>
            </a:r>
            <a:r>
              <a:rPr lang="en-US" dirty="0"/>
              <a:t>the viscera of the </a:t>
            </a:r>
            <a:r>
              <a:rPr lang="en-US" dirty="0" smtClean="0"/>
              <a:t>pelvis</a:t>
            </a:r>
          </a:p>
          <a:p>
            <a:r>
              <a:rPr lang="en-US" dirty="0" smtClean="0"/>
              <a:t>These muscles </a:t>
            </a:r>
            <a:r>
              <a:rPr lang="en-US" dirty="0"/>
              <a:t>and ligaments extend from the </a:t>
            </a:r>
            <a:r>
              <a:rPr lang="en-US" dirty="0" err="1"/>
              <a:t>symphysis</a:t>
            </a:r>
            <a:r>
              <a:rPr lang="en-US" dirty="0"/>
              <a:t> pubis to the </a:t>
            </a:r>
            <a:r>
              <a:rPr lang="en-US" dirty="0" smtClean="0"/>
              <a:t>coccyx forming </a:t>
            </a:r>
            <a:r>
              <a:rPr lang="en-US" dirty="0"/>
              <a:t>a sling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Specific sphincter muscles contribute to </a:t>
            </a:r>
            <a:r>
              <a:rPr lang="en-US" dirty="0" smtClean="0"/>
              <a:t>the continence </a:t>
            </a:r>
            <a:r>
              <a:rPr lang="en-US" dirty="0"/>
              <a:t>mechanism 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internal sphincter muscle situated in the proximal urethra </a:t>
            </a:r>
            <a:r>
              <a:rPr lang="en-US" dirty="0" smtClean="0"/>
              <a:t>and the </a:t>
            </a:r>
            <a:r>
              <a:rPr lang="en-US" dirty="0"/>
              <a:t>bladder neck is composed of smooth muscle under </a:t>
            </a:r>
            <a:r>
              <a:rPr lang="en-US" i="1" dirty="0" smtClean="0"/>
              <a:t>involuntary </a:t>
            </a:r>
            <a:r>
              <a:rPr lang="en-US" dirty="0" smtClean="0"/>
              <a:t>control</a:t>
            </a:r>
            <a:r>
              <a:rPr lang="en-US" dirty="0"/>
              <a:t>. It provides active tension designed to close the urethral lumen.</a:t>
            </a:r>
          </a:p>
          <a:p>
            <a:r>
              <a:rPr lang="en-US" dirty="0"/>
              <a:t>The external sphincter muscle is composed of skeletal </a:t>
            </a:r>
            <a:r>
              <a:rPr lang="en-US" dirty="0" smtClean="0"/>
              <a:t>muscle under </a:t>
            </a:r>
            <a:r>
              <a:rPr lang="en-US" i="1" dirty="0"/>
              <a:t>voluntary </a:t>
            </a:r>
            <a:r>
              <a:rPr lang="en-US" dirty="0"/>
              <a:t>control, allowing the individual to choose </a:t>
            </a:r>
            <a:r>
              <a:rPr lang="en-US" dirty="0" smtClean="0"/>
              <a:t>when urine </a:t>
            </a:r>
            <a:r>
              <a:rPr lang="en-US" dirty="0"/>
              <a:t>is eliminated.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Urination</a:t>
            </a:r>
          </a:p>
          <a:p>
            <a:r>
              <a:rPr lang="en-US" dirty="0"/>
              <a:t>Micturition, voiding, and urination all refer to the process of </a:t>
            </a:r>
            <a:r>
              <a:rPr lang="en-US" dirty="0" smtClean="0"/>
              <a:t>emptying the </a:t>
            </a:r>
            <a:r>
              <a:rPr lang="en-US" dirty="0"/>
              <a:t>urinary bladder. Urine collects in the bladder until </a:t>
            </a:r>
            <a:r>
              <a:rPr lang="en-US" dirty="0" smtClean="0"/>
              <a:t>pressure stimulates </a:t>
            </a:r>
            <a:r>
              <a:rPr lang="en-US" dirty="0"/>
              <a:t>special sensory nerve endings in the bladder wall </a:t>
            </a:r>
            <a:r>
              <a:rPr lang="en-US" dirty="0" smtClean="0"/>
              <a:t>called stretch </a:t>
            </a:r>
            <a:r>
              <a:rPr lang="en-US" dirty="0"/>
              <a:t>receptors.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occurs when the adult bladder contains </a:t>
            </a:r>
            <a:r>
              <a:rPr lang="en-US" dirty="0" smtClean="0"/>
              <a:t>between 250 </a:t>
            </a:r>
            <a:r>
              <a:rPr lang="en-US" dirty="0"/>
              <a:t>and 450 mL of urine. In children, a considerably </a:t>
            </a:r>
            <a:r>
              <a:rPr lang="en-US" dirty="0" smtClean="0"/>
              <a:t>smaller volume</a:t>
            </a:r>
            <a:r>
              <a:rPr lang="en-US" dirty="0"/>
              <a:t>, 50 to 200 mL, stimulates these nerves.</a:t>
            </a:r>
          </a:p>
          <a:p>
            <a:r>
              <a:rPr lang="en-US" dirty="0"/>
              <a:t>The stretch receptors transmit impulses to the spinal </a:t>
            </a:r>
            <a:r>
              <a:rPr lang="en-US" dirty="0" smtClean="0"/>
              <a:t>cord, specifically </a:t>
            </a:r>
            <a:r>
              <a:rPr lang="en-US" dirty="0"/>
              <a:t>to the voiding reflex center located at the level of </a:t>
            </a:r>
            <a:r>
              <a:rPr lang="en-US" dirty="0" smtClean="0"/>
              <a:t>the second </a:t>
            </a:r>
            <a:r>
              <a:rPr lang="en-US" dirty="0"/>
              <a:t>to fourth sacral vertebrae, causing the internal sphincter </a:t>
            </a:r>
            <a:r>
              <a:rPr lang="en-US" dirty="0" smtClean="0"/>
              <a:t>to relax </a:t>
            </a:r>
            <a:r>
              <a:rPr lang="en-US" dirty="0"/>
              <a:t>and stimulating the urge to void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If the time and place are </a:t>
            </a:r>
            <a:r>
              <a:rPr lang="en-US" dirty="0" smtClean="0"/>
              <a:t>appropriate for </a:t>
            </a:r>
            <a:r>
              <a:rPr lang="en-US" dirty="0"/>
              <a:t>urination,  </a:t>
            </a:r>
            <a:r>
              <a:rPr lang="en-US" dirty="0" smtClean="0"/>
              <a:t>the </a:t>
            </a:r>
            <a:r>
              <a:rPr lang="en-US" dirty="0"/>
              <a:t>conscious portion of the brain </a:t>
            </a:r>
            <a:r>
              <a:rPr lang="en-US" dirty="0" smtClean="0"/>
              <a:t>relaxes the </a:t>
            </a:r>
            <a:r>
              <a:rPr lang="en-US" dirty="0"/>
              <a:t>external urethral sphincter muscle and urination takes place.</a:t>
            </a:r>
          </a:p>
          <a:p>
            <a:r>
              <a:rPr lang="en-US" dirty="0"/>
              <a:t>If the time and place are inappropriate, the micturition reflex </a:t>
            </a:r>
            <a:r>
              <a:rPr lang="en-US" dirty="0" smtClean="0"/>
              <a:t>usually subsides </a:t>
            </a:r>
            <a:r>
              <a:rPr lang="en-US" dirty="0"/>
              <a:t>until the bladder becomes more filled and the reflex </a:t>
            </a:r>
            <a:r>
              <a:rPr lang="en-US" dirty="0" smtClean="0"/>
              <a:t>is stimulated </a:t>
            </a:r>
            <a:r>
              <a:rPr lang="en-US" dirty="0"/>
              <a:t>again.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/>
              <a:t>Voluntary control of urination is possible only if the </a:t>
            </a:r>
            <a:r>
              <a:rPr lang="en-US" dirty="0" smtClean="0"/>
              <a:t>nerves supplying </a:t>
            </a:r>
            <a:r>
              <a:rPr lang="en-US" dirty="0"/>
              <a:t>the bladder and urethra, the neural tracts of the cord </a:t>
            </a:r>
            <a:r>
              <a:rPr lang="en-US" dirty="0" smtClean="0"/>
              <a:t>and brain</a:t>
            </a:r>
            <a:r>
              <a:rPr lang="en-US" dirty="0"/>
              <a:t>, and the motor area of the cerebrum are all intact. </a:t>
            </a:r>
            <a:endParaRPr lang="en-US" dirty="0" smtClean="0"/>
          </a:p>
          <a:p>
            <a:r>
              <a:rPr lang="en-US" dirty="0" smtClean="0"/>
              <a:t>The individual must </a:t>
            </a:r>
            <a:r>
              <a:rPr lang="en-US" dirty="0"/>
              <a:t>be able to sense that the bladder is full. </a:t>
            </a:r>
            <a:endParaRPr lang="en-US" dirty="0" smtClean="0"/>
          </a:p>
          <a:p>
            <a:r>
              <a:rPr lang="en-US" dirty="0" smtClean="0"/>
              <a:t>Injury </a:t>
            </a:r>
            <a:r>
              <a:rPr lang="en-US" dirty="0"/>
              <a:t>to any of </a:t>
            </a:r>
            <a:r>
              <a:rPr lang="en-US" dirty="0" smtClean="0"/>
              <a:t>these parts </a:t>
            </a:r>
            <a:r>
              <a:rPr lang="en-US" dirty="0"/>
              <a:t>of the nervous </a:t>
            </a:r>
            <a:r>
              <a:rPr lang="en-US" dirty="0" smtClean="0"/>
              <a:t>system for </a:t>
            </a:r>
            <a:r>
              <a:rPr lang="en-US" dirty="0"/>
              <a:t>example, by a cerebral </a:t>
            </a:r>
            <a:r>
              <a:rPr lang="en-US" dirty="0" smtClean="0"/>
              <a:t>hemorrhage or </a:t>
            </a:r>
            <a:r>
              <a:rPr lang="en-US" dirty="0"/>
              <a:t>spinal cord injury above the level of the sacral region—results </a:t>
            </a:r>
            <a:r>
              <a:rPr lang="en-US" dirty="0" smtClean="0"/>
              <a:t>in intermittent </a:t>
            </a:r>
            <a:r>
              <a:rPr lang="en-US" dirty="0"/>
              <a:t>involuntary emptying of the bladder. </a:t>
            </a:r>
            <a:endParaRPr lang="en-US" dirty="0" smtClean="0"/>
          </a:p>
          <a:p>
            <a:r>
              <a:rPr lang="en-US" dirty="0" smtClean="0"/>
              <a:t>Older </a:t>
            </a:r>
            <a:r>
              <a:rPr lang="en-US" dirty="0"/>
              <a:t>adults </a:t>
            </a:r>
            <a:r>
              <a:rPr lang="en-US" dirty="0" smtClean="0"/>
              <a:t>whose cognition </a:t>
            </a:r>
            <a:r>
              <a:rPr lang="en-US" dirty="0"/>
              <a:t>is impaired may not be aware of the need to urinate or </a:t>
            </a:r>
            <a:r>
              <a:rPr lang="en-US" dirty="0" smtClean="0"/>
              <a:t>able to </a:t>
            </a:r>
            <a:r>
              <a:rPr lang="en-US" dirty="0"/>
              <a:t>respond to this urge by seeking toilet facilities.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152"/>
            <a:ext cx="12192000" cy="67678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FACTORS AFFECTING VOIDING</a:t>
            </a:r>
          </a:p>
          <a:p>
            <a:r>
              <a:rPr lang="en-US" dirty="0"/>
              <a:t>Numerous factors affect the volume and characteristics of the </a:t>
            </a:r>
            <a:r>
              <a:rPr lang="en-US" dirty="0" smtClean="0"/>
              <a:t>urine produced </a:t>
            </a:r>
            <a:r>
              <a:rPr lang="en-US" dirty="0"/>
              <a:t>and the manner in which it is </a:t>
            </a:r>
            <a:r>
              <a:rPr lang="en-US" dirty="0" smtClean="0"/>
              <a:t>excreted.</a:t>
            </a:r>
          </a:p>
          <a:p>
            <a:pPr marL="0" indent="0">
              <a:buNone/>
            </a:pPr>
            <a:r>
              <a:rPr lang="en-US" b="1" dirty="0" smtClean="0"/>
              <a:t>Developmental </a:t>
            </a:r>
            <a:r>
              <a:rPr lang="en-US" b="1" dirty="0"/>
              <a:t>Factors</a:t>
            </a:r>
          </a:p>
          <a:p>
            <a:pPr marL="0" indent="0">
              <a:buNone/>
            </a:pPr>
            <a:r>
              <a:rPr lang="en-US" dirty="0"/>
              <a:t>INFANTS</a:t>
            </a:r>
          </a:p>
          <a:p>
            <a:r>
              <a:rPr lang="en-US" dirty="0"/>
              <a:t>Urine output varies according to fluid intake but gradually </a:t>
            </a:r>
            <a:r>
              <a:rPr lang="en-US" dirty="0" smtClean="0"/>
              <a:t>increases to </a:t>
            </a:r>
            <a:r>
              <a:rPr lang="en-US" dirty="0"/>
              <a:t>250 to 500 mL a day during the first year. An infant may </a:t>
            </a:r>
            <a:r>
              <a:rPr lang="en-US" dirty="0" smtClean="0"/>
              <a:t>urinate as </a:t>
            </a:r>
            <a:r>
              <a:rPr lang="en-US" dirty="0"/>
              <a:t>often as 20 times a day. The urine of the neonate is colorless </a:t>
            </a:r>
            <a:r>
              <a:rPr lang="en-US" dirty="0" smtClean="0"/>
              <a:t>and odorless </a:t>
            </a:r>
            <a:r>
              <a:rPr lang="en-US" dirty="0"/>
              <a:t>and has a specific gravity of 1.008. Because newborns </a:t>
            </a:r>
            <a:r>
              <a:rPr lang="en-US" dirty="0" smtClean="0"/>
              <a:t>and infants </a:t>
            </a:r>
            <a:r>
              <a:rPr lang="en-US" dirty="0"/>
              <a:t>have immature kidneys, they are unable to concentrate </a:t>
            </a:r>
            <a:r>
              <a:rPr lang="en-US" dirty="0" smtClean="0"/>
              <a:t>urine very </a:t>
            </a:r>
            <a:r>
              <a:rPr lang="en-US" dirty="0"/>
              <a:t>effectively.</a:t>
            </a:r>
          </a:p>
          <a:p>
            <a:r>
              <a:rPr lang="en-US" dirty="0"/>
              <a:t>Infants are born without urinary control. Most will develop </a:t>
            </a:r>
            <a:r>
              <a:rPr lang="en-US" dirty="0" smtClean="0"/>
              <a:t>this between </a:t>
            </a:r>
            <a:r>
              <a:rPr lang="en-US" dirty="0"/>
              <a:t>the ages of 2 and 5 years. Control during the daytime </a:t>
            </a:r>
            <a:r>
              <a:rPr lang="en-US" dirty="0" smtClean="0"/>
              <a:t>normally precedes </a:t>
            </a:r>
            <a:r>
              <a:rPr lang="en-US" dirty="0"/>
              <a:t>night-time control.</a:t>
            </a:r>
          </a:p>
          <a:p>
            <a:pPr marL="0" indent="0">
              <a:buNone/>
            </a:pPr>
            <a:r>
              <a:rPr lang="en-US" dirty="0"/>
              <a:t>PRESCHOOLERS</a:t>
            </a:r>
          </a:p>
          <a:p>
            <a:r>
              <a:rPr lang="en-US" dirty="0"/>
              <a:t>The preschooler is able to take responsibility for independent </a:t>
            </a:r>
            <a:r>
              <a:rPr lang="en-US" dirty="0" smtClean="0"/>
              <a:t>toileting. Parents </a:t>
            </a:r>
            <a:r>
              <a:rPr lang="en-US" dirty="0"/>
              <a:t>need to realize that accidents do occur and the </a:t>
            </a:r>
            <a:r>
              <a:rPr lang="en-US" dirty="0" smtClean="0"/>
              <a:t>child should </a:t>
            </a:r>
            <a:r>
              <a:rPr lang="en-US" dirty="0"/>
              <a:t>never be punished or disciplined for this. Children often </a:t>
            </a:r>
            <a:r>
              <a:rPr lang="en-US" dirty="0" smtClean="0"/>
              <a:t>forget to </a:t>
            </a:r>
            <a:r>
              <a:rPr lang="en-US" dirty="0"/>
              <a:t>wash their hands or flush the toilet and need instruction in </a:t>
            </a:r>
            <a:r>
              <a:rPr lang="en-US" dirty="0" smtClean="0"/>
              <a:t>wiping, themselves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Girls </a:t>
            </a:r>
            <a:r>
              <a:rPr lang="en-US" dirty="0"/>
              <a:t>should be taught to wipe from front to back </a:t>
            </a:r>
            <a:r>
              <a:rPr lang="en-US" dirty="0" smtClean="0"/>
              <a:t>to prevent </a:t>
            </a:r>
            <a:r>
              <a:rPr lang="en-US" dirty="0"/>
              <a:t>contamination of the urinary tract by feces.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152"/>
            <a:ext cx="12192000" cy="6767848"/>
          </a:xfrm>
        </p:spPr>
        <p:txBody>
          <a:bodyPr>
            <a:normAutofit/>
          </a:bodyPr>
          <a:lstStyle/>
          <a:p>
            <a:r>
              <a:rPr lang="en-US" dirty="0"/>
              <a:t>Nocturnal </a:t>
            </a:r>
            <a:r>
              <a:rPr lang="en-US" dirty="0" smtClean="0"/>
              <a:t>enuresis, or </a:t>
            </a:r>
            <a:r>
              <a:rPr lang="en-US" dirty="0"/>
              <a:t>bed-wetting, is the involuntary passing of urine during sleep. </a:t>
            </a:r>
            <a:r>
              <a:rPr lang="en-US" dirty="0" smtClean="0"/>
              <a:t>It has </a:t>
            </a:r>
            <a:r>
              <a:rPr lang="en-US" dirty="0"/>
              <a:t>many causes but basically it occurs because the client fails </a:t>
            </a:r>
            <a:r>
              <a:rPr lang="en-US" dirty="0" smtClean="0"/>
              <a:t>to awaken </a:t>
            </a:r>
            <a:r>
              <a:rPr lang="en-US" dirty="0"/>
              <a:t>when the bladder empties. </a:t>
            </a:r>
            <a:endParaRPr lang="en-US" dirty="0" smtClean="0"/>
          </a:p>
          <a:p>
            <a:r>
              <a:rPr lang="en-US" dirty="0" smtClean="0"/>
              <a:t>Bed-wetting </a:t>
            </a:r>
            <a:r>
              <a:rPr lang="en-US" dirty="0"/>
              <a:t>should not be </a:t>
            </a:r>
            <a:r>
              <a:rPr lang="en-US" dirty="0" smtClean="0"/>
              <a:t>considered a </a:t>
            </a:r>
            <a:r>
              <a:rPr lang="en-US" dirty="0"/>
              <a:t>problem until after the age of 6. Nocturnal enuresis </a:t>
            </a:r>
            <a:r>
              <a:rPr lang="en-US" dirty="0" smtClean="0"/>
              <a:t>may be </a:t>
            </a:r>
            <a:r>
              <a:rPr lang="en-US" dirty="0"/>
              <a:t>referred to as primary when the child has never achieved </a:t>
            </a:r>
            <a:r>
              <a:rPr lang="en-US" dirty="0" smtClean="0"/>
              <a:t>nighttime urinary </a:t>
            </a:r>
            <a:r>
              <a:rPr lang="en-US" dirty="0"/>
              <a:t>control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incidence of nocturnal enuresis </a:t>
            </a:r>
            <a:r>
              <a:rPr lang="en-US" dirty="0" smtClean="0"/>
              <a:t>declines as </a:t>
            </a:r>
            <a:r>
              <a:rPr lang="en-US" dirty="0"/>
              <a:t>the child matures. Secondary enuresis is that which appears </a:t>
            </a:r>
            <a:r>
              <a:rPr lang="en-US" dirty="0" smtClean="0"/>
              <a:t>after the </a:t>
            </a:r>
            <a:r>
              <a:rPr lang="en-US" dirty="0"/>
              <a:t>child has achieved dryness for a period of 6 consecutive months.</a:t>
            </a:r>
          </a:p>
          <a:p>
            <a:r>
              <a:rPr lang="en-US" dirty="0"/>
              <a:t>It is often related to another problem such as constipation, </a:t>
            </a:r>
            <a:r>
              <a:rPr lang="en-US" dirty="0" smtClean="0"/>
              <a:t>stress, or </a:t>
            </a:r>
            <a:r>
              <a:rPr lang="en-US" dirty="0"/>
              <a:t>illness and may resolve when the cause is eliminated. </a:t>
            </a:r>
            <a:endParaRPr lang="en-US" dirty="0" smtClean="0"/>
          </a:p>
          <a:p>
            <a:r>
              <a:rPr lang="en-US" dirty="0" smtClean="0"/>
              <a:t>Recent</a:t>
            </a:r>
            <a:r>
              <a:rPr lang="en-US" dirty="0"/>
              <a:t> </a:t>
            </a:r>
            <a:r>
              <a:rPr lang="en-US" dirty="0" smtClean="0"/>
              <a:t>research </a:t>
            </a:r>
            <a:r>
              <a:rPr lang="en-US" dirty="0"/>
              <a:t>indicates that primary and secondary nocturnal </a:t>
            </a:r>
            <a:r>
              <a:rPr lang="en-US" dirty="0" smtClean="0"/>
              <a:t>enuresis may </a:t>
            </a:r>
            <a:r>
              <a:rPr lang="en-US" dirty="0"/>
              <a:t>both be related to poor daytime voiding habits, and </a:t>
            </a:r>
            <a:r>
              <a:rPr lang="en-US" dirty="0" smtClean="0"/>
              <a:t>children should </a:t>
            </a:r>
            <a:r>
              <a:rPr lang="en-US" dirty="0"/>
              <a:t>be taught to be aware of the sensation to void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152"/>
            <a:ext cx="12192000" cy="67678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OLDER ADULTS</a:t>
            </a:r>
          </a:p>
          <a:p>
            <a:r>
              <a:rPr lang="en-US" dirty="0"/>
              <a:t>The excretory function of the kidney diminishes with age, but </a:t>
            </a:r>
            <a:r>
              <a:rPr lang="en-US" dirty="0" smtClean="0"/>
              <a:t>usually not </a:t>
            </a:r>
            <a:r>
              <a:rPr lang="en-US" dirty="0"/>
              <a:t>significantly below normal levels unless a disease </a:t>
            </a:r>
            <a:r>
              <a:rPr lang="en-US" dirty="0" smtClean="0"/>
              <a:t>process intervenes</a:t>
            </a:r>
            <a:r>
              <a:rPr lang="en-US" dirty="0"/>
              <a:t>. Blood flow can be reduced by arteriosclerosis, </a:t>
            </a:r>
            <a:r>
              <a:rPr lang="en-US" dirty="0" smtClean="0"/>
              <a:t>impairing renal </a:t>
            </a:r>
            <a:r>
              <a:rPr lang="en-US" dirty="0"/>
              <a:t>function. 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age, the number of functioning </a:t>
            </a:r>
            <a:r>
              <a:rPr lang="en-US" dirty="0" smtClean="0"/>
              <a:t>nephrons decreases </a:t>
            </a:r>
            <a:r>
              <a:rPr lang="en-US" dirty="0"/>
              <a:t>to some degree, impairing the kidney’s filtering abilities.</a:t>
            </a:r>
          </a:p>
          <a:p>
            <a:r>
              <a:rPr lang="en-US" dirty="0"/>
              <a:t>Conditions that alter normal fluid intake and output, such as </a:t>
            </a:r>
            <a:r>
              <a:rPr lang="en-US" dirty="0" smtClean="0"/>
              <a:t>having influenza </a:t>
            </a:r>
            <a:r>
              <a:rPr lang="en-US" dirty="0"/>
              <a:t>or having surgery, can compromise the kidney’s ability </a:t>
            </a:r>
            <a:r>
              <a:rPr lang="en-US" dirty="0" smtClean="0"/>
              <a:t>to filter</a:t>
            </a:r>
            <a:r>
              <a:rPr lang="en-US" dirty="0"/>
              <a:t>, maintain acid–base balance, and maintain electrolyte </a:t>
            </a:r>
            <a:r>
              <a:rPr lang="en-US" dirty="0" smtClean="0"/>
              <a:t>balance in </a:t>
            </a:r>
            <a:r>
              <a:rPr lang="en-US" dirty="0"/>
              <a:t>older adults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also takes a much longer time for these processes </a:t>
            </a:r>
            <a:r>
              <a:rPr lang="en-US" dirty="0" smtClean="0"/>
              <a:t>to return </a:t>
            </a:r>
            <a:r>
              <a:rPr lang="en-US" dirty="0"/>
              <a:t>to normal functioning. The decrease in kidney function </a:t>
            </a:r>
            <a:r>
              <a:rPr lang="en-US" dirty="0" smtClean="0"/>
              <a:t>also places </a:t>
            </a:r>
            <a:r>
              <a:rPr lang="en-US" dirty="0"/>
              <a:t>the older adult at higher risk for toxicity from medications </a:t>
            </a:r>
            <a:r>
              <a:rPr lang="en-US" dirty="0" smtClean="0"/>
              <a:t>if excretion </a:t>
            </a:r>
            <a:r>
              <a:rPr lang="en-US" dirty="0"/>
              <a:t>rates are </a:t>
            </a:r>
            <a:r>
              <a:rPr lang="en-US" dirty="0" smtClean="0"/>
              <a:t>longer.</a:t>
            </a:r>
          </a:p>
          <a:p>
            <a:r>
              <a:rPr lang="en-US" dirty="0" smtClean="0"/>
              <a:t>The </a:t>
            </a:r>
            <a:r>
              <a:rPr lang="en-US" dirty="0"/>
              <a:t>more noticeable changes with age are those related to </a:t>
            </a:r>
            <a:r>
              <a:rPr lang="en-US" dirty="0" smtClean="0"/>
              <a:t>the bladder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Complaints </a:t>
            </a:r>
            <a:r>
              <a:rPr lang="en-US" dirty="0"/>
              <a:t>of urinary urgency and urinary frequency </a:t>
            </a:r>
            <a:r>
              <a:rPr lang="en-US" dirty="0" smtClean="0"/>
              <a:t>are common</a:t>
            </a:r>
            <a:r>
              <a:rPr lang="en-US" dirty="0"/>
              <a:t>. In men these changes are often due to an enlarged </a:t>
            </a:r>
            <a:r>
              <a:rPr lang="en-US" dirty="0" smtClean="0"/>
              <a:t>prostate gland</a:t>
            </a:r>
            <a:r>
              <a:rPr lang="en-US" dirty="0"/>
              <a:t>, and in women they may be due to weakened muscles </a:t>
            </a:r>
            <a:r>
              <a:rPr lang="en-US" dirty="0" smtClean="0"/>
              <a:t>supporting the </a:t>
            </a:r>
            <a:r>
              <a:rPr lang="en-US" dirty="0"/>
              <a:t>bladder or weakness of the urethral sphincter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smtClean="0"/>
              <a:t>capacity of </a:t>
            </a:r>
            <a:r>
              <a:rPr lang="en-US" dirty="0"/>
              <a:t>the bladder and its ability to completely empty diminish with </a:t>
            </a:r>
            <a:r>
              <a:rPr lang="en-US" dirty="0" smtClean="0"/>
              <a:t>age. This </a:t>
            </a:r>
            <a:r>
              <a:rPr lang="en-US" dirty="0"/>
              <a:t>explains the need for older adults to arise during the night </a:t>
            </a:r>
            <a:r>
              <a:rPr lang="en-US" dirty="0" smtClean="0"/>
              <a:t>to void </a:t>
            </a:r>
            <a:r>
              <a:rPr lang="en-US" dirty="0"/>
              <a:t>(nocturnal frequency) and the retention of residual </a:t>
            </a:r>
            <a:r>
              <a:rPr lang="en-US" dirty="0" smtClean="0"/>
              <a:t>urine, predisposing </a:t>
            </a:r>
            <a:r>
              <a:rPr lang="en-US" dirty="0"/>
              <a:t>the older adult to bladder </a:t>
            </a:r>
            <a:r>
              <a:rPr lang="en-US" dirty="0" smtClean="0"/>
              <a:t>infections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152"/>
            <a:ext cx="12192000" cy="6767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Psychosocial Factors</a:t>
            </a:r>
          </a:p>
          <a:p>
            <a:r>
              <a:rPr lang="en-US" sz="3200" dirty="0"/>
              <a:t>For many people, a set of conditions helps stimulate the </a:t>
            </a:r>
            <a:r>
              <a:rPr lang="en-US" sz="3200" dirty="0" smtClean="0"/>
              <a:t>micturition reflex</a:t>
            </a:r>
            <a:r>
              <a:rPr lang="en-US" sz="3200" dirty="0"/>
              <a:t>. These conditions include privacy, normal position, </a:t>
            </a:r>
            <a:r>
              <a:rPr lang="en-US" sz="3200" dirty="0" smtClean="0"/>
              <a:t>sufficient time</a:t>
            </a:r>
            <a:r>
              <a:rPr lang="en-US" sz="3200" dirty="0"/>
              <a:t>, and, occasionally, running water. </a:t>
            </a:r>
            <a:endParaRPr lang="en-US" sz="3200" dirty="0" smtClean="0"/>
          </a:p>
          <a:p>
            <a:r>
              <a:rPr lang="en-US" sz="3200" dirty="0" smtClean="0"/>
              <a:t>Circumstances </a:t>
            </a:r>
            <a:r>
              <a:rPr lang="en-US" sz="3200" dirty="0"/>
              <a:t>that do not </a:t>
            </a:r>
            <a:r>
              <a:rPr lang="en-US" sz="3200" dirty="0" smtClean="0"/>
              <a:t>allow for </a:t>
            </a:r>
            <a:r>
              <a:rPr lang="en-US" sz="3200" dirty="0"/>
              <a:t>the client’s accustomed conditions may produce anxiety </a:t>
            </a:r>
            <a:r>
              <a:rPr lang="en-US" sz="3200" dirty="0" smtClean="0"/>
              <a:t>and muscle </a:t>
            </a:r>
            <a:r>
              <a:rPr lang="en-US" sz="3200" dirty="0"/>
              <a:t>tension. As a result, the person is unable to relax </a:t>
            </a:r>
            <a:r>
              <a:rPr lang="en-US" sz="3200" dirty="0" smtClean="0"/>
              <a:t>abdominal and </a:t>
            </a:r>
            <a:r>
              <a:rPr lang="en-US" sz="3200" dirty="0" err="1"/>
              <a:t>perineal</a:t>
            </a:r>
            <a:r>
              <a:rPr lang="en-US" sz="3200" dirty="0"/>
              <a:t> muscles and the external urethral sphincter; </a:t>
            </a:r>
            <a:r>
              <a:rPr lang="en-US" sz="3200" dirty="0" smtClean="0"/>
              <a:t>thus, voiding </a:t>
            </a:r>
            <a:r>
              <a:rPr lang="en-US" sz="3200" dirty="0"/>
              <a:t>is inhibited. </a:t>
            </a:r>
            <a:endParaRPr lang="en-US" sz="3200" dirty="0" smtClean="0"/>
          </a:p>
          <a:p>
            <a:r>
              <a:rPr lang="en-US" sz="3200" dirty="0" smtClean="0"/>
              <a:t>People </a:t>
            </a:r>
            <a:r>
              <a:rPr lang="en-US" sz="3200" dirty="0"/>
              <a:t>also may voluntarily suppress </a:t>
            </a:r>
            <a:r>
              <a:rPr lang="en-US" sz="3200" dirty="0" smtClean="0"/>
              <a:t>urination because </a:t>
            </a:r>
            <a:r>
              <a:rPr lang="en-US" sz="3200" dirty="0"/>
              <a:t>of perceived time pressures; for example, nurses often </a:t>
            </a:r>
            <a:r>
              <a:rPr lang="en-US" sz="3200" dirty="0" smtClean="0"/>
              <a:t>ignore the </a:t>
            </a:r>
            <a:r>
              <a:rPr lang="en-US" sz="3200" dirty="0"/>
              <a:t>urge to void until they are able to take a break. This behavior </a:t>
            </a:r>
            <a:r>
              <a:rPr lang="en-US" sz="3200" dirty="0" smtClean="0"/>
              <a:t>can increase </a:t>
            </a:r>
            <a:r>
              <a:rPr lang="en-US" sz="3200" dirty="0"/>
              <a:t>the risk of UTIs.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152"/>
            <a:ext cx="12192000" cy="6767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Fluid and Food Intake</a:t>
            </a:r>
          </a:p>
          <a:p>
            <a:r>
              <a:rPr lang="en-US" sz="3200" dirty="0"/>
              <a:t>The healthy body maintains a balance between the amount of </a:t>
            </a:r>
            <a:r>
              <a:rPr lang="en-US" sz="3200" dirty="0" smtClean="0"/>
              <a:t>fluid ingested </a:t>
            </a:r>
            <a:r>
              <a:rPr lang="en-US" sz="3200" dirty="0"/>
              <a:t>and the amount of fluid eliminated. </a:t>
            </a:r>
            <a:endParaRPr lang="en-US" sz="3200" dirty="0" smtClean="0"/>
          </a:p>
          <a:p>
            <a:r>
              <a:rPr lang="en-US" sz="3200" dirty="0" smtClean="0"/>
              <a:t>When </a:t>
            </a:r>
            <a:r>
              <a:rPr lang="en-US" sz="3200" dirty="0"/>
              <a:t>the amount </a:t>
            </a:r>
            <a:r>
              <a:rPr lang="en-US" sz="3200" dirty="0" smtClean="0"/>
              <a:t>of fluid </a:t>
            </a:r>
            <a:r>
              <a:rPr lang="en-US" sz="3200" dirty="0"/>
              <a:t>intake increases, therefore, the output normally </a:t>
            </a:r>
            <a:r>
              <a:rPr lang="en-US" sz="3200" dirty="0" smtClean="0"/>
              <a:t>increases</a:t>
            </a:r>
          </a:p>
          <a:p>
            <a:r>
              <a:rPr lang="en-US" sz="3200" dirty="0"/>
              <a:t>Certain fluids, such as alcohol, increase fluid output by </a:t>
            </a:r>
            <a:r>
              <a:rPr lang="en-US" sz="3200" dirty="0" smtClean="0"/>
              <a:t>inhibiting the </a:t>
            </a:r>
            <a:r>
              <a:rPr lang="en-US" sz="3200" dirty="0"/>
              <a:t>production of antidiuretic hormone. </a:t>
            </a:r>
            <a:endParaRPr lang="en-US" sz="3200" dirty="0" smtClean="0"/>
          </a:p>
          <a:p>
            <a:r>
              <a:rPr lang="en-US" sz="3200" dirty="0" smtClean="0"/>
              <a:t>Fluids </a:t>
            </a:r>
            <a:r>
              <a:rPr lang="en-US" sz="3200" dirty="0"/>
              <a:t>that contain </a:t>
            </a:r>
            <a:r>
              <a:rPr lang="en-US" sz="3200" dirty="0" smtClean="0"/>
              <a:t>caffeine (e.g</a:t>
            </a:r>
            <a:r>
              <a:rPr lang="en-US" sz="3200" dirty="0"/>
              <a:t>., coffee, tea, and cola drinks) also increase urine production. </a:t>
            </a:r>
            <a:endParaRPr lang="en-US" sz="3200" dirty="0" smtClean="0"/>
          </a:p>
          <a:p>
            <a:r>
              <a:rPr lang="en-US" sz="3200" dirty="0" smtClean="0"/>
              <a:t>By</a:t>
            </a:r>
            <a:r>
              <a:rPr lang="en-US" sz="3200" dirty="0"/>
              <a:t> </a:t>
            </a:r>
            <a:r>
              <a:rPr lang="en-US" sz="3200" dirty="0" smtClean="0"/>
              <a:t>contrast</a:t>
            </a:r>
            <a:r>
              <a:rPr lang="en-US" sz="3200" dirty="0"/>
              <a:t>, food and fluids high in sodium can cause fluid </a:t>
            </a:r>
            <a:r>
              <a:rPr lang="en-US" sz="3200" dirty="0" smtClean="0"/>
              <a:t>retention because </a:t>
            </a:r>
            <a:r>
              <a:rPr lang="en-US" sz="3200" dirty="0"/>
              <a:t>water is retained to maintain the normal concentration </a:t>
            </a:r>
            <a:r>
              <a:rPr lang="en-US" sz="3200" dirty="0" smtClean="0"/>
              <a:t>of electrolytes.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Elimination </a:t>
            </a:r>
            <a:r>
              <a:rPr lang="en-US" dirty="0"/>
              <a:t>is the expulsion of waste products from the body through the skin ,lungs</a:t>
            </a:r>
            <a:r>
              <a:rPr lang="en-US" dirty="0" smtClean="0"/>
              <a:t>, kidneys </a:t>
            </a:r>
            <a:r>
              <a:rPr lang="en-US" dirty="0"/>
              <a:t>and rectum </a:t>
            </a:r>
          </a:p>
          <a:p>
            <a:r>
              <a:rPr lang="en-US" dirty="0" smtClean="0"/>
              <a:t>Urinary </a:t>
            </a:r>
            <a:r>
              <a:rPr lang="en-US" dirty="0"/>
              <a:t>elimination is the removal of waste products from the body through the urinary </a:t>
            </a:r>
            <a:r>
              <a:rPr lang="en-US" dirty="0" smtClean="0"/>
              <a:t>system(urine)</a:t>
            </a:r>
          </a:p>
          <a:p>
            <a:pPr marL="0" indent="0">
              <a:buNone/>
            </a:pPr>
            <a:r>
              <a:rPr lang="en-US" dirty="0"/>
              <a:t>PHYSIOLOGY OF </a:t>
            </a:r>
            <a:r>
              <a:rPr lang="en-US" dirty="0" smtClean="0"/>
              <a:t>URINARY ELIMINATION</a:t>
            </a:r>
            <a:endParaRPr lang="en-US" dirty="0"/>
          </a:p>
          <a:p>
            <a:r>
              <a:rPr lang="en-US" dirty="0"/>
              <a:t>Urinary elimination depends on the effective functioning of the </a:t>
            </a:r>
            <a:r>
              <a:rPr lang="en-US" dirty="0" smtClean="0"/>
              <a:t>upper urinary </a:t>
            </a:r>
            <a:r>
              <a:rPr lang="en-US" dirty="0"/>
              <a:t>tract’s </a:t>
            </a:r>
            <a:r>
              <a:rPr lang="en-US" dirty="0" smtClean="0"/>
              <a:t>(kidneys </a:t>
            </a:r>
            <a:r>
              <a:rPr lang="en-US" dirty="0"/>
              <a:t>and </a:t>
            </a:r>
            <a:r>
              <a:rPr lang="en-US" dirty="0" smtClean="0"/>
              <a:t>ureters) </a:t>
            </a:r>
            <a:r>
              <a:rPr lang="en-US" dirty="0"/>
              <a:t>and the lower urinary </a:t>
            </a:r>
            <a:r>
              <a:rPr lang="en-US" dirty="0" smtClean="0"/>
              <a:t>tract’s urinary </a:t>
            </a:r>
            <a:r>
              <a:rPr lang="en-US" dirty="0"/>
              <a:t>bladder, urethra, and pelvic </a:t>
            </a:r>
            <a:r>
              <a:rPr lang="en-US" dirty="0" smtClean="0"/>
              <a:t>floor</a:t>
            </a:r>
          </a:p>
          <a:p>
            <a:r>
              <a:rPr lang="en-US" dirty="0" smtClean="0"/>
              <a:t>A pair of kidney situated at either sides of the spinal column behind the peritoneal cavity </a:t>
            </a:r>
            <a:r>
              <a:rPr lang="en-US" dirty="0"/>
              <a:t>are the primary </a:t>
            </a:r>
            <a:r>
              <a:rPr lang="en-US" dirty="0" smtClean="0"/>
              <a:t>regulators of </a:t>
            </a:r>
            <a:r>
              <a:rPr lang="en-US" dirty="0"/>
              <a:t>fluid and acid–base balance in the body.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functional </a:t>
            </a:r>
            <a:r>
              <a:rPr lang="en-US" dirty="0" smtClean="0"/>
              <a:t>units of </a:t>
            </a:r>
            <a:r>
              <a:rPr lang="en-US" dirty="0"/>
              <a:t>the kidneys, the nephrons, filter the blood and remove </a:t>
            </a:r>
            <a:r>
              <a:rPr lang="en-US" dirty="0" smtClean="0"/>
              <a:t>metabolic wastes</a:t>
            </a:r>
            <a:r>
              <a:rPr lang="en-US" dirty="0"/>
              <a:t>. In the average adult 1,200 mL of blood, or about 21% of </a:t>
            </a:r>
            <a:r>
              <a:rPr lang="en-US" dirty="0" smtClean="0"/>
              <a:t>the cardiac </a:t>
            </a:r>
            <a:r>
              <a:rPr lang="en-US" dirty="0"/>
              <a:t>output, passes through the kidneys every minute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152"/>
            <a:ext cx="12192000" cy="6767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Medications</a:t>
            </a:r>
          </a:p>
          <a:p>
            <a:r>
              <a:rPr lang="en-US" dirty="0"/>
              <a:t>Many medications, particularly those affecting the </a:t>
            </a:r>
            <a:r>
              <a:rPr lang="en-US" dirty="0" smtClean="0"/>
              <a:t>autonomic nervous </a:t>
            </a:r>
            <a:r>
              <a:rPr lang="en-US" dirty="0"/>
              <a:t>system, interfere with the normal urination process </a:t>
            </a:r>
            <a:r>
              <a:rPr lang="en-US" dirty="0" smtClean="0"/>
              <a:t>and may </a:t>
            </a:r>
            <a:r>
              <a:rPr lang="en-US" dirty="0"/>
              <a:t>cause </a:t>
            </a:r>
            <a:r>
              <a:rPr lang="en-US" dirty="0" smtClean="0"/>
              <a:t>retention. </a:t>
            </a:r>
          </a:p>
          <a:p>
            <a:r>
              <a:rPr lang="en-US" dirty="0" smtClean="0"/>
              <a:t>Diuretics </a:t>
            </a:r>
            <a:r>
              <a:rPr lang="en-US" dirty="0"/>
              <a:t>(e.g., </a:t>
            </a:r>
            <a:r>
              <a:rPr lang="en-US" dirty="0" err="1" smtClean="0"/>
              <a:t>chlorothiazide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furosemide) increase urine formation by preventing the </a:t>
            </a:r>
            <a:r>
              <a:rPr lang="en-US" dirty="0" smtClean="0"/>
              <a:t>reabsorption of </a:t>
            </a:r>
            <a:r>
              <a:rPr lang="en-US" dirty="0"/>
              <a:t>water and electrolytes from the tubules of the </a:t>
            </a:r>
            <a:r>
              <a:rPr lang="en-US" dirty="0" smtClean="0"/>
              <a:t>kidney into </a:t>
            </a:r>
            <a:r>
              <a:rPr lang="en-US" dirty="0"/>
              <a:t>the bloodstream. 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medications may alter the </a:t>
            </a:r>
            <a:r>
              <a:rPr lang="en-US" dirty="0" smtClean="0"/>
              <a:t>color of </a:t>
            </a:r>
            <a:r>
              <a:rPr lang="en-US" dirty="0"/>
              <a:t>the urine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Muscle Tone</a:t>
            </a:r>
          </a:p>
          <a:p>
            <a:r>
              <a:rPr lang="en-US" dirty="0"/>
              <a:t>Good muscle tone is important to maintain the stretch and </a:t>
            </a:r>
            <a:r>
              <a:rPr lang="en-US" dirty="0" smtClean="0"/>
              <a:t>contractility of </a:t>
            </a:r>
            <a:r>
              <a:rPr lang="en-US" dirty="0"/>
              <a:t>the detrusor muscle so the bladder can fill </a:t>
            </a:r>
            <a:r>
              <a:rPr lang="en-US" dirty="0" smtClean="0"/>
              <a:t>adequately and </a:t>
            </a:r>
            <a:r>
              <a:rPr lang="en-US" dirty="0"/>
              <a:t>empty completely. </a:t>
            </a:r>
            <a:endParaRPr lang="en-US" dirty="0" smtClean="0"/>
          </a:p>
          <a:p>
            <a:r>
              <a:rPr lang="en-US" dirty="0" smtClean="0"/>
              <a:t>Clients </a:t>
            </a:r>
            <a:r>
              <a:rPr lang="en-US" dirty="0"/>
              <a:t>who require a retention catheter </a:t>
            </a:r>
            <a:r>
              <a:rPr lang="en-US" dirty="0" smtClean="0"/>
              <a:t>for a </a:t>
            </a:r>
            <a:r>
              <a:rPr lang="en-US" dirty="0"/>
              <a:t>long period may have poor bladder muscle tone because </a:t>
            </a:r>
            <a:r>
              <a:rPr lang="en-US" dirty="0" smtClean="0"/>
              <a:t>continuous drainage </a:t>
            </a:r>
            <a:r>
              <a:rPr lang="en-US" dirty="0"/>
              <a:t>of urine prevents the bladder from filling and </a:t>
            </a:r>
            <a:r>
              <a:rPr lang="en-US" dirty="0" smtClean="0"/>
              <a:t>emptying normally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Pelvic </a:t>
            </a:r>
            <a:r>
              <a:rPr lang="en-US" dirty="0"/>
              <a:t>muscle tone also contributes to the ability to </a:t>
            </a:r>
            <a:r>
              <a:rPr lang="en-US" dirty="0" smtClean="0"/>
              <a:t>store and </a:t>
            </a:r>
            <a:r>
              <a:rPr lang="en-US" dirty="0"/>
              <a:t>empty urine.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152"/>
            <a:ext cx="12192000" cy="676784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Pathologic Conditions</a:t>
            </a:r>
          </a:p>
          <a:p>
            <a:r>
              <a:rPr lang="en-US" dirty="0"/>
              <a:t>Some diseases and pathologies can affect the formation and </a:t>
            </a:r>
            <a:r>
              <a:rPr lang="en-US" dirty="0" smtClean="0"/>
              <a:t>excretion of </a:t>
            </a:r>
            <a:r>
              <a:rPr lang="en-US" dirty="0"/>
              <a:t>urine. Diseases of the kidneys may affect the ability </a:t>
            </a:r>
            <a:r>
              <a:rPr lang="en-US" dirty="0" smtClean="0"/>
              <a:t>of the </a:t>
            </a:r>
            <a:r>
              <a:rPr lang="en-US" dirty="0"/>
              <a:t>nephrons to produce urine. </a:t>
            </a:r>
            <a:endParaRPr lang="en-US" dirty="0" smtClean="0"/>
          </a:p>
          <a:p>
            <a:r>
              <a:rPr lang="en-US" dirty="0" smtClean="0"/>
              <a:t>Abnormal </a:t>
            </a:r>
            <a:r>
              <a:rPr lang="en-US" dirty="0"/>
              <a:t>amounts of protein </a:t>
            </a:r>
            <a:r>
              <a:rPr lang="en-US" dirty="0" smtClean="0"/>
              <a:t>or blood </a:t>
            </a:r>
            <a:r>
              <a:rPr lang="en-US" dirty="0"/>
              <a:t>cells may be present in the urine, or the kidneys may </a:t>
            </a:r>
            <a:r>
              <a:rPr lang="en-US" dirty="0" smtClean="0"/>
              <a:t>virtually stop </a:t>
            </a:r>
            <a:r>
              <a:rPr lang="en-US" dirty="0"/>
              <a:t>producing urine altogether, a condition known as renal failure.</a:t>
            </a:r>
          </a:p>
          <a:p>
            <a:r>
              <a:rPr lang="en-US" dirty="0"/>
              <a:t>Heart and circulatory disorders such as heart failure, shock, </a:t>
            </a:r>
            <a:r>
              <a:rPr lang="en-US" dirty="0" smtClean="0"/>
              <a:t>or hypertension </a:t>
            </a:r>
            <a:r>
              <a:rPr lang="en-US" dirty="0"/>
              <a:t>can affect blood flow to the kidneys, interfering </a:t>
            </a:r>
            <a:r>
              <a:rPr lang="en-US" dirty="0" smtClean="0"/>
              <a:t>with urine </a:t>
            </a:r>
            <a:r>
              <a:rPr lang="en-US" dirty="0"/>
              <a:t>production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If abnormal amounts of fluid are lost through </a:t>
            </a:r>
            <a:r>
              <a:rPr lang="en-US" dirty="0" smtClean="0"/>
              <a:t>another route </a:t>
            </a:r>
            <a:r>
              <a:rPr lang="en-US" dirty="0"/>
              <a:t>(e.g., vomiting or high fever), the kidneys retain </a:t>
            </a:r>
            <a:r>
              <a:rPr lang="en-US" dirty="0" smtClean="0"/>
              <a:t>water and </a:t>
            </a:r>
            <a:r>
              <a:rPr lang="en-US" dirty="0"/>
              <a:t>urinary output falls.</a:t>
            </a:r>
          </a:p>
          <a:p>
            <a:r>
              <a:rPr lang="en-US" dirty="0"/>
              <a:t>Processes that interfere with the flow of urine from the </a:t>
            </a:r>
            <a:r>
              <a:rPr lang="en-US" dirty="0" smtClean="0"/>
              <a:t>kidneys to </a:t>
            </a:r>
            <a:r>
              <a:rPr lang="en-US" dirty="0"/>
              <a:t>the urethra affect urinary excretion.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urinary stone (calculus</a:t>
            </a:r>
            <a:r>
              <a:rPr lang="en-US" dirty="0" smtClean="0"/>
              <a:t>)</a:t>
            </a:r>
            <a:r>
              <a:rPr lang="en-US" dirty="0"/>
              <a:t> some postoperative bleeding; as a result, the urine may be red or </a:t>
            </a:r>
            <a:r>
              <a:rPr lang="en-US" dirty="0" smtClean="0"/>
              <a:t>pink tinged </a:t>
            </a:r>
            <a:r>
              <a:rPr lang="en-US" dirty="0"/>
              <a:t>for a time.</a:t>
            </a:r>
          </a:p>
          <a:p>
            <a:r>
              <a:rPr lang="en-US" dirty="0"/>
              <a:t>Spinal anesthetics can affect the passage of urine because </a:t>
            </a:r>
            <a:r>
              <a:rPr lang="en-US" dirty="0" smtClean="0"/>
              <a:t>they decrease </a:t>
            </a:r>
            <a:r>
              <a:rPr lang="en-US" dirty="0"/>
              <a:t>the client’s awareness of the need to void. Surgery on </a:t>
            </a:r>
            <a:r>
              <a:rPr lang="en-US" dirty="0" smtClean="0"/>
              <a:t>structures adjacent </a:t>
            </a:r>
            <a:r>
              <a:rPr lang="en-US" dirty="0"/>
              <a:t>to the urinary tract (e.g., the uterus) can also </a:t>
            </a:r>
            <a:r>
              <a:rPr lang="en-US" dirty="0" smtClean="0"/>
              <a:t>affect voiding </a:t>
            </a:r>
            <a:r>
              <a:rPr lang="en-US" dirty="0"/>
              <a:t>because of swelling in the lower abdomen.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152"/>
            <a:ext cx="12192000" cy="67678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ALTERED URINE PRODUCTION</a:t>
            </a:r>
          </a:p>
          <a:p>
            <a:r>
              <a:rPr lang="en-US" dirty="0"/>
              <a:t>Although people’s patterns of urination are highly individual, </a:t>
            </a:r>
            <a:r>
              <a:rPr lang="en-US" dirty="0" smtClean="0"/>
              <a:t>most people </a:t>
            </a:r>
            <a:r>
              <a:rPr lang="en-US" dirty="0"/>
              <a:t>void about five to six times a day. People usually void </a:t>
            </a:r>
            <a:r>
              <a:rPr lang="en-US" dirty="0" smtClean="0"/>
              <a:t>when they </a:t>
            </a:r>
            <a:r>
              <a:rPr lang="en-US" dirty="0"/>
              <a:t>first awaken in the morning, before they go to bed, and </a:t>
            </a:r>
            <a:r>
              <a:rPr lang="en-US" dirty="0" smtClean="0"/>
              <a:t>around mealtimes.</a:t>
            </a:r>
          </a:p>
          <a:p>
            <a:pPr marL="0" indent="0">
              <a:buNone/>
            </a:pPr>
            <a:r>
              <a:rPr lang="en-US" b="1" dirty="0"/>
              <a:t>Polyuria</a:t>
            </a:r>
          </a:p>
          <a:p>
            <a:r>
              <a:rPr lang="en-US" dirty="0"/>
              <a:t>Polyuria (or diuresis) refers to the production of abnormally </a:t>
            </a:r>
            <a:r>
              <a:rPr lang="en-US" dirty="0" smtClean="0"/>
              <a:t>large amounts </a:t>
            </a:r>
            <a:r>
              <a:rPr lang="en-US" dirty="0"/>
              <a:t>of urine by the kidneys, often several liters more than </a:t>
            </a:r>
            <a:r>
              <a:rPr lang="en-US" dirty="0" smtClean="0"/>
              <a:t>the client’s </a:t>
            </a:r>
            <a:r>
              <a:rPr lang="en-US" dirty="0"/>
              <a:t>usual daily output. </a:t>
            </a:r>
            <a:endParaRPr lang="en-US" dirty="0" smtClean="0"/>
          </a:p>
          <a:p>
            <a:r>
              <a:rPr lang="en-US" dirty="0" smtClean="0"/>
              <a:t>Polyuria </a:t>
            </a:r>
            <a:r>
              <a:rPr lang="en-US" dirty="0"/>
              <a:t>can follow excessive fluid intake, </a:t>
            </a:r>
            <a:r>
              <a:rPr lang="en-US" dirty="0" smtClean="0"/>
              <a:t>a condition </a:t>
            </a:r>
            <a:r>
              <a:rPr lang="en-US" dirty="0"/>
              <a:t>known as polydipsia, or may be associated with </a:t>
            </a:r>
            <a:r>
              <a:rPr lang="en-US" dirty="0" smtClean="0"/>
              <a:t>diseases such </a:t>
            </a:r>
            <a:r>
              <a:rPr lang="en-US" dirty="0"/>
              <a:t>as diabetes mellitus, diabetes </a:t>
            </a:r>
            <a:r>
              <a:rPr lang="en-US" dirty="0" err="1"/>
              <a:t>insipidus</a:t>
            </a:r>
            <a:r>
              <a:rPr lang="en-US" dirty="0"/>
              <a:t>, and chronic nephritis.</a:t>
            </a:r>
          </a:p>
          <a:p>
            <a:r>
              <a:rPr lang="en-US" dirty="0"/>
              <a:t>Polyuria can cause excessive fluid loss, leading to intense thirst, </a:t>
            </a:r>
            <a:r>
              <a:rPr lang="en-US" dirty="0" smtClean="0"/>
              <a:t>dehydration, and </a:t>
            </a:r>
            <a:r>
              <a:rPr lang="en-US" dirty="0"/>
              <a:t>weight loss.</a:t>
            </a:r>
          </a:p>
          <a:p>
            <a:pPr marL="0" indent="0">
              <a:buNone/>
            </a:pPr>
            <a:r>
              <a:rPr lang="en-US" b="1" dirty="0"/>
              <a:t>Oliguria and Anuria</a:t>
            </a:r>
          </a:p>
          <a:p>
            <a:r>
              <a:rPr lang="en-US" dirty="0"/>
              <a:t>The terms </a:t>
            </a:r>
            <a:r>
              <a:rPr lang="en-US" i="1" dirty="0"/>
              <a:t>oliguria </a:t>
            </a:r>
            <a:r>
              <a:rPr lang="en-US" dirty="0"/>
              <a:t>and </a:t>
            </a:r>
            <a:r>
              <a:rPr lang="en-US" i="1" dirty="0"/>
              <a:t>anuria </a:t>
            </a:r>
            <a:r>
              <a:rPr lang="en-US" dirty="0"/>
              <a:t>are used to describe decreased </a:t>
            </a:r>
            <a:r>
              <a:rPr lang="en-US" dirty="0" smtClean="0"/>
              <a:t>urinary output</a:t>
            </a:r>
            <a:r>
              <a:rPr lang="en-US" dirty="0"/>
              <a:t>. Oliguria is low urine output, usually less than 500 </a:t>
            </a:r>
            <a:r>
              <a:rPr lang="en-US" dirty="0" smtClean="0"/>
              <a:t>mL a </a:t>
            </a:r>
            <a:r>
              <a:rPr lang="en-US" dirty="0"/>
              <a:t>day or 30 mL an hour for an adult. </a:t>
            </a:r>
            <a:endParaRPr lang="en-US" dirty="0" smtClean="0"/>
          </a:p>
          <a:p>
            <a:r>
              <a:rPr lang="en-US" dirty="0" smtClean="0"/>
              <a:t>Although </a:t>
            </a:r>
            <a:r>
              <a:rPr lang="en-US" dirty="0"/>
              <a:t>oliguria may </a:t>
            </a:r>
            <a:r>
              <a:rPr lang="en-US" dirty="0" smtClean="0"/>
              <a:t>occur because </a:t>
            </a:r>
            <a:r>
              <a:rPr lang="en-US" dirty="0"/>
              <a:t>of abnormal fluid losses or a lack of fluid intake, it often </a:t>
            </a:r>
            <a:r>
              <a:rPr lang="en-US" dirty="0" smtClean="0"/>
              <a:t>indicates impaired </a:t>
            </a:r>
            <a:r>
              <a:rPr lang="en-US" dirty="0"/>
              <a:t>blood flow to the kidneys or impending renal </a:t>
            </a:r>
            <a:r>
              <a:rPr lang="en-US" dirty="0" smtClean="0"/>
              <a:t>failure and </a:t>
            </a:r>
            <a:r>
              <a:rPr lang="en-US" dirty="0"/>
              <a:t>should be promptly reported to the primary care provider.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152"/>
            <a:ext cx="12192000" cy="67678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Restoring renal blood flow and urinary output promptly can </a:t>
            </a:r>
            <a:r>
              <a:rPr lang="en-US" dirty="0" smtClean="0"/>
              <a:t>prevent renal </a:t>
            </a:r>
            <a:r>
              <a:rPr lang="en-US" dirty="0"/>
              <a:t>failure and its complications. </a:t>
            </a:r>
            <a:endParaRPr lang="en-US" dirty="0" smtClean="0"/>
          </a:p>
          <a:p>
            <a:r>
              <a:rPr lang="en-US" dirty="0" smtClean="0"/>
              <a:t>Anuria </a:t>
            </a:r>
            <a:r>
              <a:rPr lang="en-US" dirty="0"/>
              <a:t>refers to a lack </a:t>
            </a:r>
            <a:r>
              <a:rPr lang="en-US" dirty="0" smtClean="0"/>
              <a:t>of urine production. Should </a:t>
            </a:r>
            <a:r>
              <a:rPr lang="en-US" dirty="0"/>
              <a:t>the kidneys become unable to adequately </a:t>
            </a:r>
            <a:r>
              <a:rPr lang="en-US" dirty="0" smtClean="0"/>
              <a:t>function, some </a:t>
            </a:r>
            <a:r>
              <a:rPr lang="en-US" dirty="0"/>
              <a:t>mechanism of filtering the blood is necessary to prevent </a:t>
            </a:r>
            <a:r>
              <a:rPr lang="en-US" dirty="0" smtClean="0"/>
              <a:t>illness and </a:t>
            </a:r>
            <a:r>
              <a:rPr lang="en-US" dirty="0"/>
              <a:t>death.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filtering is done through the use of renal </a:t>
            </a:r>
            <a:r>
              <a:rPr lang="en-US" dirty="0" smtClean="0"/>
              <a:t>dialysis, a </a:t>
            </a:r>
            <a:r>
              <a:rPr lang="en-US" dirty="0"/>
              <a:t>technique by which fluids and molecules pass through a </a:t>
            </a:r>
            <a:r>
              <a:rPr lang="en-US" dirty="0" smtClean="0"/>
              <a:t>semipermeable membrane </a:t>
            </a:r>
            <a:r>
              <a:rPr lang="en-US" dirty="0"/>
              <a:t>according to the rules of osmosis. </a:t>
            </a:r>
            <a:endParaRPr lang="en-US" dirty="0" smtClean="0"/>
          </a:p>
          <a:p>
            <a:r>
              <a:rPr lang="en-US" dirty="0" smtClean="0"/>
              <a:t>The two most </a:t>
            </a:r>
            <a:r>
              <a:rPr lang="en-US" dirty="0"/>
              <a:t>common methods of dialysis are hemodialysis and </a:t>
            </a:r>
            <a:r>
              <a:rPr lang="en-US" dirty="0" smtClean="0"/>
              <a:t>peritoneal dialysis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hemodialysis, the client’s blood flows through </a:t>
            </a:r>
            <a:r>
              <a:rPr lang="en-US" dirty="0" smtClean="0"/>
              <a:t>vascular catheters</a:t>
            </a:r>
            <a:r>
              <a:rPr lang="en-US" dirty="0"/>
              <a:t>, passes by the dialysis solution in an external machine, </a:t>
            </a:r>
            <a:r>
              <a:rPr lang="en-US" dirty="0" smtClean="0"/>
              <a:t>and then </a:t>
            </a:r>
            <a:r>
              <a:rPr lang="en-US" dirty="0"/>
              <a:t>returns to the client.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peritoneal dialysis, the dialysis </a:t>
            </a:r>
            <a:r>
              <a:rPr lang="en-US" dirty="0" smtClean="0"/>
              <a:t>solution is </a:t>
            </a:r>
            <a:r>
              <a:rPr lang="en-US" dirty="0"/>
              <a:t>instilled into the abdominal cavity through a catheter, allowed </a:t>
            </a:r>
            <a:r>
              <a:rPr lang="en-US" dirty="0" smtClean="0"/>
              <a:t>to rest </a:t>
            </a:r>
            <a:r>
              <a:rPr lang="en-US" dirty="0"/>
              <a:t>there while the fluid and molecules exchange, and then </a:t>
            </a:r>
            <a:r>
              <a:rPr lang="en-US" dirty="0" smtClean="0"/>
              <a:t>removed through </a:t>
            </a:r>
            <a:r>
              <a:rPr lang="en-US" dirty="0"/>
              <a:t>the catheter. </a:t>
            </a:r>
            <a:endParaRPr lang="en-US" dirty="0" smtClean="0"/>
          </a:p>
          <a:p>
            <a:r>
              <a:rPr lang="en-US" dirty="0" smtClean="0"/>
              <a:t>Both </a:t>
            </a:r>
            <a:r>
              <a:rPr lang="en-US" dirty="0"/>
              <a:t>hemodialysis and peritoneal dialysis </a:t>
            </a:r>
            <a:r>
              <a:rPr lang="en-US" dirty="0" smtClean="0"/>
              <a:t>must be </a:t>
            </a:r>
            <a:r>
              <a:rPr lang="en-US" dirty="0"/>
              <a:t>performed at frequent intervals until the client’s kidneys can </a:t>
            </a:r>
            <a:r>
              <a:rPr lang="en-US" dirty="0" smtClean="0"/>
              <a:t>resume the </a:t>
            </a:r>
            <a:r>
              <a:rPr lang="en-US" dirty="0"/>
              <a:t>filtering function.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152"/>
            <a:ext cx="12192000" cy="676784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ALTERED URINARY ELIMINATION</a:t>
            </a:r>
          </a:p>
          <a:p>
            <a:r>
              <a:rPr lang="en-US" dirty="0"/>
              <a:t>Despite normal urine production, a number of factors or </a:t>
            </a:r>
            <a:r>
              <a:rPr lang="en-US" dirty="0" smtClean="0"/>
              <a:t>conditions can </a:t>
            </a:r>
            <a:r>
              <a:rPr lang="en-US" dirty="0"/>
              <a:t>affect urinary elimination. </a:t>
            </a:r>
            <a:endParaRPr lang="en-US" dirty="0" smtClean="0"/>
          </a:p>
          <a:p>
            <a:r>
              <a:rPr lang="en-US" dirty="0" smtClean="0"/>
              <a:t>Frequency</a:t>
            </a:r>
            <a:r>
              <a:rPr lang="en-US" dirty="0"/>
              <a:t>, </a:t>
            </a:r>
            <a:r>
              <a:rPr lang="en-US" dirty="0" err="1"/>
              <a:t>nocturia</a:t>
            </a:r>
            <a:r>
              <a:rPr lang="en-US" dirty="0"/>
              <a:t>, urgency, </a:t>
            </a:r>
            <a:r>
              <a:rPr lang="en-US" dirty="0" smtClean="0"/>
              <a:t>and dysuria </a:t>
            </a:r>
            <a:r>
              <a:rPr lang="en-US" dirty="0"/>
              <a:t>often are manifestations of underlying conditions such as </a:t>
            </a:r>
            <a:r>
              <a:rPr lang="en-US" dirty="0" smtClean="0"/>
              <a:t>a UTI.</a:t>
            </a:r>
          </a:p>
          <a:p>
            <a:r>
              <a:rPr lang="en-US" dirty="0" smtClean="0"/>
              <a:t> </a:t>
            </a:r>
            <a:r>
              <a:rPr lang="en-US" dirty="0"/>
              <a:t>Enuresis, incontinence, retention, and neurogenic bladder </a:t>
            </a:r>
            <a:r>
              <a:rPr lang="en-US" dirty="0" smtClean="0"/>
              <a:t>may be </a:t>
            </a:r>
            <a:r>
              <a:rPr lang="en-US" dirty="0"/>
              <a:t>either a manifestation or the primary problem affecting </a:t>
            </a:r>
            <a:r>
              <a:rPr lang="en-US" dirty="0" smtClean="0"/>
              <a:t>urinary elimination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b="1" dirty="0"/>
              <a:t>Frequency and </a:t>
            </a:r>
            <a:r>
              <a:rPr lang="en-US" b="1" dirty="0" err="1"/>
              <a:t>Nocturia</a:t>
            </a:r>
            <a:endParaRPr lang="en-US" b="1" dirty="0"/>
          </a:p>
          <a:p>
            <a:r>
              <a:rPr lang="en-US" dirty="0"/>
              <a:t>Urinary frequency is voiding at frequent intervals, that is, </a:t>
            </a:r>
            <a:r>
              <a:rPr lang="en-US" dirty="0" smtClean="0"/>
              <a:t>more than </a:t>
            </a:r>
            <a:r>
              <a:rPr lang="en-US" dirty="0"/>
              <a:t>four to six times per day. An increased intake of fluid </a:t>
            </a:r>
            <a:r>
              <a:rPr lang="en-US" dirty="0" smtClean="0"/>
              <a:t>causes some </a:t>
            </a:r>
            <a:r>
              <a:rPr lang="en-US" dirty="0"/>
              <a:t>increase in the frequency of voiding. </a:t>
            </a:r>
            <a:endParaRPr lang="en-US" dirty="0" smtClean="0"/>
          </a:p>
          <a:p>
            <a:r>
              <a:rPr lang="en-US" dirty="0" smtClean="0"/>
              <a:t>Conditions </a:t>
            </a:r>
            <a:r>
              <a:rPr lang="en-US" dirty="0"/>
              <a:t>such as </a:t>
            </a:r>
            <a:r>
              <a:rPr lang="en-US" dirty="0" smtClean="0"/>
              <a:t>UTI, stress</a:t>
            </a:r>
            <a:r>
              <a:rPr lang="en-US" dirty="0"/>
              <a:t>, and pregnancy can cause frequent voiding of small </a:t>
            </a:r>
            <a:r>
              <a:rPr lang="en-US" dirty="0" smtClean="0"/>
              <a:t>quantities (50 </a:t>
            </a:r>
            <a:r>
              <a:rPr lang="en-US" dirty="0"/>
              <a:t>to 100 mL) of urine. Total fluid intake and output may be normal.</a:t>
            </a:r>
          </a:p>
          <a:p>
            <a:r>
              <a:rPr lang="en-US" dirty="0" err="1"/>
              <a:t>Nocturia</a:t>
            </a:r>
            <a:r>
              <a:rPr lang="en-US" dirty="0"/>
              <a:t> is voiding two or more times at night. Like </a:t>
            </a:r>
            <a:r>
              <a:rPr lang="en-US" dirty="0" smtClean="0"/>
              <a:t>frequency, it </a:t>
            </a:r>
            <a:r>
              <a:rPr lang="en-US" dirty="0"/>
              <a:t>is usually expressed in terms of the number of times the person </a:t>
            </a:r>
            <a:r>
              <a:rPr lang="en-US" dirty="0" smtClean="0"/>
              <a:t>gets out </a:t>
            </a:r>
            <a:r>
              <a:rPr lang="en-US" dirty="0"/>
              <a:t>of bed to void, for example, “</a:t>
            </a:r>
            <a:r>
              <a:rPr lang="en-US" dirty="0" err="1"/>
              <a:t>nocturia</a:t>
            </a:r>
            <a:r>
              <a:rPr lang="en-US" dirty="0"/>
              <a:t> × 4.”</a:t>
            </a:r>
          </a:p>
          <a:p>
            <a:pPr marL="0" indent="0">
              <a:buNone/>
            </a:pPr>
            <a:r>
              <a:rPr lang="en-US" b="1" dirty="0"/>
              <a:t>Urgency</a:t>
            </a:r>
          </a:p>
          <a:p>
            <a:r>
              <a:rPr lang="en-US" dirty="0"/>
              <a:t>Urgency is the sudden, strong desire to void. There may or may </a:t>
            </a:r>
            <a:r>
              <a:rPr lang="en-US" dirty="0" smtClean="0"/>
              <a:t>not be </a:t>
            </a:r>
            <a:r>
              <a:rPr lang="en-US" dirty="0"/>
              <a:t>a great deal of urine in the bladder, but the person feels a need </a:t>
            </a:r>
            <a:r>
              <a:rPr lang="en-US" dirty="0" smtClean="0"/>
              <a:t>to void </a:t>
            </a:r>
            <a:r>
              <a:rPr lang="en-US" dirty="0"/>
              <a:t>immediately. </a:t>
            </a:r>
            <a:endParaRPr lang="en-US" dirty="0" smtClean="0"/>
          </a:p>
          <a:p>
            <a:r>
              <a:rPr lang="en-US" dirty="0" smtClean="0"/>
              <a:t>Urgency </a:t>
            </a:r>
            <a:r>
              <a:rPr lang="en-US" dirty="0"/>
              <a:t>accompanies psychological stress and </a:t>
            </a:r>
            <a:r>
              <a:rPr lang="en-US" dirty="0" smtClean="0"/>
              <a:t>irritation of </a:t>
            </a:r>
            <a:r>
              <a:rPr lang="en-US" dirty="0"/>
              <a:t>the </a:t>
            </a:r>
            <a:r>
              <a:rPr lang="en-US" dirty="0" err="1"/>
              <a:t>trigone</a:t>
            </a:r>
            <a:r>
              <a:rPr lang="en-US" dirty="0"/>
              <a:t> and urethra. It is also common in people </a:t>
            </a:r>
            <a:r>
              <a:rPr lang="en-US" dirty="0" smtClean="0"/>
              <a:t>who have </a:t>
            </a:r>
            <a:r>
              <a:rPr lang="en-US" dirty="0"/>
              <a:t>poor external sphincter control and unstable bladder </a:t>
            </a:r>
            <a:r>
              <a:rPr lang="en-US" dirty="0" smtClean="0"/>
              <a:t>contractions. It </a:t>
            </a:r>
            <a:r>
              <a:rPr lang="en-US" dirty="0"/>
              <a:t>is not a normal finding.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Dysuria</a:t>
            </a:r>
          </a:p>
          <a:p>
            <a:r>
              <a:rPr lang="en-US" dirty="0"/>
              <a:t>Dysuria means voiding that is either painful or difficult. It can </a:t>
            </a:r>
            <a:r>
              <a:rPr lang="en-US" dirty="0" smtClean="0"/>
              <a:t>accompany a </a:t>
            </a:r>
            <a:r>
              <a:rPr lang="en-US" dirty="0"/>
              <a:t>stricture (decrease in caliber) of the urethra, </a:t>
            </a:r>
            <a:r>
              <a:rPr lang="en-US" dirty="0" smtClean="0"/>
              <a:t>urinary infections</a:t>
            </a:r>
            <a:r>
              <a:rPr lang="en-US" dirty="0"/>
              <a:t>, and injury to the bladder and urethra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Often clients </a:t>
            </a:r>
            <a:r>
              <a:rPr lang="en-US" dirty="0" smtClean="0"/>
              <a:t>will say </a:t>
            </a:r>
            <a:r>
              <a:rPr lang="en-US" dirty="0"/>
              <a:t>they have to push to void or that burning accompanies or </a:t>
            </a:r>
            <a:r>
              <a:rPr lang="en-US" dirty="0" smtClean="0"/>
              <a:t>follows voiding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burning may be described as severe, like a </a:t>
            </a:r>
            <a:r>
              <a:rPr lang="en-US" dirty="0" smtClean="0"/>
              <a:t>hot poker</a:t>
            </a:r>
            <a:r>
              <a:rPr lang="en-US" dirty="0"/>
              <a:t>, or more subdued, like a sunburn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Often, urinary </a:t>
            </a:r>
            <a:r>
              <a:rPr lang="en-US" dirty="0" smtClean="0"/>
              <a:t>hesitancy (a </a:t>
            </a:r>
            <a:r>
              <a:rPr lang="en-US" dirty="0"/>
              <a:t>delay and difficulty in initiating voiding) is associated </a:t>
            </a:r>
            <a:r>
              <a:rPr lang="en-US" dirty="0" smtClean="0"/>
              <a:t>with dysuria’</a:t>
            </a:r>
          </a:p>
          <a:p>
            <a:pPr marL="0" indent="0">
              <a:buNone/>
            </a:pPr>
            <a:r>
              <a:rPr lang="en-US" b="1" dirty="0" smtClean="0"/>
              <a:t>Enuresis</a:t>
            </a:r>
            <a:endParaRPr lang="en-US" b="1" dirty="0"/>
          </a:p>
          <a:p>
            <a:r>
              <a:rPr lang="en-US" dirty="0"/>
              <a:t>Enuresis is involuntary urination in children beyond the age </a:t>
            </a:r>
            <a:r>
              <a:rPr lang="en-US" dirty="0" smtClean="0"/>
              <a:t>when voluntary </a:t>
            </a:r>
            <a:r>
              <a:rPr lang="en-US" dirty="0"/>
              <a:t>bladder control is normally acquired, usually 4 or 5 </a:t>
            </a:r>
            <a:r>
              <a:rPr lang="en-US" dirty="0" smtClean="0"/>
              <a:t>years of </a:t>
            </a:r>
            <a:r>
              <a:rPr lang="en-US" dirty="0"/>
              <a:t>age. </a:t>
            </a:r>
            <a:endParaRPr lang="en-US" dirty="0" smtClean="0"/>
          </a:p>
          <a:p>
            <a:r>
              <a:rPr lang="en-US" dirty="0" smtClean="0"/>
              <a:t>Nocturnal </a:t>
            </a:r>
            <a:r>
              <a:rPr lang="en-US" dirty="0"/>
              <a:t>enuresis often is irregular in occurrence and </a:t>
            </a:r>
            <a:r>
              <a:rPr lang="en-US" dirty="0" smtClean="0"/>
              <a:t>affects boys </a:t>
            </a:r>
            <a:r>
              <a:rPr lang="en-US" dirty="0"/>
              <a:t>more often than girls. Diurnal (daytime) enuresis may </a:t>
            </a:r>
            <a:r>
              <a:rPr lang="en-US" dirty="0" smtClean="0"/>
              <a:t>be persistent </a:t>
            </a:r>
            <a:r>
              <a:rPr lang="en-US" dirty="0"/>
              <a:t>and pathologic in origin.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affects women and girls </a:t>
            </a:r>
            <a:r>
              <a:rPr lang="en-US" dirty="0" smtClean="0"/>
              <a:t>more frequently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Urinary Incontinence</a:t>
            </a:r>
          </a:p>
          <a:p>
            <a:r>
              <a:rPr lang="en-US" dirty="0"/>
              <a:t>Urinary incontinence (UI), or involuntary leakage of urine </a:t>
            </a:r>
            <a:r>
              <a:rPr lang="en-US" dirty="0" smtClean="0"/>
              <a:t>or loss </a:t>
            </a:r>
            <a:r>
              <a:rPr lang="en-US" dirty="0"/>
              <a:t>of bladder control, is a health symptom, not a disease. It is </a:t>
            </a:r>
            <a:r>
              <a:rPr lang="en-US" dirty="0" smtClean="0"/>
              <a:t>only normal </a:t>
            </a:r>
            <a:r>
              <a:rPr lang="en-US" dirty="0"/>
              <a:t>in infants. It has been estimated that 20 million women </a:t>
            </a:r>
            <a:r>
              <a:rPr lang="en-US" dirty="0" smtClean="0"/>
              <a:t>and 6 </a:t>
            </a:r>
            <a:r>
              <a:rPr lang="en-US" dirty="0"/>
              <a:t>million men experience some type of UI in their lifetime (</a:t>
            </a:r>
            <a:r>
              <a:rPr lang="en-US" dirty="0" err="1" smtClean="0"/>
              <a:t>Scemons</a:t>
            </a:r>
            <a:r>
              <a:rPr lang="en-US" dirty="0" smtClean="0"/>
              <a:t>, 2013</a:t>
            </a:r>
            <a:r>
              <a:rPr lang="en-US" dirty="0"/>
              <a:t>, p. 53). Shultz (2012) found that 30% of homebound </a:t>
            </a:r>
            <a:r>
              <a:rPr lang="en-US" dirty="0" smtClean="0"/>
              <a:t>older adults </a:t>
            </a:r>
            <a:r>
              <a:rPr lang="en-US" dirty="0"/>
              <a:t>are incontinent, and UI contributed significantly to their </a:t>
            </a:r>
            <a:r>
              <a:rPr lang="en-US" dirty="0" smtClean="0"/>
              <a:t>being homebound.</a:t>
            </a:r>
            <a:endParaRPr lang="en-US" dirty="0"/>
          </a:p>
          <a:p>
            <a:r>
              <a:rPr lang="en-US" dirty="0"/>
              <a:t>The four main types of UI are stress urinary incontinence, </a:t>
            </a:r>
            <a:r>
              <a:rPr lang="en-US" dirty="0" smtClean="0"/>
              <a:t>urge urinary </a:t>
            </a:r>
            <a:r>
              <a:rPr lang="en-US" dirty="0"/>
              <a:t>incontinence, mixed urinary incontinence, and </a:t>
            </a:r>
            <a:r>
              <a:rPr lang="en-US" dirty="0" smtClean="0"/>
              <a:t>overflow incontinence.</a:t>
            </a:r>
          </a:p>
          <a:p>
            <a:pPr marL="0" indent="0">
              <a:buNone/>
            </a:pPr>
            <a:r>
              <a:rPr lang="en-US" dirty="0"/>
              <a:t>URGE URINARY INCONTINENCE</a:t>
            </a:r>
          </a:p>
          <a:p>
            <a:r>
              <a:rPr lang="en-US" dirty="0"/>
              <a:t>This type of incontinence is described as an urgent need to void </a:t>
            </a:r>
            <a:r>
              <a:rPr lang="en-US" dirty="0" smtClean="0"/>
              <a:t>and the </a:t>
            </a:r>
            <a:r>
              <a:rPr lang="en-US" dirty="0"/>
              <a:t>inability to stop micturition (passage of urine). The urine </a:t>
            </a:r>
            <a:r>
              <a:rPr lang="en-US" dirty="0" smtClean="0"/>
              <a:t>leakage can </a:t>
            </a:r>
            <a:r>
              <a:rPr lang="en-US" dirty="0"/>
              <a:t>range from a few drops to soaking of undergarments. </a:t>
            </a:r>
            <a:endParaRPr lang="en-US" dirty="0" smtClean="0"/>
          </a:p>
          <a:p>
            <a:r>
              <a:rPr lang="en-US" dirty="0" smtClean="0"/>
              <a:t>Urge incontinence </a:t>
            </a:r>
            <a:r>
              <a:rPr lang="en-US" dirty="0"/>
              <a:t>is a major symptom of an overactive </a:t>
            </a:r>
            <a:r>
              <a:rPr lang="en-US" dirty="0" smtClean="0"/>
              <a:t>bladder 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MIXED </a:t>
            </a:r>
            <a:r>
              <a:rPr lang="en-US" dirty="0"/>
              <a:t>URINARY INCONTINENCE</a:t>
            </a:r>
          </a:p>
          <a:p>
            <a:r>
              <a:rPr lang="en-US" dirty="0"/>
              <a:t>Mixed incontinence is diagnosed when symptoms of both stress </a:t>
            </a:r>
            <a:r>
              <a:rPr lang="en-US" dirty="0" smtClean="0"/>
              <a:t>UI and </a:t>
            </a:r>
            <a:r>
              <a:rPr lang="en-US" dirty="0"/>
              <a:t>urgency UI are present. It is very common among </a:t>
            </a:r>
            <a:r>
              <a:rPr lang="en-US" dirty="0" smtClean="0"/>
              <a:t>middle-age and </a:t>
            </a:r>
            <a:r>
              <a:rPr lang="en-US" dirty="0"/>
              <a:t>older women (</a:t>
            </a:r>
            <a:r>
              <a:rPr lang="en-US" dirty="0" err="1"/>
              <a:t>Scemons</a:t>
            </a:r>
            <a:r>
              <a:rPr lang="en-US" dirty="0"/>
              <a:t>, 2013). Treatment is usually based </a:t>
            </a:r>
            <a:r>
              <a:rPr lang="en-US" dirty="0" smtClean="0"/>
              <a:t>on which </a:t>
            </a:r>
            <a:r>
              <a:rPr lang="en-US" dirty="0"/>
              <a:t>type of UI is the most bothersome to the client.</a:t>
            </a:r>
          </a:p>
          <a:p>
            <a:pPr marL="0" indent="0">
              <a:buNone/>
            </a:pPr>
            <a:r>
              <a:rPr lang="en-US" dirty="0"/>
              <a:t>OVERFLOW INCONTINENCE</a:t>
            </a:r>
          </a:p>
          <a:p>
            <a:r>
              <a:rPr lang="en-US" dirty="0"/>
              <a:t>This is “continuous involuntary leakage or dribbling of urine </a:t>
            </a:r>
            <a:r>
              <a:rPr lang="en-US" dirty="0" smtClean="0"/>
              <a:t>that occurs </a:t>
            </a:r>
            <a:r>
              <a:rPr lang="en-US" dirty="0"/>
              <a:t>with incomplete bladder emptying” (</a:t>
            </a:r>
            <a:r>
              <a:rPr lang="en-US" dirty="0" err="1"/>
              <a:t>Scemons</a:t>
            </a:r>
            <a:r>
              <a:rPr lang="en-US" dirty="0"/>
              <a:t>, 2013, p. 55).</a:t>
            </a:r>
          </a:p>
          <a:p>
            <a:r>
              <a:rPr lang="en-US" dirty="0"/>
              <a:t>It can be seen in men with an enlarged prostate and clients with a</a:t>
            </a:r>
          </a:p>
          <a:p>
            <a:r>
              <a:rPr lang="en-US" dirty="0"/>
              <a:t>neurologic disorder (e.g., multiple sclerosis, Parkinson’s disease, spinal</a:t>
            </a:r>
          </a:p>
          <a:p>
            <a:r>
              <a:rPr lang="en-US" dirty="0"/>
              <a:t>cord injury). An impaired neurologic function can interfere with</a:t>
            </a:r>
          </a:p>
          <a:p>
            <a:r>
              <a:rPr lang="en-US" dirty="0"/>
              <a:t>the normal mechanisms of urine elimination, resulting in a neurogenic</a:t>
            </a:r>
          </a:p>
          <a:p>
            <a:r>
              <a:rPr lang="en-US" dirty="0"/>
              <a:t>bladder. The client with a neurogenic bladder does not perceive</a:t>
            </a:r>
          </a:p>
          <a:p>
            <a:r>
              <a:rPr lang="en-US" dirty="0"/>
              <a:t>bladder fullness and is therefore unable to control the urinary</a:t>
            </a:r>
          </a:p>
          <a:p>
            <a:r>
              <a:rPr lang="en-US" dirty="0"/>
              <a:t>sphincters. The bladder may become flaccid and distended or spastic,</a:t>
            </a:r>
          </a:p>
          <a:p>
            <a:r>
              <a:rPr lang="en-US" dirty="0"/>
              <a:t>with frequent involuntary urination.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Urinary Retention</a:t>
            </a:r>
          </a:p>
          <a:p>
            <a:r>
              <a:rPr lang="en-US" dirty="0"/>
              <a:t>When emptying of the bladder is impaired, urine accumulates </a:t>
            </a:r>
            <a:r>
              <a:rPr lang="en-US" dirty="0" smtClean="0"/>
              <a:t>and the </a:t>
            </a:r>
            <a:r>
              <a:rPr lang="en-US" dirty="0"/>
              <a:t>bladder becomes </a:t>
            </a:r>
            <a:r>
              <a:rPr lang="en-US" dirty="0" smtClean="0"/>
              <a:t>over distended</a:t>
            </a:r>
            <a:r>
              <a:rPr lang="en-US" dirty="0"/>
              <a:t>, a condition known as </a:t>
            </a:r>
            <a:r>
              <a:rPr lang="en-US" dirty="0" smtClean="0"/>
              <a:t>urinary retention.</a:t>
            </a:r>
          </a:p>
          <a:p>
            <a:r>
              <a:rPr lang="en-US" dirty="0" smtClean="0"/>
              <a:t> </a:t>
            </a:r>
            <a:r>
              <a:rPr lang="en-US" dirty="0" smtClean="0"/>
              <a:t>Over distention </a:t>
            </a:r>
            <a:r>
              <a:rPr lang="en-US" dirty="0"/>
              <a:t>of the bladder causes poor </a:t>
            </a:r>
            <a:r>
              <a:rPr lang="en-US" dirty="0" smtClean="0"/>
              <a:t>contractility of </a:t>
            </a:r>
            <a:r>
              <a:rPr lang="en-US" dirty="0"/>
              <a:t>the detrusor muscle, further impairing urination. </a:t>
            </a:r>
            <a:r>
              <a:rPr lang="en-US" dirty="0" smtClean="0"/>
              <a:t>Common causes </a:t>
            </a:r>
            <a:r>
              <a:rPr lang="en-US" dirty="0"/>
              <a:t>of urinary retention include prostatic hypertrophy (enlargement</a:t>
            </a:r>
            <a:r>
              <a:rPr lang="en-US" dirty="0" smtClean="0"/>
              <a:t>), surgery</a:t>
            </a:r>
            <a:r>
              <a:rPr lang="en-US" dirty="0"/>
              <a:t>, and some medications 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Acute</a:t>
            </a:r>
            <a:r>
              <a:rPr lang="en-US" dirty="0"/>
              <a:t> </a:t>
            </a:r>
            <a:r>
              <a:rPr lang="en-US" dirty="0" smtClean="0"/>
              <a:t>urinary </a:t>
            </a:r>
            <a:r>
              <a:rPr lang="en-US" dirty="0"/>
              <a:t>retention is the most common complication in the first </a:t>
            </a:r>
            <a:r>
              <a:rPr lang="en-US" dirty="0" smtClean="0"/>
              <a:t>2 to </a:t>
            </a:r>
            <a:r>
              <a:rPr lang="en-US" dirty="0"/>
              <a:t>4 hours </a:t>
            </a:r>
            <a:r>
              <a:rPr lang="en-US" dirty="0" smtClean="0"/>
              <a:t>postoperatively</a:t>
            </a:r>
          </a:p>
          <a:p>
            <a:r>
              <a:rPr lang="en-US" dirty="0" smtClean="0"/>
              <a:t> </a:t>
            </a:r>
            <a:r>
              <a:rPr lang="en-US" dirty="0"/>
              <a:t>Causes of chronic urinary retention can include </a:t>
            </a:r>
            <a:r>
              <a:rPr lang="en-US" dirty="0" smtClean="0"/>
              <a:t>paraplegia, quadriplegia</a:t>
            </a:r>
            <a:r>
              <a:rPr lang="en-US" dirty="0"/>
              <a:t>, multiple sclerosis, and urethral or </a:t>
            </a:r>
            <a:r>
              <a:rPr lang="en-US" dirty="0" err="1"/>
              <a:t>perineal</a:t>
            </a:r>
            <a:r>
              <a:rPr lang="en-US" dirty="0"/>
              <a:t> </a:t>
            </a:r>
            <a:r>
              <a:rPr lang="en-US" dirty="0" smtClean="0"/>
              <a:t>trauma (</a:t>
            </a:r>
            <a:r>
              <a:rPr lang="en-US" dirty="0" err="1" smtClean="0"/>
              <a:t>Bullman</a:t>
            </a:r>
            <a:r>
              <a:rPr lang="en-US" dirty="0"/>
              <a:t>, 2011, p. 259).</a:t>
            </a:r>
          </a:p>
          <a:p>
            <a:r>
              <a:rPr lang="en-US" dirty="0"/>
              <a:t>Clients with urinary retention may experience overflow </a:t>
            </a:r>
            <a:r>
              <a:rPr lang="en-US" dirty="0" smtClean="0"/>
              <a:t>incontinence, eliminating </a:t>
            </a:r>
            <a:r>
              <a:rPr lang="en-US" dirty="0"/>
              <a:t>25 to 50 mL of urine at frequent intervals. </a:t>
            </a:r>
            <a:endParaRPr lang="en-US" dirty="0" smtClean="0"/>
          </a:p>
          <a:p>
            <a:r>
              <a:rPr lang="en-US" dirty="0" smtClean="0"/>
              <a:t>The bladder </a:t>
            </a:r>
            <a:r>
              <a:rPr lang="en-US" dirty="0"/>
              <a:t>is firm and distended on palpation and may be displaced </a:t>
            </a:r>
            <a:r>
              <a:rPr lang="en-US" dirty="0" smtClean="0"/>
              <a:t>to one </a:t>
            </a:r>
            <a:r>
              <a:rPr lang="en-US" dirty="0"/>
              <a:t>side of the midline.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/>
              <a:t>NURSING MANAGEMENT</a:t>
            </a:r>
          </a:p>
          <a:p>
            <a:pPr marL="0" indent="0">
              <a:buNone/>
            </a:pPr>
            <a:r>
              <a:rPr lang="en-US" b="1" dirty="0"/>
              <a:t>Assessing</a:t>
            </a:r>
          </a:p>
          <a:p>
            <a:r>
              <a:rPr lang="en-US" dirty="0"/>
              <a:t>A complete assessment of a client’s urinary function includes the</a:t>
            </a:r>
          </a:p>
          <a:p>
            <a:pPr marL="0" indent="0">
              <a:buNone/>
            </a:pPr>
            <a:r>
              <a:rPr lang="en-US" dirty="0"/>
              <a:t>following:</a:t>
            </a:r>
          </a:p>
          <a:p>
            <a:r>
              <a:rPr lang="en-US" dirty="0"/>
              <a:t>• Nursing history</a:t>
            </a:r>
          </a:p>
          <a:p>
            <a:r>
              <a:rPr lang="en-US" dirty="0"/>
              <a:t>• Physical assessment of the genitourinary system, hydration </a:t>
            </a:r>
            <a:r>
              <a:rPr lang="en-US" dirty="0" smtClean="0"/>
              <a:t>status, and </a:t>
            </a:r>
            <a:r>
              <a:rPr lang="en-US" dirty="0"/>
              <a:t>examination of the </a:t>
            </a:r>
            <a:r>
              <a:rPr lang="en-US" dirty="0" smtClean="0"/>
              <a:t>urine </a:t>
            </a:r>
            <a:r>
              <a:rPr lang="en-US" dirty="0"/>
              <a:t>Relating the data obtained to the results of any diagnostic tests </a:t>
            </a:r>
            <a:r>
              <a:rPr lang="en-US" dirty="0" smtClean="0"/>
              <a:t>and procedures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</a:t>
            </a:r>
            <a:r>
              <a:rPr lang="en-US" dirty="0" smtClean="0"/>
              <a:t>kidney contains </a:t>
            </a:r>
            <a:r>
              <a:rPr lang="en-US" dirty="0"/>
              <a:t>approximately 1 million nephrons. Each nephron </a:t>
            </a:r>
            <a:r>
              <a:rPr lang="en-US" dirty="0" smtClean="0"/>
              <a:t>has a </a:t>
            </a:r>
            <a:r>
              <a:rPr lang="en-US" dirty="0"/>
              <a:t>glomerulus, a tuft of capillaries surrounded by Bowman’s </a:t>
            </a:r>
            <a:r>
              <a:rPr lang="en-US" dirty="0" smtClean="0"/>
              <a:t>capsule</a:t>
            </a:r>
          </a:p>
          <a:p>
            <a:r>
              <a:rPr lang="en-US" dirty="0"/>
              <a:t>The endothelium of glomerular capillaries is porous, </a:t>
            </a:r>
            <a:r>
              <a:rPr lang="en-US" dirty="0" smtClean="0"/>
              <a:t>allowing fluid </a:t>
            </a:r>
            <a:r>
              <a:rPr lang="en-US" dirty="0"/>
              <a:t>and solutes to readily move across this membrane into the capsule.</a:t>
            </a:r>
          </a:p>
          <a:p>
            <a:r>
              <a:rPr lang="en-US" dirty="0"/>
              <a:t>Plasma proteins and blood cells, however, are too large to </a:t>
            </a:r>
            <a:r>
              <a:rPr lang="en-US" dirty="0" smtClean="0"/>
              <a:t>cross the </a:t>
            </a:r>
            <a:r>
              <a:rPr lang="en-US" dirty="0"/>
              <a:t>membrane normally. </a:t>
            </a:r>
            <a:endParaRPr lang="en-US" dirty="0" smtClean="0"/>
          </a:p>
          <a:p>
            <a:r>
              <a:rPr lang="en-US" dirty="0" smtClean="0"/>
              <a:t>Glomerular </a:t>
            </a:r>
            <a:r>
              <a:rPr lang="en-US" dirty="0"/>
              <a:t>filtrate is similar in </a:t>
            </a:r>
            <a:r>
              <a:rPr lang="en-US" dirty="0" smtClean="0"/>
              <a:t>composition to </a:t>
            </a:r>
            <a:r>
              <a:rPr lang="en-US" dirty="0"/>
              <a:t>plasma, made up of water, electrolytes, glucose, amino </a:t>
            </a:r>
            <a:r>
              <a:rPr lang="en-US" dirty="0" smtClean="0"/>
              <a:t>acids, and </a:t>
            </a:r>
            <a:r>
              <a:rPr lang="en-US" dirty="0"/>
              <a:t>metabolic wastes</a:t>
            </a:r>
            <a:r>
              <a:rPr lang="en-US" dirty="0" smtClean="0"/>
              <a:t>.</a:t>
            </a:r>
          </a:p>
          <a:p>
            <a:r>
              <a:rPr lang="en-US" dirty="0"/>
              <a:t>From Bowman’s capsule the filtrate moves into the tubule of </a:t>
            </a:r>
            <a:r>
              <a:rPr lang="en-US" dirty="0" smtClean="0"/>
              <a:t>the nephron</a:t>
            </a:r>
            <a:r>
              <a:rPr lang="en-US" dirty="0"/>
              <a:t>. In the proximal convoluted tubule, most of the water </a:t>
            </a:r>
            <a:r>
              <a:rPr lang="en-US" dirty="0" smtClean="0"/>
              <a:t>and electrolytes </a:t>
            </a:r>
            <a:r>
              <a:rPr lang="en-US" dirty="0"/>
              <a:t>are reabsorbed. Solutes such as glucose are reabsorbed </a:t>
            </a:r>
            <a:r>
              <a:rPr lang="en-US" dirty="0" smtClean="0"/>
              <a:t>in the </a:t>
            </a:r>
            <a:r>
              <a:rPr lang="en-US" dirty="0"/>
              <a:t>loop of </a:t>
            </a:r>
            <a:r>
              <a:rPr lang="en-US" dirty="0" err="1"/>
              <a:t>Henle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Other </a:t>
            </a:r>
            <a:r>
              <a:rPr lang="en-US" dirty="0"/>
              <a:t>substances are secreted into the filtrate </a:t>
            </a:r>
            <a:r>
              <a:rPr lang="en-US" dirty="0" smtClean="0"/>
              <a:t>in the </a:t>
            </a:r>
            <a:r>
              <a:rPr lang="en-US" dirty="0"/>
              <a:t>same area, resulting in concentrated urine.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distal </a:t>
            </a:r>
            <a:r>
              <a:rPr lang="en-US" dirty="0" smtClean="0"/>
              <a:t>convoluted tubule</a:t>
            </a:r>
            <a:r>
              <a:rPr lang="en-US" dirty="0"/>
              <a:t>, additional water and sodium are reabsorbed </a:t>
            </a:r>
            <a:r>
              <a:rPr lang="en-US" dirty="0" smtClean="0"/>
              <a:t>under the </a:t>
            </a:r>
            <a:r>
              <a:rPr lang="en-US" dirty="0"/>
              <a:t>control of hormones such as antidiuretic hormone (ADH) </a:t>
            </a:r>
            <a:r>
              <a:rPr lang="en-US" dirty="0" smtClean="0"/>
              <a:t>and aldosterone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Nursing History</a:t>
            </a:r>
          </a:p>
          <a:p>
            <a:r>
              <a:rPr lang="en-US" dirty="0"/>
              <a:t>The nurse determines the client’s normal voiding pattern and </a:t>
            </a:r>
            <a:r>
              <a:rPr lang="en-US" dirty="0" smtClean="0"/>
              <a:t>frequency, appearance </a:t>
            </a:r>
            <a:r>
              <a:rPr lang="en-US" dirty="0"/>
              <a:t>of the urine and any recent changes, any past </a:t>
            </a:r>
            <a:r>
              <a:rPr lang="en-US" dirty="0" smtClean="0"/>
              <a:t>or current </a:t>
            </a:r>
            <a:r>
              <a:rPr lang="en-US" dirty="0"/>
              <a:t>problems with urination, the presence of an </a:t>
            </a:r>
            <a:r>
              <a:rPr lang="en-US" dirty="0" err="1"/>
              <a:t>ostomy</a:t>
            </a:r>
            <a:r>
              <a:rPr lang="en-US" dirty="0"/>
              <a:t>, and </a:t>
            </a:r>
            <a:r>
              <a:rPr lang="en-US" dirty="0" smtClean="0"/>
              <a:t>factors influencing </a:t>
            </a:r>
            <a:r>
              <a:rPr lang="en-US" dirty="0"/>
              <a:t>the elimination pattern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Physical Assessment</a:t>
            </a:r>
          </a:p>
          <a:p>
            <a:r>
              <a:rPr lang="en-US" dirty="0"/>
              <a:t>Complete physical assessment of the urinary tract usually </a:t>
            </a:r>
            <a:r>
              <a:rPr lang="en-US" dirty="0" smtClean="0"/>
              <a:t>includes percussion </a:t>
            </a:r>
            <a:r>
              <a:rPr lang="en-US" dirty="0"/>
              <a:t>of the kidneys to detect areas of tenderness. </a:t>
            </a:r>
            <a:r>
              <a:rPr lang="en-US" dirty="0" smtClean="0"/>
              <a:t>Palpation and </a:t>
            </a:r>
            <a:r>
              <a:rPr lang="en-US" dirty="0"/>
              <a:t>percussion of the bladder are also performed.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client’s </a:t>
            </a:r>
            <a:r>
              <a:rPr lang="en-US" dirty="0" smtClean="0"/>
              <a:t>history or </a:t>
            </a:r>
            <a:r>
              <a:rPr lang="en-US" dirty="0"/>
              <a:t>current problems indicate a need for it, the urethral meatus </a:t>
            </a:r>
            <a:r>
              <a:rPr lang="en-US" dirty="0" smtClean="0"/>
              <a:t>of both </a:t>
            </a:r>
            <a:r>
              <a:rPr lang="en-US" dirty="0"/>
              <a:t>male and female clients is inspected for swelling, discharge, </a:t>
            </a:r>
            <a:r>
              <a:rPr lang="en-US" dirty="0" smtClean="0"/>
              <a:t>and inflammation</a:t>
            </a:r>
            <a:r>
              <a:rPr lang="en-US" dirty="0"/>
              <a:t>.</a:t>
            </a:r>
          </a:p>
          <a:p>
            <a:r>
              <a:rPr lang="en-US" dirty="0"/>
              <a:t>Because problems with urination can affect the elimination </a:t>
            </a:r>
            <a:r>
              <a:rPr lang="en-US" dirty="0" smtClean="0"/>
              <a:t>of wastes </a:t>
            </a:r>
            <a:r>
              <a:rPr lang="en-US" dirty="0"/>
              <a:t>from the body, it is important for the nurse to assess the </a:t>
            </a:r>
            <a:r>
              <a:rPr lang="en-US" dirty="0" smtClean="0"/>
              <a:t>skin for </a:t>
            </a:r>
            <a:r>
              <a:rPr lang="en-US" dirty="0"/>
              <a:t>color, texture, and tissue turgor as well as the presence of edema. </a:t>
            </a:r>
            <a:endParaRPr lang="en-US" dirty="0" smtClean="0"/>
          </a:p>
          <a:p>
            <a:r>
              <a:rPr lang="en-US" dirty="0" smtClean="0"/>
              <a:t>If</a:t>
            </a:r>
            <a:r>
              <a:rPr lang="en-US" dirty="0"/>
              <a:t> </a:t>
            </a:r>
            <a:r>
              <a:rPr lang="en-US" dirty="0" smtClean="0"/>
              <a:t>incontinence</a:t>
            </a:r>
            <a:r>
              <a:rPr lang="en-US" dirty="0"/>
              <a:t>, dribbling, or dysuria is noted in the history, the skin </a:t>
            </a:r>
            <a:r>
              <a:rPr lang="en-US" dirty="0" smtClean="0"/>
              <a:t>of the </a:t>
            </a:r>
            <a:r>
              <a:rPr lang="en-US" dirty="0"/>
              <a:t>perineum should be inspected for irritation because contact </a:t>
            </a:r>
            <a:r>
              <a:rPr lang="en-US" dirty="0" smtClean="0"/>
              <a:t>with urine </a:t>
            </a:r>
            <a:r>
              <a:rPr lang="en-US" dirty="0"/>
              <a:t>can excoriate the skin.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Assessing Urine</a:t>
            </a:r>
          </a:p>
          <a:p>
            <a:r>
              <a:rPr lang="en-US" dirty="0"/>
              <a:t>Normal urine consists of 96% water and 4% solutes. Organic solutes include urea, ammonia, creatinine, and uric acid. </a:t>
            </a:r>
          </a:p>
          <a:p>
            <a:r>
              <a:rPr lang="en-US" dirty="0"/>
              <a:t>Urea is the chief organic solute. Inorganic solutes include sodium, chloride, potassium,sulfate, magnesium, and phosphorus. </a:t>
            </a:r>
          </a:p>
          <a:p>
            <a:r>
              <a:rPr lang="en-US" dirty="0"/>
              <a:t>Sodium chloride is the most abundant inorganic salt. Variations in color can occur.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Measuring Urinary Output</a:t>
            </a:r>
          </a:p>
          <a:p>
            <a:r>
              <a:rPr lang="en-US" dirty="0"/>
              <a:t>Normally, the kidneys produce urine at a rate of approximately 60 mL/h or about 1,500 mL/day. </a:t>
            </a:r>
          </a:p>
          <a:p>
            <a:r>
              <a:rPr lang="en-US" dirty="0"/>
              <a:t>Urine output is affected by many factors, including fluid intake, body fluid losses through other </a:t>
            </a:r>
            <a:r>
              <a:rPr lang="en-US" dirty="0" smtClean="0"/>
              <a:t>routes such </a:t>
            </a:r>
            <a:r>
              <a:rPr lang="en-US" dirty="0"/>
              <a:t>as perspiration and breathing or diarrhea, and the </a:t>
            </a:r>
            <a:r>
              <a:rPr lang="en-US" dirty="0" smtClean="0"/>
              <a:t>cardiovascular and </a:t>
            </a:r>
            <a:r>
              <a:rPr lang="en-US" dirty="0"/>
              <a:t>renal status of the individual.</a:t>
            </a:r>
          </a:p>
          <a:p>
            <a:r>
              <a:rPr lang="en-US" dirty="0"/>
              <a:t>Urine outputs below 30 mL/h may indicate low blood volume or kidney malfunction and must be reported.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To measure fluid output</a:t>
            </a:r>
          </a:p>
          <a:p>
            <a:r>
              <a:rPr lang="en-US" dirty="0"/>
              <a:t>the nurse follows these steps</a:t>
            </a:r>
            <a:r>
              <a:rPr lang="en-US" dirty="0" smtClean="0"/>
              <a:t>:• </a:t>
            </a:r>
            <a:r>
              <a:rPr lang="en-US" dirty="0"/>
              <a:t>Wear clean gloves to prevent contact with microorganisms </a:t>
            </a:r>
            <a:r>
              <a:rPr lang="en-US" dirty="0" smtClean="0"/>
              <a:t>or blood </a:t>
            </a:r>
            <a:r>
              <a:rPr lang="en-US" dirty="0"/>
              <a:t>in urine</a:t>
            </a:r>
            <a:r>
              <a:rPr lang="en-US" dirty="0" smtClean="0"/>
              <a:t>. • </a:t>
            </a:r>
            <a:r>
              <a:rPr lang="en-US" dirty="0"/>
              <a:t>Ask the client to void in a clean urinal, bedpan, commode, or </a:t>
            </a:r>
            <a:r>
              <a:rPr lang="en-US" dirty="0" smtClean="0"/>
              <a:t>toilet collection </a:t>
            </a:r>
            <a:r>
              <a:rPr lang="en-US" dirty="0"/>
              <a:t>device (“hat”)</a:t>
            </a:r>
          </a:p>
          <a:p>
            <a:r>
              <a:rPr lang="en-US" dirty="0" smtClean="0"/>
              <a:t> </a:t>
            </a:r>
            <a:r>
              <a:rPr lang="en-US" dirty="0"/>
              <a:t>Instruct the client to keep urine separate from feces and to </a:t>
            </a:r>
            <a:r>
              <a:rPr lang="en-US" dirty="0" smtClean="0"/>
              <a:t>avoid putting </a:t>
            </a:r>
            <a:r>
              <a:rPr lang="en-US" dirty="0"/>
              <a:t>toilet paper in the urine collection container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Pour the voided urine into a calibrated container</a:t>
            </a:r>
            <a:r>
              <a:rPr lang="en-US" dirty="0" smtClean="0"/>
              <a:t>.  </a:t>
            </a:r>
            <a:r>
              <a:rPr lang="en-US" dirty="0"/>
              <a:t>Hold the container at eye level, read the amount in the </a:t>
            </a:r>
            <a:r>
              <a:rPr lang="en-US" dirty="0" smtClean="0"/>
              <a:t>container. Containers </a:t>
            </a:r>
            <a:r>
              <a:rPr lang="en-US" dirty="0"/>
              <a:t>usually have a measuring scale on the </a:t>
            </a:r>
            <a:r>
              <a:rPr lang="en-US" dirty="0" smtClean="0"/>
              <a:t>inside.</a:t>
            </a:r>
          </a:p>
          <a:p>
            <a:r>
              <a:rPr lang="en-US" dirty="0" smtClean="0"/>
              <a:t>Record </a:t>
            </a:r>
            <a:r>
              <a:rPr lang="en-US" dirty="0"/>
              <a:t>the amount on the fluid intake and output sheet, </a:t>
            </a:r>
            <a:r>
              <a:rPr lang="en-US" dirty="0" smtClean="0"/>
              <a:t>which may </a:t>
            </a:r>
            <a:r>
              <a:rPr lang="en-US" dirty="0"/>
              <a:t>be at the bedside or in the bathroom.</a:t>
            </a:r>
          </a:p>
          <a:p>
            <a:r>
              <a:rPr lang="en-US" dirty="0"/>
              <a:t>• Rinse the urine collection and measuring containers with </a:t>
            </a:r>
            <a:r>
              <a:rPr lang="en-US" dirty="0" smtClean="0"/>
              <a:t>cool water </a:t>
            </a:r>
            <a:r>
              <a:rPr lang="en-US" dirty="0"/>
              <a:t>and store appropriately.</a:t>
            </a:r>
          </a:p>
          <a:p>
            <a:r>
              <a:rPr lang="en-US" dirty="0"/>
              <a:t>• Remove gloves and perform hand hygiene.</a:t>
            </a:r>
          </a:p>
          <a:p>
            <a:r>
              <a:rPr lang="en-US" smtClean="0"/>
              <a:t>Calculate </a:t>
            </a:r>
            <a:r>
              <a:rPr lang="en-US" dirty="0"/>
              <a:t>and document the total output at the end of each shift and at the end of 24 h on the client’s chart</a:t>
            </a:r>
            <a:r>
              <a:rPr lang="en-US" dirty="0" smtClean="0"/>
              <a:t>.</a:t>
            </a:r>
            <a:r>
              <a:rPr lang="en-US" dirty="0"/>
              <a:t> </a:t>
            </a:r>
          </a:p>
          <a:p>
            <a:r>
              <a:rPr lang="en-US" dirty="0"/>
              <a:t>Many clients can measure and record their own urine output when the procedure is explained to them.</a:t>
            </a:r>
          </a:p>
          <a:p>
            <a:r>
              <a:rPr lang="en-US" dirty="0"/>
              <a:t>When measuring urine from a client who has a urinary catheter,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7515"/>
            <a:ext cx="10515600" cy="5739765"/>
          </a:xfrm>
        </p:spPr>
        <p:txBody>
          <a:bodyPr>
            <a:normAutofit/>
          </a:bodyPr>
          <a:lstStyle/>
          <a:p>
            <a:endParaRPr lang="en-US" dirty="0">
              <a:sym typeface="+mn-ea"/>
            </a:endParaRPr>
          </a:p>
          <a:p>
            <a:r>
              <a:rPr lang="en-US" dirty="0">
                <a:sym typeface="+mn-ea"/>
              </a:rPr>
              <a:t>the nurse follows these steps:</a:t>
            </a:r>
            <a:endParaRPr lang="en-US" dirty="0"/>
          </a:p>
          <a:p>
            <a:r>
              <a:rPr lang="en-US" dirty="0">
                <a:sym typeface="+mn-ea"/>
              </a:rPr>
              <a:t>Apply clean gloves.</a:t>
            </a:r>
            <a:endParaRPr lang="en-US" dirty="0"/>
          </a:p>
          <a:p>
            <a:r>
              <a:rPr lang="en-US" dirty="0">
                <a:sym typeface="+mn-ea"/>
              </a:rPr>
              <a:t> Take the calibrated container to the bedside.</a:t>
            </a:r>
            <a:endParaRPr lang="en-US" dirty="0"/>
          </a:p>
          <a:p>
            <a:r>
              <a:rPr lang="en-US" dirty="0">
                <a:sym typeface="+mn-ea"/>
              </a:rPr>
              <a:t>• Place the container under the urine collection bag so that the spout of the bag is above the container but not touching it. </a:t>
            </a:r>
          </a:p>
          <a:p>
            <a:r>
              <a:rPr lang="en-US" dirty="0">
                <a:sym typeface="+mn-ea"/>
              </a:rPr>
              <a:t>The calibrated container is not sterile, but the inside of the collectionbag is sterile .</a:t>
            </a:r>
            <a:endParaRPr lang="en-US" dirty="0"/>
          </a:p>
          <a:p>
            <a:r>
              <a:rPr lang="en-US" dirty="0">
                <a:sym typeface="+mn-ea"/>
              </a:rPr>
              <a:t>Open the spout and permit the urine to flow into the container. Close the spout, then proceed as described in the previous list</a:t>
            </a:r>
            <a:endParaRPr lang="en-US" dirty="0"/>
          </a:p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490" y="316230"/>
            <a:ext cx="10862310" cy="6177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Diagnostic Tests</a:t>
            </a:r>
          </a:p>
          <a:p>
            <a:r>
              <a:rPr lang="en-US" dirty="0"/>
              <a:t>Blood levels of two metabolically produced substances, urea and creatinine, are routinely used to evaluate renal function. </a:t>
            </a:r>
          </a:p>
          <a:p>
            <a:r>
              <a:rPr lang="en-US" dirty="0"/>
              <a:t>The kidneys through filtration and tubular secretion normally eliminate bothurea and creatinine. </a:t>
            </a:r>
          </a:p>
          <a:p>
            <a:r>
              <a:rPr lang="en-US" dirty="0"/>
              <a:t>Urea, the end product of protein metabolism, is measured as blood urea nitrogen (BUN). Creatinine is produced in relatively constant quantities by the muscles. </a:t>
            </a:r>
          </a:p>
          <a:p>
            <a:r>
              <a:rPr lang="en-US" dirty="0"/>
              <a:t>The creatinine clearance test uses 24-hour urine and serum creatinine levels to determine the glomerular filtration rate, a sensitive indicator of renal function.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Diagnosing</a:t>
            </a:r>
          </a:p>
          <a:p>
            <a:r>
              <a:rPr lang="en-US" dirty="0"/>
              <a:t>NANDA International (</a:t>
            </a:r>
            <a:r>
              <a:rPr lang="en-US" dirty="0" err="1"/>
              <a:t>Herdman</a:t>
            </a:r>
            <a:r>
              <a:rPr lang="en-US" dirty="0"/>
              <a:t> &amp; </a:t>
            </a:r>
            <a:r>
              <a:rPr lang="en-US" dirty="0" err="1"/>
              <a:t>Kamitsuru</a:t>
            </a:r>
            <a:r>
              <a:rPr lang="en-US" dirty="0"/>
              <a:t>, 2014) includes two general diagnostic labels for urinary elimination:</a:t>
            </a:r>
          </a:p>
          <a:p>
            <a:r>
              <a:rPr lang="en-US" dirty="0"/>
              <a:t> </a:t>
            </a:r>
            <a:r>
              <a:rPr lang="en-US" b="1" dirty="0"/>
              <a:t>Impaired Urinary Elimination: </a:t>
            </a:r>
            <a:r>
              <a:rPr lang="en-US" dirty="0"/>
              <a:t>dysfunction in urine elimination</a:t>
            </a:r>
          </a:p>
          <a:p>
            <a:r>
              <a:rPr lang="en-US" b="1" dirty="0"/>
              <a:t>Readiness for Enhanced Urinary Elimination: </a:t>
            </a:r>
            <a:r>
              <a:rPr lang="en-US" dirty="0"/>
              <a:t>a pattern of urinary functions for meeting eliminatory needs, which can be strengthened.</a:t>
            </a:r>
          </a:p>
          <a:p>
            <a:pPr marL="0" indent="0">
              <a:buNone/>
            </a:pPr>
            <a:r>
              <a:rPr lang="en-US" dirty="0"/>
              <a:t>It is suggested that a more specific diagnostic label be used when possible.</a:t>
            </a:r>
          </a:p>
          <a:p>
            <a:r>
              <a:rPr lang="en-US" dirty="0"/>
              <a:t>The more specific NANDA International nursing diagnoses</a:t>
            </a:r>
          </a:p>
          <a:p>
            <a:r>
              <a:rPr lang="en-US" dirty="0"/>
              <a:t>related to urinary elimination include the following:</a:t>
            </a:r>
          </a:p>
          <a:p>
            <a:r>
              <a:rPr lang="en-US" dirty="0"/>
              <a:t> Functional Urinary Incontinence</a:t>
            </a:r>
          </a:p>
          <a:p>
            <a:r>
              <a:rPr lang="en-US" dirty="0"/>
              <a:t> Overflow Urinary Incontinence</a:t>
            </a:r>
          </a:p>
          <a:p>
            <a:r>
              <a:rPr lang="en-US" dirty="0"/>
              <a:t> Reflex Urinary Incontinence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/>
              <a:t>Stress Urinary Incontinence</a:t>
            </a:r>
          </a:p>
          <a:p>
            <a:r>
              <a:rPr lang="en-US" dirty="0"/>
              <a:t>• </a:t>
            </a:r>
            <a:r>
              <a:rPr lang="en-US" i="1" dirty="0"/>
              <a:t>Urge Urinary Incontinence</a:t>
            </a:r>
          </a:p>
          <a:p>
            <a:r>
              <a:rPr lang="en-US" dirty="0"/>
              <a:t>• </a:t>
            </a:r>
            <a:r>
              <a:rPr lang="en-US" i="1" dirty="0"/>
              <a:t>Risk for Urge Urinary Incontinence</a:t>
            </a:r>
          </a:p>
          <a:p>
            <a:r>
              <a:rPr lang="en-US" dirty="0"/>
              <a:t>• </a:t>
            </a:r>
            <a:r>
              <a:rPr lang="en-US" i="1" dirty="0"/>
              <a:t>Urinary </a:t>
            </a:r>
            <a:r>
              <a:rPr lang="en-US" i="1" dirty="0" smtClean="0"/>
              <a:t>Retention</a:t>
            </a:r>
          </a:p>
          <a:p>
            <a:r>
              <a:rPr lang="en-US" dirty="0"/>
              <a:t>Problems of urinary elimination also may become the </a:t>
            </a:r>
            <a:r>
              <a:rPr lang="en-US" dirty="0" smtClean="0"/>
              <a:t>etiology for </a:t>
            </a:r>
            <a:r>
              <a:rPr lang="en-US" dirty="0"/>
              <a:t>other problems experienced by the client. Examples include </a:t>
            </a:r>
            <a:r>
              <a:rPr lang="en-US" dirty="0" smtClean="0"/>
              <a:t>the following</a:t>
            </a:r>
            <a:r>
              <a:rPr lang="en-US" dirty="0"/>
              <a:t>:</a:t>
            </a:r>
          </a:p>
          <a:p>
            <a:r>
              <a:rPr lang="en-US" dirty="0"/>
              <a:t>• </a:t>
            </a:r>
            <a:r>
              <a:rPr lang="en-US" b="1" i="1" dirty="0"/>
              <a:t>Risk for Infection </a:t>
            </a:r>
            <a:r>
              <a:rPr lang="en-US" dirty="0"/>
              <a:t>if the client has urinary retention or </a:t>
            </a:r>
            <a:r>
              <a:rPr lang="en-US" dirty="0" smtClean="0"/>
              <a:t>undergoes an </a:t>
            </a:r>
            <a:r>
              <a:rPr lang="en-US" dirty="0"/>
              <a:t>invasive procedure such as catheterization or </a:t>
            </a:r>
            <a:r>
              <a:rPr lang="en-US" dirty="0" err="1" smtClean="0"/>
              <a:t>cystoscopic</a:t>
            </a:r>
            <a:r>
              <a:rPr lang="en-US" dirty="0"/>
              <a:t> </a:t>
            </a:r>
            <a:r>
              <a:rPr lang="en-US" dirty="0" smtClean="0"/>
              <a:t>examination.</a:t>
            </a:r>
          </a:p>
          <a:p>
            <a:r>
              <a:rPr lang="en-US" dirty="0" smtClean="0"/>
              <a:t> </a:t>
            </a:r>
            <a:r>
              <a:rPr lang="en-US" b="1" i="1" dirty="0"/>
              <a:t>Situational Low Self-Esteem </a:t>
            </a:r>
            <a:r>
              <a:rPr lang="en-US" dirty="0"/>
              <a:t>or </a:t>
            </a:r>
            <a:r>
              <a:rPr lang="en-US" b="1" i="1" dirty="0"/>
              <a:t>Social Isolation </a:t>
            </a:r>
            <a:r>
              <a:rPr lang="en-US" dirty="0"/>
              <a:t>if the client </a:t>
            </a:r>
            <a:r>
              <a:rPr lang="en-US" dirty="0" smtClean="0"/>
              <a:t>is incontinent</a:t>
            </a:r>
            <a:r>
              <a:rPr lang="en-US" dirty="0"/>
              <a:t>. Incontinence can be physically and emotionally </a:t>
            </a:r>
            <a:r>
              <a:rPr lang="en-US" dirty="0" smtClean="0"/>
              <a:t>distressing to </a:t>
            </a:r>
            <a:r>
              <a:rPr lang="en-US" dirty="0"/>
              <a:t>clients because it is considered socially unacceptable.</a:t>
            </a:r>
          </a:p>
          <a:p>
            <a:r>
              <a:rPr lang="en-US" dirty="0"/>
              <a:t>Often the client is embarrassed about dribbling or having an </a:t>
            </a:r>
            <a:r>
              <a:rPr lang="en-US" dirty="0" smtClean="0"/>
              <a:t>accident and </a:t>
            </a:r>
            <a:r>
              <a:rPr lang="en-US" dirty="0"/>
              <a:t>may restrict normal activities for this reason.</a:t>
            </a:r>
          </a:p>
          <a:p>
            <a:r>
              <a:rPr lang="en-US" dirty="0" smtClean="0"/>
              <a:t> </a:t>
            </a:r>
            <a:r>
              <a:rPr lang="en-US" b="1" i="1" dirty="0"/>
              <a:t>Risk for Impaired Skin Integrity </a:t>
            </a:r>
            <a:r>
              <a:rPr lang="en-US" dirty="0"/>
              <a:t>if the client is incontinent. </a:t>
            </a:r>
            <a:r>
              <a:rPr lang="en-US" dirty="0" smtClean="0"/>
              <a:t>Bed linens </a:t>
            </a:r>
            <a:r>
              <a:rPr lang="en-US" dirty="0"/>
              <a:t>and clothes saturated with urine irritate and macerate </a:t>
            </a:r>
            <a:r>
              <a:rPr lang="en-US" dirty="0" smtClean="0"/>
              <a:t>the skin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Prolonged </a:t>
            </a:r>
            <a:r>
              <a:rPr lang="en-US" dirty="0"/>
              <a:t>skin dampness leads to dermatitis (</a:t>
            </a:r>
            <a:r>
              <a:rPr lang="en-US" dirty="0" smtClean="0"/>
              <a:t>inflammation of </a:t>
            </a:r>
            <a:r>
              <a:rPr lang="en-US" dirty="0"/>
              <a:t>the skin) and subsequent formation of dermal ulcers.</a:t>
            </a:r>
          </a:p>
          <a:p>
            <a:r>
              <a:rPr lang="en-US" b="1" i="1" dirty="0" smtClean="0"/>
              <a:t>Toileting </a:t>
            </a:r>
            <a:r>
              <a:rPr lang="en-US" b="1" i="1" dirty="0"/>
              <a:t>Self-Care Deficit </a:t>
            </a:r>
            <a:r>
              <a:rPr lang="en-US" dirty="0"/>
              <a:t>if the client has functional incontinence.</a:t>
            </a:r>
          </a:p>
          <a:p>
            <a:r>
              <a:rPr lang="en-US" dirty="0" smtClean="0"/>
              <a:t> </a:t>
            </a:r>
            <a:r>
              <a:rPr lang="en-US" b="1" i="1" dirty="0"/>
              <a:t>Risk for Deficient Fluid Volume </a:t>
            </a:r>
            <a:r>
              <a:rPr lang="en-US" dirty="0"/>
              <a:t>or </a:t>
            </a:r>
            <a:r>
              <a:rPr lang="en-US" b="1" i="1" dirty="0"/>
              <a:t>Excess Fluid Volume </a:t>
            </a:r>
            <a:r>
              <a:rPr lang="en-US" dirty="0"/>
              <a:t>if </a:t>
            </a:r>
            <a:r>
              <a:rPr lang="en-US" dirty="0" smtClean="0"/>
              <a:t>the client </a:t>
            </a:r>
            <a:r>
              <a:rPr lang="en-US" dirty="0"/>
              <a:t>has impaired urinary function associated with a </a:t>
            </a:r>
            <a:r>
              <a:rPr lang="en-US" dirty="0" smtClean="0"/>
              <a:t>disease process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Planning</a:t>
            </a:r>
          </a:p>
          <a:p>
            <a:r>
              <a:rPr lang="en-US" dirty="0"/>
              <a:t>The goals established will vary according to the diagnosis and </a:t>
            </a:r>
            <a:r>
              <a:rPr lang="en-US" dirty="0" smtClean="0"/>
              <a:t>defining characteristics</a:t>
            </a:r>
            <a:r>
              <a:rPr lang="en-US" dirty="0"/>
              <a:t>. Examples of overall goals for clients with </a:t>
            </a:r>
            <a:r>
              <a:rPr lang="en-US" dirty="0" smtClean="0"/>
              <a:t>urinary elimination </a:t>
            </a:r>
            <a:r>
              <a:rPr lang="en-US" dirty="0"/>
              <a:t>problems may include the following:</a:t>
            </a:r>
          </a:p>
          <a:p>
            <a:r>
              <a:rPr lang="en-US" dirty="0" smtClean="0"/>
              <a:t>Maintain </a:t>
            </a:r>
            <a:r>
              <a:rPr lang="en-US" dirty="0"/>
              <a:t>or restore a normal voiding pattern.</a:t>
            </a:r>
          </a:p>
          <a:p>
            <a:r>
              <a:rPr lang="en-US" dirty="0" smtClean="0"/>
              <a:t>Regain </a:t>
            </a:r>
            <a:r>
              <a:rPr lang="en-US" dirty="0"/>
              <a:t>normal urine output.</a:t>
            </a:r>
          </a:p>
          <a:p>
            <a:r>
              <a:rPr lang="en-US" dirty="0" smtClean="0"/>
              <a:t> </a:t>
            </a:r>
            <a:r>
              <a:rPr lang="en-US" dirty="0"/>
              <a:t>Prevent associated risks such as infection, skin breakdown, </a:t>
            </a:r>
            <a:r>
              <a:rPr lang="en-US" dirty="0" smtClean="0"/>
              <a:t>fluid and </a:t>
            </a:r>
            <a:r>
              <a:rPr lang="en-US" dirty="0"/>
              <a:t>electrolyte imbalance, and lowered self-esteem.</a:t>
            </a:r>
          </a:p>
          <a:p>
            <a:r>
              <a:rPr lang="en-US" dirty="0" smtClean="0"/>
              <a:t>Perform </a:t>
            </a:r>
            <a:r>
              <a:rPr lang="en-US" dirty="0"/>
              <a:t>toileting activities independently with or without </a:t>
            </a:r>
            <a:r>
              <a:rPr lang="en-US" dirty="0" smtClean="0"/>
              <a:t>assistive devices</a:t>
            </a:r>
            <a:r>
              <a:rPr lang="en-US" dirty="0"/>
              <a:t>.</a:t>
            </a:r>
          </a:p>
          <a:p>
            <a:r>
              <a:rPr lang="en-US" dirty="0" smtClean="0"/>
              <a:t>Contain </a:t>
            </a:r>
            <a:r>
              <a:rPr lang="en-US" dirty="0"/>
              <a:t>urine with the appropriate device, catheter, </a:t>
            </a:r>
            <a:r>
              <a:rPr lang="en-US" dirty="0" err="1"/>
              <a:t>ostomy</a:t>
            </a:r>
            <a:r>
              <a:rPr lang="en-US" dirty="0"/>
              <a:t> </a:t>
            </a:r>
            <a:r>
              <a:rPr lang="en-US" dirty="0" smtClean="0"/>
              <a:t>appliance, or </a:t>
            </a:r>
            <a:r>
              <a:rPr lang="en-US" dirty="0"/>
              <a:t>absorbent product.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Managing Urinary Incontinence</a:t>
            </a:r>
            <a:endParaRPr lang="en-US" dirty="0" smtClean="0"/>
          </a:p>
          <a:p>
            <a:r>
              <a:rPr lang="en-US" dirty="0" smtClean="0"/>
              <a:t>Independent </a:t>
            </a:r>
            <a:r>
              <a:rPr lang="en-US" dirty="0"/>
              <a:t>nursing interventions for clients with UI include (a) </a:t>
            </a:r>
            <a:r>
              <a:rPr lang="en-US" dirty="0" smtClean="0"/>
              <a:t>a behavior-oriented </a:t>
            </a:r>
            <a:r>
              <a:rPr lang="en-US" dirty="0"/>
              <a:t>continence training program that may consist of</a:t>
            </a:r>
          </a:p>
          <a:p>
            <a:r>
              <a:rPr lang="en-US" dirty="0"/>
              <a:t>bladder retraining, habit training, and pelvic floor muscle exercises</a:t>
            </a:r>
            <a:r>
              <a:rPr lang="en-US" dirty="0" smtClean="0"/>
              <a:t>; (</a:t>
            </a:r>
            <a:r>
              <a:rPr lang="en-US" dirty="0"/>
              <a:t>b) meticulous skin care; and (c) for males, application of an </a:t>
            </a:r>
            <a:r>
              <a:rPr lang="en-US" dirty="0" smtClean="0"/>
              <a:t>external </a:t>
            </a:r>
            <a:r>
              <a:rPr lang="fr-FR" dirty="0" smtClean="0"/>
              <a:t>drainage </a:t>
            </a:r>
            <a:r>
              <a:rPr lang="fr-FR" dirty="0" err="1"/>
              <a:t>device</a:t>
            </a:r>
            <a:r>
              <a:rPr lang="fr-FR" dirty="0"/>
              <a:t> (condom-type </a:t>
            </a:r>
            <a:r>
              <a:rPr lang="fr-FR" dirty="0" err="1"/>
              <a:t>catheter</a:t>
            </a:r>
            <a:r>
              <a:rPr lang="fr-FR" dirty="0"/>
              <a:t> </a:t>
            </a:r>
            <a:r>
              <a:rPr lang="fr-FR" dirty="0" err="1"/>
              <a:t>device</a:t>
            </a:r>
            <a:r>
              <a:rPr lang="fr-FR" dirty="0" smtClean="0"/>
              <a:t>).</a:t>
            </a:r>
          </a:p>
          <a:p>
            <a:pPr marL="0" indent="0">
              <a:buNone/>
            </a:pPr>
            <a:r>
              <a:rPr lang="en-US" dirty="0"/>
              <a:t>Continence (Bladder) Retraining</a:t>
            </a:r>
          </a:p>
          <a:p>
            <a:r>
              <a:rPr lang="en-US" dirty="0"/>
              <a:t>A continence retraining program requires the involvement of </a:t>
            </a:r>
            <a:r>
              <a:rPr lang="en-US" dirty="0" smtClean="0"/>
              <a:t>the nurse</a:t>
            </a:r>
            <a:r>
              <a:rPr lang="en-US" dirty="0"/>
              <a:t>, the client, and support people. Clients must be alert and </a:t>
            </a:r>
            <a:r>
              <a:rPr lang="en-US" dirty="0" smtClean="0"/>
              <a:t>physically able </a:t>
            </a:r>
            <a:r>
              <a:rPr lang="en-US" dirty="0"/>
              <a:t>to participate in the training protocol.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bladder </a:t>
            </a:r>
            <a:r>
              <a:rPr lang="en-US" dirty="0" smtClean="0"/>
              <a:t>retraining program </a:t>
            </a:r>
            <a:r>
              <a:rPr lang="en-US" dirty="0"/>
              <a:t>may include the following:</a:t>
            </a:r>
          </a:p>
          <a:p>
            <a:r>
              <a:rPr lang="en-US" dirty="0"/>
              <a:t>• Education of the client and support people.</a:t>
            </a:r>
          </a:p>
          <a:p>
            <a:r>
              <a:rPr lang="en-US" dirty="0"/>
              <a:t>• Bladder retraining, which requires that the client postpone </a:t>
            </a:r>
            <a:r>
              <a:rPr lang="en-US" dirty="0" smtClean="0"/>
              <a:t>voiding, resist </a:t>
            </a:r>
            <a:r>
              <a:rPr lang="en-US" dirty="0"/>
              <a:t>or inhibit the sensation of urgency, and void according </a:t>
            </a:r>
            <a:r>
              <a:rPr lang="en-US" dirty="0" smtClean="0"/>
              <a:t>to a </a:t>
            </a:r>
            <a:r>
              <a:rPr lang="en-US" dirty="0"/>
              <a:t>timetable rather than according to the urge to void. The goals </a:t>
            </a:r>
            <a:r>
              <a:rPr lang="en-US" dirty="0" smtClean="0"/>
              <a:t>are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dirty="0"/>
              <a:t>to gradually lengthen the intervals between urination to correct </a:t>
            </a:r>
            <a:r>
              <a:rPr lang="en-US" dirty="0" smtClean="0"/>
              <a:t>the client’s </a:t>
            </a:r>
            <a:r>
              <a:rPr lang="en-US" dirty="0"/>
              <a:t>frequent urination, to stabilize the bladder, and to </a:t>
            </a:r>
            <a:r>
              <a:rPr lang="en-US" dirty="0" smtClean="0"/>
              <a:t>diminish urgency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form of training may be used for clients who </a:t>
            </a:r>
            <a:r>
              <a:rPr lang="en-US" dirty="0" smtClean="0"/>
              <a:t>have bladder </a:t>
            </a:r>
            <a:r>
              <a:rPr lang="en-US" dirty="0"/>
              <a:t>instability and urge incontinence. </a:t>
            </a:r>
            <a:endParaRPr lang="en-US" dirty="0" smtClean="0"/>
          </a:p>
          <a:p>
            <a:r>
              <a:rPr lang="en-US" dirty="0" smtClean="0"/>
              <a:t>Delayed </a:t>
            </a:r>
            <a:r>
              <a:rPr lang="en-US" dirty="0"/>
              <a:t>voiding </a:t>
            </a:r>
            <a:r>
              <a:rPr lang="en-US" dirty="0" smtClean="0"/>
              <a:t>provides larger </a:t>
            </a:r>
            <a:r>
              <a:rPr lang="en-US" dirty="0"/>
              <a:t>voided volumes and longer intervals between </a:t>
            </a:r>
            <a:r>
              <a:rPr lang="en-US" dirty="0" smtClean="0"/>
              <a:t>voiding. Initially</a:t>
            </a:r>
            <a:r>
              <a:rPr lang="en-US" dirty="0"/>
              <a:t>, voiding may be encouraged every 2 to 3 hours except </a:t>
            </a:r>
            <a:r>
              <a:rPr lang="en-US" dirty="0" smtClean="0"/>
              <a:t>during sleep </a:t>
            </a:r>
            <a:r>
              <a:rPr lang="en-US" dirty="0"/>
              <a:t>and then every 4 to 6 hours.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vital component of </a:t>
            </a:r>
            <a:r>
              <a:rPr lang="en-US" dirty="0" smtClean="0"/>
              <a:t>bladder training </a:t>
            </a:r>
            <a:r>
              <a:rPr lang="en-US" dirty="0"/>
              <a:t>is inhibiting the urge-to-void sensation. To do this, </a:t>
            </a:r>
            <a:r>
              <a:rPr lang="en-US" dirty="0" smtClean="0"/>
              <a:t>the nurse </a:t>
            </a:r>
            <a:r>
              <a:rPr lang="en-US" dirty="0"/>
              <a:t>instructs the client to practice deep, slow breathing </a:t>
            </a:r>
            <a:r>
              <a:rPr lang="en-US" dirty="0" smtClean="0"/>
              <a:t>until the </a:t>
            </a:r>
            <a:r>
              <a:rPr lang="en-US" dirty="0"/>
              <a:t>urge diminishes or disappears.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performed every </a:t>
            </a:r>
            <a:r>
              <a:rPr lang="en-US" dirty="0" smtClean="0"/>
              <a:t>time the </a:t>
            </a:r>
            <a:r>
              <a:rPr lang="en-US" dirty="0"/>
              <a:t>client has a premature urge to void. </a:t>
            </a:r>
          </a:p>
          <a:p>
            <a:r>
              <a:rPr lang="en-US" dirty="0"/>
              <a:t>• Habit training, also referred to as scheduled toileting, attempts </a:t>
            </a:r>
            <a:r>
              <a:rPr lang="en-US" dirty="0" smtClean="0"/>
              <a:t>to keep </a:t>
            </a:r>
            <a:r>
              <a:rPr lang="en-US" dirty="0"/>
              <a:t>clients dry by having them void at regular intervals, such </a:t>
            </a:r>
            <a:r>
              <a:rPr lang="en-US" dirty="0" smtClean="0"/>
              <a:t>as every </a:t>
            </a:r>
            <a:r>
              <a:rPr lang="en-US" dirty="0"/>
              <a:t>2 to 4 hours.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goal is to keep the client dry and is a </a:t>
            </a:r>
            <a:r>
              <a:rPr lang="en-US" dirty="0" smtClean="0"/>
              <a:t>common therapy </a:t>
            </a:r>
            <a:r>
              <a:rPr lang="en-US" dirty="0"/>
              <a:t>for frail older clients and those who are bedridden </a:t>
            </a:r>
            <a:r>
              <a:rPr lang="en-US" dirty="0" smtClean="0"/>
              <a:t>or have </a:t>
            </a:r>
            <a:r>
              <a:rPr lang="en-US" dirty="0"/>
              <a:t>Alzheimer’s disease (NAFC, 2013).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is image shows the blood vessels and the direction of blood flow in the nephron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0304"/>
            <a:ext cx="12192000" cy="703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Pelvic Floor Muscle Exercises</a:t>
            </a:r>
          </a:p>
          <a:p>
            <a:r>
              <a:rPr lang="en-US" dirty="0"/>
              <a:t>Pelvic floor muscle (PFM), or </a:t>
            </a:r>
            <a:r>
              <a:rPr lang="en-US" dirty="0" err="1"/>
              <a:t>Kegel</a:t>
            </a:r>
            <a:r>
              <a:rPr lang="en-US" dirty="0"/>
              <a:t>, exercises help to strengthen</a:t>
            </a:r>
          </a:p>
          <a:p>
            <a:r>
              <a:rPr lang="en-US" dirty="0"/>
              <a:t>pelvic floor muscles (see Figures 48–3 and 48–4) and can reduce or</a:t>
            </a:r>
          </a:p>
          <a:p>
            <a:r>
              <a:rPr lang="en-US" dirty="0"/>
              <a:t>eliminate episodes of incontinence. The client can identify the </a:t>
            </a:r>
            <a:r>
              <a:rPr lang="en-US" dirty="0" err="1"/>
              <a:t>perineal</a:t>
            </a:r>
            <a:endParaRPr lang="en-US" dirty="0"/>
          </a:p>
          <a:p>
            <a:r>
              <a:rPr lang="en-US" dirty="0"/>
              <a:t>muscles by tightening the anal sphincter as if to control the passing</a:t>
            </a:r>
          </a:p>
          <a:p>
            <a:r>
              <a:rPr lang="en-US" dirty="0"/>
              <a:t>of gas or to hold a bowel movement.</a:t>
            </a:r>
          </a:p>
          <a:p>
            <a:r>
              <a:rPr lang="en-US" dirty="0" err="1"/>
              <a:t>Keyock</a:t>
            </a:r>
            <a:r>
              <a:rPr lang="en-US" dirty="0"/>
              <a:t> and Newman (2011) describe two types of muscle contractions</a:t>
            </a:r>
          </a:p>
          <a:p>
            <a:r>
              <a:rPr lang="en-US" dirty="0"/>
              <a:t>to practice PFM. One is a quick 2-second contraction where</a:t>
            </a:r>
          </a:p>
          <a:p>
            <a:r>
              <a:rPr lang="en-US" dirty="0"/>
              <a:t>the client squeezes the pelvic muscle quickly and hard and then relaxes</a:t>
            </a:r>
          </a:p>
          <a:p>
            <a:r>
              <a:rPr lang="en-US" dirty="0"/>
              <a:t>immediately. The other is a slow 3- , 5-, or 10-second long contraction.</a:t>
            </a:r>
          </a:p>
          <a:p>
            <a:r>
              <a:rPr lang="en-US" dirty="0"/>
              <a:t>The pelvic muscle is relaxed after the sustained contraction.</a:t>
            </a:r>
          </a:p>
          <a:p>
            <a:r>
              <a:rPr lang="en-US" dirty="0"/>
              <a:t>The client gradually builds up to the 10-second sustained contraction.</a:t>
            </a:r>
          </a:p>
          <a:p>
            <a:r>
              <a:rPr lang="en-US" dirty="0"/>
              <a:t>When the exercise is properly performed, contraction of the</a:t>
            </a:r>
          </a:p>
          <a:p>
            <a:r>
              <a:rPr lang="en-US" dirty="0"/>
              <a:t>muscles of the buttocks and thighs is avoided. PFM can be performed</a:t>
            </a:r>
          </a:p>
          <a:p>
            <a:r>
              <a:rPr lang="en-US" dirty="0"/>
              <a:t>anytime, anywhere, sitting or standing. Specific client instructions for</a:t>
            </a:r>
          </a:p>
          <a:p>
            <a:r>
              <a:rPr lang="en-US" dirty="0"/>
              <a:t>performing PFM are summarized in Client Teaching.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Maintaining Skin Integrity</a:t>
            </a:r>
          </a:p>
          <a:p>
            <a:r>
              <a:rPr lang="en-US" dirty="0"/>
              <a:t>Skin that is continually moist becomes macerated (softened). </a:t>
            </a:r>
            <a:r>
              <a:rPr lang="en-US" dirty="0" smtClean="0"/>
              <a:t>Urine that </a:t>
            </a:r>
            <a:r>
              <a:rPr lang="en-US" dirty="0"/>
              <a:t>accumulates on the skin is converted to ammonia, which is </a:t>
            </a:r>
            <a:r>
              <a:rPr lang="en-US" dirty="0" err="1" smtClean="0"/>
              <a:t>veryirritating</a:t>
            </a:r>
            <a:r>
              <a:rPr lang="en-US" dirty="0" smtClean="0"/>
              <a:t> </a:t>
            </a:r>
            <a:r>
              <a:rPr lang="en-US" dirty="0"/>
              <a:t>to the skin. </a:t>
            </a:r>
            <a:endParaRPr lang="en-US" dirty="0" smtClean="0"/>
          </a:p>
          <a:p>
            <a:r>
              <a:rPr lang="en-US" dirty="0" smtClean="0"/>
              <a:t>Because </a:t>
            </a:r>
            <a:r>
              <a:rPr lang="en-US" dirty="0"/>
              <a:t>both skin irritation and </a:t>
            </a:r>
            <a:r>
              <a:rPr lang="en-US" dirty="0" smtClean="0"/>
              <a:t>maceration predispose </a:t>
            </a:r>
            <a:r>
              <a:rPr lang="en-US" dirty="0"/>
              <a:t>the client to skin breakdown and ulceration, the </a:t>
            </a:r>
            <a:r>
              <a:rPr lang="en-US" dirty="0" smtClean="0"/>
              <a:t>incontinent person </a:t>
            </a:r>
            <a:r>
              <a:rPr lang="en-US" dirty="0"/>
              <a:t>requires meticulous skin care.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maintain skin </a:t>
            </a:r>
            <a:r>
              <a:rPr lang="en-US" dirty="0" smtClean="0"/>
              <a:t>integrity, the </a:t>
            </a:r>
            <a:r>
              <a:rPr lang="en-US" dirty="0"/>
              <a:t>nurse washes the client’s </a:t>
            </a:r>
            <a:r>
              <a:rPr lang="en-US" dirty="0" err="1"/>
              <a:t>perineal</a:t>
            </a:r>
            <a:r>
              <a:rPr lang="en-US" dirty="0"/>
              <a:t> area with mild soap and </a:t>
            </a:r>
            <a:r>
              <a:rPr lang="en-US" dirty="0" smtClean="0"/>
              <a:t>water or </a:t>
            </a:r>
            <a:r>
              <a:rPr lang="en-US" dirty="0"/>
              <a:t>a commercially prepared no-rinse cleanser after episodes of incontinence.</a:t>
            </a:r>
          </a:p>
          <a:p>
            <a:r>
              <a:rPr lang="en-US" dirty="0"/>
              <a:t>The nurse then rinses the area thoroughly if soap and </a:t>
            </a:r>
            <a:r>
              <a:rPr lang="en-US" dirty="0" smtClean="0"/>
              <a:t>water were </a:t>
            </a:r>
            <a:r>
              <a:rPr lang="en-US" dirty="0"/>
              <a:t>used, and dries it gently and thoroughly. </a:t>
            </a:r>
            <a:endParaRPr lang="en-US" dirty="0" smtClean="0"/>
          </a:p>
          <a:p>
            <a:r>
              <a:rPr lang="en-US" dirty="0" smtClean="0"/>
              <a:t>Clean</a:t>
            </a:r>
            <a:r>
              <a:rPr lang="en-US" dirty="0"/>
              <a:t>, dry clothing </a:t>
            </a:r>
            <a:r>
              <a:rPr lang="en-US" dirty="0" smtClean="0"/>
              <a:t>or bed </a:t>
            </a:r>
            <a:r>
              <a:rPr lang="en-US" dirty="0"/>
              <a:t>linen should be provided. The nurse applies barrier ointments </a:t>
            </a:r>
            <a:r>
              <a:rPr lang="en-US" dirty="0" smtClean="0"/>
              <a:t>or creams </a:t>
            </a:r>
            <a:r>
              <a:rPr lang="en-US" dirty="0"/>
              <a:t>to protect the skin from contact with urine.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it is necessary </a:t>
            </a:r>
            <a:r>
              <a:rPr lang="en-US" dirty="0" smtClean="0"/>
              <a:t>to pad </a:t>
            </a:r>
            <a:r>
              <a:rPr lang="en-US" dirty="0"/>
              <a:t>the client’s clothes for protection, the nurse should use products</a:t>
            </a:r>
          </a:p>
          <a:p>
            <a:pPr marL="0" indent="0">
              <a:buNone/>
            </a:pPr>
            <a:r>
              <a:rPr lang="en-US" dirty="0"/>
              <a:t>that absorb wetness and leave a dry surface in contact with the skin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Applying External Urinary Draining Devices</a:t>
            </a:r>
          </a:p>
          <a:p>
            <a:r>
              <a:rPr lang="en-US" dirty="0"/>
              <a:t>The application of a condom or external catheter connected to </a:t>
            </a:r>
            <a:r>
              <a:rPr lang="en-US" dirty="0" smtClean="0"/>
              <a:t>a urinary </a:t>
            </a:r>
            <a:r>
              <a:rPr lang="en-US" dirty="0"/>
              <a:t>drainage system can be used for incontinent males. </a:t>
            </a:r>
            <a:endParaRPr lang="en-US" dirty="0" smtClean="0"/>
          </a:p>
          <a:p>
            <a:r>
              <a:rPr lang="en-US" dirty="0" smtClean="0"/>
              <a:t>Use of a </a:t>
            </a:r>
            <a:r>
              <a:rPr lang="en-US" dirty="0"/>
              <a:t>condom appliance is preferable to insertion of a retention </a:t>
            </a:r>
            <a:r>
              <a:rPr lang="en-US" dirty="0" smtClean="0"/>
              <a:t>catheter because </a:t>
            </a:r>
            <a:r>
              <a:rPr lang="en-US" dirty="0"/>
              <a:t>the risk of UTI is minimal.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176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Managing Urinary Retention</a:t>
            </a:r>
          </a:p>
          <a:p>
            <a:r>
              <a:rPr lang="en-US" dirty="0"/>
              <a:t>Interventions that assist the client to maintain a normal voiding </a:t>
            </a:r>
            <a:r>
              <a:rPr lang="en-US" dirty="0" smtClean="0"/>
              <a:t>pattern, discussed </a:t>
            </a:r>
            <a:r>
              <a:rPr lang="en-US" dirty="0"/>
              <a:t>earlier, also apply when dealing with urinary retention.</a:t>
            </a:r>
          </a:p>
          <a:p>
            <a:r>
              <a:rPr lang="en-US" dirty="0"/>
              <a:t>If these actions are unsuccessful, the primary care provider </a:t>
            </a:r>
            <a:r>
              <a:rPr lang="en-US" dirty="0" smtClean="0"/>
              <a:t>may order </a:t>
            </a:r>
            <a:r>
              <a:rPr lang="en-US" dirty="0"/>
              <a:t>a cholinergic drug such as </a:t>
            </a:r>
            <a:r>
              <a:rPr lang="en-US" dirty="0" err="1"/>
              <a:t>bethanechol</a:t>
            </a:r>
            <a:r>
              <a:rPr lang="en-US" dirty="0"/>
              <a:t> chloride (</a:t>
            </a:r>
            <a:r>
              <a:rPr lang="en-US" dirty="0" err="1" smtClean="0"/>
              <a:t>Urecholine</a:t>
            </a:r>
            <a:r>
              <a:rPr lang="en-US" dirty="0" smtClean="0"/>
              <a:t>) to </a:t>
            </a:r>
            <a:r>
              <a:rPr lang="en-US" dirty="0"/>
              <a:t>stimulate bladder contraction and facilitate voiding. </a:t>
            </a:r>
            <a:endParaRPr lang="en-US" dirty="0" smtClean="0"/>
          </a:p>
          <a:p>
            <a:r>
              <a:rPr lang="en-US" dirty="0" smtClean="0"/>
              <a:t>Clients who have </a:t>
            </a:r>
            <a:r>
              <a:rPr lang="en-US" dirty="0"/>
              <a:t>a flaccid bladder (weak, soft, and lax bladder muscles) may </a:t>
            </a:r>
            <a:r>
              <a:rPr lang="en-US" dirty="0" smtClean="0"/>
              <a:t>use manual </a:t>
            </a:r>
            <a:r>
              <a:rPr lang="en-US" dirty="0"/>
              <a:t>pressure on the bladder to promote bladder emptying. </a:t>
            </a:r>
            <a:r>
              <a:rPr lang="en-US" dirty="0" smtClean="0"/>
              <a:t>This is </a:t>
            </a:r>
            <a:r>
              <a:rPr lang="en-US" dirty="0"/>
              <a:t>known as </a:t>
            </a:r>
            <a:r>
              <a:rPr lang="en-US" dirty="0" err="1"/>
              <a:t>Credé’s</a:t>
            </a:r>
            <a:r>
              <a:rPr lang="en-US" dirty="0"/>
              <a:t> maneuver or </a:t>
            </a:r>
            <a:r>
              <a:rPr lang="en-US" dirty="0" err="1"/>
              <a:t>Credé’s</a:t>
            </a:r>
            <a:r>
              <a:rPr lang="en-US" dirty="0"/>
              <a:t> method. It is not advised</a:t>
            </a:r>
          </a:p>
          <a:p>
            <a:r>
              <a:rPr lang="en-US" dirty="0"/>
              <a:t>without a primary care provider or nurse practitioner’s order and </a:t>
            </a:r>
            <a:r>
              <a:rPr lang="en-US" dirty="0" smtClean="0"/>
              <a:t>is used </a:t>
            </a:r>
            <a:r>
              <a:rPr lang="en-US" dirty="0"/>
              <a:t>only for clients who have lost and are not expected to </a:t>
            </a:r>
            <a:r>
              <a:rPr lang="en-US" dirty="0" smtClean="0"/>
              <a:t>regain voluntary </a:t>
            </a:r>
            <a:r>
              <a:rPr lang="en-US" dirty="0"/>
              <a:t>bladder control.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all measures fail to initiate </a:t>
            </a:r>
            <a:r>
              <a:rPr lang="en-US" dirty="0" smtClean="0"/>
              <a:t>voiding, urinary </a:t>
            </a:r>
            <a:r>
              <a:rPr lang="en-US" dirty="0"/>
              <a:t>catheterization may be necessary to empty the </a:t>
            </a:r>
            <a:r>
              <a:rPr lang="en-US" dirty="0" smtClean="0"/>
              <a:t>bladder completely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indwelling Foley catheter may be inserted until </a:t>
            </a:r>
            <a:r>
              <a:rPr lang="en-US" dirty="0" smtClean="0"/>
              <a:t>the underlying </a:t>
            </a:r>
            <a:r>
              <a:rPr lang="en-US" dirty="0"/>
              <a:t>cause is treated. Alternatively, intermittent straight </a:t>
            </a:r>
            <a:r>
              <a:rPr lang="en-US" dirty="0" smtClean="0"/>
              <a:t>catheterization (every </a:t>
            </a:r>
            <a:r>
              <a:rPr lang="en-US" dirty="0"/>
              <a:t>3 to 4 hours) may be performed because the risk </a:t>
            </a:r>
            <a:r>
              <a:rPr lang="en-US" dirty="0" err="1" smtClean="0"/>
              <a:t>ofUTI</a:t>
            </a:r>
            <a:r>
              <a:rPr lang="en-US" dirty="0" smtClean="0"/>
              <a:t> </a:t>
            </a:r>
            <a:r>
              <a:rPr lang="en-US" dirty="0"/>
              <a:t>may be less than with an indwelling catheter.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Urinary Catheterization</a:t>
            </a:r>
          </a:p>
          <a:p>
            <a:r>
              <a:rPr lang="en-US" dirty="0"/>
              <a:t>Urinary catheterization is the introduction of a catheter into the </a:t>
            </a:r>
            <a:r>
              <a:rPr lang="en-US" dirty="0" smtClean="0"/>
              <a:t>urinary bladder</a:t>
            </a:r>
            <a:r>
              <a:rPr lang="en-US" dirty="0"/>
              <a:t>. This is usually performed only when absolutely </a:t>
            </a:r>
            <a:r>
              <a:rPr lang="en-US" dirty="0" smtClean="0"/>
              <a:t>necessary, because </a:t>
            </a:r>
            <a:r>
              <a:rPr lang="en-US" dirty="0"/>
              <a:t>the danger exists of introducing microorganisms </a:t>
            </a:r>
            <a:r>
              <a:rPr lang="en-US" dirty="0" smtClean="0"/>
              <a:t>into the </a:t>
            </a:r>
            <a:r>
              <a:rPr lang="en-US" dirty="0"/>
              <a:t>bladder.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most frequent health care–associated infection is </a:t>
            </a:r>
            <a:r>
              <a:rPr lang="en-US" dirty="0" smtClean="0"/>
              <a:t>a UTI</a:t>
            </a:r>
            <a:r>
              <a:rPr lang="en-US" dirty="0"/>
              <a:t>, and indwelling urethral catheters cause 80% of these UTIs (</a:t>
            </a:r>
            <a:r>
              <a:rPr lang="en-US" dirty="0" smtClean="0"/>
              <a:t>Institute for </a:t>
            </a:r>
            <a:r>
              <a:rPr lang="en-US" dirty="0"/>
              <a:t>Healthcare Improvement [IHI], 2011). A catheter-associated</a:t>
            </a:r>
          </a:p>
          <a:p>
            <a:r>
              <a:rPr lang="en-US" dirty="0"/>
              <a:t>urinary tract infection (CAUTI) is a “urinary tract infection that </a:t>
            </a:r>
            <a:r>
              <a:rPr lang="en-US" dirty="0" smtClean="0"/>
              <a:t>occurs while </a:t>
            </a:r>
            <a:r>
              <a:rPr lang="en-US" dirty="0"/>
              <a:t>an indwelling catheter is in place or within 48 hours of </a:t>
            </a:r>
            <a:r>
              <a:rPr lang="en-US" dirty="0" smtClean="0"/>
              <a:t>its removal</a:t>
            </a:r>
            <a:r>
              <a:rPr lang="en-US" dirty="0"/>
              <a:t>” (</a:t>
            </a:r>
            <a:r>
              <a:rPr lang="en-US" dirty="0" err="1"/>
              <a:t>Seckel</a:t>
            </a:r>
            <a:r>
              <a:rPr lang="en-US" dirty="0"/>
              <a:t>, 2013, p. 63). </a:t>
            </a:r>
            <a:endParaRPr lang="en-US" dirty="0" smtClean="0"/>
          </a:p>
          <a:p>
            <a:r>
              <a:rPr lang="en-US" dirty="0" smtClean="0"/>
              <a:t>Clients </a:t>
            </a:r>
            <a:r>
              <a:rPr lang="en-US" dirty="0"/>
              <a:t>with a CAUTI remain in </a:t>
            </a:r>
            <a:r>
              <a:rPr lang="en-US" dirty="0" smtClean="0"/>
              <a:t>the hospital </a:t>
            </a:r>
            <a:r>
              <a:rPr lang="en-US" dirty="0"/>
              <a:t>longer and need to be placed on antibiotic therapy, </a:t>
            </a:r>
            <a:r>
              <a:rPr lang="en-US" dirty="0" smtClean="0"/>
              <a:t>which increases </a:t>
            </a:r>
            <a:r>
              <a:rPr lang="en-US" dirty="0"/>
              <a:t>health care costs.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high incidence and high costs </a:t>
            </a:r>
            <a:r>
              <a:rPr lang="en-US" dirty="0" smtClean="0"/>
              <a:t>related to </a:t>
            </a:r>
            <a:r>
              <a:rPr lang="en-US" dirty="0"/>
              <a:t>CAUTI, in addition to the fact that most are preventable, </a:t>
            </a:r>
            <a:r>
              <a:rPr lang="en-US" dirty="0" smtClean="0"/>
              <a:t>resulted in </a:t>
            </a:r>
            <a:r>
              <a:rPr lang="en-US" dirty="0"/>
              <a:t>the Centers for Medicare and Medicaid Services (CMS) not reimbursing</a:t>
            </a:r>
          </a:p>
          <a:p>
            <a:r>
              <a:rPr lang="en-US" dirty="0"/>
              <a:t>hospitals unless the CAUTI was documented as present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idney 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55" y="1"/>
            <a:ext cx="11487955" cy="673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llustration of the components of the urinary syste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68" y="115910"/>
            <a:ext cx="10895526" cy="683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/>
              <a:t>This controlled reabsorption allows regulation of </a:t>
            </a:r>
            <a:r>
              <a:rPr lang="en-US" dirty="0" smtClean="0"/>
              <a:t>fluid and </a:t>
            </a:r>
            <a:r>
              <a:rPr lang="en-US" dirty="0"/>
              <a:t>electrolyte balance in the body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When fluid intake is low or </a:t>
            </a:r>
            <a:r>
              <a:rPr lang="en-US" dirty="0" smtClean="0"/>
              <a:t>the concentration </a:t>
            </a:r>
            <a:r>
              <a:rPr lang="en-US" dirty="0"/>
              <a:t>of solutes in the blood is high, ADH is released </a:t>
            </a:r>
            <a:r>
              <a:rPr lang="en-US" dirty="0" smtClean="0"/>
              <a:t>from the </a:t>
            </a:r>
            <a:r>
              <a:rPr lang="en-US" dirty="0"/>
              <a:t>posterior pituitary, more water is reabsorbed in the distal </a:t>
            </a:r>
            <a:r>
              <a:rPr lang="en-US" dirty="0" smtClean="0"/>
              <a:t>tubule, and </a:t>
            </a:r>
            <a:r>
              <a:rPr lang="en-US" dirty="0"/>
              <a:t>less urine is excreted.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contrast, when fluid intake is high </a:t>
            </a:r>
            <a:r>
              <a:rPr lang="en-US" dirty="0" smtClean="0"/>
              <a:t>or the </a:t>
            </a:r>
            <a:r>
              <a:rPr lang="en-US" dirty="0"/>
              <a:t>blood solute concentration is low, ADH is suppressed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Without ADH</a:t>
            </a:r>
            <a:r>
              <a:rPr lang="en-US" dirty="0"/>
              <a:t>, the distal tubule becomes impermeable to water, and </a:t>
            </a:r>
            <a:r>
              <a:rPr lang="en-US" dirty="0" smtClean="0"/>
              <a:t>more urine </a:t>
            </a:r>
            <a:r>
              <a:rPr lang="en-US" dirty="0"/>
              <a:t>is excreted.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aldosterone is released from the adrenal </a:t>
            </a:r>
            <a:r>
              <a:rPr lang="en-US" dirty="0" smtClean="0"/>
              <a:t>cortex, sodium </a:t>
            </a:r>
            <a:r>
              <a:rPr lang="en-US" dirty="0"/>
              <a:t>and water are reabsorbed in greater quantities, </a:t>
            </a:r>
            <a:r>
              <a:rPr lang="en-US" dirty="0" smtClean="0"/>
              <a:t>increasing the </a:t>
            </a:r>
            <a:r>
              <a:rPr lang="en-US" dirty="0"/>
              <a:t>blood volume and decreasing urinary output.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Ureters</a:t>
            </a:r>
          </a:p>
          <a:p>
            <a:r>
              <a:rPr lang="en-US" dirty="0"/>
              <a:t>Once the urine is formed in the kidneys, it moves through the </a:t>
            </a:r>
            <a:r>
              <a:rPr lang="en-US" dirty="0" smtClean="0"/>
              <a:t>collecting ducts </a:t>
            </a:r>
            <a:r>
              <a:rPr lang="en-US" dirty="0"/>
              <a:t>into the calyces of the renal pelvis and from there into </a:t>
            </a:r>
            <a:r>
              <a:rPr lang="en-US" dirty="0" smtClean="0"/>
              <a:t>the ureters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adults the ureters are from 25 to 30 cm (10 to 12 in.) </a:t>
            </a:r>
            <a:r>
              <a:rPr lang="en-US" dirty="0" smtClean="0"/>
              <a:t>long and </a:t>
            </a:r>
            <a:r>
              <a:rPr lang="en-US" dirty="0"/>
              <a:t>about 1.25 cm (0.5 in.) in diameter.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upper end of each </a:t>
            </a:r>
            <a:r>
              <a:rPr lang="en-US" dirty="0" smtClean="0"/>
              <a:t>ureter is </a:t>
            </a:r>
            <a:r>
              <a:rPr lang="en-US" dirty="0"/>
              <a:t>funnel shaped as it enters the kidney. The lower ends of the </a:t>
            </a:r>
            <a:r>
              <a:rPr lang="en-US" dirty="0" smtClean="0"/>
              <a:t>ureters enter </a:t>
            </a:r>
            <a:r>
              <a:rPr lang="en-US" dirty="0"/>
              <a:t>the bladder at the posterior corners of the floor of the </a:t>
            </a:r>
            <a:r>
              <a:rPr lang="en-US" dirty="0" smtClean="0"/>
              <a:t>bladder</a:t>
            </a:r>
          </a:p>
          <a:p>
            <a:r>
              <a:rPr lang="en-US" dirty="0" smtClean="0"/>
              <a:t> </a:t>
            </a:r>
            <a:r>
              <a:rPr lang="en-US" dirty="0"/>
              <a:t>At the junction between the ureter and the </a:t>
            </a:r>
            <a:r>
              <a:rPr lang="en-US" dirty="0" smtClean="0"/>
              <a:t>bladder, a </a:t>
            </a:r>
            <a:r>
              <a:rPr lang="en-US" dirty="0" err="1"/>
              <a:t>flaplike</a:t>
            </a:r>
            <a:r>
              <a:rPr lang="en-US" dirty="0"/>
              <a:t> fold of mucous membrane acts as a valve to prevent </a:t>
            </a:r>
            <a:r>
              <a:rPr lang="en-US" dirty="0" smtClean="0"/>
              <a:t>reflux (backflow</a:t>
            </a:r>
            <a:r>
              <a:rPr lang="en-US" dirty="0"/>
              <a:t>) of urine up the ureters.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Bladder</a:t>
            </a:r>
          </a:p>
          <a:p>
            <a:r>
              <a:rPr lang="en-US" dirty="0"/>
              <a:t>The urinary bladder (vesicle) is a hollow, muscular organ that </a:t>
            </a:r>
            <a:r>
              <a:rPr lang="en-US" dirty="0" smtClean="0"/>
              <a:t>serves as </a:t>
            </a:r>
            <a:r>
              <a:rPr lang="en-US" dirty="0"/>
              <a:t>a reservoir for urine and as the organ of excretion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When empty, </a:t>
            </a:r>
            <a:r>
              <a:rPr lang="en-US" dirty="0" smtClean="0"/>
              <a:t>it lies </a:t>
            </a:r>
            <a:r>
              <a:rPr lang="en-US" dirty="0"/>
              <a:t>behind the </a:t>
            </a:r>
            <a:r>
              <a:rPr lang="en-US" dirty="0" err="1"/>
              <a:t>symphysis</a:t>
            </a:r>
            <a:r>
              <a:rPr lang="en-US" dirty="0"/>
              <a:t> pubis. In men, the bladder lies in front </a:t>
            </a:r>
            <a:r>
              <a:rPr lang="en-US" dirty="0" smtClean="0"/>
              <a:t>of the </a:t>
            </a:r>
            <a:r>
              <a:rPr lang="en-US" dirty="0"/>
              <a:t>rectum and above the prostate </a:t>
            </a:r>
            <a:r>
              <a:rPr lang="en-US" dirty="0" smtClean="0"/>
              <a:t>gland.</a:t>
            </a:r>
          </a:p>
          <a:p>
            <a:r>
              <a:rPr lang="en-US" dirty="0" smtClean="0"/>
              <a:t> in women it </a:t>
            </a:r>
            <a:r>
              <a:rPr lang="en-US" dirty="0"/>
              <a:t>lies in front of the uterus and </a:t>
            </a:r>
            <a:r>
              <a:rPr lang="en-US" dirty="0" smtClean="0"/>
              <a:t>vagina.</a:t>
            </a:r>
            <a:endParaRPr lang="en-US" dirty="0"/>
          </a:p>
          <a:p>
            <a:r>
              <a:rPr lang="en-US" dirty="0"/>
              <a:t>The wall of the bladder is made up of four layers: (1) an </a:t>
            </a:r>
            <a:r>
              <a:rPr lang="en-US" dirty="0" smtClean="0"/>
              <a:t>inner mucous </a:t>
            </a:r>
            <a:r>
              <a:rPr lang="en-US" dirty="0"/>
              <a:t>layer;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2) a connective tissue layer; (3) three layers of </a:t>
            </a:r>
            <a:r>
              <a:rPr lang="en-US" dirty="0" smtClean="0"/>
              <a:t>smooth muscle </a:t>
            </a:r>
            <a:r>
              <a:rPr lang="en-US" dirty="0"/>
              <a:t>fibers, some of which extend lengthwise, some </a:t>
            </a:r>
            <a:r>
              <a:rPr lang="en-US" dirty="0" smtClean="0"/>
              <a:t>obliquely, and </a:t>
            </a:r>
            <a:r>
              <a:rPr lang="en-US" dirty="0"/>
              <a:t>some more or less circularly; and (4) an outer serous layer. </a:t>
            </a:r>
            <a:r>
              <a:rPr lang="en-US" dirty="0" smtClean="0"/>
              <a:t>The smooth </a:t>
            </a:r>
            <a:r>
              <a:rPr lang="en-US" dirty="0"/>
              <a:t>muscle layers are collectively called the detrusor muscle.</a:t>
            </a:r>
          </a:p>
          <a:p>
            <a:r>
              <a:rPr lang="en-US" dirty="0"/>
              <a:t>The detrusor muscle allows the bladder to expand as it fills </a:t>
            </a:r>
            <a:r>
              <a:rPr lang="en-US" dirty="0" smtClean="0"/>
              <a:t>with urine</a:t>
            </a:r>
            <a:r>
              <a:rPr lang="en-US" dirty="0"/>
              <a:t>, and to contract to release urine to the outside of the body </a:t>
            </a:r>
            <a:r>
              <a:rPr lang="en-US" dirty="0" smtClean="0"/>
              <a:t>during voiding.</a:t>
            </a:r>
          </a:p>
          <a:p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err="1"/>
              <a:t>trigone</a:t>
            </a:r>
            <a:r>
              <a:rPr lang="en-US" dirty="0"/>
              <a:t> at the base of the bladder is a triangular area marked by the ureter openings at the posterior corners and the opening of the urethra at the anterior inferior corner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5839</Words>
  <Application>Microsoft Office PowerPoint</Application>
  <PresentationFormat>Widescreen</PresentationFormat>
  <Paragraphs>298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Office Theme</vt:lpstr>
      <vt:lpstr>URINARY ELIMINATION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folamin</dc:creator>
  <cp:lastModifiedBy>folamin</cp:lastModifiedBy>
  <cp:revision>40</cp:revision>
  <dcterms:created xsi:type="dcterms:W3CDTF">2023-04-30T22:11:00Z</dcterms:created>
  <dcterms:modified xsi:type="dcterms:W3CDTF">2023-05-11T22:32:04Z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53EEF9F8E7FF4CC29146094F463F7EFC</vt:lpwstr>
  </property>
  <property fmtid="{D5CDD505-2E9C-101B-9397-08002B2CF9AE}" pid="3" name="KSOProductBuildVer">
    <vt:lpwstr>1033-11.2.0.11537</vt:lpwstr>
  </property>
</Properties>
</file>