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339" r:id="rId2"/>
    <p:sldId id="338" r:id="rId3"/>
    <p:sldId id="388" r:id="rId4"/>
    <p:sldId id="291" r:id="rId5"/>
    <p:sldId id="343" r:id="rId6"/>
    <p:sldId id="292" r:id="rId7"/>
    <p:sldId id="344" r:id="rId8"/>
    <p:sldId id="340" r:id="rId9"/>
    <p:sldId id="342" r:id="rId10"/>
    <p:sldId id="341" r:id="rId11"/>
    <p:sldId id="345" r:id="rId12"/>
    <p:sldId id="293" r:id="rId13"/>
    <p:sldId id="294" r:id="rId14"/>
    <p:sldId id="346" r:id="rId15"/>
    <p:sldId id="295" r:id="rId16"/>
    <p:sldId id="296" r:id="rId17"/>
    <p:sldId id="297" r:id="rId18"/>
    <p:sldId id="298" r:id="rId19"/>
    <p:sldId id="299" r:id="rId20"/>
    <p:sldId id="300" r:id="rId21"/>
    <p:sldId id="301" r:id="rId22"/>
    <p:sldId id="302" r:id="rId23"/>
    <p:sldId id="303" r:id="rId24"/>
    <p:sldId id="305" r:id="rId25"/>
    <p:sldId id="306" r:id="rId26"/>
    <p:sldId id="347" r:id="rId27"/>
    <p:sldId id="348" r:id="rId28"/>
    <p:sldId id="349" r:id="rId29"/>
    <p:sldId id="350" r:id="rId30"/>
    <p:sldId id="351" r:id="rId31"/>
    <p:sldId id="352" r:id="rId32"/>
    <p:sldId id="308" r:id="rId33"/>
    <p:sldId id="309" r:id="rId34"/>
    <p:sldId id="353" r:id="rId35"/>
    <p:sldId id="310" r:id="rId36"/>
    <p:sldId id="354" r:id="rId37"/>
    <p:sldId id="311" r:id="rId38"/>
    <p:sldId id="312" r:id="rId39"/>
    <p:sldId id="313" r:id="rId40"/>
    <p:sldId id="314" r:id="rId41"/>
    <p:sldId id="315" r:id="rId42"/>
    <p:sldId id="355" r:id="rId43"/>
    <p:sldId id="356" r:id="rId44"/>
    <p:sldId id="358" r:id="rId45"/>
    <p:sldId id="316" r:id="rId46"/>
    <p:sldId id="317" r:id="rId47"/>
    <p:sldId id="318" r:id="rId48"/>
    <p:sldId id="319" r:id="rId49"/>
    <p:sldId id="320" r:id="rId50"/>
    <p:sldId id="372" r:id="rId51"/>
    <p:sldId id="373" r:id="rId52"/>
    <p:sldId id="321" r:id="rId53"/>
    <p:sldId id="377" r:id="rId54"/>
    <p:sldId id="378" r:id="rId55"/>
    <p:sldId id="379" r:id="rId56"/>
    <p:sldId id="380" r:id="rId57"/>
    <p:sldId id="383" r:id="rId58"/>
    <p:sldId id="381" r:id="rId59"/>
    <p:sldId id="382" r:id="rId60"/>
    <p:sldId id="384" r:id="rId61"/>
    <p:sldId id="385" r:id="rId62"/>
    <p:sldId id="386" r:id="rId63"/>
    <p:sldId id="387" r:id="rId64"/>
    <p:sldId id="322" r:id="rId65"/>
    <p:sldId id="364" r:id="rId66"/>
    <p:sldId id="366" r:id="rId67"/>
    <p:sldId id="367" r:id="rId68"/>
    <p:sldId id="368" r:id="rId69"/>
    <p:sldId id="369" r:id="rId70"/>
    <p:sldId id="370" r:id="rId71"/>
    <p:sldId id="371" r:id="rId72"/>
    <p:sldId id="374" r:id="rId73"/>
    <p:sldId id="376"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59" r:id="rId88"/>
    <p:sldId id="360" r:id="rId89"/>
    <p:sldId id="361" r:id="rId90"/>
    <p:sldId id="362" r:id="rId91"/>
    <p:sldId id="363"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63" autoAdjust="0"/>
  </p:normalViewPr>
  <p:slideViewPr>
    <p:cSldViewPr snapToGrid="0">
      <p:cViewPr varScale="1">
        <p:scale>
          <a:sx n="46" d="100"/>
          <a:sy n="46" d="100"/>
        </p:scale>
        <p:origin x="-76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8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8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9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9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9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9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3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104863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1048634" name="Date Placeholder 3"/>
          <p:cNvSpPr>
            <a:spLocks noGrp="1"/>
          </p:cNvSpPr>
          <p:nvPr>
            <p:ph type="dt" sz="half" idx="10"/>
          </p:nvPr>
        </p:nvSpPr>
        <p:spPr/>
        <p:txBody>
          <a:bodyPr/>
          <a:lstStyle/>
          <a:p>
            <a:fld id="{F1DB9605-8863-4F1B-A937-D36A7D6CA6A2}" type="datetimeFigureOut">
              <a:rPr lang="en-GB" smtClean="0"/>
              <a:pPr/>
              <a:t>09/01/2020</a:t>
            </a:fld>
            <a:endParaRPr lang="en-GB"/>
          </a:p>
        </p:txBody>
      </p:sp>
      <p:sp>
        <p:nvSpPr>
          <p:cNvPr id="1048635" name="Footer Placeholder 4"/>
          <p:cNvSpPr>
            <a:spLocks noGrp="1"/>
          </p:cNvSpPr>
          <p:nvPr>
            <p:ph type="ftr" sz="quarter" idx="11"/>
          </p:nvPr>
        </p:nvSpPr>
        <p:spPr/>
        <p:txBody>
          <a:bodyPr/>
          <a:lstStyle/>
          <a:p>
            <a:endParaRPr lang="en-GB"/>
          </a:p>
        </p:txBody>
      </p:sp>
      <p:sp>
        <p:nvSpPr>
          <p:cNvPr id="1048636" name="Slide Number Placeholder 5"/>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77" name="Title 1"/>
          <p:cNvSpPr>
            <a:spLocks noGrp="1"/>
          </p:cNvSpPr>
          <p:nvPr>
            <p:ph type="title"/>
          </p:nvPr>
        </p:nvSpPr>
        <p:spPr/>
        <p:txBody>
          <a:bodyPr/>
          <a:lstStyle/>
          <a:p>
            <a:r>
              <a:rPr lang="en-US" smtClean="0"/>
              <a:t>Click to edit Master title style</a:t>
            </a:r>
            <a:endParaRPr lang="en-GB"/>
          </a:p>
        </p:txBody>
      </p:sp>
      <p:sp>
        <p:nvSpPr>
          <p:cNvPr id="1048778"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79" name="Date Placeholder 3"/>
          <p:cNvSpPr>
            <a:spLocks noGrp="1"/>
          </p:cNvSpPr>
          <p:nvPr>
            <p:ph type="dt" sz="half" idx="10"/>
          </p:nvPr>
        </p:nvSpPr>
        <p:spPr/>
        <p:txBody>
          <a:bodyPr/>
          <a:lstStyle/>
          <a:p>
            <a:fld id="{F1DB9605-8863-4F1B-A937-D36A7D6CA6A2}" type="datetimeFigureOut">
              <a:rPr lang="en-GB" smtClean="0"/>
              <a:pPr/>
              <a:t>09/01/2020</a:t>
            </a:fld>
            <a:endParaRPr lang="en-GB"/>
          </a:p>
        </p:txBody>
      </p:sp>
      <p:sp>
        <p:nvSpPr>
          <p:cNvPr id="1048780" name="Footer Placeholder 4"/>
          <p:cNvSpPr>
            <a:spLocks noGrp="1"/>
          </p:cNvSpPr>
          <p:nvPr>
            <p:ph type="ftr" sz="quarter" idx="11"/>
          </p:nvPr>
        </p:nvSpPr>
        <p:spPr/>
        <p:txBody>
          <a:bodyPr/>
          <a:lstStyle/>
          <a:p>
            <a:endParaRPr lang="en-GB"/>
          </a:p>
        </p:txBody>
      </p:sp>
      <p:sp>
        <p:nvSpPr>
          <p:cNvPr id="1048781" name="Slide Number Placeholder 5"/>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58"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1048759"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60" name="Date Placeholder 3"/>
          <p:cNvSpPr>
            <a:spLocks noGrp="1"/>
          </p:cNvSpPr>
          <p:nvPr>
            <p:ph type="dt" sz="half" idx="10"/>
          </p:nvPr>
        </p:nvSpPr>
        <p:spPr/>
        <p:txBody>
          <a:bodyPr/>
          <a:lstStyle/>
          <a:p>
            <a:fld id="{F1DB9605-8863-4F1B-A937-D36A7D6CA6A2}" type="datetimeFigureOut">
              <a:rPr lang="en-GB" smtClean="0"/>
              <a:pPr/>
              <a:t>09/01/2020</a:t>
            </a:fld>
            <a:endParaRPr lang="en-GB"/>
          </a:p>
        </p:txBody>
      </p:sp>
      <p:sp>
        <p:nvSpPr>
          <p:cNvPr id="1048761" name="Footer Placeholder 4"/>
          <p:cNvSpPr>
            <a:spLocks noGrp="1"/>
          </p:cNvSpPr>
          <p:nvPr>
            <p:ph type="ftr" sz="quarter" idx="11"/>
          </p:nvPr>
        </p:nvSpPr>
        <p:spPr/>
        <p:txBody>
          <a:bodyPr/>
          <a:lstStyle/>
          <a:p>
            <a:endParaRPr lang="en-GB"/>
          </a:p>
        </p:txBody>
      </p:sp>
      <p:sp>
        <p:nvSpPr>
          <p:cNvPr id="1048762" name="Slide Number Placeholder 5"/>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smtClean="0"/>
              <a:t>Click to edit Master title style</a:t>
            </a:r>
            <a:endParaRPr lang="en-GB"/>
          </a:p>
        </p:txBody>
      </p:sp>
      <p:sp>
        <p:nvSpPr>
          <p:cNvPr id="1048582"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583" name="Date Placeholder 3"/>
          <p:cNvSpPr>
            <a:spLocks noGrp="1"/>
          </p:cNvSpPr>
          <p:nvPr>
            <p:ph type="dt" sz="half" idx="10"/>
          </p:nvPr>
        </p:nvSpPr>
        <p:spPr/>
        <p:txBody>
          <a:bodyPr/>
          <a:lstStyle/>
          <a:p>
            <a:fld id="{F1DB9605-8863-4F1B-A937-D36A7D6CA6A2}" type="datetimeFigureOut">
              <a:rPr lang="en-GB" smtClean="0"/>
              <a:pPr/>
              <a:t>09/01/2020</a:t>
            </a:fld>
            <a:endParaRPr lang="en-GB"/>
          </a:p>
        </p:txBody>
      </p:sp>
      <p:sp>
        <p:nvSpPr>
          <p:cNvPr id="1048584" name="Footer Placeholder 4"/>
          <p:cNvSpPr>
            <a:spLocks noGrp="1"/>
          </p:cNvSpPr>
          <p:nvPr>
            <p:ph type="ftr" sz="quarter" idx="11"/>
          </p:nvPr>
        </p:nvSpPr>
        <p:spPr/>
        <p:txBody>
          <a:bodyPr/>
          <a:lstStyle/>
          <a:p>
            <a:endParaRPr lang="en-GB"/>
          </a:p>
        </p:txBody>
      </p:sp>
      <p:sp>
        <p:nvSpPr>
          <p:cNvPr id="1048585" name="Slide Number Placeholder 5"/>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104877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48774" name="Date Placeholder 3"/>
          <p:cNvSpPr>
            <a:spLocks noGrp="1"/>
          </p:cNvSpPr>
          <p:nvPr>
            <p:ph type="dt" sz="half" idx="10"/>
          </p:nvPr>
        </p:nvSpPr>
        <p:spPr/>
        <p:txBody>
          <a:bodyPr/>
          <a:lstStyle/>
          <a:p>
            <a:fld id="{F1DB9605-8863-4F1B-A937-D36A7D6CA6A2}" type="datetimeFigureOut">
              <a:rPr lang="en-GB" smtClean="0"/>
              <a:pPr/>
              <a:t>09/01/2020</a:t>
            </a:fld>
            <a:endParaRPr lang="en-GB"/>
          </a:p>
        </p:txBody>
      </p:sp>
      <p:sp>
        <p:nvSpPr>
          <p:cNvPr id="1048775" name="Footer Placeholder 4"/>
          <p:cNvSpPr>
            <a:spLocks noGrp="1"/>
          </p:cNvSpPr>
          <p:nvPr>
            <p:ph type="ftr" sz="quarter" idx="11"/>
          </p:nvPr>
        </p:nvSpPr>
        <p:spPr/>
        <p:txBody>
          <a:bodyPr/>
          <a:lstStyle/>
          <a:p>
            <a:endParaRPr lang="en-GB"/>
          </a:p>
        </p:txBody>
      </p:sp>
      <p:sp>
        <p:nvSpPr>
          <p:cNvPr id="1048776" name="Slide Number Placeholder 5"/>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0" name="Title 1"/>
          <p:cNvSpPr>
            <a:spLocks noGrp="1"/>
          </p:cNvSpPr>
          <p:nvPr>
            <p:ph type="title"/>
          </p:nvPr>
        </p:nvSpPr>
        <p:spPr/>
        <p:txBody>
          <a:bodyPr/>
          <a:lstStyle/>
          <a:p>
            <a:r>
              <a:rPr lang="en-US" smtClean="0"/>
              <a:t>Click to edit Master title style</a:t>
            </a:r>
            <a:endParaRPr lang="en-GB"/>
          </a:p>
        </p:txBody>
      </p:sp>
      <p:sp>
        <p:nvSpPr>
          <p:cNvPr id="1048741"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42"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43" name="Date Placeholder 4"/>
          <p:cNvSpPr>
            <a:spLocks noGrp="1"/>
          </p:cNvSpPr>
          <p:nvPr>
            <p:ph type="dt" sz="half" idx="10"/>
          </p:nvPr>
        </p:nvSpPr>
        <p:spPr/>
        <p:txBody>
          <a:bodyPr/>
          <a:lstStyle/>
          <a:p>
            <a:fld id="{F1DB9605-8863-4F1B-A937-D36A7D6CA6A2}" type="datetimeFigureOut">
              <a:rPr lang="en-GB" smtClean="0"/>
              <a:pPr/>
              <a:t>09/01/2020</a:t>
            </a:fld>
            <a:endParaRPr lang="en-GB"/>
          </a:p>
        </p:txBody>
      </p:sp>
      <p:sp>
        <p:nvSpPr>
          <p:cNvPr id="1048744" name="Footer Placeholder 5"/>
          <p:cNvSpPr>
            <a:spLocks noGrp="1"/>
          </p:cNvSpPr>
          <p:nvPr>
            <p:ph type="ftr" sz="quarter" idx="11"/>
          </p:nvPr>
        </p:nvSpPr>
        <p:spPr/>
        <p:txBody>
          <a:bodyPr/>
          <a:lstStyle/>
          <a:p>
            <a:endParaRPr lang="en-GB"/>
          </a:p>
        </p:txBody>
      </p:sp>
      <p:sp>
        <p:nvSpPr>
          <p:cNvPr id="1048745" name="Slide Number Placeholder 6"/>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6"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104874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48"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49"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50"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51" name="Date Placeholder 6"/>
          <p:cNvSpPr>
            <a:spLocks noGrp="1"/>
          </p:cNvSpPr>
          <p:nvPr>
            <p:ph type="dt" sz="half" idx="10"/>
          </p:nvPr>
        </p:nvSpPr>
        <p:spPr/>
        <p:txBody>
          <a:bodyPr/>
          <a:lstStyle/>
          <a:p>
            <a:fld id="{F1DB9605-8863-4F1B-A937-D36A7D6CA6A2}" type="datetimeFigureOut">
              <a:rPr lang="en-GB" smtClean="0"/>
              <a:pPr/>
              <a:t>09/01/2020</a:t>
            </a:fld>
            <a:endParaRPr lang="en-GB"/>
          </a:p>
        </p:txBody>
      </p:sp>
      <p:sp>
        <p:nvSpPr>
          <p:cNvPr id="1048752" name="Footer Placeholder 7"/>
          <p:cNvSpPr>
            <a:spLocks noGrp="1"/>
          </p:cNvSpPr>
          <p:nvPr>
            <p:ph type="ftr" sz="quarter" idx="11"/>
          </p:nvPr>
        </p:nvSpPr>
        <p:spPr/>
        <p:txBody>
          <a:bodyPr/>
          <a:lstStyle/>
          <a:p>
            <a:endParaRPr lang="en-GB"/>
          </a:p>
        </p:txBody>
      </p:sp>
      <p:sp>
        <p:nvSpPr>
          <p:cNvPr id="1048753" name="Slide Number Placeholder 8"/>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54" name="Title 1"/>
          <p:cNvSpPr>
            <a:spLocks noGrp="1"/>
          </p:cNvSpPr>
          <p:nvPr>
            <p:ph type="title"/>
          </p:nvPr>
        </p:nvSpPr>
        <p:spPr/>
        <p:txBody>
          <a:bodyPr/>
          <a:lstStyle/>
          <a:p>
            <a:r>
              <a:rPr lang="en-US" smtClean="0"/>
              <a:t>Click to edit Master title style</a:t>
            </a:r>
            <a:endParaRPr lang="en-GB"/>
          </a:p>
        </p:txBody>
      </p:sp>
      <p:sp>
        <p:nvSpPr>
          <p:cNvPr id="1048755" name="Date Placeholder 2"/>
          <p:cNvSpPr>
            <a:spLocks noGrp="1"/>
          </p:cNvSpPr>
          <p:nvPr>
            <p:ph type="dt" sz="half" idx="10"/>
          </p:nvPr>
        </p:nvSpPr>
        <p:spPr/>
        <p:txBody>
          <a:bodyPr/>
          <a:lstStyle/>
          <a:p>
            <a:fld id="{F1DB9605-8863-4F1B-A937-D36A7D6CA6A2}" type="datetimeFigureOut">
              <a:rPr lang="en-GB" smtClean="0"/>
              <a:pPr/>
              <a:t>09/01/2020</a:t>
            </a:fld>
            <a:endParaRPr lang="en-GB"/>
          </a:p>
        </p:txBody>
      </p:sp>
      <p:sp>
        <p:nvSpPr>
          <p:cNvPr id="1048756" name="Footer Placeholder 3"/>
          <p:cNvSpPr>
            <a:spLocks noGrp="1"/>
          </p:cNvSpPr>
          <p:nvPr>
            <p:ph type="ftr" sz="quarter" idx="11"/>
          </p:nvPr>
        </p:nvSpPr>
        <p:spPr/>
        <p:txBody>
          <a:bodyPr/>
          <a:lstStyle/>
          <a:p>
            <a:endParaRPr lang="en-GB"/>
          </a:p>
        </p:txBody>
      </p:sp>
      <p:sp>
        <p:nvSpPr>
          <p:cNvPr id="1048757" name="Slide Number Placeholder 4"/>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3" name="Date Placeholder 1"/>
          <p:cNvSpPr>
            <a:spLocks noGrp="1"/>
          </p:cNvSpPr>
          <p:nvPr>
            <p:ph type="dt" sz="half" idx="10"/>
          </p:nvPr>
        </p:nvSpPr>
        <p:spPr/>
        <p:txBody>
          <a:bodyPr/>
          <a:lstStyle/>
          <a:p>
            <a:fld id="{F1DB9605-8863-4F1B-A937-D36A7D6CA6A2}" type="datetimeFigureOut">
              <a:rPr lang="en-GB" smtClean="0"/>
              <a:pPr/>
              <a:t>09/01/2020</a:t>
            </a:fld>
            <a:endParaRPr lang="en-GB"/>
          </a:p>
        </p:txBody>
      </p:sp>
      <p:sp>
        <p:nvSpPr>
          <p:cNvPr id="1048764" name="Footer Placeholder 2"/>
          <p:cNvSpPr>
            <a:spLocks noGrp="1"/>
          </p:cNvSpPr>
          <p:nvPr>
            <p:ph type="ftr" sz="quarter" idx="11"/>
          </p:nvPr>
        </p:nvSpPr>
        <p:spPr/>
        <p:txBody>
          <a:bodyPr/>
          <a:lstStyle/>
          <a:p>
            <a:endParaRPr lang="en-GB"/>
          </a:p>
        </p:txBody>
      </p:sp>
      <p:sp>
        <p:nvSpPr>
          <p:cNvPr id="1048765" name="Slide Number Placeholder 3"/>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8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104878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8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785" name="Date Placeholder 4"/>
          <p:cNvSpPr>
            <a:spLocks noGrp="1"/>
          </p:cNvSpPr>
          <p:nvPr>
            <p:ph type="dt" sz="half" idx="10"/>
          </p:nvPr>
        </p:nvSpPr>
        <p:spPr/>
        <p:txBody>
          <a:bodyPr/>
          <a:lstStyle/>
          <a:p>
            <a:fld id="{F1DB9605-8863-4F1B-A937-D36A7D6CA6A2}" type="datetimeFigureOut">
              <a:rPr lang="en-GB" smtClean="0"/>
              <a:pPr/>
              <a:t>09/01/2020</a:t>
            </a:fld>
            <a:endParaRPr lang="en-GB"/>
          </a:p>
        </p:txBody>
      </p:sp>
      <p:sp>
        <p:nvSpPr>
          <p:cNvPr id="1048786" name="Footer Placeholder 5"/>
          <p:cNvSpPr>
            <a:spLocks noGrp="1"/>
          </p:cNvSpPr>
          <p:nvPr>
            <p:ph type="ftr" sz="quarter" idx="11"/>
          </p:nvPr>
        </p:nvSpPr>
        <p:spPr/>
        <p:txBody>
          <a:bodyPr/>
          <a:lstStyle/>
          <a:p>
            <a:endParaRPr lang="en-GB"/>
          </a:p>
        </p:txBody>
      </p:sp>
      <p:sp>
        <p:nvSpPr>
          <p:cNvPr id="1048787" name="Slide Number Placeholder 6"/>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6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1048767"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104876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769" name="Date Placeholder 4"/>
          <p:cNvSpPr>
            <a:spLocks noGrp="1"/>
          </p:cNvSpPr>
          <p:nvPr>
            <p:ph type="dt" sz="half" idx="10"/>
          </p:nvPr>
        </p:nvSpPr>
        <p:spPr/>
        <p:txBody>
          <a:bodyPr/>
          <a:lstStyle/>
          <a:p>
            <a:fld id="{F1DB9605-8863-4F1B-A937-D36A7D6CA6A2}" type="datetimeFigureOut">
              <a:rPr lang="en-GB" smtClean="0"/>
              <a:pPr/>
              <a:t>09/01/2020</a:t>
            </a:fld>
            <a:endParaRPr lang="en-GB"/>
          </a:p>
        </p:txBody>
      </p:sp>
      <p:sp>
        <p:nvSpPr>
          <p:cNvPr id="1048770" name="Footer Placeholder 5"/>
          <p:cNvSpPr>
            <a:spLocks noGrp="1"/>
          </p:cNvSpPr>
          <p:nvPr>
            <p:ph type="ftr" sz="quarter" idx="11"/>
          </p:nvPr>
        </p:nvSpPr>
        <p:spPr/>
        <p:txBody>
          <a:bodyPr/>
          <a:lstStyle/>
          <a:p>
            <a:endParaRPr lang="en-GB"/>
          </a:p>
        </p:txBody>
      </p:sp>
      <p:sp>
        <p:nvSpPr>
          <p:cNvPr id="1048771" name="Slide Number Placeholder 6"/>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5000"/>
            <a:lum/>
          </a:blip>
          <a:srcRect/>
          <a:stretch>
            <a:fillRect t="-9000" b="-9000"/>
          </a:stretch>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9605-8863-4F1B-A937-D36A7D6CA6A2}" type="datetimeFigureOut">
              <a:rPr lang="en-GB" smtClean="0"/>
              <a:pPr/>
              <a:t>09/01/2020</a:t>
            </a:fld>
            <a:endParaRPr lang="en-GB"/>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63E84-A927-4EAE-8BB6-00ED529DA82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945"/>
            <a:ext cx="10515600" cy="5886018"/>
          </a:xfrm>
        </p:spPr>
        <p:txBody>
          <a:bodyPr>
            <a:normAutofit/>
          </a:bodyPr>
          <a:lstStyle/>
          <a:p>
            <a:pPr>
              <a:buNone/>
            </a:pPr>
            <a:r>
              <a:rPr lang="en-US" sz="3200" dirty="0" smtClean="0">
                <a:latin typeface="Times New Roman" pitchFamily="18" charset="0"/>
                <a:cs typeface="Times New Roman" pitchFamily="18" charset="0"/>
              </a:rPr>
              <a:t>LECTURER: DR. O.B. OKEDERE</a:t>
            </a:r>
          </a:p>
          <a:p>
            <a:pPr>
              <a:buNone/>
            </a:pPr>
            <a:r>
              <a:rPr lang="en-US" sz="3200" dirty="0" smtClean="0">
                <a:latin typeface="Times New Roman" pitchFamily="18" charset="0"/>
                <a:cs typeface="Times New Roman" pitchFamily="18" charset="0"/>
              </a:rPr>
              <a:t>TITLE: INDUSTRIAL ECONOMICS</a:t>
            </a:r>
          </a:p>
          <a:p>
            <a:pPr>
              <a:buNone/>
            </a:pPr>
            <a:r>
              <a:rPr lang="en-US" sz="3200" dirty="0" smtClean="0">
                <a:latin typeface="Times New Roman" pitchFamily="18" charset="0"/>
                <a:cs typeface="Times New Roman" pitchFamily="18" charset="0"/>
              </a:rPr>
              <a:t>CODE: CVE511</a:t>
            </a:r>
          </a:p>
          <a:p>
            <a:pPr>
              <a:buNone/>
            </a:pPr>
            <a:r>
              <a:rPr lang="en-US" sz="3200" dirty="0" smtClean="0">
                <a:latin typeface="Times New Roman" pitchFamily="18" charset="0"/>
                <a:cs typeface="Times New Roman" pitchFamily="18" charset="0"/>
              </a:rPr>
              <a:t>DEPT/FACULTY: CIVIL ENGINEERING/ FACULTY OF ENGINEERING &amp; ENVIRONMENTAL SCIENCES</a:t>
            </a:r>
          </a:p>
          <a:p>
            <a:pPr>
              <a:buNone/>
            </a:pPr>
            <a:r>
              <a:rPr lang="en-US" sz="3200" dirty="0" smtClean="0">
                <a:latin typeface="Times New Roman" pitchFamily="18" charset="0"/>
                <a:cs typeface="Times New Roman" pitchFamily="18" charset="0"/>
              </a:rPr>
              <a:t>SEMESTER/SESSION: HARMATTAN 2019/2020</a:t>
            </a:r>
          </a:p>
          <a:p>
            <a:pPr>
              <a:buNone/>
            </a:pPr>
            <a:endParaRPr lang="en-US" sz="3200" dirty="0" smtClean="0">
              <a:latin typeface="Times New Roman" pitchFamily="18" charset="0"/>
              <a:cs typeface="Times New Roman" pitchFamily="18" charset="0"/>
            </a:endParaRPr>
          </a:p>
          <a:p>
            <a:pPr>
              <a:buNone/>
            </a:pPr>
            <a:endParaRPr lang="en-US" sz="4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891"/>
            <a:ext cx="10515600" cy="5595072"/>
          </a:xfrm>
        </p:spPr>
        <p:txBody>
          <a:bodyPr>
            <a:normAutofit fontScale="92500" lnSpcReduction="10000"/>
          </a:bodyPr>
          <a:lstStyle/>
          <a:p>
            <a:r>
              <a:rPr lang="en-US" sz="4000" dirty="0" smtClean="0"/>
              <a:t>Human Relations  Theory</a:t>
            </a:r>
          </a:p>
          <a:p>
            <a:pPr>
              <a:buNone/>
            </a:pPr>
            <a:r>
              <a:rPr lang="en-US" sz="4000" dirty="0" smtClean="0"/>
              <a:t>  As against structure and mechanics of </a:t>
            </a:r>
            <a:r>
              <a:rPr lang="en-US" sz="4000" dirty="0" err="1" smtClean="0"/>
              <a:t>organisation</a:t>
            </a:r>
            <a:r>
              <a:rPr lang="en-US" sz="4000" dirty="0" smtClean="0"/>
              <a:t> which are to focal points of classical model;  human relation theory emphasizes  human factors- motivation, group motivation and leadership. The theory affirms that meeting people’s need is germane in  organizational effectiveness</a:t>
            </a:r>
          </a:p>
          <a:p>
            <a:r>
              <a:rPr lang="en-US" sz="4000" dirty="0" smtClean="0"/>
              <a:t>Neo- Human Relations Theory:</a:t>
            </a:r>
          </a:p>
          <a:p>
            <a:pPr>
              <a:buNone/>
            </a:pPr>
            <a:r>
              <a:rPr lang="en-US" sz="4000" dirty="0" smtClean="0"/>
              <a:t>   Management is viewed from social – psychology  perspective. The focus on human motivation includes satisfaction, incentive, intrinsic etc</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6582"/>
            <a:ext cx="10515600" cy="5470381"/>
          </a:xfrm>
        </p:spPr>
        <p:txBody>
          <a:bodyPr/>
          <a:lstStyle/>
          <a:p>
            <a:r>
              <a:rPr lang="en-US" sz="4000" dirty="0" smtClean="0"/>
              <a:t>System  Theory</a:t>
            </a:r>
          </a:p>
          <a:p>
            <a:pPr>
              <a:buNone/>
            </a:pPr>
            <a:r>
              <a:rPr lang="en-US" sz="4000" dirty="0" smtClean="0"/>
              <a:t>  Here, an organization is viewed as systems with a number of inter-related sub-systems. It is an attempt to merge classical approach with the human relation approaches that focus on the psychological, social and human needs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4"/>
          <p:cNvSpPr txBox="1"/>
          <p:nvPr/>
        </p:nvSpPr>
        <p:spPr>
          <a:xfrm>
            <a:off x="1589313" y="1959428"/>
            <a:ext cx="3309258" cy="954107"/>
          </a:xfrm>
          <a:prstGeom prst="rect">
            <a:avLst/>
          </a:prstGeom>
          <a:noFill/>
          <a:ln>
            <a:solidFill>
              <a:schemeClr val="tx1"/>
            </a:solidFill>
          </a:ln>
        </p:spPr>
        <p:txBody>
          <a:bodyPr wrap="square" rtlCol="0">
            <a:spAutoFit/>
          </a:bodyPr>
          <a:lstStyle/>
          <a:p>
            <a:pPr algn="ctr"/>
            <a:r>
              <a:rPr lang="en-GB" sz="2800" dirty="0" smtClean="0"/>
              <a:t>Demand and Supply between individuals</a:t>
            </a:r>
            <a:endParaRPr lang="en-GB" sz="2800" dirty="0"/>
          </a:p>
        </p:txBody>
      </p:sp>
      <p:sp>
        <p:nvSpPr>
          <p:cNvPr id="1048628" name="TextBox 5"/>
          <p:cNvSpPr txBox="1"/>
          <p:nvPr/>
        </p:nvSpPr>
        <p:spPr>
          <a:xfrm>
            <a:off x="5965371" y="1959428"/>
            <a:ext cx="3309258" cy="954107"/>
          </a:xfrm>
          <a:prstGeom prst="rect">
            <a:avLst/>
          </a:prstGeom>
          <a:noFill/>
          <a:ln>
            <a:solidFill>
              <a:schemeClr val="tx1"/>
            </a:solidFill>
          </a:ln>
        </p:spPr>
        <p:txBody>
          <a:bodyPr wrap="square" rtlCol="0">
            <a:spAutoFit/>
          </a:bodyPr>
          <a:lstStyle/>
          <a:p>
            <a:pPr algn="ctr"/>
            <a:r>
              <a:rPr lang="en-GB" sz="2800" dirty="0" smtClean="0"/>
              <a:t>Total Economic environment</a:t>
            </a:r>
            <a:endParaRPr lang="en-GB" sz="2800" dirty="0"/>
          </a:p>
        </p:txBody>
      </p:sp>
      <p:cxnSp>
        <p:nvCxnSpPr>
          <p:cNvPr id="3145748" name="Straight Arrow Connector 7"/>
          <p:cNvCxnSpPr>
            <a:cxnSpLocks/>
            <a:stCxn id="1048627" idx="2"/>
          </p:cNvCxnSpPr>
          <p:nvPr/>
        </p:nvCxnSpPr>
        <p:spPr>
          <a:xfrm>
            <a:off x="3243942" y="2913535"/>
            <a:ext cx="0" cy="7005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45749" name="Straight Arrow Connector 8"/>
          <p:cNvCxnSpPr>
            <a:cxnSpLocks/>
          </p:cNvCxnSpPr>
          <p:nvPr/>
        </p:nvCxnSpPr>
        <p:spPr>
          <a:xfrm>
            <a:off x="7467599" y="2911617"/>
            <a:ext cx="0" cy="7005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8629" name="TextBox 9"/>
          <p:cNvSpPr txBox="1"/>
          <p:nvPr/>
        </p:nvSpPr>
        <p:spPr>
          <a:xfrm>
            <a:off x="2209799" y="3740660"/>
            <a:ext cx="2068286" cy="1384995"/>
          </a:xfrm>
          <a:prstGeom prst="rect">
            <a:avLst/>
          </a:prstGeom>
          <a:noFill/>
        </p:spPr>
        <p:txBody>
          <a:bodyPr wrap="square" rtlCol="0">
            <a:spAutoFit/>
          </a:bodyPr>
          <a:lstStyle/>
          <a:p>
            <a:r>
              <a:rPr lang="en-GB" sz="2800" dirty="0" smtClean="0"/>
              <a:t>Consumers,</a:t>
            </a:r>
          </a:p>
          <a:p>
            <a:pPr algn="ctr"/>
            <a:r>
              <a:rPr lang="en-GB" sz="2800" dirty="0" smtClean="0"/>
              <a:t>Buyers,</a:t>
            </a:r>
          </a:p>
          <a:p>
            <a:pPr algn="ctr"/>
            <a:r>
              <a:rPr lang="en-GB" sz="2800" dirty="0" smtClean="0"/>
              <a:t>Vendors</a:t>
            </a:r>
            <a:endParaRPr lang="en-GB" sz="2800" dirty="0"/>
          </a:p>
        </p:txBody>
      </p:sp>
      <p:sp>
        <p:nvSpPr>
          <p:cNvPr id="1048630" name="TextBox 10"/>
          <p:cNvSpPr txBox="1"/>
          <p:nvPr/>
        </p:nvSpPr>
        <p:spPr>
          <a:xfrm>
            <a:off x="5965371" y="3748332"/>
            <a:ext cx="3102430" cy="1384995"/>
          </a:xfrm>
          <a:prstGeom prst="rect">
            <a:avLst/>
          </a:prstGeom>
          <a:noFill/>
        </p:spPr>
        <p:txBody>
          <a:bodyPr wrap="square" rtlCol="0">
            <a:spAutoFit/>
          </a:bodyPr>
          <a:lstStyle/>
          <a:p>
            <a:pPr algn="ctr"/>
            <a:r>
              <a:rPr lang="en-GB" sz="2800" dirty="0" smtClean="0"/>
              <a:t>Studies related to local, regional and global economics </a:t>
            </a:r>
            <a:endParaRPr lang="en-GB" sz="2800" dirty="0"/>
          </a:p>
        </p:txBody>
      </p:sp>
      <p:sp>
        <p:nvSpPr>
          <p:cNvPr id="1048631" name="TextBox 11"/>
          <p:cNvSpPr txBox="1"/>
          <p:nvPr/>
        </p:nvSpPr>
        <p:spPr>
          <a:xfrm>
            <a:off x="838200" y="5491070"/>
            <a:ext cx="9590314" cy="954107"/>
          </a:xfrm>
          <a:prstGeom prst="rect">
            <a:avLst/>
          </a:prstGeom>
          <a:noFill/>
        </p:spPr>
        <p:txBody>
          <a:bodyPr wrap="square" rtlCol="0">
            <a:spAutoFit/>
          </a:bodyPr>
          <a:lstStyle/>
          <a:p>
            <a:r>
              <a:rPr lang="en-GB" sz="2800" dirty="0" smtClean="0"/>
              <a:t>All the economic theories, tools and concepts are covered under the scope of managerial economics</a:t>
            </a:r>
            <a:endParaRPr lang="en-GB"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GB" dirty="0" smtClean="0"/>
              <a:t> Week 2: Concept of Demand and Supply</a:t>
            </a:r>
            <a:endParaRPr lang="en-GB" dirty="0"/>
          </a:p>
        </p:txBody>
      </p:sp>
      <p:sp>
        <p:nvSpPr>
          <p:cNvPr id="1048623" name="Content Placeholder 2"/>
          <p:cNvSpPr>
            <a:spLocks noGrp="1"/>
          </p:cNvSpPr>
          <p:nvPr>
            <p:ph idx="1"/>
          </p:nvPr>
        </p:nvSpPr>
        <p:spPr>
          <a:xfrm>
            <a:off x="838200" y="1690688"/>
            <a:ext cx="10515600" cy="4351338"/>
          </a:xfrm>
        </p:spPr>
        <p:txBody>
          <a:bodyPr>
            <a:noAutofit/>
          </a:bodyPr>
          <a:lstStyle/>
          <a:p>
            <a:pPr algn="just"/>
            <a:r>
              <a:rPr lang="en-GB" sz="4000" dirty="0" smtClean="0"/>
              <a:t>Demand means the ability and willingness to buy a specific quantity of a commodity at a given price and at a particular time.</a:t>
            </a:r>
          </a:p>
          <a:p>
            <a:pPr algn="just"/>
            <a:r>
              <a:rPr lang="en-GB" sz="4000" dirty="0" smtClean="0"/>
              <a:t>Law of Demand states that the quantity of a commodity demanded in a given time period increases as price falls, other things being equal (Ceteris paribus)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sz="4000" dirty="0" smtClean="0"/>
              <a:t>Demand Schedule: </a:t>
            </a:r>
          </a:p>
          <a:p>
            <a:pPr>
              <a:buNone/>
            </a:pPr>
            <a:r>
              <a:rPr lang="en-GB" sz="4000" dirty="0" smtClean="0"/>
              <a:t>  This is a table showing the quantity of goods that a consumer is willing and able to buy at a prevailing price in a given period of time.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GB" dirty="0" smtClean="0"/>
              <a:t>         Demand Schedule</a:t>
            </a:r>
            <a:endParaRPr lang="en-GB" dirty="0"/>
          </a:p>
        </p:txBody>
      </p:sp>
      <p:graphicFrame>
        <p:nvGraphicFramePr>
          <p:cNvPr id="4194304" name="Table 3"/>
          <p:cNvGraphicFramePr>
            <a:graphicFrameLocks noGrp="1"/>
          </p:cNvGraphicFramePr>
          <p:nvPr/>
        </p:nvGraphicFramePr>
        <p:xfrm>
          <a:off x="2253343" y="1690688"/>
          <a:ext cx="5257799" cy="4538254"/>
        </p:xfrm>
        <a:graphic>
          <a:graphicData uri="http://schemas.openxmlformats.org/drawingml/2006/table">
            <a:tbl>
              <a:tblPr firstRow="1" bandRow="1">
                <a:tableStyleId>{073A0DAA-6AF3-43AB-8588-CEC1D06C72B9}</a:tableStyleId>
              </a:tblPr>
              <a:tblGrid>
                <a:gridCol w="1770705"/>
                <a:gridCol w="3487094"/>
              </a:tblGrid>
              <a:tr h="911134">
                <a:tc>
                  <a:txBody>
                    <a:bodyPr/>
                    <a:lstStyle/>
                    <a:p>
                      <a:pPr algn="ctr"/>
                      <a:r>
                        <a:rPr lang="en-GB" sz="2800" dirty="0" smtClean="0"/>
                        <a:t>Price</a:t>
                      </a:r>
                      <a:endParaRPr lang="en-GB" sz="2800" dirty="0"/>
                    </a:p>
                  </a:txBody>
                  <a:tcPr/>
                </a:tc>
                <a:tc>
                  <a:txBody>
                    <a:bodyPr/>
                    <a:lstStyle/>
                    <a:p>
                      <a:pPr algn="ctr"/>
                      <a:r>
                        <a:rPr lang="en-GB" sz="2800" dirty="0" smtClean="0"/>
                        <a:t>Quantity</a:t>
                      </a:r>
                      <a:r>
                        <a:rPr lang="en-GB" sz="2800" baseline="0" dirty="0" smtClean="0"/>
                        <a:t> Demanded</a:t>
                      </a:r>
                      <a:endParaRPr lang="en-GB" sz="2800" dirty="0"/>
                    </a:p>
                  </a:txBody>
                  <a:tcPr/>
                </a:tc>
              </a:tr>
              <a:tr h="499654">
                <a:tc>
                  <a:txBody>
                    <a:bodyPr/>
                    <a:lstStyle/>
                    <a:p>
                      <a:pPr algn="ctr"/>
                      <a:r>
                        <a:rPr lang="en-GB" sz="2800" dirty="0" smtClean="0"/>
                        <a:t>50</a:t>
                      </a:r>
                      <a:endParaRPr lang="en-GB" sz="2800" dirty="0"/>
                    </a:p>
                  </a:txBody>
                  <a:tcPr/>
                </a:tc>
                <a:tc>
                  <a:txBody>
                    <a:bodyPr/>
                    <a:lstStyle/>
                    <a:p>
                      <a:pPr algn="ctr"/>
                      <a:r>
                        <a:rPr lang="en-GB" sz="2800" dirty="0" smtClean="0"/>
                        <a:t>1</a:t>
                      </a:r>
                      <a:endParaRPr lang="en-GB" sz="2800" dirty="0"/>
                    </a:p>
                  </a:txBody>
                  <a:tcPr/>
                </a:tc>
              </a:tr>
              <a:tr h="499654">
                <a:tc>
                  <a:txBody>
                    <a:bodyPr/>
                    <a:lstStyle/>
                    <a:p>
                      <a:pPr algn="ctr"/>
                      <a:r>
                        <a:rPr lang="en-GB" sz="2800" dirty="0" smtClean="0"/>
                        <a:t>45</a:t>
                      </a:r>
                      <a:endParaRPr lang="en-GB" sz="2800" dirty="0"/>
                    </a:p>
                  </a:txBody>
                  <a:tcPr/>
                </a:tc>
                <a:tc>
                  <a:txBody>
                    <a:bodyPr/>
                    <a:lstStyle/>
                    <a:p>
                      <a:pPr algn="ctr"/>
                      <a:r>
                        <a:rPr lang="en-GB" sz="2800" dirty="0" smtClean="0"/>
                        <a:t>2</a:t>
                      </a:r>
                      <a:endParaRPr lang="en-GB" sz="2800" dirty="0"/>
                    </a:p>
                  </a:txBody>
                  <a:tcPr/>
                </a:tc>
              </a:tr>
              <a:tr h="499654">
                <a:tc>
                  <a:txBody>
                    <a:bodyPr/>
                    <a:lstStyle/>
                    <a:p>
                      <a:pPr algn="ctr"/>
                      <a:r>
                        <a:rPr lang="en-GB" sz="2800" dirty="0" smtClean="0"/>
                        <a:t>40</a:t>
                      </a:r>
                      <a:endParaRPr lang="en-GB" sz="2800" dirty="0"/>
                    </a:p>
                  </a:txBody>
                  <a:tcPr/>
                </a:tc>
                <a:tc>
                  <a:txBody>
                    <a:bodyPr/>
                    <a:lstStyle/>
                    <a:p>
                      <a:pPr algn="ctr"/>
                      <a:r>
                        <a:rPr lang="en-GB" sz="2800" dirty="0" smtClean="0"/>
                        <a:t>3</a:t>
                      </a:r>
                      <a:endParaRPr lang="en-GB" sz="2800" dirty="0"/>
                    </a:p>
                  </a:txBody>
                  <a:tcPr/>
                </a:tc>
              </a:tr>
              <a:tr h="499654">
                <a:tc>
                  <a:txBody>
                    <a:bodyPr/>
                    <a:lstStyle/>
                    <a:p>
                      <a:pPr algn="ctr"/>
                      <a:r>
                        <a:rPr lang="en-GB" sz="2800" dirty="0" smtClean="0"/>
                        <a:t>35</a:t>
                      </a:r>
                      <a:endParaRPr lang="en-GB" sz="2800" dirty="0"/>
                    </a:p>
                  </a:txBody>
                  <a:tcPr/>
                </a:tc>
                <a:tc>
                  <a:txBody>
                    <a:bodyPr/>
                    <a:lstStyle/>
                    <a:p>
                      <a:pPr algn="ctr"/>
                      <a:r>
                        <a:rPr lang="en-GB" sz="2800" dirty="0" smtClean="0"/>
                        <a:t>4</a:t>
                      </a:r>
                      <a:endParaRPr lang="en-GB" sz="2800" dirty="0"/>
                    </a:p>
                  </a:txBody>
                  <a:tcPr/>
                </a:tc>
              </a:tr>
              <a:tr h="499654">
                <a:tc>
                  <a:txBody>
                    <a:bodyPr/>
                    <a:lstStyle/>
                    <a:p>
                      <a:pPr algn="ctr"/>
                      <a:r>
                        <a:rPr lang="en-GB" sz="2800" dirty="0" smtClean="0"/>
                        <a:t>30</a:t>
                      </a:r>
                      <a:endParaRPr lang="en-GB" sz="2800" dirty="0"/>
                    </a:p>
                  </a:txBody>
                  <a:tcPr/>
                </a:tc>
                <a:tc>
                  <a:txBody>
                    <a:bodyPr/>
                    <a:lstStyle/>
                    <a:p>
                      <a:pPr algn="ctr"/>
                      <a:r>
                        <a:rPr lang="en-GB" sz="2800" dirty="0" smtClean="0"/>
                        <a:t>7</a:t>
                      </a:r>
                      <a:endParaRPr lang="en-GB" sz="2800" dirty="0"/>
                    </a:p>
                  </a:txBody>
                  <a:tcPr/>
                </a:tc>
              </a:tr>
              <a:tr h="499654">
                <a:tc>
                  <a:txBody>
                    <a:bodyPr/>
                    <a:lstStyle/>
                    <a:p>
                      <a:pPr algn="ctr"/>
                      <a:r>
                        <a:rPr lang="en-GB" sz="2800" dirty="0" smtClean="0"/>
                        <a:t>25</a:t>
                      </a:r>
                      <a:endParaRPr lang="en-GB" sz="2800" dirty="0"/>
                    </a:p>
                  </a:txBody>
                  <a:tcPr/>
                </a:tc>
                <a:tc>
                  <a:txBody>
                    <a:bodyPr/>
                    <a:lstStyle/>
                    <a:p>
                      <a:pPr algn="ctr"/>
                      <a:r>
                        <a:rPr lang="en-GB" sz="2800" dirty="0" smtClean="0"/>
                        <a:t>12</a:t>
                      </a:r>
                      <a:endParaRPr lang="en-GB" sz="2800" dirty="0"/>
                    </a:p>
                  </a:txBody>
                  <a:tcPr/>
                </a:tc>
              </a:tr>
              <a:tr h="499654">
                <a:tc>
                  <a:txBody>
                    <a:bodyPr/>
                    <a:lstStyle/>
                    <a:p>
                      <a:pPr algn="ctr"/>
                      <a:r>
                        <a:rPr lang="en-GB" sz="2800" dirty="0" smtClean="0"/>
                        <a:t>15</a:t>
                      </a:r>
                      <a:endParaRPr lang="en-GB" sz="2800" dirty="0"/>
                    </a:p>
                  </a:txBody>
                  <a:tcPr/>
                </a:tc>
                <a:tc>
                  <a:txBody>
                    <a:bodyPr/>
                    <a:lstStyle/>
                    <a:p>
                      <a:pPr algn="ctr"/>
                      <a:r>
                        <a:rPr lang="en-GB" sz="2800" dirty="0" smtClean="0"/>
                        <a:t>15</a:t>
                      </a:r>
                      <a:endParaRPr lang="en-GB" sz="2800"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Content Placeholder 2"/>
          <p:cNvSpPr>
            <a:spLocks noGrp="1"/>
          </p:cNvSpPr>
          <p:nvPr>
            <p:ph idx="1"/>
          </p:nvPr>
        </p:nvSpPr>
        <p:spPr>
          <a:xfrm>
            <a:off x="838200" y="893618"/>
            <a:ext cx="10515600" cy="5148408"/>
          </a:xfrm>
        </p:spPr>
        <p:txBody>
          <a:bodyPr/>
          <a:lstStyle/>
          <a:p>
            <a:pPr algn="just"/>
            <a:r>
              <a:rPr lang="en-GB" b="1" dirty="0" smtClean="0"/>
              <a:t>Demand Curve: </a:t>
            </a:r>
            <a:r>
              <a:rPr lang="en-GB" dirty="0" smtClean="0"/>
              <a:t>It is a curve indicating the total quantity of a product that consumers are willing and able to purchase at the prevailing price level holding the price of related goods, income and other variables constant.</a:t>
            </a:r>
            <a:endParaRPr lang="en-GB" dirty="0"/>
          </a:p>
          <a:p>
            <a:pPr algn="just"/>
            <a:endParaRPr lang="en-GB" dirty="0"/>
          </a:p>
        </p:txBody>
      </p:sp>
      <p:cxnSp>
        <p:nvCxnSpPr>
          <p:cNvPr id="3145728" name="Straight Connector 4"/>
          <p:cNvCxnSpPr>
            <a:cxnSpLocks/>
          </p:cNvCxnSpPr>
          <p:nvPr/>
        </p:nvCxnSpPr>
        <p:spPr>
          <a:xfrm>
            <a:off x="2971800" y="3864429"/>
            <a:ext cx="0" cy="20791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7"/>
          <p:cNvCxnSpPr>
            <a:cxnSpLocks/>
          </p:cNvCxnSpPr>
          <p:nvPr/>
        </p:nvCxnSpPr>
        <p:spPr>
          <a:xfrm>
            <a:off x="2971800" y="5954485"/>
            <a:ext cx="3167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0" name="Straight Connector 11"/>
          <p:cNvCxnSpPr>
            <a:cxnSpLocks/>
          </p:cNvCxnSpPr>
          <p:nvPr/>
        </p:nvCxnSpPr>
        <p:spPr>
          <a:xfrm>
            <a:off x="3363686" y="4180114"/>
            <a:ext cx="1872343" cy="14042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588" name="Oval 13"/>
          <p:cNvSpPr/>
          <p:nvPr/>
        </p:nvSpPr>
        <p:spPr>
          <a:xfrm>
            <a:off x="3420930" y="42116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589" name="Oval 14"/>
          <p:cNvSpPr/>
          <p:nvPr/>
        </p:nvSpPr>
        <p:spPr>
          <a:xfrm>
            <a:off x="3842267" y="453613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590" name="Oval 15"/>
          <p:cNvSpPr/>
          <p:nvPr/>
        </p:nvSpPr>
        <p:spPr>
          <a:xfrm>
            <a:off x="4234929" y="482659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591" name="Oval 16"/>
          <p:cNvSpPr/>
          <p:nvPr/>
        </p:nvSpPr>
        <p:spPr>
          <a:xfrm>
            <a:off x="4632959" y="5122429"/>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592" name="Oval 17"/>
          <p:cNvSpPr/>
          <p:nvPr/>
        </p:nvSpPr>
        <p:spPr>
          <a:xfrm>
            <a:off x="5068644" y="545591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593" name="TextBox 18"/>
          <p:cNvSpPr txBox="1"/>
          <p:nvPr/>
        </p:nvSpPr>
        <p:spPr>
          <a:xfrm>
            <a:off x="4637951" y="4092574"/>
            <a:ext cx="2736284" cy="668782"/>
          </a:xfrm>
          <a:prstGeom prst="rect">
            <a:avLst/>
          </a:prstGeom>
          <a:noFill/>
        </p:spPr>
        <p:txBody>
          <a:bodyPr wrap="square" rtlCol="0">
            <a:spAutoFit/>
          </a:bodyPr>
          <a:lstStyle/>
          <a:p>
            <a:r>
              <a:rPr lang="en-GB" sz="2800" dirty="0" smtClean="0"/>
              <a:t>Demand curve</a:t>
            </a:r>
            <a:endParaRPr lang="en-GB" sz="2800" dirty="0"/>
          </a:p>
        </p:txBody>
      </p:sp>
      <p:sp>
        <p:nvSpPr>
          <p:cNvPr id="1048594" name="TextBox 19"/>
          <p:cNvSpPr txBox="1"/>
          <p:nvPr/>
        </p:nvSpPr>
        <p:spPr>
          <a:xfrm>
            <a:off x="4028351" y="5954485"/>
            <a:ext cx="2736284" cy="367411"/>
          </a:xfrm>
          <a:prstGeom prst="rect">
            <a:avLst/>
          </a:prstGeom>
          <a:noFill/>
        </p:spPr>
        <p:txBody>
          <a:bodyPr wrap="square" rtlCol="0">
            <a:spAutoFit/>
          </a:bodyPr>
          <a:lstStyle/>
          <a:p>
            <a:r>
              <a:rPr lang="en-GB" sz="1400" dirty="0" smtClean="0"/>
              <a:t>Quantity Demanded (x – axis)</a:t>
            </a:r>
            <a:endParaRPr lang="en-GB" sz="1400" dirty="0"/>
          </a:p>
        </p:txBody>
      </p:sp>
      <p:sp>
        <p:nvSpPr>
          <p:cNvPr id="1048595" name="TextBox 20"/>
          <p:cNvSpPr txBox="1"/>
          <p:nvPr/>
        </p:nvSpPr>
        <p:spPr>
          <a:xfrm rot="16200000">
            <a:off x="2121748" y="4116048"/>
            <a:ext cx="1335083" cy="367411"/>
          </a:xfrm>
          <a:prstGeom prst="rect">
            <a:avLst/>
          </a:prstGeom>
          <a:noFill/>
        </p:spPr>
        <p:txBody>
          <a:bodyPr wrap="square" rtlCol="0">
            <a:spAutoFit/>
          </a:bodyPr>
          <a:lstStyle/>
          <a:p>
            <a:r>
              <a:rPr lang="en-GB" sz="1400" dirty="0" smtClean="0"/>
              <a:t>Price (Y – axis)</a:t>
            </a:r>
            <a:endParaRPr lang="en-GB"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GB" dirty="0" smtClean="0"/>
              <a:t>Shift in Demand</a:t>
            </a:r>
            <a:endParaRPr lang="en-GB" dirty="0"/>
          </a:p>
        </p:txBody>
      </p:sp>
      <p:sp>
        <p:nvSpPr>
          <p:cNvPr id="1048597" name="Content Placeholder 2"/>
          <p:cNvSpPr>
            <a:spLocks noGrp="1"/>
          </p:cNvSpPr>
          <p:nvPr>
            <p:ph idx="1"/>
          </p:nvPr>
        </p:nvSpPr>
        <p:spPr>
          <a:xfrm>
            <a:off x="838200" y="1455510"/>
            <a:ext cx="10515600" cy="4351338"/>
          </a:xfrm>
        </p:spPr>
        <p:txBody>
          <a:bodyPr/>
          <a:lstStyle/>
          <a:p>
            <a:pPr algn="just"/>
            <a:r>
              <a:rPr lang="en-GB" dirty="0" smtClean="0"/>
              <a:t>A shift in demand occurs when the determinants of demand change. When taste, preferences and income are altered, the basic relationship between price and quantity demanded changes (shifts). The shift in the entire demand curve upward and is called increase while a downward shift is called decrease in demand.</a:t>
            </a:r>
            <a:endParaRPr lang="en-GB" dirty="0"/>
          </a:p>
        </p:txBody>
      </p:sp>
      <p:cxnSp>
        <p:nvCxnSpPr>
          <p:cNvPr id="3145731" name="Straight Connector 4"/>
          <p:cNvCxnSpPr>
            <a:cxnSpLocks/>
          </p:cNvCxnSpPr>
          <p:nvPr/>
        </p:nvCxnSpPr>
        <p:spPr>
          <a:xfrm>
            <a:off x="2460171" y="4180114"/>
            <a:ext cx="0" cy="2242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2" name="Straight Connector 6"/>
          <p:cNvCxnSpPr>
            <a:cxnSpLocks/>
          </p:cNvCxnSpPr>
          <p:nvPr/>
        </p:nvCxnSpPr>
        <p:spPr>
          <a:xfrm>
            <a:off x="2460171" y="6422571"/>
            <a:ext cx="274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3" name="Straight Connector 8"/>
          <p:cNvCxnSpPr>
            <a:cxnSpLocks/>
          </p:cNvCxnSpPr>
          <p:nvPr/>
        </p:nvCxnSpPr>
        <p:spPr>
          <a:xfrm>
            <a:off x="2830286" y="4506686"/>
            <a:ext cx="1959428" cy="1300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4" name="Straight Connector 9"/>
          <p:cNvCxnSpPr>
            <a:cxnSpLocks/>
          </p:cNvCxnSpPr>
          <p:nvPr/>
        </p:nvCxnSpPr>
        <p:spPr>
          <a:xfrm>
            <a:off x="2634348" y="4920340"/>
            <a:ext cx="1959428" cy="1300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5" name="Straight Connector 10"/>
          <p:cNvCxnSpPr>
            <a:cxnSpLocks/>
          </p:cNvCxnSpPr>
          <p:nvPr/>
        </p:nvCxnSpPr>
        <p:spPr>
          <a:xfrm>
            <a:off x="3113322" y="4136577"/>
            <a:ext cx="1959428" cy="1300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6" name="Straight Arrow Connector 14"/>
          <p:cNvCxnSpPr>
            <a:cxnSpLocks/>
          </p:cNvCxnSpPr>
          <p:nvPr/>
        </p:nvCxnSpPr>
        <p:spPr>
          <a:xfrm flipV="1">
            <a:off x="3810000" y="4800600"/>
            <a:ext cx="179070" cy="240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37" name="Straight Arrow Connector 16"/>
          <p:cNvCxnSpPr>
            <a:cxnSpLocks/>
          </p:cNvCxnSpPr>
          <p:nvPr/>
        </p:nvCxnSpPr>
        <p:spPr>
          <a:xfrm flipH="1">
            <a:off x="3509010" y="5202487"/>
            <a:ext cx="185062" cy="2410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598" name="TextBox 18"/>
          <p:cNvSpPr txBox="1"/>
          <p:nvPr/>
        </p:nvSpPr>
        <p:spPr>
          <a:xfrm>
            <a:off x="2775045" y="3944886"/>
            <a:ext cx="397329" cy="374776"/>
          </a:xfrm>
          <a:prstGeom prst="rect">
            <a:avLst/>
          </a:prstGeom>
          <a:noFill/>
        </p:spPr>
        <p:txBody>
          <a:bodyPr wrap="square" rtlCol="0">
            <a:spAutoFit/>
          </a:bodyPr>
          <a:lstStyle/>
          <a:p>
            <a:r>
              <a:rPr lang="en-GB" sz="1200" dirty="0" smtClean="0"/>
              <a:t>D</a:t>
            </a:r>
            <a:r>
              <a:rPr lang="en-GB" sz="1200" baseline="-25000" dirty="0" smtClean="0"/>
              <a:t>1</a:t>
            </a:r>
            <a:endParaRPr lang="en-GB" sz="1200" baseline="-25000" dirty="0"/>
          </a:p>
        </p:txBody>
      </p:sp>
      <p:sp>
        <p:nvSpPr>
          <p:cNvPr id="1048599" name="TextBox 19"/>
          <p:cNvSpPr txBox="1"/>
          <p:nvPr/>
        </p:nvSpPr>
        <p:spPr>
          <a:xfrm>
            <a:off x="5048261" y="5379971"/>
            <a:ext cx="397329" cy="374776"/>
          </a:xfrm>
          <a:prstGeom prst="rect">
            <a:avLst/>
          </a:prstGeom>
          <a:noFill/>
        </p:spPr>
        <p:txBody>
          <a:bodyPr wrap="square" rtlCol="0">
            <a:spAutoFit/>
          </a:bodyPr>
          <a:lstStyle/>
          <a:p>
            <a:r>
              <a:rPr lang="en-GB" sz="1200" dirty="0" smtClean="0"/>
              <a:t>D</a:t>
            </a:r>
            <a:r>
              <a:rPr lang="en-GB" sz="1200" baseline="-25000" dirty="0" smtClean="0"/>
              <a:t>1</a:t>
            </a:r>
            <a:endParaRPr lang="en-GB" sz="1200" baseline="-25000" dirty="0"/>
          </a:p>
        </p:txBody>
      </p:sp>
      <p:sp>
        <p:nvSpPr>
          <p:cNvPr id="1048600" name="TextBox 20"/>
          <p:cNvSpPr txBox="1"/>
          <p:nvPr/>
        </p:nvSpPr>
        <p:spPr>
          <a:xfrm>
            <a:off x="2607938" y="4252747"/>
            <a:ext cx="397329" cy="336676"/>
          </a:xfrm>
          <a:prstGeom prst="rect">
            <a:avLst/>
          </a:prstGeom>
          <a:noFill/>
        </p:spPr>
        <p:txBody>
          <a:bodyPr wrap="square" rtlCol="0">
            <a:spAutoFit/>
          </a:bodyPr>
          <a:lstStyle/>
          <a:p>
            <a:r>
              <a:rPr lang="en-GB" sz="1200" dirty="0" smtClean="0"/>
              <a:t>D</a:t>
            </a:r>
            <a:endParaRPr lang="en-GB" sz="1200" baseline="-25000" dirty="0"/>
          </a:p>
        </p:txBody>
      </p:sp>
      <p:sp>
        <p:nvSpPr>
          <p:cNvPr id="1048601" name="TextBox 21"/>
          <p:cNvSpPr txBox="1"/>
          <p:nvPr/>
        </p:nvSpPr>
        <p:spPr>
          <a:xfrm>
            <a:off x="4789714" y="5713287"/>
            <a:ext cx="397329" cy="336676"/>
          </a:xfrm>
          <a:prstGeom prst="rect">
            <a:avLst/>
          </a:prstGeom>
          <a:noFill/>
        </p:spPr>
        <p:txBody>
          <a:bodyPr wrap="square" rtlCol="0">
            <a:spAutoFit/>
          </a:bodyPr>
          <a:lstStyle/>
          <a:p>
            <a:r>
              <a:rPr lang="en-GB" sz="1200" dirty="0" smtClean="0"/>
              <a:t>D</a:t>
            </a:r>
            <a:endParaRPr lang="en-GB" sz="1200" baseline="-25000" dirty="0"/>
          </a:p>
        </p:txBody>
      </p:sp>
      <p:sp>
        <p:nvSpPr>
          <p:cNvPr id="1048602" name="TextBox 22"/>
          <p:cNvSpPr txBox="1"/>
          <p:nvPr/>
        </p:nvSpPr>
        <p:spPr>
          <a:xfrm>
            <a:off x="2483855" y="4645381"/>
            <a:ext cx="397329" cy="374777"/>
          </a:xfrm>
          <a:prstGeom prst="rect">
            <a:avLst/>
          </a:prstGeom>
          <a:noFill/>
        </p:spPr>
        <p:txBody>
          <a:bodyPr wrap="square" rtlCol="0">
            <a:spAutoFit/>
          </a:bodyPr>
          <a:lstStyle/>
          <a:p>
            <a:r>
              <a:rPr lang="en-GB" sz="1200" dirty="0" smtClean="0"/>
              <a:t>D</a:t>
            </a:r>
            <a:r>
              <a:rPr lang="en-GB" sz="1200" baseline="-25000" dirty="0" smtClean="0"/>
              <a:t>o</a:t>
            </a:r>
            <a:endParaRPr lang="en-GB" sz="1200" baseline="-25000" dirty="0"/>
          </a:p>
        </p:txBody>
      </p:sp>
      <p:sp>
        <p:nvSpPr>
          <p:cNvPr id="1048603" name="TextBox 23"/>
          <p:cNvSpPr txBox="1"/>
          <p:nvPr/>
        </p:nvSpPr>
        <p:spPr>
          <a:xfrm>
            <a:off x="4593776" y="6058776"/>
            <a:ext cx="397329" cy="374776"/>
          </a:xfrm>
          <a:prstGeom prst="rect">
            <a:avLst/>
          </a:prstGeom>
          <a:noFill/>
        </p:spPr>
        <p:txBody>
          <a:bodyPr wrap="square" rtlCol="0">
            <a:spAutoFit/>
          </a:bodyPr>
          <a:lstStyle/>
          <a:p>
            <a:r>
              <a:rPr lang="en-GB" sz="1200" dirty="0" smtClean="0"/>
              <a:t>D</a:t>
            </a:r>
            <a:r>
              <a:rPr lang="en-GB" sz="1200" baseline="-25000" dirty="0" smtClean="0"/>
              <a:t>o</a:t>
            </a:r>
            <a:endParaRPr lang="en-GB" sz="1200" baseline="-25000" dirty="0"/>
          </a:p>
        </p:txBody>
      </p:sp>
      <p:sp>
        <p:nvSpPr>
          <p:cNvPr id="1048604" name="TextBox 24"/>
          <p:cNvSpPr txBox="1"/>
          <p:nvPr/>
        </p:nvSpPr>
        <p:spPr>
          <a:xfrm>
            <a:off x="3694072" y="6460283"/>
            <a:ext cx="2147203" cy="367411"/>
          </a:xfrm>
          <a:prstGeom prst="rect">
            <a:avLst/>
          </a:prstGeom>
          <a:noFill/>
        </p:spPr>
        <p:txBody>
          <a:bodyPr wrap="square" rtlCol="0">
            <a:spAutoFit/>
          </a:bodyPr>
          <a:lstStyle/>
          <a:p>
            <a:r>
              <a:rPr lang="en-GB" sz="1400" dirty="0" smtClean="0"/>
              <a:t>Quantity Demanded</a:t>
            </a:r>
            <a:endParaRPr lang="en-GB" sz="1200" baseline="-25000" dirty="0"/>
          </a:p>
        </p:txBody>
      </p:sp>
      <p:sp>
        <p:nvSpPr>
          <p:cNvPr id="1048605" name="TextBox 25"/>
          <p:cNvSpPr txBox="1"/>
          <p:nvPr/>
        </p:nvSpPr>
        <p:spPr>
          <a:xfrm rot="16200000">
            <a:off x="1954265" y="4944972"/>
            <a:ext cx="616124" cy="367409"/>
          </a:xfrm>
          <a:prstGeom prst="rect">
            <a:avLst/>
          </a:prstGeom>
          <a:noFill/>
        </p:spPr>
        <p:txBody>
          <a:bodyPr wrap="square" rtlCol="0">
            <a:spAutoFit/>
          </a:bodyPr>
          <a:lstStyle/>
          <a:p>
            <a:r>
              <a:rPr lang="en-GB" sz="1400" dirty="0" smtClean="0"/>
              <a:t>Price</a:t>
            </a:r>
            <a:endParaRPr lang="en-GB" sz="1200" baseline="-25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a:xfrm>
            <a:off x="838200" y="602673"/>
            <a:ext cx="10515600" cy="5204175"/>
          </a:xfrm>
        </p:spPr>
        <p:txBody>
          <a:bodyPr/>
          <a:lstStyle/>
          <a:p>
            <a:pPr algn="just"/>
            <a:r>
              <a:rPr lang="en-GB" dirty="0" smtClean="0"/>
              <a:t>The movement along a demand curve can take place due to price rise or fall. When price falls, more of the commodity is purchased and vice versa.</a:t>
            </a:r>
            <a:endParaRPr lang="en-GB" dirty="0"/>
          </a:p>
        </p:txBody>
      </p:sp>
      <p:cxnSp>
        <p:nvCxnSpPr>
          <p:cNvPr id="3145738" name="Straight Connector 4"/>
          <p:cNvCxnSpPr>
            <a:cxnSpLocks/>
          </p:cNvCxnSpPr>
          <p:nvPr/>
        </p:nvCxnSpPr>
        <p:spPr>
          <a:xfrm>
            <a:off x="2555174" y="3586348"/>
            <a:ext cx="0" cy="2242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9" name="Straight Connector 6"/>
          <p:cNvCxnSpPr>
            <a:cxnSpLocks/>
          </p:cNvCxnSpPr>
          <p:nvPr/>
        </p:nvCxnSpPr>
        <p:spPr>
          <a:xfrm>
            <a:off x="2555174" y="5828805"/>
            <a:ext cx="274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0" name="Straight Connector 8"/>
          <p:cNvCxnSpPr>
            <a:cxnSpLocks/>
          </p:cNvCxnSpPr>
          <p:nvPr/>
        </p:nvCxnSpPr>
        <p:spPr>
          <a:xfrm>
            <a:off x="3076676" y="3553936"/>
            <a:ext cx="1786000" cy="16729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09" name="TextBox 20"/>
          <p:cNvSpPr txBox="1"/>
          <p:nvPr/>
        </p:nvSpPr>
        <p:spPr>
          <a:xfrm>
            <a:off x="2855970" y="3344338"/>
            <a:ext cx="397329" cy="336676"/>
          </a:xfrm>
          <a:prstGeom prst="rect">
            <a:avLst/>
          </a:prstGeom>
          <a:noFill/>
        </p:spPr>
        <p:txBody>
          <a:bodyPr wrap="square" rtlCol="0">
            <a:spAutoFit/>
          </a:bodyPr>
          <a:lstStyle/>
          <a:p>
            <a:r>
              <a:rPr lang="en-GB" sz="1200" dirty="0" smtClean="0"/>
              <a:t>D</a:t>
            </a:r>
            <a:endParaRPr lang="en-GB" sz="1200" baseline="-25000" dirty="0"/>
          </a:p>
        </p:txBody>
      </p:sp>
      <p:sp>
        <p:nvSpPr>
          <p:cNvPr id="1048610" name="TextBox 21"/>
          <p:cNvSpPr txBox="1"/>
          <p:nvPr/>
        </p:nvSpPr>
        <p:spPr>
          <a:xfrm>
            <a:off x="4862676" y="5230016"/>
            <a:ext cx="397329" cy="336676"/>
          </a:xfrm>
          <a:prstGeom prst="rect">
            <a:avLst/>
          </a:prstGeom>
          <a:noFill/>
        </p:spPr>
        <p:txBody>
          <a:bodyPr wrap="square" rtlCol="0">
            <a:spAutoFit/>
          </a:bodyPr>
          <a:lstStyle/>
          <a:p>
            <a:r>
              <a:rPr lang="en-GB" sz="1200" dirty="0" smtClean="0"/>
              <a:t>D</a:t>
            </a:r>
            <a:endParaRPr lang="en-GB" sz="1200" baseline="-25000" dirty="0"/>
          </a:p>
        </p:txBody>
      </p:sp>
      <p:sp>
        <p:nvSpPr>
          <p:cNvPr id="1048611" name="TextBox 24"/>
          <p:cNvSpPr txBox="1"/>
          <p:nvPr/>
        </p:nvSpPr>
        <p:spPr>
          <a:xfrm>
            <a:off x="3757552" y="6024548"/>
            <a:ext cx="2147203" cy="367411"/>
          </a:xfrm>
          <a:prstGeom prst="rect">
            <a:avLst/>
          </a:prstGeom>
          <a:noFill/>
        </p:spPr>
        <p:txBody>
          <a:bodyPr wrap="square" rtlCol="0">
            <a:spAutoFit/>
          </a:bodyPr>
          <a:lstStyle/>
          <a:p>
            <a:r>
              <a:rPr lang="en-GB" sz="1400" dirty="0" smtClean="0"/>
              <a:t>Quantity Demanded</a:t>
            </a:r>
            <a:endParaRPr lang="en-GB" sz="1200" baseline="-25000" dirty="0"/>
          </a:p>
        </p:txBody>
      </p:sp>
      <p:sp>
        <p:nvSpPr>
          <p:cNvPr id="1048612" name="TextBox 25"/>
          <p:cNvSpPr txBox="1"/>
          <p:nvPr/>
        </p:nvSpPr>
        <p:spPr>
          <a:xfrm rot="16200000">
            <a:off x="1849783" y="4351204"/>
            <a:ext cx="616124" cy="367411"/>
          </a:xfrm>
          <a:prstGeom prst="rect">
            <a:avLst/>
          </a:prstGeom>
          <a:noFill/>
        </p:spPr>
        <p:txBody>
          <a:bodyPr wrap="square" rtlCol="0">
            <a:spAutoFit/>
          </a:bodyPr>
          <a:lstStyle/>
          <a:p>
            <a:r>
              <a:rPr lang="en-GB" sz="1400" dirty="0" smtClean="0"/>
              <a:t>Price</a:t>
            </a:r>
            <a:endParaRPr lang="en-GB" sz="1200" baseline="-25000" dirty="0"/>
          </a:p>
        </p:txBody>
      </p:sp>
      <p:cxnSp>
        <p:nvCxnSpPr>
          <p:cNvPr id="3145741" name="Straight Arrow Connector 7"/>
          <p:cNvCxnSpPr>
            <a:cxnSpLocks/>
          </p:cNvCxnSpPr>
          <p:nvPr/>
        </p:nvCxnSpPr>
        <p:spPr>
          <a:xfrm>
            <a:off x="3991425" y="3904684"/>
            <a:ext cx="510639" cy="501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42" name="Straight Connector 15"/>
          <p:cNvCxnSpPr>
            <a:cxnSpLocks/>
          </p:cNvCxnSpPr>
          <p:nvPr/>
        </p:nvCxnSpPr>
        <p:spPr>
          <a:xfrm>
            <a:off x="3977246" y="4390402"/>
            <a:ext cx="0" cy="1438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3" name="Straight Connector 26"/>
          <p:cNvCxnSpPr>
            <a:cxnSpLocks/>
          </p:cNvCxnSpPr>
          <p:nvPr/>
        </p:nvCxnSpPr>
        <p:spPr>
          <a:xfrm>
            <a:off x="3515095" y="3976131"/>
            <a:ext cx="0" cy="1852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4" name="Straight Connector 28"/>
          <p:cNvCxnSpPr>
            <a:cxnSpLocks/>
          </p:cNvCxnSpPr>
          <p:nvPr/>
        </p:nvCxnSpPr>
        <p:spPr>
          <a:xfrm flipH="1">
            <a:off x="4439391" y="4842972"/>
            <a:ext cx="2655" cy="985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5" name="Straight Connector 33"/>
          <p:cNvCxnSpPr>
            <a:cxnSpLocks/>
          </p:cNvCxnSpPr>
          <p:nvPr/>
        </p:nvCxnSpPr>
        <p:spPr>
          <a:xfrm flipH="1">
            <a:off x="2555174" y="3976131"/>
            <a:ext cx="9599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45746" name="Straight Connector 35"/>
          <p:cNvCxnSpPr>
            <a:cxnSpLocks/>
          </p:cNvCxnSpPr>
          <p:nvPr/>
        </p:nvCxnSpPr>
        <p:spPr>
          <a:xfrm flipH="1">
            <a:off x="2555174" y="4390402"/>
            <a:ext cx="1422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7" name="Straight Connector 37"/>
          <p:cNvCxnSpPr>
            <a:cxnSpLocks/>
          </p:cNvCxnSpPr>
          <p:nvPr/>
        </p:nvCxnSpPr>
        <p:spPr>
          <a:xfrm flipH="1">
            <a:off x="2555174" y="4842972"/>
            <a:ext cx="18842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13" name="TextBox 38"/>
          <p:cNvSpPr txBox="1"/>
          <p:nvPr/>
        </p:nvSpPr>
        <p:spPr>
          <a:xfrm>
            <a:off x="3840026" y="5811191"/>
            <a:ext cx="259299" cy="336677"/>
          </a:xfrm>
          <a:prstGeom prst="rect">
            <a:avLst/>
          </a:prstGeom>
          <a:noFill/>
        </p:spPr>
        <p:txBody>
          <a:bodyPr wrap="square" rtlCol="0">
            <a:spAutoFit/>
          </a:bodyPr>
          <a:lstStyle/>
          <a:p>
            <a:r>
              <a:rPr lang="en-GB" sz="1200" dirty="0" smtClean="0"/>
              <a:t>Q</a:t>
            </a:r>
            <a:endParaRPr lang="en-GB" sz="1200" baseline="-25000" dirty="0"/>
          </a:p>
        </p:txBody>
      </p:sp>
      <p:sp>
        <p:nvSpPr>
          <p:cNvPr id="1048614" name="TextBox 39"/>
          <p:cNvSpPr txBox="1"/>
          <p:nvPr/>
        </p:nvSpPr>
        <p:spPr>
          <a:xfrm>
            <a:off x="4308129" y="5811189"/>
            <a:ext cx="418250" cy="374777"/>
          </a:xfrm>
          <a:prstGeom prst="rect">
            <a:avLst/>
          </a:prstGeom>
          <a:noFill/>
        </p:spPr>
        <p:txBody>
          <a:bodyPr wrap="square" rtlCol="0">
            <a:spAutoFit/>
          </a:bodyPr>
          <a:lstStyle/>
          <a:p>
            <a:r>
              <a:rPr lang="en-GB" sz="1200" dirty="0" smtClean="0"/>
              <a:t>Q</a:t>
            </a:r>
            <a:r>
              <a:rPr lang="en-GB" sz="1200" baseline="-25000" dirty="0" smtClean="0"/>
              <a:t>O</a:t>
            </a:r>
            <a:endParaRPr lang="en-GB" sz="1200" baseline="-25000" dirty="0"/>
          </a:p>
        </p:txBody>
      </p:sp>
      <p:sp>
        <p:nvSpPr>
          <p:cNvPr id="1048615" name="TextBox 40"/>
          <p:cNvSpPr txBox="1"/>
          <p:nvPr/>
        </p:nvSpPr>
        <p:spPr>
          <a:xfrm>
            <a:off x="3364345" y="5807510"/>
            <a:ext cx="418250" cy="374777"/>
          </a:xfrm>
          <a:prstGeom prst="rect">
            <a:avLst/>
          </a:prstGeom>
          <a:noFill/>
        </p:spPr>
        <p:txBody>
          <a:bodyPr wrap="square" rtlCol="0">
            <a:spAutoFit/>
          </a:bodyPr>
          <a:lstStyle/>
          <a:p>
            <a:r>
              <a:rPr lang="en-GB" sz="1200" dirty="0" smtClean="0"/>
              <a:t>Q</a:t>
            </a:r>
            <a:r>
              <a:rPr lang="en-GB" sz="1200" baseline="-25000" dirty="0"/>
              <a:t>1</a:t>
            </a:r>
          </a:p>
        </p:txBody>
      </p:sp>
      <p:sp>
        <p:nvSpPr>
          <p:cNvPr id="1048616" name="TextBox 41"/>
          <p:cNvSpPr txBox="1"/>
          <p:nvPr/>
        </p:nvSpPr>
        <p:spPr>
          <a:xfrm>
            <a:off x="2279436" y="4268085"/>
            <a:ext cx="372886" cy="336677"/>
          </a:xfrm>
          <a:prstGeom prst="rect">
            <a:avLst/>
          </a:prstGeom>
          <a:noFill/>
        </p:spPr>
        <p:txBody>
          <a:bodyPr wrap="square" rtlCol="0">
            <a:spAutoFit/>
          </a:bodyPr>
          <a:lstStyle/>
          <a:p>
            <a:r>
              <a:rPr lang="en-GB" sz="1200" dirty="0" smtClean="0"/>
              <a:t>P</a:t>
            </a:r>
            <a:endParaRPr lang="en-GB" sz="1200" baseline="-25000" dirty="0"/>
          </a:p>
        </p:txBody>
      </p:sp>
      <p:sp>
        <p:nvSpPr>
          <p:cNvPr id="1048617" name="TextBox 42"/>
          <p:cNvSpPr txBox="1"/>
          <p:nvPr/>
        </p:nvSpPr>
        <p:spPr>
          <a:xfrm>
            <a:off x="2276934" y="3820834"/>
            <a:ext cx="418250" cy="374777"/>
          </a:xfrm>
          <a:prstGeom prst="rect">
            <a:avLst/>
          </a:prstGeom>
          <a:noFill/>
        </p:spPr>
        <p:txBody>
          <a:bodyPr wrap="square" rtlCol="0">
            <a:spAutoFit/>
          </a:bodyPr>
          <a:lstStyle/>
          <a:p>
            <a:r>
              <a:rPr lang="en-GB" sz="1200" dirty="0"/>
              <a:t>P</a:t>
            </a:r>
            <a:r>
              <a:rPr lang="en-GB" sz="1200" baseline="-25000" dirty="0" smtClean="0"/>
              <a:t>1</a:t>
            </a:r>
            <a:endParaRPr lang="en-GB" sz="1200" baseline="-25000" dirty="0"/>
          </a:p>
        </p:txBody>
      </p:sp>
      <p:sp>
        <p:nvSpPr>
          <p:cNvPr id="1048618" name="TextBox 43"/>
          <p:cNvSpPr txBox="1"/>
          <p:nvPr/>
        </p:nvSpPr>
        <p:spPr>
          <a:xfrm>
            <a:off x="2271509" y="4674098"/>
            <a:ext cx="418250" cy="374777"/>
          </a:xfrm>
          <a:prstGeom prst="rect">
            <a:avLst/>
          </a:prstGeom>
          <a:noFill/>
        </p:spPr>
        <p:txBody>
          <a:bodyPr wrap="square" rtlCol="0">
            <a:spAutoFit/>
          </a:bodyPr>
          <a:lstStyle/>
          <a:p>
            <a:r>
              <a:rPr lang="en-GB" sz="1200" dirty="0" smtClean="0"/>
              <a:t>P</a:t>
            </a:r>
            <a:r>
              <a:rPr lang="en-GB" sz="1200" baseline="-25000" dirty="0"/>
              <a:t>O</a:t>
            </a:r>
          </a:p>
        </p:txBody>
      </p:sp>
      <p:sp>
        <p:nvSpPr>
          <p:cNvPr id="1048619" name="TextBox 44"/>
          <p:cNvSpPr txBox="1"/>
          <p:nvPr/>
        </p:nvSpPr>
        <p:spPr>
          <a:xfrm>
            <a:off x="4002443" y="4239838"/>
            <a:ext cx="372886" cy="336677"/>
          </a:xfrm>
          <a:prstGeom prst="rect">
            <a:avLst/>
          </a:prstGeom>
          <a:noFill/>
        </p:spPr>
        <p:txBody>
          <a:bodyPr wrap="square" rtlCol="0">
            <a:spAutoFit/>
          </a:bodyPr>
          <a:lstStyle/>
          <a:p>
            <a:r>
              <a:rPr lang="en-GB" sz="1200" dirty="0"/>
              <a:t>b</a:t>
            </a:r>
            <a:endParaRPr lang="en-GB" sz="1200" baseline="-25000" dirty="0"/>
          </a:p>
        </p:txBody>
      </p:sp>
      <p:sp>
        <p:nvSpPr>
          <p:cNvPr id="1048620" name="TextBox 45"/>
          <p:cNvSpPr txBox="1"/>
          <p:nvPr/>
        </p:nvSpPr>
        <p:spPr>
          <a:xfrm>
            <a:off x="3546942" y="3819090"/>
            <a:ext cx="372886" cy="336677"/>
          </a:xfrm>
          <a:prstGeom prst="rect">
            <a:avLst/>
          </a:prstGeom>
          <a:noFill/>
        </p:spPr>
        <p:txBody>
          <a:bodyPr wrap="square" rtlCol="0">
            <a:spAutoFit/>
          </a:bodyPr>
          <a:lstStyle/>
          <a:p>
            <a:r>
              <a:rPr lang="en-GB" sz="1200" dirty="0" smtClean="0"/>
              <a:t>a</a:t>
            </a:r>
            <a:endParaRPr lang="en-GB" sz="1200" baseline="-25000" dirty="0"/>
          </a:p>
        </p:txBody>
      </p:sp>
      <p:sp>
        <p:nvSpPr>
          <p:cNvPr id="1048621" name="TextBox 46"/>
          <p:cNvSpPr txBox="1"/>
          <p:nvPr/>
        </p:nvSpPr>
        <p:spPr>
          <a:xfrm>
            <a:off x="4439391" y="4637217"/>
            <a:ext cx="372886" cy="336677"/>
          </a:xfrm>
          <a:prstGeom prst="rect">
            <a:avLst/>
          </a:prstGeom>
          <a:noFill/>
        </p:spPr>
        <p:txBody>
          <a:bodyPr wrap="square" rtlCol="0">
            <a:spAutoFit/>
          </a:bodyPr>
          <a:lstStyle/>
          <a:p>
            <a:r>
              <a:rPr lang="en-GB" sz="1200" dirty="0" smtClean="0"/>
              <a:t>c</a:t>
            </a:r>
            <a:endParaRPr lang="en-GB" sz="1200" baseline="-25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GB" dirty="0" smtClean="0"/>
              <a:t>Demand Function	</a:t>
            </a:r>
            <a:endParaRPr lang="en-GB" dirty="0"/>
          </a:p>
        </p:txBody>
      </p:sp>
      <p:sp>
        <p:nvSpPr>
          <p:cNvPr id="1048625" name="Content Placeholder 2"/>
          <p:cNvSpPr>
            <a:spLocks noGrp="1" noRot="1" noChangeAspect="1" noMove="1" noResize="1" noEditPoints="1" noAdjustHandles="1" noChangeArrowheads="1" noChangeShapeType="1" noTextEdit="1"/>
          </p:cNvSpPr>
          <p:nvPr>
            <p:ph idx="1"/>
          </p:nvPr>
        </p:nvSpPr>
        <p:spPr>
          <a:xfrm>
            <a:off x="838200" y="1825625"/>
            <a:ext cx="10515600" cy="4771118"/>
          </a:xfrm>
          <a:blipFill rotWithShape="0">
            <a:blip r:embed="rId2" cstate="print"/>
            <a:stretch>
              <a:fillRect l="-1217" t="-2043" r="-1159"/>
            </a:stretch>
          </a:blipFill>
        </p:spPr>
        <p:txBody>
          <a:bodyPr/>
          <a:lstStyle/>
          <a:p>
            <a:r>
              <a:rPr lang="en-GB">
                <a:no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3455"/>
            <a:ext cx="10515600" cy="5553508"/>
          </a:xfrm>
        </p:spPr>
        <p:txBody>
          <a:bodyPr>
            <a:normAutofit lnSpcReduction="10000"/>
          </a:bodyPr>
          <a:lstStyle/>
          <a:p>
            <a:pPr algn="ctr">
              <a:buNone/>
            </a:pPr>
            <a:r>
              <a:rPr lang="en-US" sz="2600" dirty="0" smtClean="0"/>
              <a:t>   OUTLINE/DESCRIPTION</a:t>
            </a:r>
          </a:p>
          <a:p>
            <a:pPr algn="just">
              <a:buNone/>
            </a:pPr>
            <a:r>
              <a:rPr lang="en-US" sz="2600" dirty="0" smtClean="0"/>
              <a:t>  Law of management economics, management models, revenue of the firms, production decision, cost of production, profit analysis of the firms, pricing techniques location and  localization of industries, industrial growth in Nigeria, the size of the firm integration and diversification marketing; demand and forecasting. Distributive trade in Nigeria, business finance, investment, capital budgeting and management control. Government policies and firm. Financing Technology: Capital equipment investment appraisal methods. Break even analysis. Budgeting and financial control. Fundamentals of cost accounting with emphasis on production costing. Areas of conflicts between Engineering valuation. Management: </a:t>
            </a:r>
            <a:r>
              <a:rPr lang="en-US" sz="2600" dirty="0" err="1" smtClean="0"/>
              <a:t>Organzational</a:t>
            </a:r>
            <a:r>
              <a:rPr lang="en-US" sz="2600" dirty="0" smtClean="0"/>
              <a:t> structure and  behavior, engineer to engineer manager transition, managerial functions, principles and techniques of planning, forecasting organizing technical activities, project selection and management, style of leadership and management techniques.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GB" dirty="0" smtClean="0"/>
              <a:t>Factors affecting Demand</a:t>
            </a:r>
            <a:endParaRPr lang="en-GB" dirty="0"/>
          </a:p>
        </p:txBody>
      </p:sp>
      <p:sp>
        <p:nvSpPr>
          <p:cNvPr id="1048644" name="Content Placeholder 2"/>
          <p:cNvSpPr>
            <a:spLocks noGrp="1"/>
          </p:cNvSpPr>
          <p:nvPr>
            <p:ph idx="1"/>
          </p:nvPr>
        </p:nvSpPr>
        <p:spPr/>
        <p:txBody>
          <a:bodyPr>
            <a:normAutofit fontScale="96429"/>
          </a:bodyPr>
          <a:lstStyle/>
          <a:p>
            <a:r>
              <a:rPr lang="en-GB" dirty="0" smtClean="0"/>
              <a:t>Price of Goods</a:t>
            </a:r>
          </a:p>
          <a:p>
            <a:r>
              <a:rPr lang="en-GB" dirty="0" smtClean="0"/>
              <a:t>Price of related goods (Substitute / complementary goods)</a:t>
            </a:r>
          </a:p>
          <a:p>
            <a:r>
              <a:rPr lang="en-GB" dirty="0" smtClean="0"/>
              <a:t>Income</a:t>
            </a:r>
          </a:p>
          <a:p>
            <a:r>
              <a:rPr lang="en-GB" dirty="0" smtClean="0"/>
              <a:t>Population</a:t>
            </a:r>
          </a:p>
          <a:p>
            <a:r>
              <a:rPr lang="en-GB" dirty="0" smtClean="0"/>
              <a:t>Value of Money</a:t>
            </a:r>
          </a:p>
          <a:p>
            <a:r>
              <a:rPr lang="en-GB" dirty="0" smtClean="0"/>
              <a:t>Weather condition</a:t>
            </a:r>
          </a:p>
          <a:p>
            <a:r>
              <a:rPr lang="en-GB" dirty="0" smtClean="0"/>
              <a:t>Advertisement</a:t>
            </a:r>
          </a:p>
          <a:p>
            <a:r>
              <a:rPr lang="en-GB" dirty="0" smtClean="0"/>
              <a:t>Expectation of future change in price</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GB" dirty="0" smtClean="0"/>
              <a:t>Factors affecting Demand</a:t>
            </a:r>
            <a:endParaRPr lang="en-GB" dirty="0"/>
          </a:p>
        </p:txBody>
      </p:sp>
      <p:sp>
        <p:nvSpPr>
          <p:cNvPr id="1048646" name="Content Placeholder 2"/>
          <p:cNvSpPr>
            <a:spLocks noGrp="1"/>
          </p:cNvSpPr>
          <p:nvPr>
            <p:ph idx="1"/>
          </p:nvPr>
        </p:nvSpPr>
        <p:spPr/>
        <p:txBody>
          <a:bodyPr/>
          <a:lstStyle/>
          <a:p>
            <a:r>
              <a:rPr lang="en-GB" dirty="0" smtClean="0"/>
              <a:t>Government policy (taxation)</a:t>
            </a:r>
          </a:p>
          <a:p>
            <a:r>
              <a:rPr lang="en-GB" dirty="0" smtClean="0"/>
              <a:t>Availability of credit facilities</a:t>
            </a:r>
          </a:p>
          <a:p>
            <a:r>
              <a:rPr lang="en-GB" dirty="0" smtClean="0"/>
              <a:t>Multiplicity of users</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GB" dirty="0" smtClean="0"/>
              <a:t>Types of Demand	</a:t>
            </a:r>
            <a:endParaRPr lang="en-GB" dirty="0"/>
          </a:p>
        </p:txBody>
      </p:sp>
      <p:sp>
        <p:nvSpPr>
          <p:cNvPr id="1048648" name="Content Placeholder 2"/>
          <p:cNvSpPr>
            <a:spLocks noGrp="1"/>
          </p:cNvSpPr>
          <p:nvPr>
            <p:ph idx="1"/>
          </p:nvPr>
        </p:nvSpPr>
        <p:spPr/>
        <p:txBody>
          <a:bodyPr>
            <a:normAutofit fontScale="96429"/>
          </a:bodyPr>
          <a:lstStyle/>
          <a:p>
            <a:r>
              <a:rPr lang="en-GB" dirty="0" smtClean="0"/>
              <a:t>Direct and Indirect</a:t>
            </a:r>
          </a:p>
          <a:p>
            <a:r>
              <a:rPr lang="en-GB" dirty="0" smtClean="0"/>
              <a:t>Derived and autonomous</a:t>
            </a:r>
          </a:p>
          <a:p>
            <a:r>
              <a:rPr lang="en-GB" dirty="0" smtClean="0"/>
              <a:t>Durable and non durable goods demand</a:t>
            </a:r>
          </a:p>
          <a:p>
            <a:r>
              <a:rPr lang="en-GB" dirty="0" smtClean="0"/>
              <a:t>Firm and Industry demand</a:t>
            </a:r>
          </a:p>
          <a:p>
            <a:r>
              <a:rPr lang="en-GB" dirty="0" smtClean="0"/>
              <a:t>Total market / Segment demand</a:t>
            </a:r>
          </a:p>
          <a:p>
            <a:r>
              <a:rPr lang="en-GB" dirty="0" smtClean="0"/>
              <a:t>Short run / Long run demand</a:t>
            </a:r>
          </a:p>
          <a:p>
            <a:r>
              <a:rPr lang="en-GB" dirty="0" smtClean="0"/>
              <a:t>Joint / Composite demand</a:t>
            </a:r>
          </a:p>
          <a:p>
            <a:r>
              <a:rPr lang="en-GB" dirty="0" smtClean="0"/>
              <a:t>Price demand / Income demand / Cross demand</a:t>
            </a:r>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r>
              <a:rPr lang="en-GB" dirty="0" smtClean="0"/>
              <a:t>Elasticity of Demand		</a:t>
            </a:r>
            <a:endParaRPr lang="en-GB" dirty="0"/>
          </a:p>
        </p:txBody>
      </p:sp>
      <p:sp>
        <p:nvSpPr>
          <p:cNvPr id="1048650"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043" t="-2241" r="-1159"/>
            </a:stretch>
          </a:blipFill>
        </p:spPr>
        <p:txBody>
          <a:bodyPr/>
          <a:lstStyle/>
          <a:p>
            <a:r>
              <a:rPr lang="en-GB">
                <a:noFil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GB" dirty="0" smtClean="0"/>
              <a:t>Cross Elasticity</a:t>
            </a:r>
            <a:endParaRPr lang="en-GB" dirty="0"/>
          </a:p>
        </p:txBody>
      </p:sp>
      <p:sp>
        <p:nvSpPr>
          <p:cNvPr id="4" name="Content Placeholder 3"/>
          <p:cNvSpPr>
            <a:spLocks noGrp="1"/>
          </p:cNvSpPr>
          <p:nvPr>
            <p:ph idx="1"/>
          </p:nvPr>
        </p:nvSpPr>
        <p:spPr/>
        <p:txBody>
          <a:bodyPr/>
          <a:lstStyle/>
          <a:p>
            <a:r>
              <a:rPr lang="en-US" dirty="0" smtClean="0"/>
              <a:t>Cross Elasticity = Percentage Change in Quantity Demanded of A/ Percentage Change in Price of B</a:t>
            </a:r>
          </a:p>
          <a:p>
            <a:r>
              <a:rPr lang="en-US" dirty="0" smtClean="0"/>
              <a:t>Theories of elasticity is useful in making decisions on:</a:t>
            </a:r>
          </a:p>
          <a:p>
            <a:pPr>
              <a:buFont typeface="Wingdings" pitchFamily="2" charset="2"/>
              <a:buChar char="Ø"/>
            </a:pPr>
            <a:r>
              <a:rPr lang="en-US" dirty="0" smtClean="0"/>
              <a:t>Production</a:t>
            </a:r>
          </a:p>
          <a:p>
            <a:pPr>
              <a:buFont typeface="Wingdings" pitchFamily="2" charset="2"/>
              <a:buChar char="Ø"/>
            </a:pPr>
            <a:r>
              <a:rPr lang="en-US" dirty="0" smtClean="0"/>
              <a:t>Price Fixation</a:t>
            </a:r>
          </a:p>
          <a:p>
            <a:pPr>
              <a:buFont typeface="Wingdings" pitchFamily="2" charset="2"/>
              <a:buChar char="Ø"/>
            </a:pPr>
            <a:r>
              <a:rPr lang="en-US" dirty="0" smtClean="0"/>
              <a:t>Distribution</a:t>
            </a:r>
          </a:p>
          <a:p>
            <a:pPr>
              <a:buFont typeface="Wingdings" pitchFamily="2" charset="2"/>
              <a:buChar char="Ø"/>
            </a:pPr>
            <a:r>
              <a:rPr lang="en-US" dirty="0" smtClean="0"/>
              <a:t>International Trade</a:t>
            </a:r>
          </a:p>
          <a:p>
            <a:pPr>
              <a:buFont typeface="Wingdings" pitchFamily="2" charset="2"/>
              <a:buChar char="Ø"/>
            </a:pPr>
            <a:r>
              <a:rPr lang="en-US" dirty="0" smtClean="0"/>
              <a:t>Public Finance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en-GB" dirty="0" smtClean="0"/>
              <a:t>Example</a:t>
            </a:r>
            <a:endParaRPr lang="en-GB" dirty="0"/>
          </a:p>
        </p:txBody>
      </p:sp>
      <p:sp>
        <p:nvSpPr>
          <p:cNvPr id="1048656" name="Content Placeholder 2"/>
          <p:cNvSpPr>
            <a:spLocks noGrp="1"/>
          </p:cNvSpPr>
          <p:nvPr>
            <p:ph idx="1"/>
          </p:nvPr>
        </p:nvSpPr>
        <p:spPr/>
        <p:txBody>
          <a:bodyPr/>
          <a:lstStyle/>
          <a:p>
            <a:pPr marL="0" indent="0" algn="just">
              <a:buNone/>
            </a:pPr>
            <a:r>
              <a:rPr lang="en-GB" dirty="0" smtClean="0"/>
              <a:t>The demand for a product rises from 500 units to 600 units where the price of a particular product reduces from N25 000 to N22 000. Find the cross elasticity of demand for the two products. What is the nature of their relationship?</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3: Production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Definition</a:t>
            </a:r>
          </a:p>
          <a:p>
            <a:pPr>
              <a:buNone/>
            </a:pPr>
            <a:r>
              <a:rPr lang="en-US" dirty="0" smtClean="0"/>
              <a:t>   </a:t>
            </a:r>
            <a:r>
              <a:rPr lang="en-US" sz="4000" dirty="0" smtClean="0"/>
              <a:t>The principal aim of any economic activity is creation of utility (satisfaction); hence, all activities that provide utility or which assist to provide satisfaction in the future time are regarded as production. Firms are involved in production processes and they refer to entities created by persons to organize and spur production. A firm makes use of factors of production to transform resources into good and services and which eventually create utility.</a:t>
            </a:r>
            <a:endParaRPr lang="en-US" sz="4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0515600" cy="5491163"/>
          </a:xfrm>
        </p:spPr>
        <p:txBody>
          <a:bodyPr>
            <a:noAutofit/>
          </a:bodyPr>
          <a:lstStyle/>
          <a:p>
            <a:r>
              <a:rPr lang="en-US" sz="4000" dirty="0" smtClean="0"/>
              <a:t>Types of Production</a:t>
            </a:r>
          </a:p>
          <a:p>
            <a:pPr>
              <a:buNone/>
            </a:pPr>
            <a:endParaRPr lang="en-US" sz="4000" dirty="0" smtClean="0"/>
          </a:p>
          <a:p>
            <a:pPr>
              <a:buFont typeface="Wingdings" pitchFamily="2" charset="2"/>
              <a:buChar char="Ø"/>
            </a:pPr>
            <a:r>
              <a:rPr lang="en-US" sz="4000" dirty="0" smtClean="0"/>
              <a:t>Primary Production: This is done by extractive industries like agriculture, mining, oil industry. The activities involve extraction of ores and other natural resources from beneath the earth crust, water bodies etc.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2673"/>
            <a:ext cx="10515600" cy="5574290"/>
          </a:xfrm>
        </p:spPr>
        <p:txBody>
          <a:bodyPr/>
          <a:lstStyle/>
          <a:p>
            <a:endParaRPr lang="en-US" sz="4000" dirty="0" smtClean="0"/>
          </a:p>
          <a:p>
            <a:endParaRPr lang="en-US" sz="4000" dirty="0" smtClean="0"/>
          </a:p>
          <a:p>
            <a:pPr>
              <a:buNone/>
            </a:pPr>
            <a:r>
              <a:rPr lang="en-US" sz="4000" dirty="0" smtClean="0"/>
              <a:t>  Secondary Production: This is largely manifested in manufacturing activities in the various industries involved in making finished and semi finished products from crude materials.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dirty="0" smtClean="0"/>
              <a:t> </a:t>
            </a:r>
            <a:r>
              <a:rPr lang="en-US" sz="4000" dirty="0" smtClean="0"/>
              <a:t>Tertiary Production: The production activities involved here include all services which cause finished goods to reach final consumers. Activities in this category include warehousing, wholesales, retailing, haulage, communication, banking, insurance, law, health etc</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COURSE OBJECTIVES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5636"/>
            <a:ext cx="10515600" cy="5761327"/>
          </a:xfrm>
        </p:spPr>
        <p:txBody>
          <a:bodyPr>
            <a:normAutofit fontScale="70000" lnSpcReduction="20000"/>
          </a:bodyPr>
          <a:lstStyle/>
          <a:p>
            <a:r>
              <a:rPr lang="en-US" sz="5700" dirty="0" smtClean="0"/>
              <a:t>Factors of Production</a:t>
            </a:r>
          </a:p>
          <a:p>
            <a:pPr>
              <a:buNone/>
            </a:pPr>
            <a:r>
              <a:rPr lang="en-US" sz="5700" dirty="0" smtClean="0"/>
              <a:t>   These are resources that are combined together to achieve creation of utility. Each Factor gets rewarded based on its contribution to the production process. These factors include:</a:t>
            </a:r>
          </a:p>
          <a:p>
            <a:pPr>
              <a:buFont typeface="Wingdings" pitchFamily="2" charset="2"/>
              <a:buChar char="Ø"/>
            </a:pPr>
            <a:r>
              <a:rPr lang="en-US" sz="5700" dirty="0" smtClean="0"/>
              <a:t> Entrepreneur:</a:t>
            </a:r>
          </a:p>
          <a:p>
            <a:pPr>
              <a:buNone/>
            </a:pPr>
            <a:r>
              <a:rPr lang="en-US" sz="5700" dirty="0" smtClean="0"/>
              <a:t>   An individual or group of individuals which forms  an entity called firm. The reward of an enterprise or entrepreneur is profit. This factor is concerned with decision making, management control, division of income, risk taking and bearing of uncertainties, innovations etc</a:t>
            </a:r>
          </a:p>
          <a:p>
            <a:pPr>
              <a:buFont typeface="Wingdings" pitchFamily="2" charset="2"/>
              <a:buChar char="Ø"/>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rmAutofit fontScale="85000" lnSpcReduction="20000"/>
          </a:bodyPr>
          <a:lstStyle/>
          <a:p>
            <a:pPr>
              <a:buFont typeface="Wingdings" pitchFamily="2" charset="2"/>
              <a:buChar char="Ø"/>
            </a:pPr>
            <a:r>
              <a:rPr lang="en-US" sz="4000" dirty="0" smtClean="0"/>
              <a:t>Capital:</a:t>
            </a:r>
          </a:p>
          <a:p>
            <a:pPr>
              <a:buNone/>
            </a:pPr>
            <a:r>
              <a:rPr lang="en-US" sz="4000" dirty="0" smtClean="0"/>
              <a:t>   These are man made resources whose rewards    manifest as interests. They can be classified as fixed or circulating.</a:t>
            </a:r>
          </a:p>
          <a:p>
            <a:pPr>
              <a:buFont typeface="Wingdings" pitchFamily="2" charset="2"/>
              <a:buChar char="Ø"/>
            </a:pPr>
            <a:r>
              <a:rPr lang="en-US" sz="4000" dirty="0" smtClean="0"/>
              <a:t>Land: Refers to any natural resource. The reward of land is rent. The supply of land is limited although reclamation is possible in some sense. Although fixed in supply, lands have alternative uses. Land is not homogenous and values vary from place to place. It may be subject to diminishing returns and it is not mobile.</a:t>
            </a:r>
          </a:p>
          <a:p>
            <a:pPr>
              <a:buFont typeface="Wingdings" pitchFamily="2" charset="2"/>
              <a:buChar char="Ø"/>
            </a:pPr>
            <a:r>
              <a:rPr lang="en-US" sz="4000" dirty="0" err="1" smtClean="0"/>
              <a:t>Labour</a:t>
            </a:r>
            <a:r>
              <a:rPr lang="en-US" sz="4000" dirty="0" smtClean="0"/>
              <a:t> : These are skilled and unskilled persons employed to create utility and whose rewards manifest as wages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GB" dirty="0" smtClean="0"/>
              <a:t>Weeks 4&amp;5: Cost, Revenue &amp; Break- Even</a:t>
            </a:r>
            <a:endParaRPr lang="en-GB" dirty="0"/>
          </a:p>
        </p:txBody>
      </p:sp>
      <p:sp>
        <p:nvSpPr>
          <p:cNvPr id="1048660" name="Content Placeholder 2"/>
          <p:cNvSpPr>
            <a:spLocks noGrp="1"/>
          </p:cNvSpPr>
          <p:nvPr>
            <p:ph idx="1"/>
          </p:nvPr>
        </p:nvSpPr>
        <p:spPr/>
        <p:txBody>
          <a:bodyPr/>
          <a:lstStyle/>
          <a:p>
            <a:pPr marL="0" indent="0">
              <a:buNone/>
            </a:pPr>
            <a:r>
              <a:rPr lang="en-GB" sz="4000" dirty="0" smtClean="0"/>
              <a:t>Concept of cost can be theoretically grouped into two over-lapping categories:</a:t>
            </a:r>
          </a:p>
          <a:p>
            <a:pPr marL="571500" indent="-571500">
              <a:buFont typeface="+mj-lt"/>
              <a:buAutoNum type="romanLcPeriod"/>
            </a:pPr>
            <a:r>
              <a:rPr lang="en-GB" sz="4000" dirty="0" smtClean="0"/>
              <a:t>Concepts used for accounting purposes; and</a:t>
            </a:r>
          </a:p>
          <a:p>
            <a:pPr marL="571500" indent="-571500">
              <a:buFont typeface="+mj-lt"/>
              <a:buAutoNum type="romanLcPeriod"/>
            </a:pPr>
            <a:r>
              <a:rPr lang="en-GB" sz="4000" dirty="0" smtClean="0"/>
              <a:t>Analytical cost concepts used in economic analysis of business activities.</a:t>
            </a:r>
          </a:p>
          <a:p>
            <a:pPr marL="571500" indent="-571500">
              <a:buFont typeface="+mj-lt"/>
              <a:buAutoNum type="romanLcPeriod"/>
            </a:pPr>
            <a:endParaRPr lang="en-GB" dirty="0"/>
          </a:p>
          <a:p>
            <a:pPr marL="0" indent="0">
              <a:buNone/>
            </a:pPr>
            <a:endParaRPr lang="en-GB" dirty="0" smtClean="0"/>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GB" dirty="0" smtClean="0"/>
              <a:t>Accounting cost concept</a:t>
            </a:r>
            <a:endParaRPr lang="en-GB" dirty="0"/>
          </a:p>
        </p:txBody>
      </p:sp>
      <p:sp>
        <p:nvSpPr>
          <p:cNvPr id="1048662" name="Content Placeholder 2"/>
          <p:cNvSpPr>
            <a:spLocks noGrp="1"/>
          </p:cNvSpPr>
          <p:nvPr>
            <p:ph idx="1"/>
          </p:nvPr>
        </p:nvSpPr>
        <p:spPr>
          <a:xfrm>
            <a:off x="838200" y="1825624"/>
            <a:ext cx="10515600" cy="5032375"/>
          </a:xfrm>
        </p:spPr>
        <p:txBody>
          <a:bodyPr>
            <a:noAutofit/>
          </a:bodyPr>
          <a:lstStyle/>
          <a:p>
            <a:pPr algn="just"/>
            <a:r>
              <a:rPr lang="en-GB" sz="4000" dirty="0" smtClean="0"/>
              <a:t>Opportunity cost and actual or explicit cost: </a:t>
            </a:r>
            <a:r>
              <a:rPr lang="en-GB" sz="4000" dirty="0" err="1" smtClean="0"/>
              <a:t>Oportunity</a:t>
            </a:r>
            <a:r>
              <a:rPr lang="en-GB" sz="4000" dirty="0" smtClean="0"/>
              <a:t> cost is the expected returns from the second best use of an economic resource while actual costs are those out of the pocket costs of labour, material, machine, plant building and other factors of production.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2055"/>
            <a:ext cx="10515600" cy="5324908"/>
          </a:xfrm>
        </p:spPr>
        <p:txBody>
          <a:bodyPr>
            <a:normAutofit/>
          </a:bodyPr>
          <a:lstStyle/>
          <a:p>
            <a:pPr algn="just"/>
            <a:r>
              <a:rPr lang="en-GB" sz="4000" dirty="0" smtClean="0"/>
              <a:t>Business and Full Costs: Business cost are all expenses incurred in carrying out business while full cost include: business cost, opportunity cost and normal profit.</a:t>
            </a:r>
          </a:p>
          <a:p>
            <a:pPr algn="just"/>
            <a:r>
              <a:rPr lang="en-GB" sz="4000" dirty="0" smtClean="0"/>
              <a:t>Explicit and Implicit costs: Explicit costs are cash payments recorded in accounting practices such as wages, salaries, etc. while implicit cost are the cost that do not appear in business accounting system.</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a:xfrm>
            <a:off x="838200" y="44133"/>
            <a:ext cx="10515600" cy="1325563"/>
          </a:xfrm>
        </p:spPr>
        <p:txBody>
          <a:bodyPr/>
          <a:lstStyle/>
          <a:p>
            <a:r>
              <a:rPr lang="en-GB" dirty="0" smtClean="0"/>
              <a:t>Analytical cost concept	</a:t>
            </a:r>
            <a:endParaRPr lang="en-GB" dirty="0"/>
          </a:p>
        </p:txBody>
      </p:sp>
      <p:sp>
        <p:nvSpPr>
          <p:cNvPr id="1048664" name="Content Placeholder 2"/>
          <p:cNvSpPr>
            <a:spLocks noGrp="1"/>
          </p:cNvSpPr>
          <p:nvPr>
            <p:ph idx="1"/>
          </p:nvPr>
        </p:nvSpPr>
        <p:spPr>
          <a:xfrm>
            <a:off x="635000" y="1247776"/>
            <a:ext cx="10718800" cy="5782944"/>
          </a:xfrm>
        </p:spPr>
        <p:txBody>
          <a:bodyPr>
            <a:normAutofit fontScale="96429"/>
          </a:bodyPr>
          <a:lstStyle/>
          <a:p>
            <a:pPr algn="just"/>
            <a:r>
              <a:rPr lang="en-GB" sz="4000" dirty="0" smtClean="0"/>
              <a:t>Fixed and Variable costs: Fixed costs are costs that remain fixed in volume for a certain level of output while variable costs vary with variation in output. They include cost of raw materials.</a:t>
            </a:r>
          </a:p>
          <a:p>
            <a:pPr algn="just"/>
            <a:r>
              <a:rPr lang="en-GB" sz="4000" dirty="0" smtClean="0"/>
              <a:t>Total, Average and Marginal costs: Total cost refers to the total expenditure on the production of goods and services. Average cost is obtained by dividing the total cost by the output Q, while marginal cost is the additional cost of producing one extra unit of a product.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a:bodyPr>
          <a:lstStyle/>
          <a:p>
            <a:pPr algn="just"/>
            <a:r>
              <a:rPr lang="en-GB" sz="4000" dirty="0" smtClean="0"/>
              <a:t>Short Run and Long Run costs: Short run costs change as desired output changes given a constant size of firm, while long run costs are costs incurred on firm’s fixed assets such as plant, machinery and buildings, etc.</a:t>
            </a:r>
          </a:p>
          <a:p>
            <a:pPr algn="just"/>
            <a:r>
              <a:rPr lang="en-GB" sz="4000" dirty="0" smtClean="0"/>
              <a:t>Other costs include: Incremental and sunk costs, Historical and replacement costs, private and social costs</a:t>
            </a:r>
          </a:p>
          <a:p>
            <a:endParaRPr lang="en-US" sz="4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GB" dirty="0" smtClean="0"/>
              <a:t>Cost Functions</a:t>
            </a:r>
            <a:endParaRPr lang="en-GB" dirty="0"/>
          </a:p>
        </p:txBody>
      </p:sp>
      <p:sp>
        <p:nvSpPr>
          <p:cNvPr id="1048666"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cstate="print"/>
            <a:stretch>
              <a:fillRect l="-1217" t="-1937" r="-1623"/>
            </a:stretch>
          </a:blipFill>
        </p:spPr>
        <p:txBody>
          <a:bodyPr/>
          <a:lstStyle/>
          <a:p>
            <a:r>
              <a:rPr lang="en-GB">
                <a:noFill/>
              </a:rPr>
              <a:t> </a:t>
            </a:r>
          </a:p>
        </p:txBody>
      </p:sp>
      <p:sp>
        <p:nvSpPr>
          <p:cNvPr id="1048667" name="TextBox 3"/>
          <p:cNvSpPr txBox="1"/>
          <p:nvPr/>
        </p:nvSpPr>
        <p:spPr>
          <a:xfrm>
            <a:off x="7498080" y="2956816"/>
            <a:ext cx="5709920" cy="1823466"/>
          </a:xfrm>
          <a:prstGeom prst="rect">
            <a:avLst/>
          </a:prstGeom>
          <a:noFill/>
        </p:spPr>
        <p:txBody>
          <a:bodyPr wrap="square" rtlCol="0">
            <a:spAutoFit/>
          </a:bodyPr>
          <a:lstStyle/>
          <a:p>
            <a:r>
              <a:rPr lang="en-GB" sz="2800" dirty="0" smtClean="0"/>
              <a:t>Where  a    =    Total fixed cost</a:t>
            </a:r>
          </a:p>
          <a:p>
            <a:r>
              <a:rPr lang="en-GB" sz="2800" dirty="0"/>
              <a:t>	</a:t>
            </a:r>
            <a:r>
              <a:rPr lang="en-GB" sz="2800" dirty="0" smtClean="0"/>
              <a:t>  </a:t>
            </a:r>
            <a:r>
              <a:rPr lang="en-GB" sz="2800" dirty="0" err="1" smtClean="0"/>
              <a:t>bQ</a:t>
            </a:r>
            <a:r>
              <a:rPr lang="en-GB" sz="2800" dirty="0" smtClean="0"/>
              <a:t> = Total variable cost</a:t>
            </a:r>
          </a:p>
          <a:p>
            <a:r>
              <a:rPr lang="en-GB" sz="2800"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GB" dirty="0" smtClean="0"/>
              <a:t>Cost Function Cont’d</a:t>
            </a:r>
            <a:endParaRPr lang="en-GB" dirty="0"/>
          </a:p>
        </p:txBody>
      </p:sp>
      <p:sp>
        <p:nvSpPr>
          <p:cNvPr id="1048669"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t="-2241"/>
            </a:stretch>
          </a:blipFill>
        </p:spPr>
        <p:txBody>
          <a:bodyPr/>
          <a:lstStyle/>
          <a:p>
            <a:r>
              <a:rPr lang="en-GB">
                <a:no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GB" dirty="0" smtClean="0"/>
              <a:t>Cubic Cost Function</a:t>
            </a:r>
            <a:endParaRPr lang="en-GB" dirty="0"/>
          </a:p>
        </p:txBody>
      </p:sp>
      <p:sp>
        <p:nvSpPr>
          <p:cNvPr id="1048671"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a:stretch>
          </a:blipFill>
        </p:spPr>
        <p:txBody>
          <a:bodyPr/>
          <a:lstStyle/>
          <a:p>
            <a:r>
              <a:rPr lang="en-GB">
                <a:no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GB" dirty="0" smtClean="0"/>
              <a:t>Week 1: Managerial Economics and Management Models</a:t>
            </a:r>
            <a:endParaRPr lang="en-GB" dirty="0"/>
          </a:p>
        </p:txBody>
      </p:sp>
      <p:sp>
        <p:nvSpPr>
          <p:cNvPr id="1048640" name="Content Placeholder 2"/>
          <p:cNvSpPr>
            <a:spLocks noGrp="1"/>
          </p:cNvSpPr>
          <p:nvPr>
            <p:ph idx="1"/>
          </p:nvPr>
        </p:nvSpPr>
        <p:spPr/>
        <p:txBody>
          <a:bodyPr>
            <a:normAutofit fontScale="92500" lnSpcReduction="20000"/>
          </a:bodyPr>
          <a:lstStyle/>
          <a:p>
            <a:pPr algn="just"/>
            <a:r>
              <a:rPr lang="en-GB" sz="4000" dirty="0" smtClean="0"/>
              <a:t>The serious gap between logic and economic theories have to be bridged in order to allow managers and chief executives arrive reliable and well informed practical decisions that will guide policy directions.</a:t>
            </a:r>
          </a:p>
          <a:p>
            <a:pPr algn="just"/>
            <a:r>
              <a:rPr lang="en-GB" sz="4000" dirty="0" smtClean="0"/>
              <a:t>The merging of economic theories and methodology with analytical tools for decision making in allocation of resources whether at private or public sector level  is the reason for Managerial Economics- K.K. </a:t>
            </a:r>
            <a:r>
              <a:rPr lang="en-GB" sz="4000" dirty="0" err="1" smtClean="0"/>
              <a:t>Seo</a:t>
            </a:r>
            <a:r>
              <a:rPr lang="en-GB" sz="4000" dirty="0" smtClean="0"/>
              <a:t> and B.J. Winger</a:t>
            </a:r>
          </a:p>
          <a:p>
            <a:pPr algn="just"/>
            <a:endParaRPr lang="en-GB"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GB" dirty="0" smtClean="0"/>
              <a:t>Cost Minimization</a:t>
            </a:r>
            <a:endParaRPr lang="en-GB" dirty="0"/>
          </a:p>
        </p:txBody>
      </p:sp>
      <p:sp>
        <p:nvSpPr>
          <p:cNvPr id="104867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cstate="print"/>
            <a:stretch>
              <a:fillRect l="-1217" t="-1937" r="-1159"/>
            </a:stretch>
          </a:blipFill>
        </p:spPr>
        <p:txBody>
          <a:bodyPr/>
          <a:lstStyle/>
          <a:p>
            <a:r>
              <a:rPr lang="en-GB">
                <a:noFill/>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
          <p:cNvSpPr>
            <a:spLocks noGrp="1"/>
          </p:cNvSpPr>
          <p:nvPr>
            <p:ph type="title"/>
          </p:nvPr>
        </p:nvSpPr>
        <p:spPr/>
        <p:txBody>
          <a:bodyPr/>
          <a:lstStyle/>
          <a:p>
            <a:r>
              <a:rPr lang="en-GB" dirty="0" smtClean="0"/>
              <a:t>Output optimization in short run</a:t>
            </a:r>
            <a:endParaRPr lang="en-GB" dirty="0"/>
          </a:p>
        </p:txBody>
      </p:sp>
      <p:sp>
        <p:nvSpPr>
          <p:cNvPr id="1048675"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t="-2241" r="-1159" b="-840"/>
            </a:stretch>
          </a:blipFill>
        </p:spPr>
        <p:txBody>
          <a:bodyPr/>
          <a:lstStyle/>
          <a:p>
            <a:r>
              <a:rPr lang="en-GB">
                <a:no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982"/>
            <a:ext cx="10515600" cy="5698981"/>
          </a:xfrm>
        </p:spPr>
        <p:txBody>
          <a:bodyPr/>
          <a:lstStyle/>
          <a:p>
            <a:r>
              <a:rPr lang="en-US" sz="4000" dirty="0" smtClean="0"/>
              <a:t>Revenue</a:t>
            </a:r>
          </a:p>
          <a:p>
            <a:pPr>
              <a:buFont typeface="Wingdings" pitchFamily="2" charset="2"/>
              <a:buChar char="Ø"/>
            </a:pPr>
            <a:r>
              <a:rPr lang="en-US" sz="4000" dirty="0" smtClean="0"/>
              <a:t> Refers to receipts of a firm from sales of a given amount of good/commodity. Revenues are cash inflows as against costs which are expenses.</a:t>
            </a:r>
          </a:p>
          <a:p>
            <a:pPr>
              <a:buFont typeface="Wingdings" pitchFamily="2" charset="2"/>
              <a:buChar char="Ø"/>
            </a:pPr>
            <a:r>
              <a:rPr lang="en-US" sz="4000" dirty="0" smtClean="0"/>
              <a:t>Frequently studied revenues include total revenue, average revenue and marginal revenue.</a:t>
            </a:r>
          </a:p>
          <a:p>
            <a:pPr>
              <a:buFont typeface="Wingdings" pitchFamily="2" charset="2"/>
              <a:buChar char="Ø"/>
            </a:pPr>
            <a:r>
              <a:rPr lang="en-US" sz="4000" dirty="0" smtClean="0"/>
              <a:t>Total revenue represent total income of a firm obtained by multiplying the quantity of commodity sold by the price of the commodity.</a:t>
            </a:r>
          </a:p>
          <a:p>
            <a:pPr>
              <a:buNone/>
            </a:pPr>
            <a:endParaRPr lang="en-US" sz="4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3455"/>
            <a:ext cx="10515600" cy="5553508"/>
          </a:xfrm>
        </p:spPr>
        <p:txBody>
          <a:bodyPr>
            <a:normAutofit fontScale="92500"/>
          </a:bodyPr>
          <a:lstStyle/>
          <a:p>
            <a:pPr>
              <a:buFont typeface="Wingdings" pitchFamily="2" charset="2"/>
              <a:buChar char="Ø"/>
            </a:pPr>
            <a:r>
              <a:rPr lang="en-US" sz="4000" dirty="0" smtClean="0"/>
              <a:t>Average revenue is the revenue per unit of product sold. It is obtained by diving total revenue by quantity of commodity sold. Average revenue is equivalent to the unit price of the commodity</a:t>
            </a:r>
          </a:p>
          <a:p>
            <a:pPr>
              <a:buFont typeface="Wingdings" pitchFamily="2" charset="2"/>
              <a:buChar char="Ø"/>
            </a:pPr>
            <a:r>
              <a:rPr lang="en-US" sz="4000" dirty="0" smtClean="0"/>
              <a:t>Marginal Revenue is the extra (additional) revenue obtained from selling an extra unit of the commodity. It is expressed as:</a:t>
            </a:r>
          </a:p>
          <a:p>
            <a:pPr>
              <a:buNone/>
            </a:pPr>
            <a:r>
              <a:rPr lang="en-US" sz="4000" dirty="0" smtClean="0"/>
              <a:t>    </a:t>
            </a:r>
            <a:r>
              <a:rPr lang="en-US" sz="4000" dirty="0" err="1" smtClean="0"/>
              <a:t>MRj</a:t>
            </a:r>
            <a:r>
              <a:rPr lang="en-US" sz="4000" dirty="0" smtClean="0"/>
              <a:t> = </a:t>
            </a:r>
            <a:r>
              <a:rPr lang="en-US" sz="4000" dirty="0" err="1" smtClean="0"/>
              <a:t>TRj</a:t>
            </a:r>
            <a:r>
              <a:rPr lang="en-US" sz="4000" dirty="0" smtClean="0"/>
              <a:t> – TRj-1</a:t>
            </a:r>
          </a:p>
          <a:p>
            <a:pPr>
              <a:buNone/>
            </a:pPr>
            <a:r>
              <a:rPr lang="en-US" sz="4000" dirty="0" smtClean="0"/>
              <a:t>     </a:t>
            </a:r>
          </a:p>
          <a:p>
            <a:pPr>
              <a:buNone/>
            </a:pPr>
            <a:r>
              <a:rPr lang="en-US" sz="1600" dirty="0" smtClean="0"/>
              <a:t>     </a:t>
            </a:r>
            <a:endParaRPr lang="en-US" sz="4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1273"/>
            <a:ext cx="10515600" cy="5345690"/>
          </a:xfrm>
        </p:spPr>
        <p:txBody>
          <a:bodyPr/>
          <a:lstStyle/>
          <a:p>
            <a:r>
              <a:rPr lang="en-US" sz="4000" dirty="0" err="1" smtClean="0"/>
              <a:t>MRj</a:t>
            </a:r>
            <a:r>
              <a:rPr lang="en-US" sz="4000" dirty="0" smtClean="0"/>
              <a:t>= Marginal Revenue of  </a:t>
            </a:r>
            <a:r>
              <a:rPr lang="en-US" sz="4000" dirty="0" err="1" smtClean="0"/>
              <a:t>jth</a:t>
            </a:r>
            <a:r>
              <a:rPr lang="en-US" sz="4000" dirty="0" smtClean="0"/>
              <a:t> unit; </a:t>
            </a:r>
            <a:r>
              <a:rPr lang="en-US" sz="4000" dirty="0" err="1" smtClean="0"/>
              <a:t>TRj</a:t>
            </a:r>
            <a:r>
              <a:rPr lang="en-US" sz="4000" dirty="0" smtClean="0"/>
              <a:t> = Total revenue of </a:t>
            </a:r>
            <a:r>
              <a:rPr lang="en-US" sz="4000" dirty="0" err="1" smtClean="0"/>
              <a:t>jth</a:t>
            </a:r>
            <a:r>
              <a:rPr lang="en-US" sz="4000" dirty="0" smtClean="0"/>
              <a:t> unit; TRj-1 = Total revenue from J-1 unit (MR10 = TR11 –TR10). It is the change in total revenue divided by change in  number of units.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
          <p:cNvSpPr>
            <a:spLocks noGrp="1"/>
          </p:cNvSpPr>
          <p:nvPr>
            <p:ph type="title"/>
          </p:nvPr>
        </p:nvSpPr>
        <p:spPr/>
        <p:txBody>
          <a:bodyPr/>
          <a:lstStyle/>
          <a:p>
            <a:r>
              <a:rPr lang="en-GB" dirty="0" smtClean="0"/>
              <a:t>Maximization of profit</a:t>
            </a:r>
            <a:endParaRPr lang="en-GB" dirty="0"/>
          </a:p>
        </p:txBody>
      </p:sp>
      <p:sp>
        <p:nvSpPr>
          <p:cNvPr id="1048677"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t="-2241" r="-348"/>
            </a:stretch>
          </a:blipFill>
        </p:spPr>
        <p:txBody>
          <a:bodyPr/>
          <a:lstStyle/>
          <a:p>
            <a:r>
              <a:rPr lang="en-GB">
                <a:no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p:txBody>
          <a:bodyPr/>
          <a:lstStyle/>
          <a:p>
            <a:r>
              <a:rPr lang="en-GB" dirty="0" smtClean="0"/>
              <a:t>Break Even Analysis</a:t>
            </a:r>
            <a:endParaRPr lang="en-GB" dirty="0"/>
          </a:p>
        </p:txBody>
      </p:sp>
      <p:sp>
        <p:nvSpPr>
          <p:cNvPr id="1048679" name="Content Placeholder 2"/>
          <p:cNvSpPr>
            <a:spLocks noGrp="1"/>
          </p:cNvSpPr>
          <p:nvPr>
            <p:ph idx="1"/>
          </p:nvPr>
        </p:nvSpPr>
        <p:spPr/>
        <p:txBody>
          <a:bodyPr/>
          <a:lstStyle/>
          <a:p>
            <a:pPr algn="just"/>
            <a:r>
              <a:rPr lang="en-GB" dirty="0" smtClean="0"/>
              <a:t>Break even analysis is a useful and frequently employed technique for determining the volume of service/goods needed to ensure that revenue generated will exceed costs. Break even is attained when total revenue (TR) is equal to total cost (TC)</a:t>
            </a:r>
            <a:endParaRPr lang="en-GB" dirty="0"/>
          </a:p>
        </p:txBody>
      </p:sp>
      <p:cxnSp>
        <p:nvCxnSpPr>
          <p:cNvPr id="3145750" name="Straight Connector 4"/>
          <p:cNvCxnSpPr>
            <a:cxnSpLocks/>
          </p:cNvCxnSpPr>
          <p:nvPr/>
        </p:nvCxnSpPr>
        <p:spPr>
          <a:xfrm>
            <a:off x="2702560" y="3738880"/>
            <a:ext cx="0" cy="2438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1" name="Straight Connector 6"/>
          <p:cNvCxnSpPr>
            <a:cxnSpLocks/>
          </p:cNvCxnSpPr>
          <p:nvPr/>
        </p:nvCxnSpPr>
        <p:spPr>
          <a:xfrm>
            <a:off x="2722880" y="6176963"/>
            <a:ext cx="30073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2" name="Straight Connector 8"/>
          <p:cNvCxnSpPr>
            <a:cxnSpLocks/>
          </p:cNvCxnSpPr>
          <p:nvPr/>
        </p:nvCxnSpPr>
        <p:spPr>
          <a:xfrm flipV="1">
            <a:off x="2702560" y="3962400"/>
            <a:ext cx="2032000" cy="2214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3" name="Straight Connector 10"/>
          <p:cNvCxnSpPr>
            <a:cxnSpLocks/>
          </p:cNvCxnSpPr>
          <p:nvPr/>
        </p:nvCxnSpPr>
        <p:spPr>
          <a:xfrm flipV="1">
            <a:off x="2702560" y="4307840"/>
            <a:ext cx="3027680" cy="9956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4" name="Straight Connector 12"/>
          <p:cNvCxnSpPr>
            <a:cxnSpLocks/>
          </p:cNvCxnSpPr>
          <p:nvPr/>
        </p:nvCxnSpPr>
        <p:spPr>
          <a:xfrm>
            <a:off x="2702560" y="5303520"/>
            <a:ext cx="30276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5" name="Straight Connector 14"/>
          <p:cNvCxnSpPr>
            <a:cxnSpLocks/>
          </p:cNvCxnSpPr>
          <p:nvPr/>
        </p:nvCxnSpPr>
        <p:spPr>
          <a:xfrm>
            <a:off x="3860800" y="4917440"/>
            <a:ext cx="0" cy="17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6" name="Straight Connector 17"/>
          <p:cNvCxnSpPr>
            <a:cxnSpLocks/>
          </p:cNvCxnSpPr>
          <p:nvPr/>
        </p:nvCxnSpPr>
        <p:spPr>
          <a:xfrm>
            <a:off x="3860802" y="5178700"/>
            <a:ext cx="0" cy="17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7" name="Straight Connector 18"/>
          <p:cNvCxnSpPr>
            <a:cxnSpLocks/>
          </p:cNvCxnSpPr>
          <p:nvPr/>
        </p:nvCxnSpPr>
        <p:spPr>
          <a:xfrm>
            <a:off x="3860798" y="5461728"/>
            <a:ext cx="0" cy="17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8" name="Straight Connector 19"/>
          <p:cNvCxnSpPr>
            <a:cxnSpLocks/>
          </p:cNvCxnSpPr>
          <p:nvPr/>
        </p:nvCxnSpPr>
        <p:spPr>
          <a:xfrm>
            <a:off x="3860798" y="5722980"/>
            <a:ext cx="0" cy="17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9" name="Straight Connector 20"/>
          <p:cNvCxnSpPr>
            <a:cxnSpLocks/>
          </p:cNvCxnSpPr>
          <p:nvPr/>
        </p:nvCxnSpPr>
        <p:spPr>
          <a:xfrm>
            <a:off x="3851363" y="5995126"/>
            <a:ext cx="0" cy="17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80" name="TextBox 21"/>
          <p:cNvSpPr txBox="1"/>
          <p:nvPr/>
        </p:nvSpPr>
        <p:spPr>
          <a:xfrm>
            <a:off x="4734560" y="3712580"/>
            <a:ext cx="731520" cy="454278"/>
          </a:xfrm>
          <a:prstGeom prst="rect">
            <a:avLst/>
          </a:prstGeom>
          <a:noFill/>
        </p:spPr>
        <p:txBody>
          <a:bodyPr wrap="square" rtlCol="0">
            <a:spAutoFit/>
          </a:bodyPr>
          <a:lstStyle/>
          <a:p>
            <a:r>
              <a:rPr lang="en-GB" dirty="0" smtClean="0"/>
              <a:t>TR</a:t>
            </a:r>
            <a:endParaRPr lang="en-GB" dirty="0"/>
          </a:p>
        </p:txBody>
      </p:sp>
      <p:sp>
        <p:nvSpPr>
          <p:cNvPr id="1048681" name="TextBox 22"/>
          <p:cNvSpPr txBox="1"/>
          <p:nvPr/>
        </p:nvSpPr>
        <p:spPr>
          <a:xfrm>
            <a:off x="5791200" y="4123174"/>
            <a:ext cx="731520" cy="454278"/>
          </a:xfrm>
          <a:prstGeom prst="rect">
            <a:avLst/>
          </a:prstGeom>
          <a:noFill/>
        </p:spPr>
        <p:txBody>
          <a:bodyPr wrap="square" rtlCol="0">
            <a:spAutoFit/>
          </a:bodyPr>
          <a:lstStyle/>
          <a:p>
            <a:r>
              <a:rPr lang="en-GB" dirty="0" smtClean="0"/>
              <a:t>TC</a:t>
            </a:r>
            <a:endParaRPr lang="en-GB" dirty="0"/>
          </a:p>
        </p:txBody>
      </p:sp>
      <p:sp>
        <p:nvSpPr>
          <p:cNvPr id="1048682" name="TextBox 23"/>
          <p:cNvSpPr txBox="1"/>
          <p:nvPr/>
        </p:nvSpPr>
        <p:spPr>
          <a:xfrm>
            <a:off x="5892797" y="5171108"/>
            <a:ext cx="731520" cy="454278"/>
          </a:xfrm>
          <a:prstGeom prst="rect">
            <a:avLst/>
          </a:prstGeom>
          <a:noFill/>
        </p:spPr>
        <p:txBody>
          <a:bodyPr wrap="square" rtlCol="0">
            <a:spAutoFit/>
          </a:bodyPr>
          <a:lstStyle/>
          <a:p>
            <a:r>
              <a:rPr lang="en-GB" dirty="0" smtClean="0"/>
              <a:t>FC</a:t>
            </a:r>
            <a:endParaRPr lang="en-GB" dirty="0"/>
          </a:p>
        </p:txBody>
      </p:sp>
      <p:sp>
        <p:nvSpPr>
          <p:cNvPr id="1048683" name="TextBox 24"/>
          <p:cNvSpPr txBox="1"/>
          <p:nvPr/>
        </p:nvSpPr>
        <p:spPr>
          <a:xfrm>
            <a:off x="3718560" y="6200499"/>
            <a:ext cx="731520" cy="454279"/>
          </a:xfrm>
          <a:prstGeom prst="rect">
            <a:avLst/>
          </a:prstGeom>
          <a:noFill/>
        </p:spPr>
        <p:txBody>
          <a:bodyPr wrap="square" rtlCol="0">
            <a:spAutoFit/>
          </a:bodyPr>
          <a:lstStyle/>
          <a:p>
            <a:r>
              <a:rPr lang="en-GB" dirty="0" smtClean="0"/>
              <a:t>A</a:t>
            </a:r>
            <a:endParaRPr lang="en-GB" dirty="0"/>
          </a:p>
        </p:txBody>
      </p:sp>
      <p:sp>
        <p:nvSpPr>
          <p:cNvPr id="1048684" name="TextBox 25"/>
          <p:cNvSpPr txBox="1"/>
          <p:nvPr/>
        </p:nvSpPr>
        <p:spPr>
          <a:xfrm>
            <a:off x="4084320" y="6233652"/>
            <a:ext cx="2946404" cy="454279"/>
          </a:xfrm>
          <a:prstGeom prst="rect">
            <a:avLst/>
          </a:prstGeom>
          <a:noFill/>
        </p:spPr>
        <p:txBody>
          <a:bodyPr wrap="square" rtlCol="0">
            <a:spAutoFit/>
          </a:bodyPr>
          <a:lstStyle/>
          <a:p>
            <a:r>
              <a:rPr lang="en-GB" dirty="0" smtClean="0"/>
              <a:t>Volume of goods / services</a:t>
            </a:r>
            <a:endParaRPr lang="en-GB" dirty="0"/>
          </a:p>
        </p:txBody>
      </p:sp>
      <p:sp>
        <p:nvSpPr>
          <p:cNvPr id="1048685" name="TextBox 26"/>
          <p:cNvSpPr txBox="1"/>
          <p:nvPr/>
        </p:nvSpPr>
        <p:spPr>
          <a:xfrm rot="16200000">
            <a:off x="1469627" y="4426143"/>
            <a:ext cx="1788164" cy="454278"/>
          </a:xfrm>
          <a:prstGeom prst="rect">
            <a:avLst/>
          </a:prstGeom>
          <a:noFill/>
        </p:spPr>
        <p:txBody>
          <a:bodyPr wrap="square" rtlCol="0">
            <a:spAutoFit/>
          </a:bodyPr>
          <a:lstStyle/>
          <a:p>
            <a:r>
              <a:rPr lang="en-GB" dirty="0" smtClean="0"/>
              <a:t>Cost / Revenue</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GB" dirty="0" smtClean="0"/>
              <a:t>Cont’d (Relevant equations)</a:t>
            </a:r>
            <a:endParaRPr lang="en-GB" dirty="0"/>
          </a:p>
        </p:txBody>
      </p:sp>
      <p:sp>
        <p:nvSpPr>
          <p:cNvPr id="1048687" name="Content Placeholder 2"/>
          <p:cNvSpPr>
            <a:spLocks noGrp="1"/>
          </p:cNvSpPr>
          <p:nvPr>
            <p:ph idx="1"/>
          </p:nvPr>
        </p:nvSpPr>
        <p:spPr>
          <a:xfrm>
            <a:off x="838200" y="1825624"/>
            <a:ext cx="10515600" cy="5032375"/>
          </a:xfrm>
        </p:spPr>
        <p:txBody>
          <a:bodyPr>
            <a:normAutofit fontScale="96429"/>
          </a:bodyPr>
          <a:lstStyle/>
          <a:p>
            <a:r>
              <a:rPr lang="en-GB" dirty="0" smtClean="0"/>
              <a:t>TR = REV X N</a:t>
            </a:r>
          </a:p>
          <a:p>
            <a:r>
              <a:rPr lang="en-GB" dirty="0" smtClean="0"/>
              <a:t>VC = COST X N</a:t>
            </a:r>
          </a:p>
          <a:p>
            <a:r>
              <a:rPr lang="en-GB" dirty="0" smtClean="0"/>
              <a:t>TC = VC + FC</a:t>
            </a:r>
          </a:p>
          <a:p>
            <a:r>
              <a:rPr lang="en-GB" dirty="0" smtClean="0"/>
              <a:t>TR = Total Revenue</a:t>
            </a:r>
          </a:p>
          <a:p>
            <a:r>
              <a:rPr lang="en-GB" dirty="0" smtClean="0"/>
              <a:t>REV = Revenue generated per unit service</a:t>
            </a:r>
          </a:p>
          <a:p>
            <a:r>
              <a:rPr lang="en-GB" dirty="0" smtClean="0"/>
              <a:t>N = Number of unit or service provided</a:t>
            </a:r>
          </a:p>
          <a:p>
            <a:r>
              <a:rPr lang="en-GB" dirty="0" smtClean="0"/>
              <a:t>VC = Variable cost</a:t>
            </a:r>
          </a:p>
          <a:p>
            <a:r>
              <a:rPr lang="en-GB" dirty="0" smtClean="0"/>
              <a:t>TC = Total cost</a:t>
            </a:r>
          </a:p>
          <a:p>
            <a:r>
              <a:rPr lang="en-GB" dirty="0" smtClean="0"/>
              <a:t>FC = Fixed cost</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GB" dirty="0" smtClean="0"/>
              <a:t>Break Even Analysis Example</a:t>
            </a:r>
            <a:endParaRPr lang="en-GB" dirty="0"/>
          </a:p>
        </p:txBody>
      </p:sp>
      <p:graphicFrame>
        <p:nvGraphicFramePr>
          <p:cNvPr id="4194305" name="Content Placeholder 3"/>
          <p:cNvGraphicFramePr>
            <a:graphicFrameLocks noGrp="1"/>
          </p:cNvGraphicFramePr>
          <p:nvPr>
            <p:ph idx="1"/>
          </p:nvPr>
        </p:nvGraphicFramePr>
        <p:xfrm>
          <a:off x="838200" y="1825625"/>
          <a:ext cx="10033000" cy="3385925"/>
        </p:xfrm>
        <a:graphic>
          <a:graphicData uri="http://schemas.openxmlformats.org/drawingml/2006/table">
            <a:tbl>
              <a:tblPr firstRow="1" bandRow="1">
                <a:tableStyleId>{073A0DAA-6AF3-43AB-8588-CEC1D06C72B9}</a:tableStyleId>
              </a:tblPr>
              <a:tblGrid>
                <a:gridCol w="2508250"/>
                <a:gridCol w="2508250"/>
                <a:gridCol w="2508250"/>
                <a:gridCol w="2508250"/>
              </a:tblGrid>
              <a:tr h="549169">
                <a:tc>
                  <a:txBody>
                    <a:bodyPr/>
                    <a:lstStyle/>
                    <a:p>
                      <a:pPr algn="ctr"/>
                      <a:r>
                        <a:rPr lang="en-GB" dirty="0" smtClean="0"/>
                        <a:t>Pen</a:t>
                      </a:r>
                      <a:r>
                        <a:rPr lang="en-GB" baseline="0" dirty="0" smtClean="0"/>
                        <a:t> Sold (Q)</a:t>
                      </a:r>
                      <a:endParaRPr lang="en-GB" dirty="0"/>
                    </a:p>
                  </a:txBody>
                  <a:tcPr/>
                </a:tc>
                <a:tc>
                  <a:txBody>
                    <a:bodyPr/>
                    <a:lstStyle/>
                    <a:p>
                      <a:pPr algn="ctr"/>
                      <a:r>
                        <a:rPr lang="en-GB" dirty="0" smtClean="0"/>
                        <a:t>20 000</a:t>
                      </a:r>
                      <a:endParaRPr lang="en-GB" dirty="0"/>
                    </a:p>
                  </a:txBody>
                  <a:tcPr/>
                </a:tc>
                <a:tc>
                  <a:txBody>
                    <a:bodyPr/>
                    <a:lstStyle/>
                    <a:p>
                      <a:pPr algn="ctr"/>
                      <a:r>
                        <a:rPr lang="en-GB" dirty="0" smtClean="0"/>
                        <a:t>50 000</a:t>
                      </a:r>
                      <a:endParaRPr lang="en-GB" dirty="0"/>
                    </a:p>
                  </a:txBody>
                  <a:tcPr/>
                </a:tc>
                <a:tc>
                  <a:txBody>
                    <a:bodyPr/>
                    <a:lstStyle/>
                    <a:p>
                      <a:pPr algn="ctr"/>
                      <a:r>
                        <a:rPr lang="en-GB" dirty="0" smtClean="0"/>
                        <a:t>80 000</a:t>
                      </a:r>
                      <a:endParaRPr lang="en-GB" dirty="0"/>
                    </a:p>
                  </a:txBody>
                  <a:tcPr/>
                </a:tc>
              </a:tr>
              <a:tr h="549169">
                <a:tc>
                  <a:txBody>
                    <a:bodyPr/>
                    <a:lstStyle/>
                    <a:p>
                      <a:pPr algn="ctr"/>
                      <a:r>
                        <a:rPr lang="en-GB" dirty="0" smtClean="0"/>
                        <a:t>Total Sales (S)</a:t>
                      </a:r>
                      <a:endParaRPr lang="en-GB" dirty="0"/>
                    </a:p>
                  </a:txBody>
                  <a:tcPr/>
                </a:tc>
                <a:tc>
                  <a:txBody>
                    <a:bodyPr/>
                    <a:lstStyle/>
                    <a:p>
                      <a:pPr algn="ctr"/>
                      <a:r>
                        <a:rPr lang="en-GB" dirty="0" smtClean="0"/>
                        <a:t>400 000</a:t>
                      </a:r>
                      <a:endParaRPr lang="en-GB" dirty="0"/>
                    </a:p>
                  </a:txBody>
                  <a:tcPr/>
                </a:tc>
                <a:tc>
                  <a:txBody>
                    <a:bodyPr/>
                    <a:lstStyle/>
                    <a:p>
                      <a:pPr algn="ctr"/>
                      <a:r>
                        <a:rPr lang="en-GB" dirty="0" smtClean="0"/>
                        <a:t>1</a:t>
                      </a:r>
                      <a:r>
                        <a:rPr lang="en-GB" baseline="0" dirty="0" smtClean="0"/>
                        <a:t> 000 000</a:t>
                      </a:r>
                      <a:endParaRPr lang="en-GB" dirty="0"/>
                    </a:p>
                  </a:txBody>
                  <a:tcPr/>
                </a:tc>
                <a:tc>
                  <a:txBody>
                    <a:bodyPr/>
                    <a:lstStyle/>
                    <a:p>
                      <a:pPr algn="ctr"/>
                      <a:r>
                        <a:rPr lang="en-GB" dirty="0" smtClean="0"/>
                        <a:t>1 600 000</a:t>
                      </a:r>
                      <a:endParaRPr lang="en-GB" dirty="0"/>
                    </a:p>
                  </a:txBody>
                  <a:tcPr/>
                </a:tc>
              </a:tr>
              <a:tr h="549169">
                <a:tc>
                  <a:txBody>
                    <a:bodyPr/>
                    <a:lstStyle/>
                    <a:p>
                      <a:pPr algn="ctr"/>
                      <a:r>
                        <a:rPr lang="en-GB" dirty="0" smtClean="0"/>
                        <a:t>Variable Cost (V.C)</a:t>
                      </a:r>
                      <a:endParaRPr lang="en-GB" dirty="0"/>
                    </a:p>
                  </a:txBody>
                  <a:tcPr/>
                </a:tc>
                <a:tc>
                  <a:txBody>
                    <a:bodyPr/>
                    <a:lstStyle/>
                    <a:p>
                      <a:pPr algn="ctr"/>
                      <a:r>
                        <a:rPr lang="en-GB" dirty="0" smtClean="0"/>
                        <a:t>240 000</a:t>
                      </a:r>
                      <a:endParaRPr lang="en-GB" dirty="0"/>
                    </a:p>
                  </a:txBody>
                  <a:tcPr/>
                </a:tc>
                <a:tc>
                  <a:txBody>
                    <a:bodyPr/>
                    <a:lstStyle/>
                    <a:p>
                      <a:pPr algn="ctr"/>
                      <a:r>
                        <a:rPr lang="en-GB" dirty="0" smtClean="0"/>
                        <a:t>600</a:t>
                      </a:r>
                      <a:r>
                        <a:rPr lang="en-GB" baseline="0" dirty="0" smtClean="0"/>
                        <a:t> 000</a:t>
                      </a:r>
                      <a:endParaRPr lang="en-GB" dirty="0"/>
                    </a:p>
                  </a:txBody>
                  <a:tcPr/>
                </a:tc>
                <a:tc>
                  <a:txBody>
                    <a:bodyPr/>
                    <a:lstStyle/>
                    <a:p>
                      <a:pPr algn="ctr"/>
                      <a:r>
                        <a:rPr lang="en-GB" dirty="0" smtClean="0"/>
                        <a:t>960 000</a:t>
                      </a:r>
                      <a:endParaRPr lang="en-GB" dirty="0"/>
                    </a:p>
                  </a:txBody>
                  <a:tcPr/>
                </a:tc>
              </a:tr>
              <a:tr h="549169">
                <a:tc>
                  <a:txBody>
                    <a:bodyPr/>
                    <a:lstStyle/>
                    <a:p>
                      <a:pPr algn="ctr"/>
                      <a:r>
                        <a:rPr lang="en-GB" dirty="0" smtClean="0"/>
                        <a:t>Contribution</a:t>
                      </a:r>
                      <a:r>
                        <a:rPr lang="en-GB" baseline="0" dirty="0" smtClean="0"/>
                        <a:t> Margin (CM)</a:t>
                      </a:r>
                      <a:endParaRPr lang="en-GB" dirty="0"/>
                    </a:p>
                  </a:txBody>
                  <a:tcPr/>
                </a:tc>
                <a:tc>
                  <a:txBody>
                    <a:bodyPr/>
                    <a:lstStyle/>
                    <a:p>
                      <a:pPr algn="ctr"/>
                      <a:r>
                        <a:rPr lang="en-GB" dirty="0" smtClean="0"/>
                        <a:t>160 000</a:t>
                      </a:r>
                      <a:endParaRPr lang="en-GB" dirty="0"/>
                    </a:p>
                  </a:txBody>
                  <a:tcPr/>
                </a:tc>
                <a:tc>
                  <a:txBody>
                    <a:bodyPr/>
                    <a:lstStyle/>
                    <a:p>
                      <a:pPr algn="ctr"/>
                      <a:r>
                        <a:rPr lang="en-GB" dirty="0" smtClean="0"/>
                        <a:t>400 000</a:t>
                      </a:r>
                      <a:endParaRPr lang="en-GB" dirty="0"/>
                    </a:p>
                  </a:txBody>
                  <a:tcPr/>
                </a:tc>
                <a:tc>
                  <a:txBody>
                    <a:bodyPr/>
                    <a:lstStyle/>
                    <a:p>
                      <a:pPr algn="ctr"/>
                      <a:r>
                        <a:rPr lang="en-GB" dirty="0" smtClean="0"/>
                        <a:t>640 000</a:t>
                      </a:r>
                      <a:endParaRPr lang="en-GB" dirty="0"/>
                    </a:p>
                  </a:txBody>
                  <a:tcPr/>
                </a:tc>
              </a:tr>
              <a:tr h="549169">
                <a:tc>
                  <a:txBody>
                    <a:bodyPr/>
                    <a:lstStyle/>
                    <a:p>
                      <a:pPr algn="ctr"/>
                      <a:r>
                        <a:rPr lang="en-GB" dirty="0" smtClean="0"/>
                        <a:t>Fixed Cost (FC)</a:t>
                      </a:r>
                      <a:endParaRPr lang="en-GB" dirty="0"/>
                    </a:p>
                  </a:txBody>
                  <a:tcPr/>
                </a:tc>
                <a:tc>
                  <a:txBody>
                    <a:bodyPr/>
                    <a:lstStyle/>
                    <a:p>
                      <a:pPr algn="ctr"/>
                      <a:r>
                        <a:rPr lang="en-GB" dirty="0" smtClean="0"/>
                        <a:t>400 000</a:t>
                      </a:r>
                      <a:endParaRPr lang="en-GB" dirty="0"/>
                    </a:p>
                  </a:txBody>
                  <a:tcPr/>
                </a:tc>
                <a:tc>
                  <a:txBody>
                    <a:bodyPr/>
                    <a:lstStyle/>
                    <a:p>
                      <a:pPr algn="ctr"/>
                      <a:r>
                        <a:rPr lang="en-GB" dirty="0" smtClean="0"/>
                        <a:t>400 000</a:t>
                      </a:r>
                      <a:endParaRPr lang="en-GB" dirty="0"/>
                    </a:p>
                  </a:txBody>
                  <a:tcPr/>
                </a:tc>
                <a:tc>
                  <a:txBody>
                    <a:bodyPr/>
                    <a:lstStyle/>
                    <a:p>
                      <a:pPr algn="ctr"/>
                      <a:r>
                        <a:rPr lang="en-GB" dirty="0" smtClean="0"/>
                        <a:t>400 000</a:t>
                      </a:r>
                      <a:endParaRPr lang="en-GB" dirty="0"/>
                    </a:p>
                  </a:txBody>
                  <a:tcPr/>
                </a:tc>
              </a:tr>
              <a:tr h="549169">
                <a:tc>
                  <a:txBody>
                    <a:bodyPr/>
                    <a:lstStyle/>
                    <a:p>
                      <a:pPr algn="ctr"/>
                      <a:r>
                        <a:rPr lang="en-GB" dirty="0" smtClean="0"/>
                        <a:t>Profit/Loss</a:t>
                      </a:r>
                      <a:endParaRPr lang="en-GB" dirty="0"/>
                    </a:p>
                  </a:txBody>
                  <a:tcPr/>
                </a:tc>
                <a:tc>
                  <a:txBody>
                    <a:bodyPr/>
                    <a:lstStyle/>
                    <a:p>
                      <a:pPr algn="ctr"/>
                      <a:r>
                        <a:rPr lang="en-GB" dirty="0" smtClean="0"/>
                        <a:t>240 000</a:t>
                      </a:r>
                      <a:endParaRPr lang="en-GB" dirty="0"/>
                    </a:p>
                  </a:txBody>
                  <a:tcPr/>
                </a:tc>
                <a:tc>
                  <a:txBody>
                    <a:bodyPr/>
                    <a:lstStyle/>
                    <a:p>
                      <a:pPr algn="ctr"/>
                      <a:r>
                        <a:rPr lang="en-GB" dirty="0" smtClean="0"/>
                        <a:t>0</a:t>
                      </a:r>
                      <a:endParaRPr lang="en-GB" dirty="0"/>
                    </a:p>
                  </a:txBody>
                  <a:tcPr/>
                </a:tc>
                <a:tc>
                  <a:txBody>
                    <a:bodyPr/>
                    <a:lstStyle/>
                    <a:p>
                      <a:pPr algn="ctr"/>
                      <a:r>
                        <a:rPr lang="en-GB" dirty="0" smtClean="0"/>
                        <a:t>240 000</a:t>
                      </a:r>
                      <a:endParaRPr lang="en-GB" dirty="0"/>
                    </a:p>
                  </a:txBody>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GB" dirty="0" smtClean="0"/>
              <a:t>Week 6: Time Value of Money (TVM)</a:t>
            </a:r>
            <a:endParaRPr lang="en-GB" dirty="0"/>
          </a:p>
        </p:txBody>
      </p:sp>
      <p:sp>
        <p:nvSpPr>
          <p:cNvPr id="1048690" name="Content Placeholder 2"/>
          <p:cNvSpPr>
            <a:spLocks noGrp="1"/>
          </p:cNvSpPr>
          <p:nvPr>
            <p:ph idx="1"/>
          </p:nvPr>
        </p:nvSpPr>
        <p:spPr/>
        <p:txBody>
          <a:bodyPr>
            <a:noAutofit/>
          </a:bodyPr>
          <a:lstStyle/>
          <a:p>
            <a:pPr marL="0" indent="0" algn="just">
              <a:buNone/>
            </a:pPr>
            <a:r>
              <a:rPr lang="en-GB" sz="4000" dirty="0" smtClean="0"/>
              <a:t>It is a financial management concept that is used to compare investment alternatives and to solve problems involving loans, mortgages, leases, savings and annuities. It works on the concept that a unit amount of money received today is worth more than the promise or expectation of the same amount in future.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3455"/>
            <a:ext cx="10515600" cy="5553508"/>
          </a:xfrm>
        </p:spPr>
        <p:txBody>
          <a:bodyPr/>
          <a:lstStyle/>
          <a:p>
            <a:pPr algn="just"/>
            <a:r>
              <a:rPr lang="en-GB" sz="4000" dirty="0" smtClean="0"/>
              <a:t>Managerial economics is concerned with the application of economics concepts and economic analysis to the problems of formulating rational managerial decisions. (Mansfield)</a:t>
            </a:r>
          </a:p>
          <a:p>
            <a:pPr algn="just"/>
            <a:r>
              <a:rPr lang="en-GB" sz="4000" dirty="0" smtClean="0"/>
              <a:t>It is a discipline that combines economic theories with managerial practices and helps to recover the gap between the problem of logic and policy.</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a:bodyPr>
          <a:lstStyle/>
          <a:p>
            <a:pPr marL="0" indent="0" algn="just">
              <a:buNone/>
            </a:pPr>
            <a:r>
              <a:rPr lang="en-GB" sz="4000" dirty="0" smtClean="0"/>
              <a:t>Terminologies</a:t>
            </a:r>
          </a:p>
          <a:p>
            <a:pPr marL="0" indent="0" algn="just">
              <a:buNone/>
            </a:pPr>
            <a:r>
              <a:rPr lang="en-GB" sz="4000" dirty="0" smtClean="0"/>
              <a:t>Interest: amount paid on loan or gained for deposit</a:t>
            </a:r>
          </a:p>
          <a:p>
            <a:pPr marL="0" indent="0" algn="just">
              <a:buNone/>
            </a:pPr>
            <a:r>
              <a:rPr lang="en-GB" sz="4000" dirty="0" smtClean="0"/>
              <a:t>Cash Flow: total amount of money being transferred in and out of business</a:t>
            </a:r>
          </a:p>
          <a:p>
            <a:pPr marL="0" indent="0" algn="just">
              <a:buNone/>
            </a:pPr>
            <a:r>
              <a:rPr lang="en-GB" sz="4000" dirty="0" smtClean="0"/>
              <a:t> Present value: Current value of future payment at a given rate of return.</a:t>
            </a:r>
          </a:p>
          <a:p>
            <a:pPr marL="0" indent="0" algn="just">
              <a:buNone/>
            </a:pPr>
            <a:r>
              <a:rPr lang="en-GB" sz="4000" dirty="0" smtClean="0"/>
              <a:t> future worth: It is the value of a current asset/amount at a specified date in future.</a:t>
            </a:r>
          </a:p>
          <a:p>
            <a:pPr marL="0" indent="0" algn="just">
              <a:buNone/>
            </a:pPr>
            <a:endParaRPr lang="en-GB" sz="4000" dirty="0" smtClean="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lstStyle/>
          <a:p>
            <a:r>
              <a:rPr lang="en-GB" sz="4000" dirty="0" smtClean="0"/>
              <a:t>Annuity: Series of equal payment or receipt</a:t>
            </a:r>
          </a:p>
          <a:p>
            <a:r>
              <a:rPr lang="en-GB" sz="4000" dirty="0" smtClean="0"/>
              <a:t>Amortization: Method of loan payment by instalment </a:t>
            </a:r>
          </a:p>
          <a:p>
            <a:r>
              <a:rPr lang="en-GB" sz="4000" dirty="0" smtClean="0"/>
              <a:t>There are standard tables where values can be read. Calculation can also be done using formula method.</a:t>
            </a:r>
          </a:p>
          <a:p>
            <a:r>
              <a:rPr lang="en-GB" sz="4000" dirty="0" smtClean="0"/>
              <a:t>See other documents for applications of TVM, problems and worked examples.</a:t>
            </a:r>
          </a:p>
          <a:p>
            <a:pPr>
              <a:buNone/>
            </a:pPr>
            <a:endParaRPr lang="en-GB" dirty="0" smtClean="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itle 1"/>
          <p:cNvSpPr>
            <a:spLocks noGrp="1"/>
          </p:cNvSpPr>
          <p:nvPr>
            <p:ph type="title"/>
          </p:nvPr>
        </p:nvSpPr>
        <p:spPr/>
        <p:txBody>
          <a:bodyPr/>
          <a:lstStyle/>
          <a:p>
            <a:r>
              <a:rPr lang="en-GB" dirty="0" smtClean="0"/>
              <a:t>Example</a:t>
            </a:r>
            <a:endParaRPr lang="en-GB" dirty="0"/>
          </a:p>
        </p:txBody>
      </p:sp>
      <p:sp>
        <p:nvSpPr>
          <p:cNvPr id="1048692"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t="-2241" r="-1159"/>
            </a:stretch>
          </a:blipFill>
        </p:spPr>
        <p:txBody>
          <a:bodyPr/>
          <a:lstStyle/>
          <a:p>
            <a:r>
              <a:rPr lang="en-GB">
                <a:noFill/>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7: Concept of Depreciation</a:t>
            </a:r>
            <a:endParaRPr lang="en-US" dirty="0"/>
          </a:p>
        </p:txBody>
      </p:sp>
      <p:sp>
        <p:nvSpPr>
          <p:cNvPr id="3" name="Content Placeholder 2"/>
          <p:cNvSpPr>
            <a:spLocks noGrp="1"/>
          </p:cNvSpPr>
          <p:nvPr>
            <p:ph idx="1"/>
          </p:nvPr>
        </p:nvSpPr>
        <p:spPr/>
        <p:txBody>
          <a:bodyPr>
            <a:noAutofit/>
          </a:bodyPr>
          <a:lstStyle/>
          <a:p>
            <a:r>
              <a:rPr lang="en-US" sz="4000" dirty="0" smtClean="0"/>
              <a:t>Definition: This is the diminution in the value of a fixed asset. It occurs in systematic manner of a period of time until the value becomes negligible. The value of the asset after its useful life is called salvage or scrap value of end of life value.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0491"/>
            <a:ext cx="10515600" cy="5366472"/>
          </a:xfrm>
        </p:spPr>
        <p:txBody>
          <a:bodyPr>
            <a:normAutofit lnSpcReduction="10000"/>
          </a:bodyPr>
          <a:lstStyle/>
          <a:p>
            <a:r>
              <a:rPr lang="en-US" sz="4000" dirty="0" smtClean="0"/>
              <a:t>The purpose of depreciation is to match cost of a fixed asset over its productive life to the revenues that the business obtains as a result of deploying the asset. It helps to know when to replace the asset. Depreciation is charged due to age, wearing and tearing, </a:t>
            </a:r>
            <a:r>
              <a:rPr lang="en-US" sz="4000" dirty="0" err="1" smtClean="0"/>
              <a:t>perishability</a:t>
            </a:r>
            <a:r>
              <a:rPr lang="en-US" sz="4000" dirty="0" smtClean="0"/>
              <a:t> (product with short life span), usage right (usage right of some product is only for some time), natural resource depletion, inefficiency and obsolescence etc</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p>
            <a:r>
              <a:rPr lang="en-US" sz="4000" dirty="0" smtClean="0"/>
              <a:t>Depreciation can be charged by:</a:t>
            </a:r>
          </a:p>
          <a:p>
            <a:pPr>
              <a:buNone/>
            </a:pPr>
            <a:r>
              <a:rPr lang="en-US" sz="4000" dirty="0" smtClean="0"/>
              <a:t> Straight line method, Double declining method, some of digit methods, sinking fund method etc.  </a:t>
            </a:r>
          </a:p>
          <a:p>
            <a:pPr>
              <a:buNone/>
            </a:pPr>
            <a:r>
              <a:rPr lang="en-US" sz="4000" dirty="0" smtClean="0"/>
              <a:t>  Some  useful information in calculating depreciation include: Useful life (productive life of </a:t>
            </a:r>
            <a:r>
              <a:rPr lang="en-US" sz="4000" dirty="0" err="1" smtClean="0"/>
              <a:t>assest</a:t>
            </a:r>
            <a:r>
              <a:rPr lang="en-US" sz="4000" dirty="0" smtClean="0"/>
              <a:t>); Salvage value (Post useful life value); cost of the asset (inclusive of tax shipping, installation)</a:t>
            </a:r>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1273"/>
            <a:ext cx="10515600" cy="5345690"/>
          </a:xfrm>
        </p:spPr>
        <p:txBody>
          <a:bodyPr>
            <a:normAutofit lnSpcReduction="10000"/>
          </a:bodyPr>
          <a:lstStyle/>
          <a:p>
            <a:pPr>
              <a:buNone/>
            </a:pPr>
            <a:r>
              <a:rPr lang="en-US" sz="4000" dirty="0" smtClean="0"/>
              <a:t>Straight line method: By far the simplest approach using even rate of depreciation every year through out the useful life of the asset. It is computed as:</a:t>
            </a:r>
          </a:p>
          <a:p>
            <a:pPr>
              <a:buNone/>
            </a:pPr>
            <a:r>
              <a:rPr lang="en-US" sz="4000" dirty="0" smtClean="0"/>
              <a:t> (Asset Cost – Residue Value)/ Useful Life of Asset</a:t>
            </a:r>
          </a:p>
          <a:p>
            <a:pPr>
              <a:buNone/>
            </a:pPr>
            <a:endParaRPr lang="en-US" sz="4000" dirty="0" smtClean="0"/>
          </a:p>
          <a:p>
            <a:pPr>
              <a:buNone/>
            </a:pPr>
            <a:r>
              <a:rPr lang="en-US" sz="4000" dirty="0" smtClean="0"/>
              <a:t>Example: If the cost of an equipment = #800,000, Useful life =10 years, Residual Value = #50,000. Find the annual depreciation expense.</a:t>
            </a:r>
          </a:p>
          <a:p>
            <a:endParaRPr lang="en-US" sz="4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2218"/>
            <a:ext cx="10515600" cy="5054745"/>
          </a:xfrm>
        </p:spPr>
        <p:txBody>
          <a:bodyPr>
            <a:normAutofit/>
          </a:bodyPr>
          <a:lstStyle/>
          <a:p>
            <a:pPr>
              <a:buNone/>
            </a:pPr>
            <a:r>
              <a:rPr lang="en-US" sz="4000" dirty="0" smtClean="0"/>
              <a:t>Using straight line method, annual depreciation expense = (800,000-50,000)/10 = #75,000</a:t>
            </a:r>
            <a:endParaRPr lang="en-US" sz="4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2836"/>
            <a:ext cx="10515600" cy="5304127"/>
          </a:xfrm>
        </p:spPr>
        <p:txBody>
          <a:bodyPr>
            <a:noAutofit/>
          </a:bodyPr>
          <a:lstStyle/>
          <a:p>
            <a:pPr>
              <a:buNone/>
            </a:pPr>
            <a:r>
              <a:rPr lang="en-US" sz="4000" dirty="0" smtClean="0"/>
              <a:t> Unit Production Method</a:t>
            </a:r>
          </a:p>
          <a:p>
            <a:pPr>
              <a:buNone/>
            </a:pPr>
            <a:r>
              <a:rPr lang="en-US" sz="4000" dirty="0" smtClean="0"/>
              <a:t>  It is a two- stage method as against one used for straight line depreciation. Equal expense rates are assigned to each unit of product. The calculation is thus based on output capability of the asset as against number of years. The steps involved are: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0515600" cy="5491163"/>
          </a:xfrm>
        </p:spPr>
        <p:txBody>
          <a:bodyPr>
            <a:normAutofit lnSpcReduction="10000"/>
          </a:bodyPr>
          <a:lstStyle/>
          <a:p>
            <a:pPr>
              <a:buNone/>
            </a:pPr>
            <a:r>
              <a:rPr lang="en-US" sz="4000" dirty="0" smtClean="0"/>
              <a:t>  Determine the depreciation per unit as (asset Cost – Residual Value)/ Useful life expressed as units of production</a:t>
            </a:r>
          </a:p>
          <a:p>
            <a:pPr>
              <a:buNone/>
            </a:pPr>
            <a:r>
              <a:rPr lang="en-US" sz="4000" dirty="0" smtClean="0"/>
              <a:t>  The second stage is the computation of total depreciation of actual units produced as Per Unit Depreciation X Units Produced)</a:t>
            </a:r>
          </a:p>
          <a:p>
            <a:pPr>
              <a:buNone/>
            </a:pPr>
            <a:r>
              <a:rPr lang="en-US" sz="4000" dirty="0" smtClean="0"/>
              <a:t> Example: If the cost of production equipment was 50,000 with a useful life of 180,000 units and residual value of #4000. if it produced 5000 units of products, find the total depreciation.</a:t>
            </a:r>
          </a:p>
          <a:p>
            <a:endParaRPr 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Content Placeholder 2"/>
          <p:cNvSpPr>
            <a:spLocks noGrp="1"/>
          </p:cNvSpPr>
          <p:nvPr>
            <p:ph idx="1"/>
          </p:nvPr>
        </p:nvSpPr>
        <p:spPr>
          <a:xfrm>
            <a:off x="838200" y="789710"/>
            <a:ext cx="10515600" cy="5698176"/>
          </a:xfrm>
        </p:spPr>
        <p:txBody>
          <a:bodyPr>
            <a:normAutofit fontScale="96786"/>
          </a:bodyPr>
          <a:lstStyle/>
          <a:p>
            <a:pPr algn="just"/>
            <a:r>
              <a:rPr lang="en-GB" sz="4000" dirty="0" smtClean="0"/>
              <a:t>The most important function in managerial economics is decision making. It involves selecting the most suitable action from two or more alternatives.</a:t>
            </a:r>
          </a:p>
          <a:p>
            <a:pPr algn="just"/>
            <a:r>
              <a:rPr lang="en-GB" sz="4000" dirty="0" smtClean="0"/>
              <a:t>Economic theories and analysis are used to solve problems of managerial economics.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lnSpcReduction="10000"/>
          </a:bodyPr>
          <a:lstStyle/>
          <a:p>
            <a:pPr>
              <a:buNone/>
            </a:pPr>
            <a:r>
              <a:rPr lang="en-US" sz="4000" dirty="0" smtClean="0"/>
              <a:t>Per Unit Depreciation = (50,000 – 4,000)/180,000 = #0.2</a:t>
            </a:r>
          </a:p>
          <a:p>
            <a:pPr>
              <a:buNone/>
            </a:pPr>
            <a:r>
              <a:rPr lang="en-US" sz="4000" dirty="0" smtClean="0"/>
              <a:t>Total Depreciation expense = #0.2 * 5000 units = #1000. The total depreciation is #1,000  </a:t>
            </a:r>
          </a:p>
          <a:p>
            <a:pPr>
              <a:buNone/>
            </a:pPr>
            <a:r>
              <a:rPr lang="en-US" sz="4000" dirty="0" smtClean="0"/>
              <a:t> Double declining method: It is one of the commonest methods used to account for expenses of a fixed asset. It is an accelerated depreciation method. Expenses is counted twice as much as the book value of the asset every year.</a:t>
            </a:r>
            <a:endParaRPr lang="en-US" sz="4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7364"/>
            <a:ext cx="10515600" cy="5449599"/>
          </a:xfrm>
        </p:spPr>
        <p:txBody>
          <a:bodyPr/>
          <a:lstStyle/>
          <a:p>
            <a:pPr>
              <a:buNone/>
            </a:pPr>
            <a:r>
              <a:rPr lang="en-US" dirty="0" smtClean="0"/>
              <a:t>   </a:t>
            </a:r>
            <a:r>
              <a:rPr lang="en-US" sz="4000" dirty="0" smtClean="0"/>
              <a:t>Depreciation = 2* Straight line depreciation percent* book value at the beginning of accounting period.</a:t>
            </a:r>
          </a:p>
          <a:p>
            <a:pPr>
              <a:buNone/>
            </a:pPr>
            <a:r>
              <a:rPr lang="en-US" sz="4000" dirty="0" smtClean="0"/>
              <a:t>   Book Value = Cost of Asset – Accumulated   Depreciation</a:t>
            </a:r>
          </a:p>
          <a:p>
            <a:pPr>
              <a:buNone/>
            </a:pPr>
            <a:r>
              <a:rPr lang="en-US" sz="4000" dirty="0" smtClean="0"/>
              <a:t>   Accumulated Depreciation represents the total depreciation of an asset accumulated up to a specified time.</a:t>
            </a:r>
          </a:p>
          <a:p>
            <a:pPr>
              <a:buNone/>
            </a:pP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normAutofit fontScale="85000" lnSpcReduction="10000"/>
          </a:bodyPr>
          <a:lstStyle/>
          <a:p>
            <a:pPr>
              <a:buNone/>
            </a:pPr>
            <a:r>
              <a:rPr lang="en-US" dirty="0" smtClean="0"/>
              <a:t>  </a:t>
            </a:r>
            <a:r>
              <a:rPr lang="en-US" sz="4000" dirty="0" smtClean="0"/>
              <a:t> Example: On April 1, 2012, </a:t>
            </a:r>
            <a:r>
              <a:rPr lang="en-US" sz="4000" dirty="0" err="1" smtClean="0"/>
              <a:t>Adex</a:t>
            </a:r>
            <a:r>
              <a:rPr lang="en-US" sz="4000" dirty="0" smtClean="0"/>
              <a:t> Electrical Ltd purchased an equipment for #100,000 which was expected to have useful life of 5 years. The scrap value was #10,000. Depreciation is considered to the nearest whole month. Find the expenses for 2012, 2013 and 2014.</a:t>
            </a:r>
          </a:p>
          <a:p>
            <a:pPr>
              <a:buNone/>
            </a:pPr>
            <a:endParaRPr lang="en-US" sz="4000" dirty="0" smtClean="0"/>
          </a:p>
          <a:p>
            <a:pPr>
              <a:buNone/>
            </a:pPr>
            <a:r>
              <a:rPr lang="en-US" sz="4000" dirty="0" smtClean="0"/>
              <a:t>   Useful Life =  5 years</a:t>
            </a:r>
          </a:p>
          <a:p>
            <a:pPr>
              <a:buNone/>
            </a:pPr>
            <a:r>
              <a:rPr lang="en-US" sz="4000" dirty="0" smtClean="0"/>
              <a:t>   Straight line depreciation percent =1/4 = 0.2 0r 20% per year</a:t>
            </a:r>
          </a:p>
          <a:p>
            <a:pPr>
              <a:buNone/>
            </a:pPr>
            <a:r>
              <a:rPr lang="en-US" sz="4000" dirty="0" smtClean="0"/>
              <a:t>   Depreciation rate 20% * 2 = 40% per year</a:t>
            </a:r>
          </a:p>
          <a:p>
            <a:pPr>
              <a:buNone/>
            </a:pPr>
            <a:r>
              <a:rPr lang="en-US" sz="4000" dirty="0" smtClean="0"/>
              <a:t>  For 2013, Depreciation = 100,000*40% *9/12 = #30,000</a:t>
            </a:r>
            <a:endParaRPr lang="en-US" sz="4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p>
            <a:pPr>
              <a:buNone/>
            </a:pPr>
            <a:r>
              <a:rPr lang="en-US" sz="4000" dirty="0" smtClean="0"/>
              <a:t>Depreciation for 2013 = (100,000- 30,000)*40%*12/12 = #28,000</a:t>
            </a:r>
          </a:p>
          <a:p>
            <a:pPr>
              <a:buNone/>
            </a:pPr>
            <a:endParaRPr lang="en-US" sz="4000" dirty="0" smtClean="0"/>
          </a:p>
          <a:p>
            <a:pPr>
              <a:buNone/>
            </a:pPr>
            <a:r>
              <a:rPr lang="en-US" sz="4000" dirty="0" smtClean="0"/>
              <a:t>Depreciation for 2014 = (100,000-30,000-28,000)*40%*9/12 =16,800</a:t>
            </a:r>
          </a:p>
          <a:p>
            <a:pPr>
              <a:buNone/>
            </a:pPr>
            <a:endParaRPr lang="en-US" sz="4000" dirty="0" smtClean="0"/>
          </a:p>
          <a:p>
            <a:pPr>
              <a:buNone/>
            </a:pPr>
            <a:endParaRPr lang="en-US" sz="4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GB" dirty="0" smtClean="0"/>
              <a:t>Week 8: Business Integration, Diversification/ Combination</a:t>
            </a:r>
            <a:endParaRPr lang="en-GB" dirty="0"/>
          </a:p>
        </p:txBody>
      </p:sp>
      <p:sp>
        <p:nvSpPr>
          <p:cNvPr id="1048694" name="Content Placeholder 2"/>
          <p:cNvSpPr>
            <a:spLocks noGrp="1"/>
          </p:cNvSpPr>
          <p:nvPr>
            <p:ph idx="1"/>
          </p:nvPr>
        </p:nvSpPr>
        <p:spPr/>
        <p:txBody>
          <a:bodyPr>
            <a:noAutofit/>
          </a:bodyPr>
          <a:lstStyle/>
          <a:p>
            <a:pPr marL="0" indent="0" algn="just">
              <a:buFont typeface="Wingdings" pitchFamily="2" charset="2"/>
              <a:buChar char="Ø"/>
            </a:pPr>
            <a:r>
              <a:rPr lang="en-GB" sz="4000" dirty="0" smtClean="0"/>
              <a:t>Business Integration:  </a:t>
            </a:r>
          </a:p>
          <a:p>
            <a:pPr marL="0" indent="0" algn="just">
              <a:buNone/>
            </a:pPr>
            <a:r>
              <a:rPr lang="en-GB" sz="4000" dirty="0" smtClean="0"/>
              <a:t>   This involves among other things, the synchronisation of information technology and       business culture and objectives. It is absorption of IT as a business function.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7364"/>
            <a:ext cx="10515600" cy="5449599"/>
          </a:xfrm>
        </p:spPr>
        <p:txBody>
          <a:bodyPr/>
          <a:lstStyle/>
          <a:p>
            <a:pPr marL="0" indent="0" algn="just">
              <a:buFont typeface="Wingdings" pitchFamily="2" charset="2"/>
              <a:buChar char="Ø"/>
            </a:pPr>
            <a:r>
              <a:rPr lang="en-GB" sz="4000" dirty="0" smtClean="0"/>
              <a:t>Business diversification/Combination</a:t>
            </a:r>
          </a:p>
          <a:p>
            <a:pPr marL="0" indent="0" algn="just">
              <a:buNone/>
            </a:pPr>
            <a:r>
              <a:rPr lang="en-GB" sz="4000" dirty="0" smtClean="0"/>
              <a:t>This is a form of corporate strategy for a company which seeks to increase profitability through greater sales volume obtained from new products and new markets.</a:t>
            </a:r>
          </a:p>
          <a:p>
            <a:pPr marL="0" indent="0" algn="just">
              <a:buFont typeface="Wingdings" pitchFamily="2" charset="2"/>
              <a:buChar char="Ø"/>
            </a:pPr>
            <a:r>
              <a:rPr lang="en-GB" sz="4000" dirty="0" smtClean="0"/>
              <a:t> Business combinations are combinations formed by two or more business units with a view to fulfil common aim. They can be loose or well consolidated combinations.</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3291"/>
            <a:ext cx="10515600" cy="5823672"/>
          </a:xfrm>
        </p:spPr>
        <p:txBody>
          <a:bodyPr>
            <a:noAutofit/>
          </a:bodyPr>
          <a:lstStyle/>
          <a:p>
            <a:pPr>
              <a:buFont typeface="Wingdings" pitchFamily="2" charset="2"/>
              <a:buChar char="Ø"/>
            </a:pPr>
            <a:r>
              <a:rPr lang="en-US" sz="4000" dirty="0" smtClean="0"/>
              <a:t> Reasons for Combination:</a:t>
            </a:r>
          </a:p>
          <a:p>
            <a:pPr>
              <a:buFont typeface="Wingdings" pitchFamily="2" charset="2"/>
              <a:buChar char="§"/>
            </a:pPr>
            <a:r>
              <a:rPr lang="en-US" sz="4000" dirty="0" smtClean="0"/>
              <a:t>It strengthens ability to compete</a:t>
            </a:r>
          </a:p>
          <a:p>
            <a:pPr>
              <a:buFont typeface="Wingdings" pitchFamily="2" charset="2"/>
              <a:buChar char="§"/>
            </a:pPr>
            <a:r>
              <a:rPr lang="en-US" sz="4000" dirty="0" smtClean="0"/>
              <a:t>Good will (Respect for size) arising from economics of large scale </a:t>
            </a:r>
            <a:r>
              <a:rPr lang="en-US" sz="4000" dirty="0" err="1" smtClean="0"/>
              <a:t>organisation</a:t>
            </a:r>
            <a:endParaRPr lang="en-US" sz="4000" dirty="0" smtClean="0"/>
          </a:p>
          <a:p>
            <a:pPr>
              <a:buFont typeface="Wingdings" pitchFamily="2" charset="2"/>
              <a:buChar char="§"/>
            </a:pPr>
            <a:r>
              <a:rPr lang="en-US" sz="4000" dirty="0" smtClean="0"/>
              <a:t>It brings up technical, managerial, economic and marketing </a:t>
            </a:r>
            <a:r>
              <a:rPr lang="en-US" sz="4000" dirty="0" err="1" smtClean="0"/>
              <a:t>advatages</a:t>
            </a:r>
            <a:endParaRPr lang="en-US" sz="4000" dirty="0" smtClean="0"/>
          </a:p>
          <a:p>
            <a:pPr>
              <a:buFont typeface="Wingdings" pitchFamily="2" charset="2"/>
              <a:buChar char="§"/>
            </a:pPr>
            <a:r>
              <a:rPr lang="en-US" sz="4000" dirty="0" smtClean="0"/>
              <a:t>Ability to withstand fluctuation and risk is enhanced</a:t>
            </a:r>
          </a:p>
          <a:p>
            <a:pPr>
              <a:buFont typeface="Wingdings" pitchFamily="2" charset="2"/>
              <a:buChar char="§"/>
            </a:pPr>
            <a:r>
              <a:rPr lang="en-US" sz="4000" dirty="0" smtClean="0"/>
              <a:t>Desire for monopoly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lstStyle/>
          <a:p>
            <a:pPr>
              <a:buFont typeface="Wingdings" pitchFamily="2" charset="2"/>
              <a:buChar char="§"/>
            </a:pPr>
            <a:r>
              <a:rPr lang="en-US" sz="4000" dirty="0" smtClean="0"/>
              <a:t>Business Cycles: combination may assist to survive difficult or down times</a:t>
            </a:r>
          </a:p>
          <a:p>
            <a:pPr>
              <a:buFont typeface="Wingdings" pitchFamily="2" charset="2"/>
              <a:buChar char="§"/>
            </a:pPr>
            <a:r>
              <a:rPr lang="en-US" sz="4000" dirty="0" smtClean="0"/>
              <a:t>Joint Stock: Major share holders who acquire power of control</a:t>
            </a:r>
          </a:p>
          <a:p>
            <a:pPr>
              <a:buFont typeface="Wingdings" pitchFamily="2" charset="2"/>
              <a:buChar char="§"/>
            </a:pPr>
            <a:r>
              <a:rPr lang="en-US" sz="4000" dirty="0" smtClean="0"/>
              <a:t>Imposition of tariff: Combination takes place for survival</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rmAutofit fontScale="85000" lnSpcReduction="20000"/>
          </a:bodyPr>
          <a:lstStyle/>
          <a:p>
            <a:pPr>
              <a:buNone/>
            </a:pPr>
            <a:r>
              <a:rPr lang="en-US" sz="4600" dirty="0" smtClean="0"/>
              <a:t>Types of combination</a:t>
            </a:r>
          </a:p>
          <a:p>
            <a:pPr>
              <a:buFont typeface="Wingdings" pitchFamily="2" charset="2"/>
              <a:buChar char="Ø"/>
            </a:pPr>
            <a:r>
              <a:rPr lang="en-US" sz="4600" dirty="0" smtClean="0"/>
              <a:t> Horizontal</a:t>
            </a:r>
          </a:p>
          <a:p>
            <a:pPr>
              <a:buFont typeface="Wingdings" pitchFamily="2" charset="2"/>
              <a:buChar char="Ø"/>
            </a:pPr>
            <a:r>
              <a:rPr lang="en-US" sz="4600" dirty="0" smtClean="0"/>
              <a:t>Vertical</a:t>
            </a:r>
          </a:p>
          <a:p>
            <a:pPr>
              <a:buFont typeface="Wingdings" pitchFamily="2" charset="2"/>
              <a:buChar char="Ø"/>
            </a:pPr>
            <a:r>
              <a:rPr lang="en-US" sz="4600" dirty="0" smtClean="0"/>
              <a:t>Lateral or Allied: Can be convergent or divergent. In convergent combination, different unit supplying a major firm may combine with the major firm. Ink and paper supplier combining with printing press.  In divergent, major firm supplies its products to firms which use it as raw material. </a:t>
            </a:r>
            <a:r>
              <a:rPr lang="en-US" sz="4600" dirty="0" err="1" smtClean="0"/>
              <a:t>E.g</a:t>
            </a:r>
            <a:r>
              <a:rPr lang="en-US" sz="4600" dirty="0" smtClean="0"/>
              <a:t> Steel company supplying tubing, wire nail firms etc</a:t>
            </a:r>
          </a:p>
          <a:p>
            <a:pPr>
              <a:buNone/>
            </a:pPr>
            <a:r>
              <a:rPr lang="en-US" dirty="0" smtClean="0"/>
              <a:t> </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normAutofit lnSpcReduction="10000"/>
          </a:bodyPr>
          <a:lstStyle/>
          <a:p>
            <a:pPr>
              <a:buFont typeface="Wingdings" pitchFamily="2" charset="2"/>
              <a:buChar char="Ø"/>
            </a:pPr>
            <a:r>
              <a:rPr lang="en-US" dirty="0" smtClean="0"/>
              <a:t> </a:t>
            </a:r>
            <a:r>
              <a:rPr lang="en-US" sz="4000" dirty="0" smtClean="0"/>
              <a:t>Mixed or Circular Combination: Firms producing different products combined.</a:t>
            </a:r>
          </a:p>
          <a:p>
            <a:pPr>
              <a:buFont typeface="Wingdings" pitchFamily="2" charset="2"/>
              <a:buChar char="Ø"/>
            </a:pPr>
            <a:r>
              <a:rPr lang="en-US" sz="4000" dirty="0" smtClean="0"/>
              <a:t>Forms of combination: Refers to degree of looseness or consolidation.</a:t>
            </a:r>
          </a:p>
          <a:p>
            <a:pPr>
              <a:buNone/>
            </a:pPr>
            <a:r>
              <a:rPr lang="en-US" sz="4000" dirty="0" smtClean="0"/>
              <a:t>These forms are:</a:t>
            </a:r>
          </a:p>
          <a:p>
            <a:pPr marL="742950" indent="-742950">
              <a:buAutoNum type="alphaLcParenBoth"/>
            </a:pPr>
            <a:r>
              <a:rPr lang="en-US" sz="4000" dirty="0" smtClean="0"/>
              <a:t>Associations: which may be trade association, chamber of commerce or informal agreement</a:t>
            </a:r>
          </a:p>
          <a:p>
            <a:pPr marL="742950" indent="-742950">
              <a:buAutoNum type="alphaLcParenBoth"/>
            </a:pPr>
            <a:r>
              <a:rPr lang="en-US" sz="4000" dirty="0" smtClean="0"/>
              <a:t>Federation: cartel or pool</a:t>
            </a:r>
          </a:p>
          <a:p>
            <a:pPr marL="742950" indent="-742950">
              <a:buAutoNum type="alphaLcParenBoth"/>
            </a:pPr>
            <a:r>
              <a:rPr lang="en-US" sz="4000" dirty="0" smtClean="0"/>
              <a:t>Consolidation: partial or complete</a:t>
            </a:r>
          </a:p>
          <a:p>
            <a:pPr>
              <a:buNone/>
            </a:pP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891"/>
            <a:ext cx="10515600" cy="5595072"/>
          </a:xfrm>
        </p:spPr>
        <p:txBody>
          <a:bodyPr/>
          <a:lstStyle/>
          <a:p>
            <a:pPr algn="just"/>
            <a:r>
              <a:rPr lang="en-GB" sz="4000" dirty="0" smtClean="0"/>
              <a:t>Economics comprises two main divisions; micro and macro economics</a:t>
            </a:r>
          </a:p>
          <a:p>
            <a:pPr algn="just"/>
            <a:r>
              <a:rPr lang="en-GB" sz="4000" dirty="0" smtClean="0"/>
              <a:t>Microeconomics covers the analysis of small individual units of economy such as individual firms, industry or a single individual consumer while macroeconomics deals with the study of the entire economy and considers all factors such as government policies, GDP national income, unemployment etc.</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891"/>
            <a:ext cx="10515600" cy="5595072"/>
          </a:xfrm>
        </p:spPr>
        <p:txBody>
          <a:bodyPr>
            <a:normAutofit fontScale="92500" lnSpcReduction="20000"/>
          </a:bodyPr>
          <a:lstStyle/>
          <a:p>
            <a:pPr algn="just">
              <a:buNone/>
            </a:pPr>
            <a:r>
              <a:rPr lang="en-US" sz="4000" dirty="0" smtClean="0"/>
              <a:t>  In trade associations, units which engage in a particular business meet to promote their business. The meeting is usually non profit basis but discussion on problems affecting them </a:t>
            </a:r>
            <a:r>
              <a:rPr lang="en-US" sz="4000" dirty="0" err="1" smtClean="0"/>
              <a:t>e.g</a:t>
            </a:r>
            <a:r>
              <a:rPr lang="en-US" sz="4000" dirty="0" smtClean="0"/>
              <a:t> tax, laws, raw material etc. They occur mostly at local levels.</a:t>
            </a:r>
          </a:p>
          <a:p>
            <a:pPr algn="just">
              <a:buNone/>
            </a:pPr>
            <a:r>
              <a:rPr lang="en-US" sz="4000" dirty="0" smtClean="0"/>
              <a:t>  Chambers of Commerce though voluntary involves professionals of diverse background not restricted to a particular trade </a:t>
            </a:r>
            <a:r>
              <a:rPr lang="en-US" sz="4000" dirty="0" err="1" smtClean="0"/>
              <a:t>viz</a:t>
            </a:r>
            <a:r>
              <a:rPr lang="en-US" sz="4000" dirty="0" smtClean="0"/>
              <a:t> bankers, brokers, industrialists etc. they form business community in a country and can advise </a:t>
            </a:r>
            <a:r>
              <a:rPr lang="en-US" sz="4000" dirty="0" err="1" smtClean="0"/>
              <a:t>government.Informal</a:t>
            </a:r>
            <a:r>
              <a:rPr lang="en-US" sz="4000" dirty="0" smtClean="0"/>
              <a:t> agreement is usually done to regulate production, apportion market, fix price. It requires surrendering some freedom.</a:t>
            </a:r>
          </a:p>
          <a:p>
            <a:pPr>
              <a:buNone/>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fontScale="92500" lnSpcReduction="10000"/>
          </a:bodyPr>
          <a:lstStyle/>
          <a:p>
            <a:pPr>
              <a:buNone/>
            </a:pPr>
            <a:r>
              <a:rPr lang="en-US" dirty="0" smtClean="0"/>
              <a:t>   </a:t>
            </a:r>
            <a:r>
              <a:rPr lang="en-US" sz="4000" dirty="0" smtClean="0"/>
              <a:t>In pool/cartel members come together to regulate demand and supply without surrendering their entities in order to control price.</a:t>
            </a:r>
          </a:p>
          <a:p>
            <a:pPr>
              <a:buNone/>
            </a:pPr>
            <a:r>
              <a:rPr lang="en-US" sz="4000" dirty="0" smtClean="0"/>
              <a:t>  Consolidation can be partial or complete. In partial approach, freedom is surrendered but entity is retained.  Complete consolidation include merger and amalgamation. In merger (acquisition) some units merge with another existing unit to form bigger entity. The units loose their entity while the absorbing firm retains it entity. In amalgamation, all units give way for a new entity to be formed.</a:t>
            </a:r>
            <a:endParaRPr lang="en-US" sz="4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9: Demand Forecasting</a:t>
            </a:r>
            <a:endParaRPr lang="en-US" dirty="0"/>
          </a:p>
        </p:txBody>
      </p:sp>
      <p:sp>
        <p:nvSpPr>
          <p:cNvPr id="4" name="Content Placeholder 2"/>
          <p:cNvSpPr>
            <a:spLocks noGrp="1"/>
          </p:cNvSpPr>
          <p:nvPr>
            <p:ph idx="1"/>
          </p:nvPr>
        </p:nvSpPr>
        <p:spPr/>
        <p:txBody>
          <a:bodyPr>
            <a:normAutofit/>
          </a:bodyPr>
          <a:lstStyle/>
          <a:p>
            <a:pPr algn="just">
              <a:buNone/>
            </a:pPr>
            <a:r>
              <a:rPr lang="en-GB" sz="4000" dirty="0" smtClean="0"/>
              <a:t>A forecast is a prediction or estimation of a future situation, under given conditions. Demand forecast helps managers to make the following decisions effectively.</a:t>
            </a:r>
            <a:endParaRPr lang="en-GB" sz="4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38200" y="1825625"/>
          <a:ext cx="9550400" cy="2966720"/>
        </p:xfrm>
        <a:graphic>
          <a:graphicData uri="http://schemas.openxmlformats.org/drawingml/2006/table">
            <a:tbl>
              <a:tblPr firstRow="1" bandRow="1">
                <a:tableStyleId>{073A0DAA-6AF3-43AB-8588-CEC1D06C72B9}</a:tableStyleId>
              </a:tblPr>
              <a:tblGrid>
                <a:gridCol w="4775200"/>
                <a:gridCol w="4775200"/>
              </a:tblGrid>
              <a:tr h="370840">
                <a:tc>
                  <a:txBody>
                    <a:bodyPr/>
                    <a:lstStyle/>
                    <a:p>
                      <a:pPr algn="ctr"/>
                      <a:r>
                        <a:rPr lang="en-GB" dirty="0" smtClean="0"/>
                        <a:t>Short Run Decision</a:t>
                      </a:r>
                      <a:endParaRPr lang="en-GB" dirty="0"/>
                    </a:p>
                  </a:txBody>
                  <a:tcPr/>
                </a:tc>
                <a:tc>
                  <a:txBody>
                    <a:bodyPr/>
                    <a:lstStyle/>
                    <a:p>
                      <a:pPr algn="ctr"/>
                      <a:r>
                        <a:rPr lang="en-GB" dirty="0" smtClean="0"/>
                        <a:t>Long Run Decision</a:t>
                      </a:r>
                      <a:endParaRPr lang="en-GB" dirty="0"/>
                    </a:p>
                  </a:txBody>
                  <a:tcPr/>
                </a:tc>
              </a:tr>
              <a:tr h="370840">
                <a:tc>
                  <a:txBody>
                    <a:bodyPr/>
                    <a:lstStyle/>
                    <a:p>
                      <a:pPr algn="ctr"/>
                      <a:r>
                        <a:rPr lang="en-GB" dirty="0" smtClean="0"/>
                        <a:t>Purchase of inputs</a:t>
                      </a:r>
                      <a:endParaRPr lang="en-GB" dirty="0"/>
                    </a:p>
                  </a:txBody>
                  <a:tcPr/>
                </a:tc>
                <a:tc>
                  <a:txBody>
                    <a:bodyPr/>
                    <a:lstStyle/>
                    <a:p>
                      <a:pPr algn="ctr"/>
                      <a:r>
                        <a:rPr lang="en-GB" dirty="0" smtClean="0"/>
                        <a:t>Expansion</a:t>
                      </a:r>
                      <a:r>
                        <a:rPr lang="en-GB" baseline="0" dirty="0" smtClean="0"/>
                        <a:t> of existing capacity</a:t>
                      </a:r>
                      <a:endParaRPr lang="en-GB" dirty="0"/>
                    </a:p>
                  </a:txBody>
                  <a:tcPr/>
                </a:tc>
              </a:tr>
              <a:tr h="370840">
                <a:tc>
                  <a:txBody>
                    <a:bodyPr/>
                    <a:lstStyle/>
                    <a:p>
                      <a:pPr algn="ctr"/>
                      <a:r>
                        <a:rPr lang="en-GB" dirty="0" smtClean="0"/>
                        <a:t>Maintenance of economic level of inventory</a:t>
                      </a:r>
                      <a:endParaRPr lang="en-GB" dirty="0"/>
                    </a:p>
                  </a:txBody>
                  <a:tcPr/>
                </a:tc>
                <a:tc>
                  <a:txBody>
                    <a:bodyPr/>
                    <a:lstStyle/>
                    <a:p>
                      <a:pPr algn="ctr"/>
                      <a:r>
                        <a:rPr lang="en-GB" dirty="0" smtClean="0"/>
                        <a:t>Diversification of the product mix</a:t>
                      </a:r>
                      <a:endParaRPr lang="en-GB" dirty="0"/>
                    </a:p>
                  </a:txBody>
                  <a:tcPr/>
                </a:tc>
              </a:tr>
              <a:tr h="370840">
                <a:tc>
                  <a:txBody>
                    <a:bodyPr/>
                    <a:lstStyle/>
                    <a:p>
                      <a:pPr algn="ctr"/>
                      <a:r>
                        <a:rPr lang="en-GB" dirty="0" smtClean="0"/>
                        <a:t>Setting up sales targets</a:t>
                      </a:r>
                      <a:endParaRPr lang="en-GB" dirty="0"/>
                    </a:p>
                  </a:txBody>
                  <a:tcPr/>
                </a:tc>
                <a:tc>
                  <a:txBody>
                    <a:bodyPr/>
                    <a:lstStyle/>
                    <a:p>
                      <a:pPr algn="ctr"/>
                      <a:r>
                        <a:rPr lang="en-GB" dirty="0" smtClean="0"/>
                        <a:t>Growth of acquisition</a:t>
                      </a:r>
                      <a:endParaRPr lang="en-GB" dirty="0"/>
                    </a:p>
                  </a:txBody>
                  <a:tcPr/>
                </a:tc>
              </a:tr>
              <a:tr h="370840">
                <a:tc>
                  <a:txBody>
                    <a:bodyPr/>
                    <a:lstStyle/>
                    <a:p>
                      <a:pPr algn="ctr"/>
                      <a:r>
                        <a:rPr lang="en-GB" dirty="0" smtClean="0"/>
                        <a:t>Distribution network</a:t>
                      </a:r>
                      <a:endParaRPr lang="en-GB" dirty="0"/>
                    </a:p>
                  </a:txBody>
                  <a:tcPr/>
                </a:tc>
                <a:tc>
                  <a:txBody>
                    <a:bodyPr/>
                    <a:lstStyle/>
                    <a:p>
                      <a:pPr algn="ctr"/>
                      <a:r>
                        <a:rPr lang="en-GB" dirty="0" smtClean="0"/>
                        <a:t>Change of location of plant</a:t>
                      </a:r>
                      <a:endParaRPr lang="en-GB" dirty="0"/>
                    </a:p>
                  </a:txBody>
                  <a:tcPr/>
                </a:tc>
              </a:tr>
              <a:tr h="370840">
                <a:tc>
                  <a:txBody>
                    <a:bodyPr/>
                    <a:lstStyle/>
                    <a:p>
                      <a:pPr algn="ctr"/>
                      <a:r>
                        <a:rPr lang="en-GB" dirty="0" smtClean="0"/>
                        <a:t>Management</a:t>
                      </a:r>
                      <a:r>
                        <a:rPr lang="en-GB" baseline="0" dirty="0" smtClean="0"/>
                        <a:t> of working capital</a:t>
                      </a:r>
                      <a:endParaRPr lang="en-GB" dirty="0"/>
                    </a:p>
                  </a:txBody>
                  <a:tcPr/>
                </a:tc>
                <a:tc>
                  <a:txBody>
                    <a:bodyPr/>
                    <a:lstStyle/>
                    <a:p>
                      <a:pPr algn="ctr"/>
                      <a:r>
                        <a:rPr lang="en-GB" dirty="0" smtClean="0"/>
                        <a:t>Capital Issue</a:t>
                      </a:r>
                      <a:endParaRPr lang="en-GB" dirty="0"/>
                    </a:p>
                  </a:txBody>
                  <a:tcPr/>
                </a:tc>
              </a:tr>
              <a:tr h="370840">
                <a:tc>
                  <a:txBody>
                    <a:bodyPr/>
                    <a:lstStyle/>
                    <a:p>
                      <a:pPr algn="ctr"/>
                      <a:r>
                        <a:rPr lang="en-GB" dirty="0" smtClean="0"/>
                        <a:t>Price policy</a:t>
                      </a:r>
                      <a:endParaRPr lang="en-GB" dirty="0"/>
                    </a:p>
                  </a:txBody>
                  <a:tcPr/>
                </a:tc>
                <a:tc>
                  <a:txBody>
                    <a:bodyPr/>
                    <a:lstStyle/>
                    <a:p>
                      <a:pPr algn="ctr"/>
                      <a:r>
                        <a:rPr lang="en-GB" dirty="0" smtClean="0"/>
                        <a:t>Long run borrowing</a:t>
                      </a:r>
                      <a:endParaRPr lang="en-GB" dirty="0"/>
                    </a:p>
                  </a:txBody>
                  <a:tcPr/>
                </a:tc>
              </a:tr>
              <a:tr h="370840">
                <a:tc>
                  <a:txBody>
                    <a:bodyPr/>
                    <a:lstStyle/>
                    <a:p>
                      <a:pPr algn="ctr"/>
                      <a:r>
                        <a:rPr lang="en-GB" dirty="0" smtClean="0"/>
                        <a:t>Promotion</a:t>
                      </a:r>
                      <a:r>
                        <a:rPr lang="en-GB" baseline="0" dirty="0" smtClean="0"/>
                        <a:t> policy</a:t>
                      </a:r>
                      <a:endParaRPr lang="en-GB" dirty="0"/>
                    </a:p>
                  </a:txBody>
                  <a:tcPr/>
                </a:tc>
                <a:tc>
                  <a:txBody>
                    <a:bodyPr/>
                    <a:lstStyle/>
                    <a:p>
                      <a:pPr algn="ctr"/>
                      <a:r>
                        <a:rPr lang="en-GB" dirty="0" smtClean="0"/>
                        <a:t>Manpower planning</a:t>
                      </a:r>
                      <a:endParaRPr lang="en-GB" dirty="0"/>
                    </a:p>
                  </a:txBody>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Content Placeholder 2"/>
          <p:cNvSpPr>
            <a:spLocks noGrp="1"/>
          </p:cNvSpPr>
          <p:nvPr>
            <p:ph idx="1"/>
          </p:nvPr>
        </p:nvSpPr>
        <p:spPr/>
        <p:txBody>
          <a:bodyPr/>
          <a:lstStyle/>
          <a:p>
            <a:pPr marL="0" indent="0">
              <a:buNone/>
            </a:pPr>
            <a:r>
              <a:rPr lang="en-GB" dirty="0" smtClean="0"/>
              <a:t>Steps to be followed:</a:t>
            </a:r>
          </a:p>
          <a:p>
            <a:r>
              <a:rPr lang="en-GB" dirty="0" smtClean="0"/>
              <a:t>Identification of objectives</a:t>
            </a:r>
          </a:p>
          <a:p>
            <a:r>
              <a:rPr lang="en-GB" dirty="0" smtClean="0"/>
              <a:t>Nature of product and market</a:t>
            </a:r>
          </a:p>
          <a:p>
            <a:r>
              <a:rPr lang="en-GB" dirty="0" smtClean="0"/>
              <a:t>Determination of demand</a:t>
            </a:r>
          </a:p>
          <a:p>
            <a:r>
              <a:rPr lang="en-GB" dirty="0" smtClean="0"/>
              <a:t>Analysis of factors</a:t>
            </a:r>
          </a:p>
          <a:p>
            <a:r>
              <a:rPr lang="en-GB" dirty="0" smtClean="0"/>
              <a:t>Choice of Technology</a:t>
            </a:r>
          </a:p>
          <a:p>
            <a:r>
              <a:rPr lang="en-GB" dirty="0" smtClean="0"/>
              <a:t>Testing of Accuracy</a:t>
            </a:r>
          </a:p>
          <a:p>
            <a:endParaRPr lang="en-GB" dirty="0"/>
          </a:p>
        </p:txBody>
      </p:sp>
      <p:sp>
        <p:nvSpPr>
          <p:cNvPr id="4" name="Title 3"/>
          <p:cNvSpPr>
            <a:spLocks noGrp="1"/>
          </p:cNvSpPr>
          <p:nvPr>
            <p:ph type="title"/>
          </p:nvPr>
        </p:nvSpPr>
        <p:spPr/>
        <p:txBody>
          <a:bodyP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Content Placeholder 2"/>
          <p:cNvSpPr>
            <a:spLocks noGrp="1"/>
          </p:cNvSpPr>
          <p:nvPr>
            <p:ph idx="1"/>
          </p:nvPr>
        </p:nvSpPr>
        <p:spPr/>
        <p:txBody>
          <a:bodyPr/>
          <a:lstStyle/>
          <a:p>
            <a:pPr marL="0" indent="0">
              <a:buNone/>
            </a:pPr>
            <a:r>
              <a:rPr lang="en-GB" dirty="0" smtClean="0"/>
              <a:t>Criteria for choice of forecasting</a:t>
            </a:r>
          </a:p>
          <a:p>
            <a:r>
              <a:rPr lang="en-GB" dirty="0" smtClean="0"/>
              <a:t>Accuracy</a:t>
            </a:r>
          </a:p>
          <a:p>
            <a:r>
              <a:rPr lang="en-GB" dirty="0" smtClean="0"/>
              <a:t>Plausibility</a:t>
            </a:r>
          </a:p>
          <a:p>
            <a:r>
              <a:rPr lang="en-GB" dirty="0" smtClean="0"/>
              <a:t>Durability</a:t>
            </a:r>
          </a:p>
          <a:p>
            <a:r>
              <a:rPr lang="en-GB" dirty="0" smtClean="0"/>
              <a:t>Flexibility</a:t>
            </a:r>
          </a:p>
          <a:p>
            <a:r>
              <a:rPr lang="en-GB" dirty="0" smtClean="0"/>
              <a:t>Availability</a:t>
            </a:r>
            <a:endParaRPr lang="en-GB" dirty="0"/>
          </a:p>
        </p:txBody>
      </p:sp>
      <p:sp>
        <p:nvSpPr>
          <p:cNvPr id="4" name="Title 3"/>
          <p:cNvSpPr>
            <a:spLocks noGrp="1"/>
          </p:cNvSpPr>
          <p:nvPr>
            <p:ph type="title"/>
          </p:nvPr>
        </p:nvSpPr>
        <p:spPr/>
        <p:txBody>
          <a:bodyPr/>
          <a:lstStyle/>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lang="en-GB" dirty="0" smtClean="0"/>
              <a:t>Forecast methods</a:t>
            </a:r>
            <a:endParaRPr lang="en-GB" dirty="0"/>
          </a:p>
        </p:txBody>
      </p:sp>
      <p:sp>
        <p:nvSpPr>
          <p:cNvPr id="1048704" name="Content Placeholder 2"/>
          <p:cNvSpPr>
            <a:spLocks noGrp="1"/>
          </p:cNvSpPr>
          <p:nvPr>
            <p:ph idx="1"/>
          </p:nvPr>
        </p:nvSpPr>
        <p:spPr>
          <a:xfrm>
            <a:off x="838200" y="1825624"/>
            <a:ext cx="10515600" cy="4758055"/>
          </a:xfrm>
        </p:spPr>
        <p:txBody>
          <a:bodyPr>
            <a:normAutofit fontScale="96429"/>
          </a:bodyPr>
          <a:lstStyle/>
          <a:p>
            <a:r>
              <a:rPr lang="en-GB" dirty="0" smtClean="0"/>
              <a:t>Survey of buyer’s intention</a:t>
            </a:r>
          </a:p>
          <a:p>
            <a:r>
              <a:rPr lang="en-GB" dirty="0" smtClean="0"/>
              <a:t>Delphi method</a:t>
            </a:r>
          </a:p>
          <a:p>
            <a:r>
              <a:rPr lang="en-GB" dirty="0" smtClean="0"/>
              <a:t>Expert opinion</a:t>
            </a:r>
          </a:p>
          <a:p>
            <a:r>
              <a:rPr lang="en-GB" dirty="0" smtClean="0"/>
              <a:t>Collection opinion</a:t>
            </a:r>
          </a:p>
          <a:p>
            <a:r>
              <a:rPr lang="en-GB" dirty="0" smtClean="0"/>
              <a:t>Waive model</a:t>
            </a:r>
          </a:p>
          <a:p>
            <a:r>
              <a:rPr lang="en-GB" dirty="0" smtClean="0"/>
              <a:t>Smoothing technique</a:t>
            </a:r>
          </a:p>
          <a:p>
            <a:r>
              <a:rPr lang="en-GB" dirty="0" smtClean="0"/>
              <a:t>Time series / trend projection</a:t>
            </a:r>
          </a:p>
          <a:p>
            <a:r>
              <a:rPr lang="en-GB" dirty="0" smtClean="0"/>
              <a:t>Controlled experiments</a:t>
            </a:r>
          </a:p>
          <a:p>
            <a:r>
              <a:rPr lang="en-GB" dirty="0" smtClean="0"/>
              <a:t>Judgemental approach</a:t>
            </a:r>
            <a:endParaRPr lang="en-GB"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p:txBody>
          <a:bodyPr/>
          <a:lstStyle/>
          <a:p>
            <a:r>
              <a:rPr lang="en-GB" dirty="0" smtClean="0"/>
              <a:t>Time series / Trend projection</a:t>
            </a:r>
            <a:endParaRPr lang="en-GB" dirty="0"/>
          </a:p>
        </p:txBody>
      </p:sp>
      <p:sp>
        <p:nvSpPr>
          <p:cNvPr id="1048706"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t="-2241"/>
            </a:stretch>
          </a:blipFill>
        </p:spPr>
        <p:txBody>
          <a:bodyPr/>
          <a:lstStyle/>
          <a:p>
            <a:r>
              <a:rPr lang="en-GB">
                <a:noFill/>
              </a:rPr>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Title 1"/>
          <p:cNvSpPr>
            <a:spLocks noGrp="1"/>
          </p:cNvSpPr>
          <p:nvPr>
            <p:ph type="title"/>
          </p:nvPr>
        </p:nvSpPr>
        <p:spPr/>
        <p:txBody>
          <a:bodyPr/>
          <a:lstStyle/>
          <a:p>
            <a:r>
              <a:rPr lang="en-GB" dirty="0" smtClean="0"/>
              <a:t>Linear Trend Equations</a:t>
            </a:r>
            <a:endParaRPr lang="en-GB" dirty="0"/>
          </a:p>
        </p:txBody>
      </p:sp>
      <p:sp>
        <p:nvSpPr>
          <p:cNvPr id="1048708"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r="-1159"/>
            </a:stretch>
          </a:blipFill>
        </p:spPr>
        <p:txBody>
          <a:bodyPr/>
          <a:lstStyle/>
          <a:p>
            <a:r>
              <a:rPr lang="en-GB">
                <a:noFill/>
              </a:rPr>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Title 1"/>
          <p:cNvSpPr>
            <a:spLocks noGrp="1"/>
          </p:cNvSpPr>
          <p:nvPr>
            <p:ph type="title"/>
          </p:nvPr>
        </p:nvSpPr>
        <p:spPr/>
        <p:txBody>
          <a:bodyPr/>
          <a:lstStyle/>
          <a:p>
            <a:r>
              <a:rPr lang="en-GB" dirty="0" smtClean="0"/>
              <a:t>Example</a:t>
            </a:r>
            <a:endParaRPr lang="en-GB" dirty="0"/>
          </a:p>
        </p:txBody>
      </p:sp>
      <p:graphicFrame>
        <p:nvGraphicFramePr>
          <p:cNvPr id="4194307" name="Content Placeholder 3"/>
          <p:cNvGraphicFramePr>
            <a:graphicFrameLocks noGrp="1"/>
          </p:cNvGraphicFramePr>
          <p:nvPr>
            <p:ph idx="1"/>
          </p:nvPr>
        </p:nvGraphicFramePr>
        <p:xfrm>
          <a:off x="838200" y="1825625"/>
          <a:ext cx="10515604" cy="741680"/>
        </p:xfrm>
        <a:graphic>
          <a:graphicData uri="http://schemas.openxmlformats.org/drawingml/2006/table">
            <a:tbl>
              <a:tblPr firstRow="1" bandRow="1">
                <a:tableStyleId>{073A0DAA-6AF3-43AB-8588-CEC1D06C72B9}</a:tableStyleId>
              </a:tblPr>
              <a:tblGrid>
                <a:gridCol w="955964"/>
                <a:gridCol w="955964"/>
                <a:gridCol w="955964"/>
                <a:gridCol w="955964"/>
                <a:gridCol w="955964"/>
                <a:gridCol w="955964"/>
                <a:gridCol w="955964"/>
                <a:gridCol w="955964"/>
                <a:gridCol w="955964"/>
                <a:gridCol w="955964"/>
                <a:gridCol w="955964"/>
              </a:tblGrid>
              <a:tr h="370840">
                <a:tc>
                  <a:txBody>
                    <a:bodyPr/>
                    <a:lstStyle/>
                    <a:p>
                      <a:pPr algn="ctr"/>
                      <a:r>
                        <a:rPr lang="en-GB" dirty="0" smtClean="0"/>
                        <a:t>Year</a:t>
                      </a:r>
                      <a:endParaRPr lang="en-GB" dirty="0"/>
                    </a:p>
                  </a:txBody>
                  <a:tcPr/>
                </a:tc>
                <a:tc>
                  <a:txBody>
                    <a:bodyPr/>
                    <a:lstStyle/>
                    <a:p>
                      <a:pPr algn="ctr"/>
                      <a:r>
                        <a:rPr lang="en-GB" dirty="0" smtClean="0"/>
                        <a:t>2002</a:t>
                      </a:r>
                      <a:endParaRPr lang="en-GB" dirty="0"/>
                    </a:p>
                  </a:txBody>
                  <a:tcPr/>
                </a:tc>
                <a:tc>
                  <a:txBody>
                    <a:bodyPr/>
                    <a:lstStyle/>
                    <a:p>
                      <a:pPr algn="ctr"/>
                      <a:r>
                        <a:rPr lang="en-GB" dirty="0" smtClean="0"/>
                        <a:t>2003</a:t>
                      </a:r>
                      <a:endParaRPr lang="en-GB" dirty="0"/>
                    </a:p>
                  </a:txBody>
                  <a:tcPr/>
                </a:tc>
                <a:tc>
                  <a:txBody>
                    <a:bodyPr/>
                    <a:lstStyle/>
                    <a:p>
                      <a:pPr algn="ctr"/>
                      <a:r>
                        <a:rPr lang="en-GB" dirty="0" smtClean="0"/>
                        <a:t>2004</a:t>
                      </a:r>
                      <a:endParaRPr lang="en-GB" dirty="0"/>
                    </a:p>
                  </a:txBody>
                  <a:tcPr/>
                </a:tc>
                <a:tc>
                  <a:txBody>
                    <a:bodyPr/>
                    <a:lstStyle/>
                    <a:p>
                      <a:pPr algn="ctr"/>
                      <a:r>
                        <a:rPr lang="en-GB" dirty="0" smtClean="0"/>
                        <a:t>2005</a:t>
                      </a:r>
                      <a:endParaRPr lang="en-GB" dirty="0"/>
                    </a:p>
                  </a:txBody>
                  <a:tcPr/>
                </a:tc>
                <a:tc>
                  <a:txBody>
                    <a:bodyPr/>
                    <a:lstStyle/>
                    <a:p>
                      <a:pPr algn="ctr"/>
                      <a:r>
                        <a:rPr lang="en-GB" dirty="0" smtClean="0"/>
                        <a:t>2006</a:t>
                      </a:r>
                      <a:endParaRPr lang="en-GB" dirty="0"/>
                    </a:p>
                  </a:txBody>
                  <a:tcPr/>
                </a:tc>
                <a:tc>
                  <a:txBody>
                    <a:bodyPr/>
                    <a:lstStyle/>
                    <a:p>
                      <a:pPr algn="ctr"/>
                      <a:r>
                        <a:rPr lang="en-GB" dirty="0" smtClean="0"/>
                        <a:t>2007</a:t>
                      </a:r>
                      <a:endParaRPr lang="en-GB" dirty="0"/>
                    </a:p>
                  </a:txBody>
                  <a:tcPr/>
                </a:tc>
                <a:tc>
                  <a:txBody>
                    <a:bodyPr/>
                    <a:lstStyle/>
                    <a:p>
                      <a:pPr algn="ctr"/>
                      <a:r>
                        <a:rPr lang="en-GB" dirty="0" smtClean="0"/>
                        <a:t>2008</a:t>
                      </a:r>
                      <a:endParaRPr lang="en-GB" dirty="0"/>
                    </a:p>
                  </a:txBody>
                  <a:tcPr/>
                </a:tc>
                <a:tc>
                  <a:txBody>
                    <a:bodyPr/>
                    <a:lstStyle/>
                    <a:p>
                      <a:pPr algn="ctr"/>
                      <a:r>
                        <a:rPr lang="en-GB" dirty="0" smtClean="0"/>
                        <a:t>2009</a:t>
                      </a:r>
                      <a:endParaRPr lang="en-GB" dirty="0"/>
                    </a:p>
                  </a:txBody>
                  <a:tcPr/>
                </a:tc>
                <a:tc>
                  <a:txBody>
                    <a:bodyPr/>
                    <a:lstStyle/>
                    <a:p>
                      <a:pPr algn="ctr"/>
                      <a:r>
                        <a:rPr lang="en-GB" dirty="0" smtClean="0"/>
                        <a:t>2010</a:t>
                      </a:r>
                      <a:endParaRPr lang="en-GB" dirty="0"/>
                    </a:p>
                  </a:txBody>
                  <a:tcPr/>
                </a:tc>
                <a:tc>
                  <a:txBody>
                    <a:bodyPr/>
                    <a:lstStyle/>
                    <a:p>
                      <a:pPr algn="ctr"/>
                      <a:r>
                        <a:rPr lang="en-GB" dirty="0" smtClean="0"/>
                        <a:t>2011</a:t>
                      </a:r>
                      <a:endParaRPr lang="en-GB" dirty="0"/>
                    </a:p>
                  </a:txBody>
                  <a:tcPr/>
                </a:tc>
              </a:tr>
              <a:tr h="370840">
                <a:tc>
                  <a:txBody>
                    <a:bodyPr/>
                    <a:lstStyle/>
                    <a:p>
                      <a:pPr algn="ctr"/>
                      <a:r>
                        <a:rPr lang="en-GB" dirty="0" smtClean="0"/>
                        <a:t>Sales</a:t>
                      </a:r>
                      <a:endParaRPr lang="en-GB" dirty="0"/>
                    </a:p>
                  </a:txBody>
                  <a:tcPr/>
                </a:tc>
                <a:tc>
                  <a:txBody>
                    <a:bodyPr/>
                    <a:lstStyle/>
                    <a:p>
                      <a:pPr algn="ctr"/>
                      <a:r>
                        <a:rPr lang="en-GB" dirty="0" smtClean="0"/>
                        <a:t>22734</a:t>
                      </a:r>
                      <a:endParaRPr lang="en-GB" dirty="0"/>
                    </a:p>
                  </a:txBody>
                  <a:tcPr/>
                </a:tc>
                <a:tc>
                  <a:txBody>
                    <a:bodyPr/>
                    <a:lstStyle/>
                    <a:p>
                      <a:pPr algn="ctr"/>
                      <a:r>
                        <a:rPr lang="en-GB" dirty="0" smtClean="0"/>
                        <a:t>24731</a:t>
                      </a:r>
                      <a:endParaRPr lang="en-GB" dirty="0"/>
                    </a:p>
                  </a:txBody>
                  <a:tcPr/>
                </a:tc>
                <a:tc>
                  <a:txBody>
                    <a:bodyPr/>
                    <a:lstStyle/>
                    <a:p>
                      <a:pPr algn="ctr"/>
                      <a:r>
                        <a:rPr lang="en-GB" dirty="0" smtClean="0"/>
                        <a:t>31489</a:t>
                      </a:r>
                      <a:endParaRPr lang="en-GB" dirty="0"/>
                    </a:p>
                  </a:txBody>
                  <a:tcPr/>
                </a:tc>
                <a:tc>
                  <a:txBody>
                    <a:bodyPr/>
                    <a:lstStyle/>
                    <a:p>
                      <a:pPr algn="ctr"/>
                      <a:r>
                        <a:rPr lang="en-GB" dirty="0" smtClean="0"/>
                        <a:t>44685</a:t>
                      </a:r>
                      <a:endParaRPr lang="en-GB" dirty="0"/>
                    </a:p>
                  </a:txBody>
                  <a:tcPr/>
                </a:tc>
                <a:tc>
                  <a:txBody>
                    <a:bodyPr/>
                    <a:lstStyle/>
                    <a:p>
                      <a:pPr algn="ctr"/>
                      <a:r>
                        <a:rPr lang="en-GB" dirty="0" smtClean="0"/>
                        <a:t>55319</a:t>
                      </a:r>
                      <a:endParaRPr lang="en-GB" dirty="0"/>
                    </a:p>
                  </a:txBody>
                  <a:tcPr/>
                </a:tc>
                <a:tc>
                  <a:txBody>
                    <a:bodyPr/>
                    <a:lstStyle/>
                    <a:p>
                      <a:pPr algn="ctr"/>
                      <a:r>
                        <a:rPr lang="en-GB" dirty="0" smtClean="0"/>
                        <a:t>91021</a:t>
                      </a:r>
                      <a:endParaRPr lang="en-GB" dirty="0"/>
                    </a:p>
                  </a:txBody>
                  <a:tcPr/>
                </a:tc>
                <a:tc>
                  <a:txBody>
                    <a:bodyPr/>
                    <a:lstStyle/>
                    <a:p>
                      <a:pPr algn="ctr"/>
                      <a:r>
                        <a:rPr lang="en-GB" dirty="0" smtClean="0"/>
                        <a:t>146234</a:t>
                      </a:r>
                      <a:endParaRPr lang="en-GB" dirty="0"/>
                    </a:p>
                  </a:txBody>
                  <a:tcPr/>
                </a:tc>
                <a:tc>
                  <a:txBody>
                    <a:bodyPr/>
                    <a:lstStyle/>
                    <a:p>
                      <a:pPr algn="ctr"/>
                      <a:r>
                        <a:rPr lang="en-GB" dirty="0" smtClean="0"/>
                        <a:t>107887</a:t>
                      </a:r>
                      <a:endParaRPr lang="en-GB" dirty="0"/>
                    </a:p>
                  </a:txBody>
                  <a:tcPr/>
                </a:tc>
                <a:tc>
                  <a:txBody>
                    <a:bodyPr/>
                    <a:lstStyle/>
                    <a:p>
                      <a:pPr algn="ctr"/>
                      <a:r>
                        <a:rPr lang="en-GB" dirty="0" smtClean="0"/>
                        <a:t>127483</a:t>
                      </a:r>
                      <a:endParaRPr lang="en-GB" dirty="0"/>
                    </a:p>
                  </a:txBody>
                  <a:tcPr/>
                </a:tc>
                <a:tc>
                  <a:txBody>
                    <a:bodyPr/>
                    <a:lstStyle/>
                    <a:p>
                      <a:pPr algn="ctr"/>
                      <a:r>
                        <a:rPr lang="en-GB" dirty="0" smtClean="0"/>
                        <a:t>97275</a:t>
                      </a:r>
                      <a:endParaRPr lang="en-GB" dirty="0"/>
                    </a:p>
                  </a:txBody>
                  <a:tcPr/>
                </a:tc>
              </a:tr>
            </a:tbl>
          </a:graphicData>
        </a:graphic>
      </p:graphicFrame>
      <p:sp>
        <p:nvSpPr>
          <p:cNvPr id="1048710" name="TextBox 4"/>
          <p:cNvSpPr txBox="1"/>
          <p:nvPr/>
        </p:nvSpPr>
        <p:spPr>
          <a:xfrm>
            <a:off x="838200" y="3007360"/>
            <a:ext cx="7411720" cy="668782"/>
          </a:xfrm>
          <a:prstGeom prst="rect">
            <a:avLst/>
          </a:prstGeom>
          <a:noFill/>
        </p:spPr>
        <p:txBody>
          <a:bodyPr wrap="square" rtlCol="0">
            <a:spAutoFit/>
          </a:bodyPr>
          <a:lstStyle/>
          <a:p>
            <a:r>
              <a:rPr lang="en-GB" sz="2800" dirty="0" smtClean="0"/>
              <a:t>Estimate the sales for 2012 and 2015</a:t>
            </a:r>
            <a:endParaRPr lang="en-GB"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Models</a:t>
            </a:r>
            <a:endParaRPr lang="en-US" dirty="0"/>
          </a:p>
        </p:txBody>
      </p:sp>
      <p:sp>
        <p:nvSpPr>
          <p:cNvPr id="3" name="Content Placeholder 2"/>
          <p:cNvSpPr>
            <a:spLocks noGrp="1"/>
          </p:cNvSpPr>
          <p:nvPr>
            <p:ph idx="1"/>
          </p:nvPr>
        </p:nvSpPr>
        <p:spPr/>
        <p:txBody>
          <a:bodyPr>
            <a:normAutofit fontScale="70000" lnSpcReduction="20000"/>
          </a:bodyPr>
          <a:lstStyle/>
          <a:p>
            <a:r>
              <a:rPr lang="en-US" sz="5700" dirty="0" smtClean="0"/>
              <a:t>Classical  Management theory:  </a:t>
            </a:r>
          </a:p>
          <a:p>
            <a:pPr>
              <a:buNone/>
            </a:pPr>
            <a:r>
              <a:rPr lang="en-US" sz="5700" dirty="0" smtClean="0"/>
              <a:t>  Here, emphasis is laid on structure, prescription of what is good for the firm and practical approach to management. Among the proponents of this  approach was Henri </a:t>
            </a:r>
            <a:r>
              <a:rPr lang="en-US" sz="5700" dirty="0" err="1" smtClean="0"/>
              <a:t>Fayol</a:t>
            </a:r>
            <a:r>
              <a:rPr lang="en-US" sz="5700" dirty="0" smtClean="0"/>
              <a:t>. Some of the highlights of this model include: </a:t>
            </a:r>
          </a:p>
          <a:p>
            <a:pPr>
              <a:buFont typeface="Wingdings" pitchFamily="2" charset="2"/>
              <a:buChar char="Ø"/>
            </a:pPr>
            <a:r>
              <a:rPr lang="en-US" sz="5700" dirty="0" smtClean="0"/>
              <a:t>Division of Work</a:t>
            </a:r>
          </a:p>
          <a:p>
            <a:pPr>
              <a:buFont typeface="Wingdings" pitchFamily="2" charset="2"/>
              <a:buChar char="Ø"/>
            </a:pPr>
            <a:r>
              <a:rPr lang="en-US" sz="5700" dirty="0" smtClean="0"/>
              <a:t>Authority: The right to give order should be based on responsibility</a:t>
            </a:r>
          </a:p>
          <a:p>
            <a:pPr>
              <a:buNone/>
            </a:pPr>
            <a:endParaRPr lang="en-US" sz="3200" dirty="0"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itle 1"/>
          <p:cNvSpPr>
            <a:spLocks noGrp="1"/>
          </p:cNvSpPr>
          <p:nvPr>
            <p:ph type="title"/>
          </p:nvPr>
        </p:nvSpPr>
        <p:spPr/>
        <p:txBody>
          <a:bodyPr/>
          <a:lstStyle/>
          <a:p>
            <a:r>
              <a:rPr lang="en-GB" dirty="0" smtClean="0"/>
              <a:t>Solution</a:t>
            </a:r>
            <a:endParaRPr lang="en-GB" dirty="0"/>
          </a:p>
        </p:txBody>
      </p:sp>
      <p:graphicFrame>
        <p:nvGraphicFramePr>
          <p:cNvPr id="4194308" name="Content Placeholder 3"/>
          <p:cNvGraphicFramePr>
            <a:graphicFrameLocks noGrp="1"/>
          </p:cNvGraphicFramePr>
          <p:nvPr>
            <p:ph idx="1"/>
          </p:nvPr>
        </p:nvGraphicFramePr>
        <p:xfrm>
          <a:off x="1596209" y="1690688"/>
          <a:ext cx="6123940" cy="4013995"/>
        </p:xfrm>
        <a:graphic>
          <a:graphicData uri="http://schemas.openxmlformats.org/drawingml/2006/table">
            <a:tbl>
              <a:tblPr>
                <a:tableStyleId>{616DA210-FB5B-4158-B5E0-FEB733F419BA}</a:tableStyleId>
              </a:tblPr>
              <a:tblGrid>
                <a:gridCol w="1224788"/>
                <a:gridCol w="1224788"/>
                <a:gridCol w="1224788"/>
                <a:gridCol w="1224788"/>
                <a:gridCol w="1224788"/>
              </a:tblGrid>
              <a:tr h="379925">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year</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x</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sales (Y)</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XY</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X</a:t>
                      </a:r>
                      <a:r>
                        <a:rPr lang="en-GB" sz="1400" b="1" i="0" u="none" strike="noStrike" baseline="30000">
                          <a:effectLst/>
                          <a:latin typeface="Cambria Math" panose="02040503050406030204" pitchFamily="18" charset="0"/>
                          <a:ea typeface="Cambria Math" panose="02040503050406030204" pitchFamily="18" charset="0"/>
                        </a:rPr>
                        <a:t>2</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2</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1</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22734</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22734</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3</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2</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24731</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49462</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4</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4</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3</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31489</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94467</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9</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5</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4</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44685</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178740</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16</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6</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5</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55319</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276595</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25</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7</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6</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91021</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546126</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36</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8</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7</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146234</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1023638</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49</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9</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8</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107887</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863096</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64</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10</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9</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127483</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1147347</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81</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11</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10</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97275</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972750</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100</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sum</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55</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748858</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5174955</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385</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bl>
          </a:graphicData>
        </a:graphic>
      </p:graphicFrame>
      <p:sp>
        <p:nvSpPr>
          <p:cNvPr id="1048712" name="TextBox 5"/>
          <p:cNvSpPr txBox="1">
            <a:spLocks noRot="1" noChangeAspect="1" noMove="1" noResize="1" noEditPoints="1" noAdjustHandles="1" noChangeArrowheads="1" noChangeShapeType="1" noTextEdit="1"/>
          </p:cNvSpPr>
          <p:nvPr/>
        </p:nvSpPr>
        <p:spPr>
          <a:xfrm>
            <a:off x="1137920" y="5831840"/>
            <a:ext cx="6868160" cy="763094"/>
          </a:xfrm>
          <a:prstGeom prst="rect">
            <a:avLst/>
          </a:prstGeom>
          <a:blipFill rotWithShape="0">
            <a:blip r:embed="rId2" cstate="print"/>
            <a:stretch>
              <a:fillRect/>
            </a:stretch>
          </a:blipFill>
        </p:spPr>
        <p:txBody>
          <a:bodyPr/>
          <a:lstStyle/>
          <a:p>
            <a:r>
              <a:rPr lang="en-GB">
                <a:noFill/>
              </a:rPr>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GB" dirty="0" err="1" smtClean="0"/>
              <a:t>Soln</a:t>
            </a:r>
            <a:r>
              <a:rPr lang="en-GB" dirty="0" smtClean="0"/>
              <a:t> cont’d</a:t>
            </a:r>
            <a:endParaRPr lang="en-GB" dirty="0"/>
          </a:p>
        </p:txBody>
      </p:sp>
      <p:sp>
        <p:nvSpPr>
          <p:cNvPr id="1048714"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a:stretch>
          </a:blipFill>
        </p:spPr>
        <p:txBody>
          <a:bodyPr/>
          <a:lstStyle/>
          <a:p>
            <a:r>
              <a:rPr lang="en-GB">
                <a:noFill/>
              </a:rPr>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itle 1"/>
          <p:cNvSpPr>
            <a:spLocks noGrp="1"/>
          </p:cNvSpPr>
          <p:nvPr>
            <p:ph type="title"/>
          </p:nvPr>
        </p:nvSpPr>
        <p:spPr/>
        <p:txBody>
          <a:bodyPr/>
          <a:lstStyle/>
          <a:p>
            <a:r>
              <a:rPr lang="en-GB" dirty="0" smtClean="0"/>
              <a:t>Trend in Series</a:t>
            </a:r>
            <a:endParaRPr lang="en-GB" dirty="0"/>
          </a:p>
        </p:txBody>
      </p:sp>
      <p:cxnSp>
        <p:nvCxnSpPr>
          <p:cNvPr id="3145760" name="Straight Connector 4"/>
          <p:cNvCxnSpPr>
            <a:cxnSpLocks/>
          </p:cNvCxnSpPr>
          <p:nvPr/>
        </p:nvCxnSpPr>
        <p:spPr>
          <a:xfrm>
            <a:off x="2092960" y="2438400"/>
            <a:ext cx="0" cy="30276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1" name="Straight Connector 6"/>
          <p:cNvCxnSpPr>
            <a:cxnSpLocks/>
          </p:cNvCxnSpPr>
          <p:nvPr/>
        </p:nvCxnSpPr>
        <p:spPr>
          <a:xfrm>
            <a:off x="2092960" y="5466080"/>
            <a:ext cx="40436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716" name="TextBox 8"/>
          <p:cNvSpPr txBox="1"/>
          <p:nvPr/>
        </p:nvSpPr>
        <p:spPr>
          <a:xfrm>
            <a:off x="5199380" y="5466080"/>
            <a:ext cx="2580640" cy="454278"/>
          </a:xfrm>
          <a:prstGeom prst="rect">
            <a:avLst/>
          </a:prstGeom>
          <a:noFill/>
        </p:spPr>
        <p:txBody>
          <a:bodyPr wrap="square" rtlCol="0">
            <a:spAutoFit/>
          </a:bodyPr>
          <a:lstStyle/>
          <a:p>
            <a:r>
              <a:rPr lang="en-GB" dirty="0" smtClean="0"/>
              <a:t>Year</a:t>
            </a:r>
            <a:endParaRPr lang="en-GB" dirty="0"/>
          </a:p>
        </p:txBody>
      </p:sp>
      <p:sp>
        <p:nvSpPr>
          <p:cNvPr id="1048717" name="TextBox 9"/>
          <p:cNvSpPr txBox="1"/>
          <p:nvPr/>
        </p:nvSpPr>
        <p:spPr>
          <a:xfrm rot="16200000">
            <a:off x="1122681" y="2453593"/>
            <a:ext cx="1290320" cy="454278"/>
          </a:xfrm>
          <a:prstGeom prst="rect">
            <a:avLst/>
          </a:prstGeom>
          <a:noFill/>
        </p:spPr>
        <p:txBody>
          <a:bodyPr wrap="square" rtlCol="0">
            <a:spAutoFit/>
          </a:bodyPr>
          <a:lstStyle/>
          <a:p>
            <a:r>
              <a:rPr lang="en-GB" dirty="0" smtClean="0"/>
              <a:t>Sales</a:t>
            </a:r>
            <a:endParaRPr lang="en-GB" dirty="0"/>
          </a:p>
        </p:txBody>
      </p:sp>
      <p:sp>
        <p:nvSpPr>
          <p:cNvPr id="1048718" name="Freeform 11"/>
          <p:cNvSpPr/>
          <p:nvPr/>
        </p:nvSpPr>
        <p:spPr>
          <a:xfrm>
            <a:off x="2397760" y="2661920"/>
            <a:ext cx="2519680" cy="2316480"/>
          </a:xfrm>
          <a:custGeom>
            <a:avLst/>
            <a:gdLst>
              <a:gd name="connsiteX0" fmla="*/ 0 w 2519680"/>
              <a:gd name="connsiteY0" fmla="*/ 2316480 h 2316480"/>
              <a:gd name="connsiteX1" fmla="*/ 670560 w 2519680"/>
              <a:gd name="connsiteY1" fmla="*/ 1747520 h 2316480"/>
              <a:gd name="connsiteX2" fmla="*/ 1300480 w 2519680"/>
              <a:gd name="connsiteY2" fmla="*/ 121920 h 2316480"/>
              <a:gd name="connsiteX3" fmla="*/ 1666240 w 2519680"/>
              <a:gd name="connsiteY3" fmla="*/ 568960 h 2316480"/>
              <a:gd name="connsiteX4" fmla="*/ 2174240 w 2519680"/>
              <a:gd name="connsiteY4" fmla="*/ 0 h 2316480"/>
              <a:gd name="connsiteX5" fmla="*/ 2519680 w 2519680"/>
              <a:gd name="connsiteY5" fmla="*/ 568960 h 231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9680" h="2316480">
                <a:moveTo>
                  <a:pt x="0" y="2316480"/>
                </a:moveTo>
                <a:cubicBezTo>
                  <a:pt x="226906" y="2214880"/>
                  <a:pt x="453813" y="2113280"/>
                  <a:pt x="670560" y="1747520"/>
                </a:cubicBezTo>
                <a:cubicBezTo>
                  <a:pt x="887307" y="1381760"/>
                  <a:pt x="1134533" y="318346"/>
                  <a:pt x="1300480" y="121920"/>
                </a:cubicBezTo>
                <a:cubicBezTo>
                  <a:pt x="1466427" y="-74506"/>
                  <a:pt x="1520613" y="589280"/>
                  <a:pt x="1666240" y="568960"/>
                </a:cubicBezTo>
                <a:cubicBezTo>
                  <a:pt x="1811867" y="548640"/>
                  <a:pt x="2032000" y="0"/>
                  <a:pt x="2174240" y="0"/>
                </a:cubicBezTo>
                <a:cubicBezTo>
                  <a:pt x="2316480" y="0"/>
                  <a:pt x="2418080" y="284480"/>
                  <a:pt x="2519680" y="5689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19" name="Oval 12"/>
          <p:cNvSpPr/>
          <p:nvPr/>
        </p:nvSpPr>
        <p:spPr>
          <a:xfrm>
            <a:off x="2482850" y="489585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0" name="Oval 13"/>
          <p:cNvSpPr/>
          <p:nvPr/>
        </p:nvSpPr>
        <p:spPr>
          <a:xfrm>
            <a:off x="2863850" y="462280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1" name="Oval 14"/>
          <p:cNvSpPr/>
          <p:nvPr/>
        </p:nvSpPr>
        <p:spPr>
          <a:xfrm>
            <a:off x="2482850" y="488950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2" name="Oval 15"/>
          <p:cNvSpPr/>
          <p:nvPr/>
        </p:nvSpPr>
        <p:spPr>
          <a:xfrm>
            <a:off x="3155950" y="414020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3" name="Oval 16"/>
          <p:cNvSpPr/>
          <p:nvPr/>
        </p:nvSpPr>
        <p:spPr>
          <a:xfrm>
            <a:off x="3333750" y="361315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4" name="Oval 17"/>
          <p:cNvSpPr/>
          <p:nvPr/>
        </p:nvSpPr>
        <p:spPr>
          <a:xfrm>
            <a:off x="3492500" y="315595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5" name="Oval 18"/>
          <p:cNvSpPr/>
          <p:nvPr/>
        </p:nvSpPr>
        <p:spPr>
          <a:xfrm>
            <a:off x="3733800" y="271780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6" name="Oval 19"/>
          <p:cNvSpPr/>
          <p:nvPr/>
        </p:nvSpPr>
        <p:spPr>
          <a:xfrm>
            <a:off x="4022725" y="320040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7" name="Oval 20"/>
          <p:cNvSpPr/>
          <p:nvPr/>
        </p:nvSpPr>
        <p:spPr>
          <a:xfrm>
            <a:off x="4533900" y="2633345"/>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8" name="Oval 21"/>
          <p:cNvSpPr/>
          <p:nvPr/>
        </p:nvSpPr>
        <p:spPr>
          <a:xfrm>
            <a:off x="4866640" y="314325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9" name="TextBox 22"/>
          <p:cNvSpPr txBox="1"/>
          <p:nvPr/>
        </p:nvSpPr>
        <p:spPr>
          <a:xfrm>
            <a:off x="5396230" y="2802493"/>
            <a:ext cx="2580640" cy="454279"/>
          </a:xfrm>
          <a:prstGeom prst="rect">
            <a:avLst/>
          </a:prstGeom>
          <a:noFill/>
        </p:spPr>
        <p:txBody>
          <a:bodyPr wrap="square" rtlCol="0">
            <a:spAutoFit/>
          </a:bodyPr>
          <a:lstStyle/>
          <a:p>
            <a:r>
              <a:rPr lang="en-GB" dirty="0" smtClean="0"/>
              <a:t>*   Sales (Y)</a:t>
            </a:r>
            <a:endParaRPr lang="en-GB" dirty="0"/>
          </a:p>
        </p:txBody>
      </p:sp>
      <p:sp>
        <p:nvSpPr>
          <p:cNvPr id="1048730" name="TextBox 23"/>
          <p:cNvSpPr txBox="1"/>
          <p:nvPr/>
        </p:nvSpPr>
        <p:spPr>
          <a:xfrm>
            <a:off x="5360035" y="3330932"/>
            <a:ext cx="1923634" cy="771778"/>
          </a:xfrm>
          <a:prstGeom prst="rect">
            <a:avLst/>
          </a:prstGeom>
          <a:noFill/>
        </p:spPr>
        <p:txBody>
          <a:bodyPr wrap="square" rtlCol="0">
            <a:spAutoFit/>
          </a:bodyPr>
          <a:lstStyle/>
          <a:p>
            <a:r>
              <a:rPr lang="en-GB" dirty="0" smtClean="0"/>
              <a:t>-    Linear Sales (Y)</a:t>
            </a:r>
            <a:endParaRPr lang="en-GB" dirty="0"/>
          </a:p>
        </p:txBody>
      </p:sp>
      <p:cxnSp>
        <p:nvCxnSpPr>
          <p:cNvPr id="3145762" name="Straight Connector 25"/>
          <p:cNvCxnSpPr>
            <a:cxnSpLocks/>
            <a:stCxn id="1048718" idx="0"/>
          </p:cNvCxnSpPr>
          <p:nvPr/>
        </p:nvCxnSpPr>
        <p:spPr>
          <a:xfrm flipV="1">
            <a:off x="2397760" y="2438400"/>
            <a:ext cx="2468880" cy="254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1" name="Title 1"/>
          <p:cNvSpPr>
            <a:spLocks noGrp="1"/>
          </p:cNvSpPr>
          <p:nvPr>
            <p:ph type="title"/>
          </p:nvPr>
        </p:nvSpPr>
        <p:spPr/>
        <p:txBody>
          <a:bodyPr/>
          <a:lstStyle/>
          <a:p>
            <a:r>
              <a:rPr lang="en-GB" dirty="0" smtClean="0"/>
              <a:t>Forecasting cont’d	</a:t>
            </a:r>
            <a:endParaRPr lang="en-GB" dirty="0"/>
          </a:p>
        </p:txBody>
      </p:sp>
      <p:sp>
        <p:nvSpPr>
          <p:cNvPr id="1048732" name="Content Placeholder 2"/>
          <p:cNvSpPr>
            <a:spLocks noGrp="1"/>
          </p:cNvSpPr>
          <p:nvPr>
            <p:ph idx="1"/>
          </p:nvPr>
        </p:nvSpPr>
        <p:spPr>
          <a:xfrm>
            <a:off x="838200" y="1825624"/>
            <a:ext cx="10515600" cy="5032376"/>
          </a:xfrm>
        </p:spPr>
        <p:txBody>
          <a:bodyPr numCol="2">
            <a:normAutofit fontScale="91071" lnSpcReduction="10000"/>
          </a:bodyPr>
          <a:lstStyle/>
          <a:p>
            <a:pPr marL="0" indent="0">
              <a:buNone/>
            </a:pPr>
            <a:r>
              <a:rPr lang="en-GB" b="1" dirty="0" smtClean="0"/>
              <a:t>Stationary series</a:t>
            </a:r>
          </a:p>
          <a:p>
            <a:r>
              <a:rPr lang="en-GB" dirty="0" smtClean="0"/>
              <a:t>Naïve method</a:t>
            </a:r>
          </a:p>
          <a:p>
            <a:r>
              <a:rPr lang="en-GB" dirty="0" smtClean="0"/>
              <a:t>Simple average method</a:t>
            </a:r>
          </a:p>
          <a:p>
            <a:r>
              <a:rPr lang="en-GB" dirty="0" smtClean="0"/>
              <a:t>Moving average method</a:t>
            </a:r>
          </a:p>
          <a:p>
            <a:r>
              <a:rPr lang="en-GB" dirty="0" smtClean="0"/>
              <a:t>Autoregressive moving average</a:t>
            </a:r>
          </a:p>
          <a:p>
            <a:r>
              <a:rPr lang="en-GB" dirty="0" smtClean="0"/>
              <a:t>Box Jenkins method</a:t>
            </a:r>
          </a:p>
          <a:p>
            <a:pPr marL="0" indent="0">
              <a:buNone/>
            </a:pPr>
            <a:r>
              <a:rPr lang="en-GB" b="1" dirty="0" smtClean="0"/>
              <a:t>Forecasting trend series</a:t>
            </a:r>
          </a:p>
          <a:p>
            <a:r>
              <a:rPr lang="en-GB" dirty="0" smtClean="0"/>
              <a:t>Moving average</a:t>
            </a:r>
          </a:p>
          <a:p>
            <a:r>
              <a:rPr lang="en-GB" dirty="0" smtClean="0"/>
              <a:t>Simple regression</a:t>
            </a:r>
          </a:p>
          <a:p>
            <a:r>
              <a:rPr lang="en-GB" dirty="0" smtClean="0"/>
              <a:t>Growth curves</a:t>
            </a:r>
          </a:p>
          <a:p>
            <a:r>
              <a:rPr lang="en-GB" dirty="0" smtClean="0"/>
              <a:t>Exponential models</a:t>
            </a:r>
          </a:p>
          <a:p>
            <a:r>
              <a:rPr lang="en-GB" dirty="0" smtClean="0"/>
              <a:t>Autoregressive integrated moving average (ARIMA) models</a:t>
            </a:r>
          </a:p>
          <a:p>
            <a:r>
              <a:rPr lang="en-GB" dirty="0" smtClean="0"/>
              <a:t>Box Jenkins method</a:t>
            </a:r>
          </a:p>
          <a:p>
            <a:pPr marL="0" indent="0">
              <a:buNone/>
            </a:pPr>
            <a:r>
              <a:rPr lang="en-GB" b="1" dirty="0" smtClean="0"/>
              <a:t>Seasonal series</a:t>
            </a:r>
          </a:p>
          <a:p>
            <a:r>
              <a:rPr lang="en-GB" dirty="0" smtClean="0"/>
              <a:t>Exponential smoothing </a:t>
            </a:r>
          </a:p>
          <a:p>
            <a:r>
              <a:rPr lang="en-GB" dirty="0" smtClean="0"/>
              <a:t>Multiple regression</a:t>
            </a:r>
          </a:p>
          <a:p>
            <a:r>
              <a:rPr lang="en-GB" dirty="0" err="1" smtClean="0"/>
              <a:t>Arima</a:t>
            </a:r>
            <a:endParaRPr lang="en-GB" dirty="0" smtClean="0"/>
          </a:p>
          <a:p>
            <a:pPr marL="0" indent="0">
              <a:buNone/>
            </a:pPr>
            <a:r>
              <a:rPr lang="en-GB" b="1" dirty="0" smtClean="0"/>
              <a:t>Cyclical Series</a:t>
            </a:r>
          </a:p>
          <a:p>
            <a:r>
              <a:rPr lang="en-GB" dirty="0" smtClean="0"/>
              <a:t>Econometric models</a:t>
            </a:r>
          </a:p>
          <a:p>
            <a:r>
              <a:rPr lang="en-GB" dirty="0" smtClean="0"/>
              <a:t>Multiple regression</a:t>
            </a:r>
          </a:p>
          <a:p>
            <a:r>
              <a:rPr lang="en-GB" dirty="0" err="1" smtClean="0"/>
              <a:t>Arima</a:t>
            </a:r>
            <a:endParaRPr lang="en-GB" dirty="0" smtClean="0"/>
          </a:p>
          <a:p>
            <a:endParaRPr lang="en-GB"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3" name="Title 1"/>
          <p:cNvSpPr>
            <a:spLocks noGrp="1"/>
          </p:cNvSpPr>
          <p:nvPr>
            <p:ph type="title"/>
          </p:nvPr>
        </p:nvSpPr>
        <p:spPr/>
        <p:txBody>
          <a:bodyPr/>
          <a:lstStyle/>
          <a:p>
            <a:r>
              <a:rPr lang="en-GB" dirty="0" smtClean="0"/>
              <a:t>Forecasting cont’d</a:t>
            </a:r>
            <a:endParaRPr lang="en-GB" dirty="0"/>
          </a:p>
        </p:txBody>
      </p:sp>
      <p:sp>
        <p:nvSpPr>
          <p:cNvPr id="1048734" name="Content Placeholder 2"/>
          <p:cNvSpPr>
            <a:spLocks noGrp="1"/>
          </p:cNvSpPr>
          <p:nvPr>
            <p:ph idx="1"/>
          </p:nvPr>
        </p:nvSpPr>
        <p:spPr/>
        <p:txBody>
          <a:bodyPr/>
          <a:lstStyle/>
          <a:p>
            <a:pPr marL="0" indent="0">
              <a:buNone/>
            </a:pPr>
            <a:r>
              <a:rPr lang="en-GB" dirty="0" smtClean="0"/>
              <a:t>Other survey methods are:</a:t>
            </a:r>
          </a:p>
          <a:p>
            <a:r>
              <a:rPr lang="en-GB" dirty="0" smtClean="0"/>
              <a:t>Complete enumeration method</a:t>
            </a:r>
          </a:p>
          <a:p>
            <a:r>
              <a:rPr lang="en-GB" dirty="0" smtClean="0"/>
              <a:t>Sample survey method</a:t>
            </a:r>
          </a:p>
          <a:p>
            <a:r>
              <a:rPr lang="en-GB" dirty="0" smtClean="0"/>
              <a:t>Expert’s opinion</a:t>
            </a:r>
          </a:p>
          <a:p>
            <a:endParaRPr lang="en-GB" dirty="0" smtClean="0"/>
          </a:p>
          <a:p>
            <a:endParaRPr lang="en-GB"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5" name="Title 1"/>
          <p:cNvSpPr>
            <a:spLocks noGrp="1"/>
          </p:cNvSpPr>
          <p:nvPr>
            <p:ph type="title"/>
          </p:nvPr>
        </p:nvSpPr>
        <p:spPr/>
        <p:txBody>
          <a:bodyPr/>
          <a:lstStyle/>
          <a:p>
            <a:r>
              <a:rPr lang="en-GB" dirty="0" smtClean="0"/>
              <a:t>Week 10: Location and Localization of Industries	</a:t>
            </a:r>
            <a:endParaRPr lang="en-GB" dirty="0"/>
          </a:p>
        </p:txBody>
      </p:sp>
      <p:sp>
        <p:nvSpPr>
          <p:cNvPr id="1048736" name="Content Placeholder 2"/>
          <p:cNvSpPr>
            <a:spLocks noGrp="1"/>
          </p:cNvSpPr>
          <p:nvPr>
            <p:ph idx="1"/>
          </p:nvPr>
        </p:nvSpPr>
        <p:spPr>
          <a:xfrm>
            <a:off x="838200" y="1825624"/>
            <a:ext cx="10515600" cy="4737735"/>
          </a:xfrm>
        </p:spPr>
        <p:txBody>
          <a:bodyPr>
            <a:normAutofit fontScale="96429"/>
          </a:bodyPr>
          <a:lstStyle/>
          <a:p>
            <a:pPr marL="0" indent="0" algn="just">
              <a:buNone/>
            </a:pPr>
            <a:r>
              <a:rPr lang="en-GB" dirty="0" smtClean="0"/>
              <a:t>Location refers to the physical location of a company. It  while localization refers to the efforts of companies to tailor their products to certain region. It is the tendency for industries to be concentrated in regions that offer certain advantages</a:t>
            </a:r>
          </a:p>
          <a:p>
            <a:pPr marL="0" indent="0">
              <a:buNone/>
            </a:pPr>
            <a:r>
              <a:rPr lang="en-GB" b="1" dirty="0" smtClean="0"/>
              <a:t>Causes of Localization</a:t>
            </a:r>
          </a:p>
          <a:p>
            <a:r>
              <a:rPr lang="en-GB" dirty="0" smtClean="0"/>
              <a:t>Availability of power</a:t>
            </a:r>
          </a:p>
          <a:p>
            <a:r>
              <a:rPr lang="en-GB" dirty="0" err="1" smtClean="0"/>
              <a:t>Availablity</a:t>
            </a:r>
            <a:r>
              <a:rPr lang="en-GB" dirty="0" smtClean="0"/>
              <a:t> of raw material</a:t>
            </a:r>
          </a:p>
          <a:p>
            <a:r>
              <a:rPr lang="en-GB" dirty="0" smtClean="0"/>
              <a:t>Climate</a:t>
            </a:r>
          </a:p>
          <a:p>
            <a:r>
              <a:rPr lang="en-GB" dirty="0" smtClean="0"/>
              <a:t>Availability of skilled labour</a:t>
            </a:r>
          </a:p>
          <a:p>
            <a:r>
              <a:rPr lang="en-GB" dirty="0" smtClean="0"/>
              <a:t>Nearness to market</a:t>
            </a:r>
          </a:p>
          <a:p>
            <a:pPr marL="0" indent="0">
              <a:buNone/>
            </a:pPr>
            <a:endParaRPr lang="en-GB" dirty="0"/>
          </a:p>
        </p:txBody>
      </p:sp>
      <p:sp>
        <p:nvSpPr>
          <p:cNvPr id="1048737" name="TextBox 3"/>
          <p:cNvSpPr txBox="1"/>
          <p:nvPr/>
        </p:nvSpPr>
        <p:spPr>
          <a:xfrm>
            <a:off x="5323840" y="3542633"/>
            <a:ext cx="6029960" cy="1684782"/>
          </a:xfrm>
          <a:prstGeom prst="rect">
            <a:avLst/>
          </a:prstGeom>
          <a:noFill/>
        </p:spPr>
        <p:txBody>
          <a:bodyPr wrap="square" rtlCol="0">
            <a:spAutoFit/>
          </a:bodyPr>
          <a:lstStyle/>
          <a:p>
            <a:pPr marL="457200" indent="-457200" algn="just">
              <a:buFont typeface="Arial" panose="020B0604020202020204" pitchFamily="34" charset="0"/>
              <a:buChar char="•"/>
            </a:pPr>
            <a:r>
              <a:rPr lang="en-GB" sz="2800" dirty="0" smtClean="0"/>
              <a:t>Availability of means of transportation and communication</a:t>
            </a:r>
            <a:endParaRPr lang="en-GB" sz="28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Title 1"/>
          <p:cNvSpPr>
            <a:spLocks noGrp="1"/>
          </p:cNvSpPr>
          <p:nvPr>
            <p:ph type="title"/>
          </p:nvPr>
        </p:nvSpPr>
        <p:spPr/>
        <p:txBody>
          <a:bodyPr/>
          <a:lstStyle/>
          <a:p>
            <a:r>
              <a:rPr lang="en-GB" dirty="0" smtClean="0"/>
              <a:t>Advantages of Localization</a:t>
            </a:r>
            <a:endParaRPr lang="en-GB" dirty="0"/>
          </a:p>
        </p:txBody>
      </p:sp>
      <p:sp>
        <p:nvSpPr>
          <p:cNvPr id="1048739" name="Content Placeholder 2"/>
          <p:cNvSpPr>
            <a:spLocks noGrp="1"/>
          </p:cNvSpPr>
          <p:nvPr>
            <p:ph idx="1"/>
          </p:nvPr>
        </p:nvSpPr>
        <p:spPr/>
        <p:txBody>
          <a:bodyPr/>
          <a:lstStyle/>
          <a:p>
            <a:r>
              <a:rPr lang="en-GB" dirty="0" smtClean="0"/>
              <a:t>Growth and development of skills</a:t>
            </a:r>
          </a:p>
          <a:p>
            <a:r>
              <a:rPr lang="en-GB" dirty="0" smtClean="0"/>
              <a:t>Growth of local market</a:t>
            </a:r>
          </a:p>
          <a:p>
            <a:r>
              <a:rPr lang="en-GB" dirty="0" smtClean="0"/>
              <a:t>Reputation and good will</a:t>
            </a:r>
          </a:p>
          <a:p>
            <a:r>
              <a:rPr lang="en-GB" dirty="0" smtClean="0"/>
              <a:t>Growth of subsidiary industries</a:t>
            </a:r>
          </a:p>
          <a:p>
            <a:r>
              <a:rPr lang="en-GB" dirty="0" smtClean="0"/>
              <a:t>Growth of supplementary and allied industries</a:t>
            </a:r>
            <a:endParaRPr lang="en-GB"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11: Distributive Trade </a:t>
            </a:r>
            <a:endParaRPr lang="en-US" dirty="0"/>
          </a:p>
        </p:txBody>
      </p:sp>
      <p:sp>
        <p:nvSpPr>
          <p:cNvPr id="3" name="Content Placeholder 2"/>
          <p:cNvSpPr>
            <a:spLocks noGrp="1"/>
          </p:cNvSpPr>
          <p:nvPr>
            <p:ph idx="1"/>
          </p:nvPr>
        </p:nvSpPr>
        <p:spPr/>
        <p:txBody>
          <a:bodyPr>
            <a:normAutofit fontScale="92500" lnSpcReduction="10000"/>
          </a:bodyPr>
          <a:lstStyle/>
          <a:p>
            <a:r>
              <a:rPr lang="en-US" sz="4000" dirty="0" smtClean="0"/>
              <a:t>Definition</a:t>
            </a:r>
          </a:p>
          <a:p>
            <a:pPr>
              <a:buFont typeface="Wingdings" pitchFamily="2" charset="2"/>
              <a:buChar char="Ø"/>
            </a:pPr>
            <a:r>
              <a:rPr lang="en-US" sz="4000" dirty="0" smtClean="0"/>
              <a:t>It essentially refers to the distribution part of production. It is also referred to as channels/processes of distribution. </a:t>
            </a:r>
          </a:p>
          <a:p>
            <a:pPr>
              <a:buFont typeface="Wingdings" pitchFamily="2" charset="2"/>
              <a:buChar char="Ø"/>
            </a:pPr>
            <a:r>
              <a:rPr lang="en-US" sz="4000" dirty="0" smtClean="0"/>
              <a:t>It means various channels by which goods reach the end users/ consumers</a:t>
            </a:r>
          </a:p>
          <a:p>
            <a:pPr>
              <a:buFont typeface="Wingdings" pitchFamily="2" charset="2"/>
              <a:buChar char="Ø"/>
            </a:pPr>
            <a:r>
              <a:rPr lang="en-US" sz="4000" dirty="0" smtClean="0"/>
              <a:t>Production is not complete until it reaches consumers.</a:t>
            </a:r>
            <a:endParaRPr lang="en-US" sz="40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9709"/>
            <a:ext cx="10515600" cy="5387254"/>
          </a:xfrm>
        </p:spPr>
        <p:txBody>
          <a:bodyPr>
            <a:normAutofit/>
          </a:bodyPr>
          <a:lstStyle/>
          <a:p>
            <a:pPr>
              <a:buFont typeface="Wingdings" pitchFamily="2" charset="2"/>
              <a:buChar char="Ø"/>
            </a:pPr>
            <a:r>
              <a:rPr lang="en-US" sz="4000" dirty="0" smtClean="0"/>
              <a:t>The pattern of distributive trade is as shown:</a:t>
            </a:r>
          </a:p>
          <a:p>
            <a:pPr>
              <a:buNone/>
            </a:pPr>
            <a:r>
              <a:rPr lang="en-US" sz="4000" dirty="0" smtClean="0"/>
              <a:t>Manufacturer– Wholesaler- Retailer – End user (consumer)</a:t>
            </a:r>
          </a:p>
          <a:p>
            <a:pPr>
              <a:buFont typeface="Wingdings" pitchFamily="2" charset="2"/>
              <a:buChar char="Ø"/>
            </a:pPr>
            <a:r>
              <a:rPr lang="en-US" sz="4000" dirty="0" smtClean="0"/>
              <a:t>Wholesaler: This is involved in bulk purchasing, information transfer, warehousing, financing, transportation, branding, repackaging and grading etc</a:t>
            </a:r>
          </a:p>
          <a:p>
            <a:pPr>
              <a:buNone/>
            </a:pPr>
            <a:endParaRPr lang="en-US" sz="40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8927"/>
            <a:ext cx="10515600" cy="5408036"/>
          </a:xfrm>
        </p:spPr>
        <p:txBody>
          <a:bodyPr>
            <a:normAutofit fontScale="92500" lnSpcReduction="20000"/>
          </a:bodyPr>
          <a:lstStyle/>
          <a:p>
            <a:pPr>
              <a:buFont typeface="Wingdings" pitchFamily="2" charset="2"/>
              <a:buChar char="Ø"/>
            </a:pPr>
            <a:r>
              <a:rPr lang="en-US" sz="4000" dirty="0" smtClean="0"/>
              <a:t>Retailer: Functions as final link to end users, information carrier, sales of good directly to consumers, buys and sells smaller units, makes goods to reach interior and very remote areas.</a:t>
            </a:r>
          </a:p>
          <a:p>
            <a:pPr>
              <a:buFont typeface="Wingdings" pitchFamily="2" charset="2"/>
              <a:buChar char="Ø"/>
            </a:pPr>
            <a:r>
              <a:rPr lang="en-US" sz="4000" dirty="0" smtClean="0"/>
              <a:t>Roles of Cooperative Society in Distributive Trade: Purchase from manufacturer or wholesaler and selling to members at reduced prices. They stock variety of goods; sell in minute quantities to members; grant credit facilities to members; offer advice; bring commodities closer to members; restrict hoarding tendencies, eliminates middle men and retailers etc</a:t>
            </a:r>
            <a:endParaRPr 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6582"/>
            <a:ext cx="10515600" cy="5470381"/>
          </a:xfrm>
        </p:spPr>
        <p:txBody>
          <a:bodyPr/>
          <a:lstStyle/>
          <a:p>
            <a:pPr>
              <a:buFont typeface="Wingdings" pitchFamily="2" charset="2"/>
              <a:buChar char="Ø"/>
            </a:pPr>
            <a:r>
              <a:rPr lang="en-US" sz="4000" dirty="0" smtClean="0"/>
              <a:t>Discipline: Respect for formal and informal agreement between employer and employee</a:t>
            </a:r>
          </a:p>
          <a:p>
            <a:pPr>
              <a:buFont typeface="Wingdings" pitchFamily="2" charset="2"/>
              <a:buChar char="Ø"/>
            </a:pPr>
            <a:r>
              <a:rPr lang="en-US" sz="4000" dirty="0" smtClean="0"/>
              <a:t>Unity of Command: There must be a superior</a:t>
            </a:r>
          </a:p>
          <a:p>
            <a:pPr>
              <a:buFont typeface="Wingdings" pitchFamily="2" charset="2"/>
              <a:buChar char="Ø"/>
            </a:pPr>
            <a:r>
              <a:rPr lang="en-US" sz="4000" dirty="0" smtClean="0"/>
              <a:t>Unity of Direction</a:t>
            </a:r>
          </a:p>
          <a:p>
            <a:pPr>
              <a:buFont typeface="Wingdings" pitchFamily="2" charset="2"/>
              <a:buChar char="Ø"/>
            </a:pPr>
            <a:r>
              <a:rPr lang="en-US" sz="4000" dirty="0" smtClean="0"/>
              <a:t>Subordination of Individual to General interest</a:t>
            </a:r>
          </a:p>
          <a:p>
            <a:pPr>
              <a:buFont typeface="Wingdings" pitchFamily="2" charset="2"/>
              <a:buChar char="Ø"/>
            </a:pPr>
            <a:r>
              <a:rPr lang="en-US" sz="4000" dirty="0" smtClean="0"/>
              <a:t>Fair Remuneration</a:t>
            </a:r>
          </a:p>
          <a:p>
            <a:pPr>
              <a:buFont typeface="Wingdings" pitchFamily="2" charset="2"/>
              <a:buChar char="Ø"/>
            </a:pPr>
            <a:r>
              <a:rPr lang="en-US" sz="4000" dirty="0" smtClean="0"/>
              <a:t>Centralization</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6582"/>
            <a:ext cx="10515600" cy="5470381"/>
          </a:xfrm>
        </p:spPr>
        <p:txBody>
          <a:bodyPr>
            <a:normAutofit fontScale="92500"/>
          </a:bodyPr>
          <a:lstStyle/>
          <a:p>
            <a:pPr>
              <a:buFont typeface="Wingdings" pitchFamily="2" charset="2"/>
              <a:buChar char="Ø"/>
            </a:pPr>
            <a:r>
              <a:rPr lang="en-US" dirty="0" smtClean="0"/>
              <a:t> </a:t>
            </a:r>
            <a:r>
              <a:rPr lang="en-US" sz="4000" dirty="0" smtClean="0"/>
              <a:t>Role of Government:</a:t>
            </a:r>
          </a:p>
          <a:p>
            <a:pPr>
              <a:buNone/>
            </a:pPr>
            <a:r>
              <a:rPr lang="en-US" sz="4000" dirty="0" smtClean="0"/>
              <a:t>   Government at all levels have tremendous roles in distributive trade. Agencies like Nigerian  National Supply Company Limited, Imo distributive Agency  and some other ones which have ceased to exist etc are attempts of government in this regard. Other roles of government include provision of storage facilities, price stabilization and control, prevention of hoarding and artificial scarcity, facilitating transportation etc</a:t>
            </a:r>
            <a:endParaRPr lang="en-US" sz="4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2673"/>
            <a:ext cx="10515600" cy="5574290"/>
          </a:xfrm>
        </p:spPr>
        <p:txBody>
          <a:bodyPr/>
          <a:lstStyle/>
          <a:p>
            <a:pPr>
              <a:buFont typeface="Wingdings" pitchFamily="2" charset="2"/>
              <a:buChar char="Ø"/>
            </a:pPr>
            <a:r>
              <a:rPr lang="en-US" dirty="0" smtClean="0"/>
              <a:t> </a:t>
            </a:r>
            <a:r>
              <a:rPr lang="en-US" sz="4000" dirty="0" smtClean="0"/>
              <a:t>Challenges of Distributive Trade: These include hoarding, inadequate storage facilities, problem of several layers of middle men, poor transport facilities, market volatility and uncertainties, insufficient credit facilities</a:t>
            </a:r>
            <a:endParaRPr lang="en-US" sz="4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2234</TotalTime>
  <Words>4244</Words>
  <Application>Microsoft Office PowerPoint</Application>
  <PresentationFormat>Custom</PresentationFormat>
  <Paragraphs>494</Paragraphs>
  <Slides>91</Slides>
  <Notes>0</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Office Theme</vt:lpstr>
      <vt:lpstr>Slide 1</vt:lpstr>
      <vt:lpstr>Slide 2</vt:lpstr>
      <vt:lpstr>COURSE OBJECTIVES</vt:lpstr>
      <vt:lpstr>Week 1: Managerial Economics and Management Models</vt:lpstr>
      <vt:lpstr>Slide 5</vt:lpstr>
      <vt:lpstr>Slide 6</vt:lpstr>
      <vt:lpstr>Slide 7</vt:lpstr>
      <vt:lpstr>Management Models</vt:lpstr>
      <vt:lpstr>Slide 9</vt:lpstr>
      <vt:lpstr>Slide 10</vt:lpstr>
      <vt:lpstr>Slide 11</vt:lpstr>
      <vt:lpstr>Slide 12</vt:lpstr>
      <vt:lpstr> Week 2: Concept of Demand and Supply</vt:lpstr>
      <vt:lpstr>Slide 14</vt:lpstr>
      <vt:lpstr>         Demand Schedule</vt:lpstr>
      <vt:lpstr>Slide 16</vt:lpstr>
      <vt:lpstr>Shift in Demand</vt:lpstr>
      <vt:lpstr>Slide 18</vt:lpstr>
      <vt:lpstr>Demand Function </vt:lpstr>
      <vt:lpstr>Factors affecting Demand</vt:lpstr>
      <vt:lpstr>Factors affecting Demand</vt:lpstr>
      <vt:lpstr>Types of Demand </vt:lpstr>
      <vt:lpstr>Elasticity of Demand  </vt:lpstr>
      <vt:lpstr>Cross Elasticity</vt:lpstr>
      <vt:lpstr>Example</vt:lpstr>
      <vt:lpstr>Week 3: Production</vt:lpstr>
      <vt:lpstr>Slide 27</vt:lpstr>
      <vt:lpstr>Slide 28</vt:lpstr>
      <vt:lpstr>Slide 29</vt:lpstr>
      <vt:lpstr>Slide 30</vt:lpstr>
      <vt:lpstr>Slide 31</vt:lpstr>
      <vt:lpstr>Weeks 4&amp;5: Cost, Revenue &amp; Break- Even</vt:lpstr>
      <vt:lpstr>Accounting cost concept</vt:lpstr>
      <vt:lpstr>Slide 34</vt:lpstr>
      <vt:lpstr>Analytical cost concept </vt:lpstr>
      <vt:lpstr>Slide 36</vt:lpstr>
      <vt:lpstr>Cost Functions</vt:lpstr>
      <vt:lpstr>Cost Function Cont’d</vt:lpstr>
      <vt:lpstr>Cubic Cost Function</vt:lpstr>
      <vt:lpstr>Cost Minimization</vt:lpstr>
      <vt:lpstr>Output optimization in short run</vt:lpstr>
      <vt:lpstr>Slide 42</vt:lpstr>
      <vt:lpstr>Slide 43</vt:lpstr>
      <vt:lpstr>Slide 44</vt:lpstr>
      <vt:lpstr>Maximization of profit</vt:lpstr>
      <vt:lpstr>Break Even Analysis</vt:lpstr>
      <vt:lpstr>Cont’d (Relevant equations)</vt:lpstr>
      <vt:lpstr>Break Even Analysis Example</vt:lpstr>
      <vt:lpstr>Week 6: Time Value of Money (TVM)</vt:lpstr>
      <vt:lpstr>Slide 50</vt:lpstr>
      <vt:lpstr>Slide 51</vt:lpstr>
      <vt:lpstr>Example</vt:lpstr>
      <vt:lpstr>Week 7: Concept of Depreciation</vt:lpstr>
      <vt:lpstr>Slide 54</vt:lpstr>
      <vt:lpstr>Slide 55</vt:lpstr>
      <vt:lpstr>Slide 56</vt:lpstr>
      <vt:lpstr>Slide 57</vt:lpstr>
      <vt:lpstr>Slide 58</vt:lpstr>
      <vt:lpstr>Slide 59</vt:lpstr>
      <vt:lpstr>Slide 60</vt:lpstr>
      <vt:lpstr>Slide 61</vt:lpstr>
      <vt:lpstr>Slide 62</vt:lpstr>
      <vt:lpstr>Slide 63</vt:lpstr>
      <vt:lpstr>Week 8: Business Integration, Diversification/ Combination</vt:lpstr>
      <vt:lpstr>Slide 65</vt:lpstr>
      <vt:lpstr>Slide 66</vt:lpstr>
      <vt:lpstr>Slide 67</vt:lpstr>
      <vt:lpstr>Slide 68</vt:lpstr>
      <vt:lpstr>Slide 69</vt:lpstr>
      <vt:lpstr>Slide 70</vt:lpstr>
      <vt:lpstr>Slide 71</vt:lpstr>
      <vt:lpstr>Week 9: Demand Forecasting</vt:lpstr>
      <vt:lpstr>Slide 73</vt:lpstr>
      <vt:lpstr>Slide 74</vt:lpstr>
      <vt:lpstr>Slide 75</vt:lpstr>
      <vt:lpstr>Forecast methods</vt:lpstr>
      <vt:lpstr>Time series / Trend projection</vt:lpstr>
      <vt:lpstr>Linear Trend Equations</vt:lpstr>
      <vt:lpstr>Example</vt:lpstr>
      <vt:lpstr>Solution</vt:lpstr>
      <vt:lpstr>Soln cont’d</vt:lpstr>
      <vt:lpstr>Trend in Series</vt:lpstr>
      <vt:lpstr>Forecasting cont’d </vt:lpstr>
      <vt:lpstr>Forecasting cont’d</vt:lpstr>
      <vt:lpstr>Week 10: Location and Localization of Industries </vt:lpstr>
      <vt:lpstr>Advantages of Localization</vt:lpstr>
      <vt:lpstr>Week 11: Distributive Trade </vt:lpstr>
      <vt:lpstr>Slide 88</vt:lpstr>
      <vt:lpstr>Slide 89</vt:lpstr>
      <vt:lpstr>Slide 90</vt:lpstr>
      <vt:lpstr>Slide 91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CVE 511</dc:title>
  <dc:creator>pro_marketer04</dc:creator>
  <cp:lastModifiedBy>OKEDERE</cp:lastModifiedBy>
  <cp:revision>28</cp:revision>
  <dcterms:created xsi:type="dcterms:W3CDTF">2018-11-06T05:39:35Z</dcterms:created>
  <dcterms:modified xsi:type="dcterms:W3CDTF">2020-01-09T05:23:40Z</dcterms:modified>
</cp:coreProperties>
</file>