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1"/>
  </p:notesMasterIdLst>
  <p:handoutMasterIdLst>
    <p:handoutMasterId r:id="rId22"/>
  </p:handoutMasterIdLst>
  <p:sldIdLst>
    <p:sldId id="256" r:id="rId2"/>
    <p:sldId id="257" r:id="rId3"/>
    <p:sldId id="273" r:id="rId4"/>
    <p:sldId id="274"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hinde fayemiwo" userId="c9ecdcbd1a1e0abd" providerId="LiveId" clId="{80F4071B-2DDC-4D2A-B98A-BFBD8F612DCE}"/>
    <pc:docChg chg="modSld modMainMaster modNotesMaster modHandout">
      <pc:chgData name="kehinde fayemiwo" userId="c9ecdcbd1a1e0abd" providerId="LiveId" clId="{80F4071B-2DDC-4D2A-B98A-BFBD8F612DCE}" dt="2022-01-25T11:44:10.320" v="3"/>
      <pc:docMkLst>
        <pc:docMk/>
      </pc:docMkLst>
      <pc:sldChg chg="modSp mod">
        <pc:chgData name="kehinde fayemiwo" userId="c9ecdcbd1a1e0abd" providerId="LiveId" clId="{80F4071B-2DDC-4D2A-B98A-BFBD8F612DCE}" dt="2022-01-25T10:50:43.326" v="0" actId="20577"/>
        <pc:sldMkLst>
          <pc:docMk/>
          <pc:sldMk cId="2750148699" sldId="272"/>
        </pc:sldMkLst>
        <pc:spChg chg="mod">
          <ac:chgData name="kehinde fayemiwo" userId="c9ecdcbd1a1e0abd" providerId="LiveId" clId="{80F4071B-2DDC-4D2A-B98A-BFBD8F612DCE}" dt="2022-01-25T10:50:43.326" v="0" actId="20577"/>
          <ac:spMkLst>
            <pc:docMk/>
            <pc:sldMk cId="2750148699" sldId="272"/>
            <ac:spMk id="3" creationId="{9CB39518-C7EC-46D5-B905-2F6ABD2356F5}"/>
          </ac:spMkLst>
        </pc:spChg>
      </pc:sldChg>
      <pc:sldMasterChg chg="modSp">
        <pc:chgData name="kehinde fayemiwo" userId="c9ecdcbd1a1e0abd" providerId="LiveId" clId="{80F4071B-2DDC-4D2A-B98A-BFBD8F612DCE}" dt="2022-01-25T11:38:56.375" v="2" actId="113"/>
        <pc:sldMasterMkLst>
          <pc:docMk/>
          <pc:sldMasterMk cId="2720277866" sldId="2147483672"/>
        </pc:sldMasterMkLst>
        <pc:spChg chg="mod">
          <ac:chgData name="kehinde fayemiwo" userId="c9ecdcbd1a1e0abd" providerId="LiveId" clId="{80F4071B-2DDC-4D2A-B98A-BFBD8F612DCE}" dt="2022-01-25T11:38:56.375" v="2" actId="113"/>
          <ac:spMkLst>
            <pc:docMk/>
            <pc:sldMasterMk cId="2720277866" sldId="2147483672"/>
            <ac:spMk id="6" creationId="{00000000-0000-0000-0000-000000000000}"/>
          </ac:spMkLst>
        </pc:sp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9A48C2D-E1D9-40B7-9722-EFF5E6B52325}"/>
              </a:ext>
            </a:extLst>
          </p:cNvPr>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a:extLst>
              <a:ext uri="{FF2B5EF4-FFF2-40B4-BE49-F238E27FC236}">
                <a16:creationId xmlns:a16="http://schemas.microsoft.com/office/drawing/2014/main" id="{8C6214D7-003C-4723-9391-3A76EE28B2E3}"/>
              </a:ext>
            </a:extLst>
          </p:cNvPr>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6B6D8C78-6AC0-4C93-A17A-AC56B27809D6}" type="datetimeFigureOut">
              <a:rPr lang="en-US" smtClean="0"/>
              <a:t>1/25/2022</a:t>
            </a:fld>
            <a:endParaRPr lang="en-US"/>
          </a:p>
        </p:txBody>
      </p:sp>
      <p:sp>
        <p:nvSpPr>
          <p:cNvPr id="4" name="Footer Placeholder 3">
            <a:extLst>
              <a:ext uri="{FF2B5EF4-FFF2-40B4-BE49-F238E27FC236}">
                <a16:creationId xmlns:a16="http://schemas.microsoft.com/office/drawing/2014/main" id="{13014A8A-8C85-47C5-BF65-A9F04D32944F}"/>
              </a:ext>
            </a:extLst>
          </p:cNvPr>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65FA601-C49A-4A5A-A526-D0570DFD24AF}"/>
              </a:ext>
            </a:extLst>
          </p:cNvPr>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AA6CC0D8-79B5-4787-9682-3CE92EFE06FB}" type="slidenum">
              <a:rPr lang="en-US" smtClean="0"/>
              <a:t>‹#›</a:t>
            </a:fld>
            <a:endParaRPr lang="en-US"/>
          </a:p>
        </p:txBody>
      </p:sp>
    </p:spTree>
    <p:extLst>
      <p:ext uri="{BB962C8B-B14F-4D97-AF65-F5344CB8AC3E}">
        <p14:creationId xmlns:p14="http://schemas.microsoft.com/office/powerpoint/2010/main" val="5891045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3E21B804-6CA5-48B8-8A1B-4511073DA993}" type="datetimeFigureOut">
              <a:rPr lang="en-US" smtClean="0"/>
              <a:t>1/25/2022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CD72BE0-A896-4340-AA8F-06EF846C9788}" type="slidenum">
              <a:rPr lang="en-US" smtClean="0"/>
              <a:t>‹#›</a:t>
            </a:fld>
            <a:endParaRPr lang="en-US"/>
          </a:p>
        </p:txBody>
      </p:sp>
    </p:spTree>
    <p:extLst>
      <p:ext uri="{BB962C8B-B14F-4D97-AF65-F5344CB8AC3E}">
        <p14:creationId xmlns:p14="http://schemas.microsoft.com/office/powerpoint/2010/main" val="250219625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38200" y="512764"/>
            <a:ext cx="10515600" cy="772698"/>
          </a:xfrm>
        </p:spPr>
        <p:txBody>
          <a:bodyPr anchor="b">
            <a:normAutofit/>
          </a:bodyPr>
          <a:lstStyle>
            <a:lvl1pPr algn="ctr">
              <a:defRPr sz="4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838200" y="1537252"/>
            <a:ext cx="10515600" cy="4452731"/>
          </a:xfrm>
        </p:spPr>
        <p:txBody>
          <a:bodyPr>
            <a:normAutofit/>
          </a:bodyPr>
          <a:lstStyle>
            <a:lvl1pPr marL="0" indent="0" algn="just">
              <a:lnSpc>
                <a:spcPct val="100000"/>
              </a:lnSpc>
              <a:buNone/>
              <a:defRPr sz="28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FC7EE4CA-8568-441C-AD95-9C637152CCD9}" type="datetime1">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96311-218E-4C1C-9A8B-C08DA7EB54F2}" type="slidenum">
              <a:rPr lang="en-US" smtClean="0"/>
              <a:t>‹#›</a:t>
            </a:fld>
            <a:endParaRPr lang="en-US"/>
          </a:p>
        </p:txBody>
      </p:sp>
    </p:spTree>
    <p:extLst>
      <p:ext uri="{BB962C8B-B14F-4D97-AF65-F5344CB8AC3E}">
        <p14:creationId xmlns:p14="http://schemas.microsoft.com/office/powerpoint/2010/main" val="1916241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8F3700-ABB1-4838-9520-F752CC4F95CD}" type="datetime1">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96311-218E-4C1C-9A8B-C08DA7EB54F2}" type="slidenum">
              <a:rPr lang="en-US" smtClean="0"/>
              <a:t>‹#›</a:t>
            </a:fld>
            <a:endParaRPr lang="en-US"/>
          </a:p>
        </p:txBody>
      </p:sp>
    </p:spTree>
    <p:extLst>
      <p:ext uri="{BB962C8B-B14F-4D97-AF65-F5344CB8AC3E}">
        <p14:creationId xmlns:p14="http://schemas.microsoft.com/office/powerpoint/2010/main" val="305426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D8B129-326B-467F-A651-AD6F5AB13C38}" type="datetime1">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96311-218E-4C1C-9A8B-C08DA7EB54F2}" type="slidenum">
              <a:rPr lang="en-US" smtClean="0"/>
              <a:t>‹#›</a:t>
            </a:fld>
            <a:endParaRPr lang="en-US"/>
          </a:p>
        </p:txBody>
      </p:sp>
    </p:spTree>
    <p:extLst>
      <p:ext uri="{BB962C8B-B14F-4D97-AF65-F5344CB8AC3E}">
        <p14:creationId xmlns:p14="http://schemas.microsoft.com/office/powerpoint/2010/main" val="152500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236798-2BF1-4A12-8711-9C86DA254B67}" type="datetime1">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96311-218E-4C1C-9A8B-C08DA7EB54F2}" type="slidenum">
              <a:rPr lang="en-US" smtClean="0"/>
              <a:t>‹#›</a:t>
            </a:fld>
            <a:endParaRPr lang="en-US"/>
          </a:p>
        </p:txBody>
      </p:sp>
    </p:spTree>
    <p:extLst>
      <p:ext uri="{BB962C8B-B14F-4D97-AF65-F5344CB8AC3E}">
        <p14:creationId xmlns:p14="http://schemas.microsoft.com/office/powerpoint/2010/main" val="3602770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FA5B0A-4631-4723-8009-19A8D1567608}" type="datetime1">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96311-218E-4C1C-9A8B-C08DA7EB54F2}" type="slidenum">
              <a:rPr lang="en-US" smtClean="0"/>
              <a:t>‹#›</a:t>
            </a:fld>
            <a:endParaRPr lang="en-US"/>
          </a:p>
        </p:txBody>
      </p:sp>
    </p:spTree>
    <p:extLst>
      <p:ext uri="{BB962C8B-B14F-4D97-AF65-F5344CB8AC3E}">
        <p14:creationId xmlns:p14="http://schemas.microsoft.com/office/powerpoint/2010/main" val="2607301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D62B65-7716-4178-B9B5-C13429AB37FE}" type="datetime1">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96311-218E-4C1C-9A8B-C08DA7EB54F2}" type="slidenum">
              <a:rPr lang="en-US" smtClean="0"/>
              <a:t>‹#›</a:t>
            </a:fld>
            <a:endParaRPr lang="en-US"/>
          </a:p>
        </p:txBody>
      </p:sp>
    </p:spTree>
    <p:extLst>
      <p:ext uri="{BB962C8B-B14F-4D97-AF65-F5344CB8AC3E}">
        <p14:creationId xmlns:p14="http://schemas.microsoft.com/office/powerpoint/2010/main" val="2348957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677203-C96B-428A-8337-BC86D5B618D4}" type="datetime1">
              <a:rPr lang="en-US" smtClean="0"/>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96311-218E-4C1C-9A8B-C08DA7EB54F2}" type="slidenum">
              <a:rPr lang="en-US" smtClean="0"/>
              <a:t>‹#›</a:t>
            </a:fld>
            <a:endParaRPr lang="en-US"/>
          </a:p>
        </p:txBody>
      </p:sp>
    </p:spTree>
    <p:extLst>
      <p:ext uri="{BB962C8B-B14F-4D97-AF65-F5344CB8AC3E}">
        <p14:creationId xmlns:p14="http://schemas.microsoft.com/office/powerpoint/2010/main" val="1870091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5FF956-4A04-4CA6-A891-B3EB7057FDFA}" type="datetime1">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96311-218E-4C1C-9A8B-C08DA7EB54F2}" type="slidenum">
              <a:rPr lang="en-US" smtClean="0"/>
              <a:t>‹#›</a:t>
            </a:fld>
            <a:endParaRPr lang="en-US"/>
          </a:p>
        </p:txBody>
      </p:sp>
    </p:spTree>
    <p:extLst>
      <p:ext uri="{BB962C8B-B14F-4D97-AF65-F5344CB8AC3E}">
        <p14:creationId xmlns:p14="http://schemas.microsoft.com/office/powerpoint/2010/main" val="936481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EEE3A7-3396-440C-B675-74FD7907F770}" type="datetime1">
              <a:rPr lang="en-US" smtClean="0"/>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96311-218E-4C1C-9A8B-C08DA7EB54F2}" type="slidenum">
              <a:rPr lang="en-US" smtClean="0"/>
              <a:t>‹#›</a:t>
            </a:fld>
            <a:endParaRPr lang="en-US"/>
          </a:p>
        </p:txBody>
      </p:sp>
    </p:spTree>
    <p:extLst>
      <p:ext uri="{BB962C8B-B14F-4D97-AF65-F5344CB8AC3E}">
        <p14:creationId xmlns:p14="http://schemas.microsoft.com/office/powerpoint/2010/main" val="3388241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4B8009-B503-4DD3-89CA-2F67CCD44119}" type="datetime1">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96311-218E-4C1C-9A8B-C08DA7EB54F2}" type="slidenum">
              <a:rPr lang="en-US" smtClean="0"/>
              <a:t>‹#›</a:t>
            </a:fld>
            <a:endParaRPr lang="en-US"/>
          </a:p>
        </p:txBody>
      </p:sp>
    </p:spTree>
    <p:extLst>
      <p:ext uri="{BB962C8B-B14F-4D97-AF65-F5344CB8AC3E}">
        <p14:creationId xmlns:p14="http://schemas.microsoft.com/office/powerpoint/2010/main" val="2866997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88CF0F-0AED-4E5F-9975-D5F558F544D5}" type="datetime1">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96311-218E-4C1C-9A8B-C08DA7EB54F2}" type="slidenum">
              <a:rPr lang="en-US" smtClean="0"/>
              <a:t>‹#›</a:t>
            </a:fld>
            <a:endParaRPr lang="en-US"/>
          </a:p>
        </p:txBody>
      </p:sp>
    </p:spTree>
    <p:extLst>
      <p:ext uri="{BB962C8B-B14F-4D97-AF65-F5344CB8AC3E}">
        <p14:creationId xmlns:p14="http://schemas.microsoft.com/office/powerpoint/2010/main" val="2508759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13AF3-0579-43BA-AC33-7C2123A43289}" type="datetime1">
              <a:rPr lang="en-US" smtClean="0"/>
              <a:t>1/25/2022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800" b="1">
                <a:solidFill>
                  <a:schemeClr val="tx1">
                    <a:tint val="75000"/>
                  </a:schemeClr>
                </a:solidFill>
              </a:defRPr>
            </a:lvl1pPr>
          </a:lstStyle>
          <a:p>
            <a:fld id="{C1F96311-218E-4C1C-9A8B-C08DA7EB54F2}" type="slidenum">
              <a:rPr lang="en-US" smtClean="0"/>
              <a:pPr/>
              <a:t>‹#›</a:t>
            </a:fld>
            <a:endParaRPr lang="en-US" dirty="0"/>
          </a:p>
        </p:txBody>
      </p:sp>
    </p:spTree>
    <p:extLst>
      <p:ext uri="{BB962C8B-B14F-4D97-AF65-F5344CB8AC3E}">
        <p14:creationId xmlns:p14="http://schemas.microsoft.com/office/powerpoint/2010/main" val="27202778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641DB-31C4-4E0C-AAAE-EE2D81444183}"/>
              </a:ext>
            </a:extLst>
          </p:cNvPr>
          <p:cNvSpPr>
            <a:spLocks noGrp="1"/>
          </p:cNvSpPr>
          <p:nvPr>
            <p:ph type="ctrTitle"/>
          </p:nvPr>
        </p:nvSpPr>
        <p:spPr>
          <a:xfrm>
            <a:off x="1232452" y="448537"/>
            <a:ext cx="9144000" cy="838959"/>
          </a:xfrm>
        </p:spPr>
        <p:txBody>
          <a:bodyPr>
            <a:normAutofit/>
          </a:bodyPr>
          <a:lstStyle/>
          <a:p>
            <a:r>
              <a:rPr lang="en-US" b="1" dirty="0">
                <a:latin typeface="Times New Roman" panose="02020603050405020304" pitchFamily="18" charset="0"/>
              </a:rPr>
              <a:t>VALUE ENGINEERING</a:t>
            </a:r>
            <a:endParaRPr lang="en-US" dirty="0"/>
          </a:p>
        </p:txBody>
      </p:sp>
      <p:sp>
        <p:nvSpPr>
          <p:cNvPr id="3" name="Subtitle 2">
            <a:extLst>
              <a:ext uri="{FF2B5EF4-FFF2-40B4-BE49-F238E27FC236}">
                <a16:creationId xmlns:a16="http://schemas.microsoft.com/office/drawing/2014/main" id="{ECA23A50-CB68-40ED-986F-3D10EF98C881}"/>
              </a:ext>
            </a:extLst>
          </p:cNvPr>
          <p:cNvSpPr>
            <a:spLocks noGrp="1"/>
          </p:cNvSpPr>
          <p:nvPr>
            <p:ph type="subTitle" idx="1"/>
          </p:nvPr>
        </p:nvSpPr>
        <p:spPr/>
        <p:txBody>
          <a:bodyPr>
            <a:normAutofit lnSpcReduction="10000"/>
          </a:bodyPr>
          <a:lstStyle/>
          <a:p>
            <a:pPr marL="457200" indent="-457200">
              <a:buFont typeface="Arial" panose="020B0604020202020204" pitchFamily="34" charset="0"/>
              <a:buChar char="•"/>
            </a:pPr>
            <a:r>
              <a:rPr lang="en-US" sz="2800" dirty="0">
                <a:latin typeface="Times New Roman" panose="02020603050405020304" pitchFamily="18" charset="0"/>
              </a:rPr>
              <a:t>Value analysis is one of the major techniques of cost reduction and cost prevention. </a:t>
            </a:r>
          </a:p>
          <a:p>
            <a:pPr marL="457200" indent="-457200">
              <a:buFont typeface="Arial" panose="020B0604020202020204" pitchFamily="34" charset="0"/>
              <a:buChar char="•"/>
            </a:pPr>
            <a:r>
              <a:rPr lang="en-US" sz="2800" dirty="0">
                <a:latin typeface="Times New Roman" panose="02020603050405020304" pitchFamily="18" charset="0"/>
              </a:rPr>
              <a:t>It is a disciplined approach that ensures necessary functions for minimum cost without sacrificing quality, reliability, performance, and appearance.</a:t>
            </a:r>
          </a:p>
          <a:p>
            <a:pPr marL="457200" indent="-457200">
              <a:buFont typeface="Arial" panose="020B0604020202020204" pitchFamily="34" charset="0"/>
              <a:buChar char="•"/>
            </a:pPr>
            <a:r>
              <a:rPr lang="en-US" sz="2800" dirty="0">
                <a:latin typeface="Times New Roman" panose="02020603050405020304" pitchFamily="18" charset="0"/>
              </a:rPr>
              <a:t>It is an organized approach to identify unnecessary costs associated with any product, material part, component, system or service by analyzing the function and eliminating such costs without impairing the quality, functional reliability, or the capacity of the product to give service</a:t>
            </a:r>
            <a:endParaRPr lang="en-US" sz="2800" dirty="0"/>
          </a:p>
        </p:txBody>
      </p:sp>
    </p:spTree>
    <p:extLst>
      <p:ext uri="{BB962C8B-B14F-4D97-AF65-F5344CB8AC3E}">
        <p14:creationId xmlns:p14="http://schemas.microsoft.com/office/powerpoint/2010/main" val="2903804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A510DA-CF10-4D4D-9C55-B70E0B28FB4D}"/>
              </a:ext>
            </a:extLst>
          </p:cNvPr>
          <p:cNvSpPr>
            <a:spLocks noGrp="1"/>
          </p:cNvSpPr>
          <p:nvPr>
            <p:ph idx="1"/>
          </p:nvPr>
        </p:nvSpPr>
        <p:spPr>
          <a:xfrm>
            <a:off x="838200" y="808383"/>
            <a:ext cx="10515600" cy="5368580"/>
          </a:xfrm>
        </p:spPr>
        <p:txBody>
          <a:bodyPr/>
          <a:lstStyle/>
          <a:p>
            <a:r>
              <a:rPr lang="en-US" dirty="0">
                <a:latin typeface="Times New Roman" panose="02020603050405020304" pitchFamily="18" charset="0"/>
                <a:cs typeface="Times New Roman" panose="02020603050405020304" pitchFamily="18" charset="0"/>
              </a:rPr>
              <a:t>Cost to buy:</a:t>
            </a:r>
          </a:p>
          <a:p>
            <a:pPr marL="0" indent="0">
              <a:buNone/>
            </a:pPr>
            <a:r>
              <a:rPr lang="en-US" dirty="0">
                <a:latin typeface="Times New Roman" panose="02020603050405020304" pitchFamily="18" charset="0"/>
                <a:cs typeface="Times New Roman" panose="02020603050405020304" pitchFamily="18" charset="0"/>
              </a:rPr>
              <a:t>	Purchase cost = (5,000 units) (</a:t>
            </a:r>
            <a:r>
              <a:rPr lang="en-US" b="0" i="0" u="none" strike="dblStrike" dirty="0">
                <a:solidFill>
                  <a:srgbClr val="221F1F"/>
                </a:solidFill>
                <a:latin typeface="Times New Roman" panose="02020603050405020304" pitchFamily="18" charset="0"/>
              </a:rPr>
              <a:t>N</a:t>
            </a:r>
            <a:r>
              <a:rPr lang="en-US" dirty="0">
                <a:latin typeface="Times New Roman" panose="02020603050405020304" pitchFamily="18" charset="0"/>
                <a:cs typeface="Times New Roman" panose="02020603050405020304" pitchFamily="18" charset="0"/>
              </a:rPr>
              <a:t>900/unit)</a:t>
            </a:r>
          </a:p>
          <a:p>
            <a:pPr marL="0" indent="0">
              <a:buNone/>
            </a:pPr>
            <a:r>
              <a:rPr lang="en-US" dirty="0">
                <a:latin typeface="Times New Roman" panose="02020603050405020304" pitchFamily="18" charset="0"/>
                <a:cs typeface="Times New Roman" panose="02020603050405020304" pitchFamily="18" charset="0"/>
              </a:rPr>
              <a:t>			  = </a:t>
            </a:r>
            <a:r>
              <a:rPr lang="en-US" b="0" i="0" u="none" strike="dblStrike" dirty="0">
                <a:solidFill>
                  <a:srgbClr val="221F1F"/>
                </a:solidFill>
                <a:latin typeface="Times New Roman" panose="02020603050405020304" pitchFamily="18" charset="0"/>
              </a:rPr>
              <a:t>N</a:t>
            </a:r>
            <a:r>
              <a:rPr lang="en-US" dirty="0">
                <a:latin typeface="Times New Roman" panose="02020603050405020304" pitchFamily="18" charset="0"/>
                <a:cs typeface="Times New Roman" panose="02020603050405020304" pitchFamily="18" charset="0"/>
              </a:rPr>
              <a:t>4,500,000</a:t>
            </a:r>
          </a:p>
          <a:p>
            <a:pPr marL="0" indent="0">
              <a:buNone/>
            </a:pPr>
            <a:r>
              <a:rPr lang="en-US" dirty="0">
                <a:latin typeface="Times New Roman" panose="02020603050405020304" pitchFamily="18" charset="0"/>
                <a:cs typeface="Times New Roman" panose="02020603050405020304" pitchFamily="18" charset="0"/>
              </a:rPr>
              <a:t>	Add fixed cost associated with unused capacity</a:t>
            </a:r>
          </a:p>
          <a:p>
            <a:pPr marL="0" indent="0">
              <a:buNone/>
            </a:pPr>
            <a:r>
              <a:rPr lang="en-US" dirty="0">
                <a:latin typeface="Times New Roman" panose="02020603050405020304" pitchFamily="18" charset="0"/>
                <a:cs typeface="Times New Roman" panose="02020603050405020304" pitchFamily="18" charset="0"/>
              </a:rPr>
              <a:t>	Total cost = </a:t>
            </a:r>
            <a:r>
              <a:rPr lang="en-US" b="0" i="0" u="none" strike="dblStrike" dirty="0">
                <a:solidFill>
                  <a:srgbClr val="221F1F"/>
                </a:solidFill>
                <a:latin typeface="Times New Roman" panose="02020603050405020304" pitchFamily="18" charset="0"/>
              </a:rPr>
              <a:t>N</a:t>
            </a:r>
            <a:r>
              <a:rPr lang="en-US" dirty="0">
                <a:latin typeface="Times New Roman" panose="02020603050405020304" pitchFamily="18" charset="0"/>
                <a:cs typeface="Times New Roman" panose="02020603050405020304" pitchFamily="18" charset="0"/>
              </a:rPr>
              <a:t>4,500,000 + </a:t>
            </a:r>
            <a:r>
              <a:rPr lang="en-US" b="0" i="0" u="none" strike="dblStrike" dirty="0">
                <a:solidFill>
                  <a:srgbClr val="221F1F"/>
                </a:solidFill>
                <a:latin typeface="Times New Roman" panose="02020603050405020304" pitchFamily="18" charset="0"/>
              </a:rPr>
              <a:t>N</a:t>
            </a:r>
            <a:r>
              <a:rPr lang="en-US" dirty="0">
                <a:latin typeface="Times New Roman" panose="02020603050405020304" pitchFamily="18" charset="0"/>
                <a:cs typeface="Times New Roman" panose="02020603050405020304" pitchFamily="18" charset="0"/>
              </a:rPr>
              <a:t>1,000,000</a:t>
            </a:r>
          </a:p>
          <a:p>
            <a:pPr marL="0" indent="0">
              <a:buNone/>
            </a:pPr>
            <a:r>
              <a:rPr lang="en-US" dirty="0">
                <a:latin typeface="Times New Roman" panose="02020603050405020304" pitchFamily="18" charset="0"/>
                <a:cs typeface="Times New Roman" panose="02020603050405020304" pitchFamily="18" charset="0"/>
              </a:rPr>
              <a:t>		      = </a:t>
            </a:r>
            <a:r>
              <a:rPr lang="en-US" b="0" i="0" u="none" strike="dblStrike" dirty="0">
                <a:solidFill>
                  <a:srgbClr val="221F1F"/>
                </a:solidFill>
                <a:latin typeface="Times New Roman" panose="02020603050405020304" pitchFamily="18" charset="0"/>
              </a:rPr>
              <a:t>N</a:t>
            </a:r>
            <a:r>
              <a:rPr lang="en-US" dirty="0">
                <a:latin typeface="Times New Roman" panose="02020603050405020304" pitchFamily="18" charset="0"/>
                <a:cs typeface="Times New Roman" panose="02020603050405020304" pitchFamily="18" charset="0"/>
              </a:rPr>
              <a:t>5,500,000</a:t>
            </a:r>
          </a:p>
          <a:p>
            <a:pPr marL="0" indent="0">
              <a:buNone/>
            </a:pPr>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Decision: </a:t>
            </a:r>
            <a:r>
              <a:rPr lang="en-US" dirty="0">
                <a:solidFill>
                  <a:srgbClr val="221F1F"/>
                </a:solidFill>
                <a:latin typeface="Times New Roman" panose="02020603050405020304" pitchFamily="18" charset="0"/>
                <a:cs typeface="Times New Roman" panose="02020603050405020304" pitchFamily="18" charset="0"/>
              </a:rPr>
              <a:t>T</a:t>
            </a:r>
            <a:r>
              <a:rPr lang="en-US" b="0" i="0" u="none" strike="noStrike" baseline="0" dirty="0">
                <a:solidFill>
                  <a:srgbClr val="221F1F"/>
                </a:solidFill>
                <a:latin typeface="Times New Roman" panose="02020603050405020304" pitchFamily="18" charset="0"/>
              </a:rPr>
              <a:t>he organization should make the fixtures since the cost of making fixtures is less than the cost of buying fixtures from outside</a:t>
            </a:r>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AF29DB1D-D080-4B31-B007-BCC3A4C02698}"/>
              </a:ext>
            </a:extLst>
          </p:cNvPr>
          <p:cNvSpPr>
            <a:spLocks noGrp="1"/>
          </p:cNvSpPr>
          <p:nvPr>
            <p:ph type="sldNum" sz="quarter" idx="12"/>
          </p:nvPr>
        </p:nvSpPr>
        <p:spPr/>
        <p:txBody>
          <a:bodyPr/>
          <a:lstStyle/>
          <a:p>
            <a:fld id="{C1F96311-218E-4C1C-9A8B-C08DA7EB54F2}" type="slidenum">
              <a:rPr lang="en-US" smtClean="0"/>
              <a:t>10</a:t>
            </a:fld>
            <a:endParaRPr lang="en-US"/>
          </a:p>
        </p:txBody>
      </p:sp>
    </p:spTree>
    <p:extLst>
      <p:ext uri="{BB962C8B-B14F-4D97-AF65-F5344CB8AC3E}">
        <p14:creationId xmlns:p14="http://schemas.microsoft.com/office/powerpoint/2010/main" val="623770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1F709-11AC-450C-91F9-A14DED9EE641}"/>
              </a:ext>
            </a:extLst>
          </p:cNvPr>
          <p:cNvSpPr>
            <a:spLocks noGrp="1"/>
          </p:cNvSpPr>
          <p:nvPr>
            <p:ph type="title"/>
          </p:nvPr>
        </p:nvSpPr>
        <p:spPr>
          <a:xfrm>
            <a:off x="838200" y="510900"/>
            <a:ext cx="10515600" cy="708300"/>
          </a:xfrm>
        </p:spPr>
        <p:txBody>
          <a:bodyPr>
            <a:normAutofit/>
          </a:bodyPr>
          <a:lstStyle/>
          <a:p>
            <a:r>
              <a:rPr lang="en-US" sz="3200" dirty="0">
                <a:latin typeface="Times New Roman" panose="02020603050405020304" pitchFamily="18" charset="0"/>
                <a:cs typeface="Times New Roman" panose="02020603050405020304" pitchFamily="18" charset="0"/>
              </a:rPr>
              <a:t>Economic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A9AFC8-4D5F-4611-A2FE-320560226277}"/>
                  </a:ext>
                </a:extLst>
              </p:cNvPr>
              <p:cNvSpPr>
                <a:spLocks noGrp="1"/>
              </p:cNvSpPr>
              <p:nvPr>
                <p:ph idx="1"/>
              </p:nvPr>
            </p:nvSpPr>
            <p:spPr>
              <a:xfrm>
                <a:off x="838200" y="1338470"/>
                <a:ext cx="10515600" cy="4838493"/>
              </a:xfrm>
            </p:spPr>
            <p:txBody>
              <a:bodyPr/>
              <a:lstStyle/>
              <a:p>
                <a:pPr algn="just"/>
                <a:r>
                  <a:rPr lang="en-US" b="0" i="0" dirty="0">
                    <a:solidFill>
                      <a:srgbClr val="404346"/>
                    </a:solidFill>
                    <a:effectLst/>
                    <a:latin typeface="Times New Roman" panose="02020603050405020304" pitchFamily="18" charset="0"/>
                    <a:cs typeface="Times New Roman" panose="02020603050405020304" pitchFamily="18" charset="0"/>
                  </a:rPr>
                  <a:t>The economic order quantity (EOQ) is a model that is used to calculate the optimal quantity that can be purchased or produced to minimize the cost of both the carrying inventory and the processing of purchase orders or production set-ups.</a:t>
                </a:r>
              </a:p>
              <a:p>
                <a:pPr algn="just"/>
                <a14:m>
                  <m:oMath xmlns:m="http://schemas.openxmlformats.org/officeDocument/2006/math">
                    <m:r>
                      <a:rPr lang="en-US" b="0" i="1" smtClean="0">
                        <a:latin typeface="Cambria Math" panose="02040503050406030204" pitchFamily="18" charset="0"/>
                        <a:cs typeface="Times New Roman" panose="02020603050405020304" pitchFamily="18" charset="0"/>
                      </a:rPr>
                      <m:t>𝑃𝑢𝑟𝑐h𝑎𝑠𝑒</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𝑚𝑜𝑑𝑒𝑙</m:t>
                    </m:r>
                    <m:r>
                      <a:rPr lang="en-US" b="0" i="1" smtClean="0">
                        <a:latin typeface="Cambria Math" panose="02040503050406030204" pitchFamily="18" charset="0"/>
                        <a:cs typeface="Times New Roman" panose="02020603050405020304" pitchFamily="18" charset="0"/>
                      </a:rPr>
                      <m:t>: </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𝑄</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 </m:t>
                    </m:r>
                    <m:rad>
                      <m:radPr>
                        <m:degHide m:val="on"/>
                        <m:ctrlPr>
                          <a:rPr lang="en-US" b="0" i="1" smtClean="0">
                            <a:latin typeface="Cambria Math" panose="02040503050406030204" pitchFamily="18" charset="0"/>
                            <a:cs typeface="Times New Roman" panose="02020603050405020304" pitchFamily="18" charset="0"/>
                          </a:rPr>
                        </m:ctrlPr>
                      </m:radPr>
                      <m:deg/>
                      <m:e>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2</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𝐶</m:t>
                                </m:r>
                              </m:e>
                              <m:sub>
                                <m:r>
                                  <a:rPr lang="en-US" b="0" i="1" smtClean="0">
                                    <a:latin typeface="Cambria Math" panose="02040503050406030204" pitchFamily="18" charset="0"/>
                                    <a:cs typeface="Times New Roman" panose="02020603050405020304" pitchFamily="18" charset="0"/>
                                  </a:rPr>
                                  <m:t>0</m:t>
                                </m:r>
                              </m:sub>
                            </m:sSub>
                            <m:r>
                              <a:rPr lang="en-US" b="0" i="1" smtClean="0">
                                <a:latin typeface="Cambria Math" panose="02040503050406030204" pitchFamily="18" charset="0"/>
                                <a:cs typeface="Times New Roman" panose="02020603050405020304" pitchFamily="18" charset="0"/>
                              </a:rPr>
                              <m:t>𝐷</m:t>
                            </m:r>
                          </m:num>
                          <m:den>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𝐶</m:t>
                                </m:r>
                              </m:e>
                              <m:sub>
                                <m:r>
                                  <a:rPr lang="en-US" b="0" i="1" smtClean="0">
                                    <a:latin typeface="Cambria Math" panose="02040503050406030204" pitchFamily="18" charset="0"/>
                                    <a:cs typeface="Times New Roman" panose="02020603050405020304" pitchFamily="18" charset="0"/>
                                  </a:rPr>
                                  <m:t>𝑐</m:t>
                                </m:r>
                              </m:sub>
                            </m:sSub>
                          </m:den>
                        </m:f>
                      </m:e>
                    </m:rad>
                    <m:r>
                      <a:rPr lang="en-US" b="0" i="1" smtClean="0">
                        <a:latin typeface="Cambria Math" panose="02040503050406030204" pitchFamily="18" charset="0"/>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b="0" i="1" smtClean="0">
                        <a:solidFill>
                          <a:srgbClr val="FF0000"/>
                        </a:solidFill>
                        <a:latin typeface="Cambria Math" panose="02040503050406030204" pitchFamily="18" charset="0"/>
                        <a:cs typeface="Times New Roman" panose="02020603050405020304" pitchFamily="18" charset="0"/>
                      </a:rPr>
                      <m:t>𝑇𝐶</m:t>
                    </m:r>
                    <m:r>
                      <a:rPr lang="en-US" b="0" i="1" smtClean="0">
                        <a:solidFill>
                          <a:srgbClr val="FF0000"/>
                        </a:solidFill>
                        <a:latin typeface="Cambria Math" panose="02040503050406030204" pitchFamily="18" charset="0"/>
                        <a:cs typeface="Times New Roman" panose="02020603050405020304" pitchFamily="18" charset="0"/>
                      </a:rPr>
                      <m:t>=</m:t>
                    </m:r>
                    <m:r>
                      <a:rPr lang="en-US" b="0" i="1" smtClean="0">
                        <a:solidFill>
                          <a:srgbClr val="FF0000"/>
                        </a:solidFill>
                        <a:latin typeface="Cambria Math" panose="02040503050406030204" pitchFamily="18" charset="0"/>
                        <a:cs typeface="Times New Roman" panose="02020603050405020304" pitchFamily="18" charset="0"/>
                      </a:rPr>
                      <m:t>𝐷</m:t>
                    </m:r>
                    <m:r>
                      <a:rPr lang="en-US" b="0" i="1" smtClean="0">
                        <a:solidFill>
                          <a:srgbClr val="FF0000"/>
                        </a:solidFill>
                        <a:latin typeface="Cambria Math" panose="02040503050406030204" pitchFamily="18" charset="0"/>
                        <a:cs typeface="Times New Roman" panose="02020603050405020304" pitchFamily="18" charset="0"/>
                      </a:rPr>
                      <m:t> </m:t>
                    </m:r>
                    <m:r>
                      <a:rPr lang="en-US" b="0" i="1" smtClean="0">
                        <a:solidFill>
                          <a:srgbClr val="FF0000"/>
                        </a:solidFill>
                        <a:latin typeface="Cambria Math" panose="02040503050406030204" pitchFamily="18" charset="0"/>
                        <a:cs typeface="Times New Roman" panose="02020603050405020304" pitchFamily="18" charset="0"/>
                      </a:rPr>
                      <m:t>𝑃</m:t>
                    </m:r>
                    <m:r>
                      <a:rPr lang="en-US" b="0" i="1" smtClean="0">
                        <a:solidFill>
                          <a:srgbClr val="FF0000"/>
                        </a:solidFill>
                        <a:latin typeface="Cambria Math" panose="02040503050406030204" pitchFamily="18" charset="0"/>
                        <a:cs typeface="Times New Roman" panose="02020603050405020304" pitchFamily="18" charset="0"/>
                      </a:rPr>
                      <m:t>+ </m:t>
                    </m:r>
                    <m:f>
                      <m:fPr>
                        <m:ctrlPr>
                          <a:rPr lang="en-US" b="0" i="1" smtClean="0">
                            <a:solidFill>
                              <a:srgbClr val="FF0000"/>
                            </a:solidFill>
                            <a:latin typeface="Cambria Math" panose="02040503050406030204" pitchFamily="18" charset="0"/>
                            <a:cs typeface="Times New Roman" panose="02020603050405020304" pitchFamily="18" charset="0"/>
                          </a:rPr>
                        </m:ctrlPr>
                      </m:fPr>
                      <m:num>
                        <m:sSub>
                          <m:sSubPr>
                            <m:ctrlPr>
                              <a:rPr lang="en-US" b="0" i="1" smtClean="0">
                                <a:solidFill>
                                  <a:srgbClr val="FF0000"/>
                                </a:solidFill>
                                <a:latin typeface="Cambria Math" panose="02040503050406030204" pitchFamily="18" charset="0"/>
                                <a:cs typeface="Times New Roman" panose="02020603050405020304" pitchFamily="18" charset="0"/>
                              </a:rPr>
                            </m:ctrlPr>
                          </m:sSubPr>
                          <m:e>
                            <m:r>
                              <a:rPr lang="en-US" b="0" i="1" smtClean="0">
                                <a:solidFill>
                                  <a:srgbClr val="FF0000"/>
                                </a:solidFill>
                                <a:latin typeface="Cambria Math" panose="02040503050406030204" pitchFamily="18" charset="0"/>
                                <a:cs typeface="Times New Roman" panose="02020603050405020304" pitchFamily="18" charset="0"/>
                              </a:rPr>
                              <m:t>𝐷𝐶</m:t>
                            </m:r>
                          </m:e>
                          <m:sub>
                            <m:r>
                              <a:rPr lang="en-US" b="0" i="1" smtClean="0">
                                <a:solidFill>
                                  <a:srgbClr val="FF0000"/>
                                </a:solidFill>
                                <a:latin typeface="Cambria Math" panose="02040503050406030204" pitchFamily="18" charset="0"/>
                                <a:cs typeface="Times New Roman" panose="02020603050405020304" pitchFamily="18" charset="0"/>
                              </a:rPr>
                              <m:t>𝑜</m:t>
                            </m:r>
                          </m:sub>
                        </m:sSub>
                      </m:num>
                      <m:den>
                        <m:sSub>
                          <m:sSubPr>
                            <m:ctrlPr>
                              <a:rPr lang="en-US" b="0" i="1" smtClean="0">
                                <a:solidFill>
                                  <a:srgbClr val="FF0000"/>
                                </a:solidFill>
                                <a:latin typeface="Cambria Math" panose="02040503050406030204" pitchFamily="18" charset="0"/>
                                <a:cs typeface="Times New Roman" panose="02020603050405020304" pitchFamily="18" charset="0"/>
                              </a:rPr>
                            </m:ctrlPr>
                          </m:sSubPr>
                          <m:e>
                            <m:r>
                              <a:rPr lang="en-US" b="0" i="1" smtClean="0">
                                <a:solidFill>
                                  <a:srgbClr val="FF0000"/>
                                </a:solidFill>
                                <a:latin typeface="Cambria Math" panose="02040503050406030204" pitchFamily="18" charset="0"/>
                                <a:cs typeface="Times New Roman" panose="02020603050405020304" pitchFamily="18" charset="0"/>
                              </a:rPr>
                              <m:t>𝑄</m:t>
                            </m:r>
                          </m:e>
                          <m:sub>
                            <m:r>
                              <a:rPr lang="en-US" b="0" i="1" smtClean="0">
                                <a:solidFill>
                                  <a:srgbClr val="FF0000"/>
                                </a:solidFill>
                                <a:latin typeface="Cambria Math" panose="02040503050406030204" pitchFamily="18" charset="0"/>
                                <a:cs typeface="Times New Roman" panose="02020603050405020304" pitchFamily="18" charset="0"/>
                              </a:rPr>
                              <m:t>1</m:t>
                            </m:r>
                          </m:sub>
                        </m:sSub>
                      </m:den>
                    </m:f>
                    <m:r>
                      <a:rPr lang="en-US" b="0" i="1" smtClean="0">
                        <a:solidFill>
                          <a:srgbClr val="FF0000"/>
                        </a:solidFill>
                        <a:latin typeface="Cambria Math" panose="02040503050406030204" pitchFamily="18" charset="0"/>
                        <a:cs typeface="Times New Roman" panose="02020603050405020304" pitchFamily="18" charset="0"/>
                      </a:rPr>
                      <m:t>+ </m:t>
                    </m:r>
                    <m:f>
                      <m:fPr>
                        <m:ctrlPr>
                          <a:rPr lang="en-US" b="0" i="1" smtClean="0">
                            <a:solidFill>
                              <a:srgbClr val="FF0000"/>
                            </a:solidFill>
                            <a:latin typeface="Cambria Math" panose="02040503050406030204" pitchFamily="18" charset="0"/>
                            <a:cs typeface="Times New Roman" panose="02020603050405020304" pitchFamily="18" charset="0"/>
                          </a:rPr>
                        </m:ctrlPr>
                      </m:fPr>
                      <m:num>
                        <m:sSub>
                          <m:sSubPr>
                            <m:ctrlPr>
                              <a:rPr lang="en-US" b="0" i="1" smtClean="0">
                                <a:solidFill>
                                  <a:srgbClr val="FF0000"/>
                                </a:solidFill>
                                <a:latin typeface="Cambria Math" panose="02040503050406030204" pitchFamily="18" charset="0"/>
                                <a:cs typeface="Times New Roman" panose="02020603050405020304" pitchFamily="18" charset="0"/>
                              </a:rPr>
                            </m:ctrlPr>
                          </m:sSubPr>
                          <m:e>
                            <m:r>
                              <a:rPr lang="en-US" b="0" i="1" smtClean="0">
                                <a:solidFill>
                                  <a:srgbClr val="FF0000"/>
                                </a:solidFill>
                                <a:latin typeface="Cambria Math" panose="02040503050406030204" pitchFamily="18" charset="0"/>
                                <a:cs typeface="Times New Roman" panose="02020603050405020304" pitchFamily="18" charset="0"/>
                              </a:rPr>
                              <m:t>𝑄</m:t>
                            </m:r>
                          </m:e>
                          <m:sub>
                            <m:r>
                              <a:rPr lang="en-US" b="0" i="1" smtClean="0">
                                <a:solidFill>
                                  <a:srgbClr val="FF0000"/>
                                </a:solidFill>
                                <a:latin typeface="Cambria Math" panose="02040503050406030204" pitchFamily="18" charset="0"/>
                                <a:cs typeface="Times New Roman" panose="02020603050405020304" pitchFamily="18" charset="0"/>
                              </a:rPr>
                              <m:t>1</m:t>
                            </m:r>
                          </m:sub>
                        </m:sSub>
                        <m:sSub>
                          <m:sSubPr>
                            <m:ctrlPr>
                              <a:rPr lang="en-US" b="0" i="1" smtClean="0">
                                <a:solidFill>
                                  <a:srgbClr val="FF0000"/>
                                </a:solidFill>
                                <a:latin typeface="Cambria Math" panose="02040503050406030204" pitchFamily="18" charset="0"/>
                                <a:cs typeface="Times New Roman" panose="02020603050405020304" pitchFamily="18" charset="0"/>
                              </a:rPr>
                            </m:ctrlPr>
                          </m:sSubPr>
                          <m:e>
                            <m:r>
                              <a:rPr lang="en-US" b="0" i="1" smtClean="0">
                                <a:solidFill>
                                  <a:srgbClr val="FF0000"/>
                                </a:solidFill>
                                <a:latin typeface="Cambria Math" panose="02040503050406030204" pitchFamily="18" charset="0"/>
                                <a:cs typeface="Times New Roman" panose="02020603050405020304" pitchFamily="18" charset="0"/>
                              </a:rPr>
                              <m:t>𝐶</m:t>
                            </m:r>
                          </m:e>
                          <m:sub>
                            <m:r>
                              <a:rPr lang="en-US" b="0" i="1" smtClean="0">
                                <a:solidFill>
                                  <a:srgbClr val="FF0000"/>
                                </a:solidFill>
                                <a:latin typeface="Cambria Math" panose="02040503050406030204" pitchFamily="18" charset="0"/>
                                <a:cs typeface="Times New Roman" panose="02020603050405020304" pitchFamily="18" charset="0"/>
                              </a:rPr>
                              <m:t>𝑐</m:t>
                            </m:r>
                          </m:sub>
                        </m:sSub>
                      </m:num>
                      <m:den>
                        <m:r>
                          <a:rPr lang="en-US" b="0" i="1" smtClean="0">
                            <a:solidFill>
                              <a:srgbClr val="FF0000"/>
                            </a:solidFill>
                            <a:latin typeface="Cambria Math" panose="02040503050406030204" pitchFamily="18" charset="0"/>
                            <a:cs typeface="Times New Roman" panose="02020603050405020304" pitchFamily="18" charset="0"/>
                          </a:rPr>
                          <m:t>2</m:t>
                        </m:r>
                      </m:den>
                    </m:f>
                  </m:oMath>
                </a14:m>
                <a:endParaRPr lang="en-US" dirty="0">
                  <a:latin typeface="Times New Roman" panose="02020603050405020304" pitchFamily="18" charset="0"/>
                  <a:cs typeface="Times New Roman" panose="02020603050405020304" pitchFamily="18" charset="0"/>
                </a:endParaRPr>
              </a:p>
              <a:p>
                <a:pPr algn="just"/>
                <a14:m>
                  <m:oMath xmlns:m="http://schemas.openxmlformats.org/officeDocument/2006/math">
                    <m:r>
                      <a:rPr lang="en-US" i="1" dirty="0" smtClean="0">
                        <a:latin typeface="Cambria Math" panose="02040503050406030204" pitchFamily="18" charset="0"/>
                        <a:cs typeface="Times New Roman" panose="02020603050405020304" pitchFamily="18" charset="0"/>
                      </a:rPr>
                      <m:t>𝑀𝑎𝑛𝑢𝑓𝑎𝑐𝑡𝑢𝑟𝑖𝑛𝑔</m:t>
                    </m:r>
                    <m:r>
                      <a:rPr lang="en-US" i="1" dirty="0">
                        <a:latin typeface="Cambria Math" panose="02040503050406030204" pitchFamily="18" charset="0"/>
                        <a:cs typeface="Times New Roman" panose="02020603050405020304" pitchFamily="18" charset="0"/>
                      </a:rPr>
                      <m:t> </m:t>
                    </m:r>
                    <m:r>
                      <a:rPr lang="en-US" i="1" dirty="0" smtClean="0">
                        <a:latin typeface="Cambria Math" panose="02040503050406030204" pitchFamily="18" charset="0"/>
                        <a:cs typeface="Times New Roman" panose="02020603050405020304" pitchFamily="18" charset="0"/>
                      </a:rPr>
                      <m:t>𝑚𝑜𝑑𝑒</m:t>
                    </m:r>
                    <m:r>
                      <a:rPr lang="en-US" i="1" dirty="0">
                        <a:latin typeface="Cambria Math" panose="02040503050406030204" pitchFamily="18" charset="0"/>
                        <a:cs typeface="Times New Roman" panose="02020603050405020304" pitchFamily="18" charset="0"/>
                      </a:rPr>
                      <m:t>𝑙</m:t>
                    </m:r>
                    <m:r>
                      <a:rPr lang="en-US" b="0" i="1" dirty="0" smtClean="0">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𝑄</m:t>
                        </m:r>
                      </m:e>
                      <m:sub>
                        <m:r>
                          <a:rPr lang="en-US" b="0" i="1" smtClean="0">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 </m:t>
                    </m:r>
                    <m:rad>
                      <m:radPr>
                        <m:degHide m:val="on"/>
                        <m:ctrlPr>
                          <a:rPr lang="en-US" i="1">
                            <a:latin typeface="Cambria Math" panose="02040503050406030204" pitchFamily="18" charset="0"/>
                            <a:cs typeface="Times New Roman" panose="02020603050405020304" pitchFamily="18" charset="0"/>
                          </a:rPr>
                        </m:ctrlPr>
                      </m:radPr>
                      <m:deg/>
                      <m:e>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2</m:t>
                            </m:r>
                            <m:r>
                              <a:rPr lang="en-US" b="0" i="1" smtClean="0">
                                <a:latin typeface="Cambria Math" panose="02040503050406030204" pitchFamily="18" charset="0"/>
                                <a:cs typeface="Times New Roman" panose="02020603050405020304" pitchFamily="18" charset="0"/>
                              </a:rPr>
                              <m:t>𝐶</m:t>
                            </m:r>
                            <m:r>
                              <a:rPr lang="en-US" i="1">
                                <a:latin typeface="Cambria Math" panose="02040503050406030204" pitchFamily="18" charset="0"/>
                                <a:cs typeface="Times New Roman" panose="02020603050405020304" pitchFamily="18" charset="0"/>
                              </a:rPr>
                              <m:t>𝐷</m:t>
                            </m:r>
                          </m:num>
                          <m:den>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𝐶</m:t>
                                </m:r>
                              </m:e>
                              <m:sub>
                                <m:r>
                                  <a:rPr lang="en-US" i="1">
                                    <a:latin typeface="Cambria Math" panose="02040503050406030204" pitchFamily="18" charset="0"/>
                                    <a:cs typeface="Times New Roman" panose="02020603050405020304" pitchFamily="18" charset="0"/>
                                  </a:rPr>
                                  <m:t>𝑐</m:t>
                                </m:r>
                              </m:sub>
                            </m:sSub>
                            <m:r>
                              <a:rPr lang="en-US" b="0" i="1" smtClean="0">
                                <a:latin typeface="Cambria Math" panose="02040503050406030204" pitchFamily="18" charset="0"/>
                                <a:cs typeface="Times New Roman" panose="02020603050405020304" pitchFamily="18" charset="0"/>
                              </a:rPr>
                              <m:t>(1−</m:t>
                            </m:r>
                            <m:f>
                              <m:fPr>
                                <m:type m:val="skw"/>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𝐷</m:t>
                                </m:r>
                              </m:num>
                              <m:den>
                                <m:r>
                                  <a:rPr lang="en-US" b="0" i="1" smtClean="0">
                                    <a:latin typeface="Cambria Math" panose="02040503050406030204" pitchFamily="18" charset="0"/>
                                    <a:cs typeface="Times New Roman" panose="02020603050405020304" pitchFamily="18" charset="0"/>
                                  </a:rPr>
                                  <m:t>𝑘</m:t>
                                </m:r>
                              </m:den>
                            </m:f>
                            <m:r>
                              <a:rPr lang="en-US" b="0" i="1" smtClean="0">
                                <a:latin typeface="Cambria Math" panose="02040503050406030204" pitchFamily="18" charset="0"/>
                                <a:cs typeface="Times New Roman" panose="02020603050405020304" pitchFamily="18" charset="0"/>
                              </a:rPr>
                              <m:t>)</m:t>
                            </m:r>
                          </m:den>
                        </m:f>
                      </m:e>
                    </m:rad>
                  </m:oMath>
                </a14:m>
                <a:r>
                  <a:rPr lang="en-US" dirty="0">
                    <a:latin typeface="Times New Roman" panose="02020603050405020304" pitchFamily="18" charset="0"/>
                    <a:cs typeface="Times New Roman" panose="02020603050405020304" pitchFamily="18" charset="0"/>
                  </a:rPr>
                  <a:t> ; </a:t>
                </a:r>
                <a14:m>
                  <m:oMath xmlns:m="http://schemas.openxmlformats.org/officeDocument/2006/math">
                    <m:r>
                      <a:rPr lang="en-US" i="1" smtClean="0">
                        <a:solidFill>
                          <a:srgbClr val="FF0000"/>
                        </a:solidFill>
                        <a:latin typeface="Cambria Math" panose="02040503050406030204" pitchFamily="18" charset="0"/>
                        <a:cs typeface="Times New Roman" panose="02020603050405020304" pitchFamily="18" charset="0"/>
                      </a:rPr>
                      <m:t>𝑇𝐶</m:t>
                    </m:r>
                    <m:r>
                      <a:rPr lang="en-US" i="1" smtClean="0">
                        <a:solidFill>
                          <a:srgbClr val="FF0000"/>
                        </a:solidFill>
                        <a:latin typeface="Cambria Math" panose="02040503050406030204" pitchFamily="18" charset="0"/>
                        <a:cs typeface="Times New Roman" panose="02020603050405020304" pitchFamily="18" charset="0"/>
                      </a:rPr>
                      <m:t>=</m:t>
                    </m:r>
                    <m:r>
                      <a:rPr lang="en-US" i="1" smtClean="0">
                        <a:solidFill>
                          <a:srgbClr val="FF0000"/>
                        </a:solidFill>
                        <a:latin typeface="Cambria Math" panose="02040503050406030204" pitchFamily="18" charset="0"/>
                        <a:cs typeface="Times New Roman" panose="02020603050405020304" pitchFamily="18" charset="0"/>
                      </a:rPr>
                      <m:t>𝐷</m:t>
                    </m:r>
                    <m:r>
                      <a:rPr lang="en-US" i="1" smtClean="0">
                        <a:solidFill>
                          <a:srgbClr val="FF0000"/>
                        </a:solidFill>
                        <a:latin typeface="Cambria Math" panose="02040503050406030204" pitchFamily="18" charset="0"/>
                        <a:cs typeface="Times New Roman" panose="02020603050405020304" pitchFamily="18" charset="0"/>
                      </a:rPr>
                      <m:t> </m:t>
                    </m:r>
                    <m:r>
                      <a:rPr lang="en-US" i="1" smtClean="0">
                        <a:solidFill>
                          <a:srgbClr val="FF0000"/>
                        </a:solidFill>
                        <a:latin typeface="Cambria Math" panose="02040503050406030204" pitchFamily="18" charset="0"/>
                        <a:cs typeface="Times New Roman" panose="02020603050405020304" pitchFamily="18" charset="0"/>
                      </a:rPr>
                      <m:t>𝑃</m:t>
                    </m:r>
                    <m:r>
                      <a:rPr lang="en-US" i="1" smtClean="0">
                        <a:solidFill>
                          <a:srgbClr val="FF0000"/>
                        </a:solidFill>
                        <a:latin typeface="Cambria Math" panose="02040503050406030204" pitchFamily="18" charset="0"/>
                        <a:cs typeface="Times New Roman" panose="02020603050405020304" pitchFamily="18" charset="0"/>
                      </a:rPr>
                      <m:t>+ </m:t>
                    </m:r>
                    <m:f>
                      <m:fPr>
                        <m:ctrlPr>
                          <a:rPr lang="en-US" i="1">
                            <a:solidFill>
                              <a:srgbClr val="FF0000"/>
                            </a:solidFill>
                            <a:latin typeface="Cambria Math" panose="02040503050406030204" pitchFamily="18" charset="0"/>
                            <a:cs typeface="Times New Roman" panose="02020603050405020304" pitchFamily="18" charset="0"/>
                          </a:rPr>
                        </m:ctrlPr>
                      </m:fPr>
                      <m:num>
                        <m:sSub>
                          <m:sSubPr>
                            <m:ctrlPr>
                              <a:rPr lang="en-US" i="1">
                                <a:solidFill>
                                  <a:srgbClr val="FF0000"/>
                                </a:solidFill>
                                <a:latin typeface="Cambria Math" panose="02040503050406030204" pitchFamily="18" charset="0"/>
                                <a:cs typeface="Times New Roman" panose="02020603050405020304" pitchFamily="18" charset="0"/>
                              </a:rPr>
                            </m:ctrlPr>
                          </m:sSubPr>
                          <m:e>
                            <m:r>
                              <a:rPr lang="en-US" i="1">
                                <a:solidFill>
                                  <a:srgbClr val="FF0000"/>
                                </a:solidFill>
                                <a:latin typeface="Cambria Math" panose="02040503050406030204" pitchFamily="18" charset="0"/>
                                <a:cs typeface="Times New Roman" panose="02020603050405020304" pitchFamily="18" charset="0"/>
                              </a:rPr>
                              <m:t>𝐷𝐶</m:t>
                            </m:r>
                          </m:e>
                          <m:sub>
                            <m:r>
                              <a:rPr lang="en-US" i="1">
                                <a:solidFill>
                                  <a:srgbClr val="FF0000"/>
                                </a:solidFill>
                                <a:latin typeface="Cambria Math" panose="02040503050406030204" pitchFamily="18" charset="0"/>
                                <a:cs typeface="Times New Roman" panose="02020603050405020304" pitchFamily="18" charset="0"/>
                              </a:rPr>
                              <m:t>𝑜</m:t>
                            </m:r>
                          </m:sub>
                        </m:sSub>
                      </m:num>
                      <m:den>
                        <m:sSub>
                          <m:sSubPr>
                            <m:ctrlPr>
                              <a:rPr lang="en-US" i="1">
                                <a:solidFill>
                                  <a:srgbClr val="FF0000"/>
                                </a:solidFill>
                                <a:latin typeface="Cambria Math" panose="02040503050406030204" pitchFamily="18" charset="0"/>
                                <a:cs typeface="Times New Roman" panose="02020603050405020304" pitchFamily="18" charset="0"/>
                              </a:rPr>
                            </m:ctrlPr>
                          </m:sSubPr>
                          <m:e>
                            <m:r>
                              <a:rPr lang="en-US" i="1">
                                <a:solidFill>
                                  <a:srgbClr val="FF0000"/>
                                </a:solidFill>
                                <a:latin typeface="Cambria Math" panose="02040503050406030204" pitchFamily="18" charset="0"/>
                                <a:cs typeface="Times New Roman" panose="02020603050405020304" pitchFamily="18" charset="0"/>
                              </a:rPr>
                              <m:t>𝑄</m:t>
                            </m:r>
                          </m:e>
                          <m:sub>
                            <m:r>
                              <a:rPr lang="en-US" b="0" i="1" smtClean="0">
                                <a:solidFill>
                                  <a:srgbClr val="FF0000"/>
                                </a:solidFill>
                                <a:latin typeface="Cambria Math" panose="02040503050406030204" pitchFamily="18" charset="0"/>
                                <a:cs typeface="Times New Roman" panose="02020603050405020304" pitchFamily="18" charset="0"/>
                              </a:rPr>
                              <m:t>2</m:t>
                            </m:r>
                          </m:sub>
                        </m:sSub>
                      </m:den>
                    </m:f>
                    <m:r>
                      <a:rPr lang="en-US" i="1">
                        <a:solidFill>
                          <a:srgbClr val="FF0000"/>
                        </a:solidFill>
                        <a:latin typeface="Cambria Math" panose="02040503050406030204" pitchFamily="18" charset="0"/>
                        <a:cs typeface="Times New Roman" panose="02020603050405020304" pitchFamily="18" charset="0"/>
                      </a:rPr>
                      <m:t>+</m:t>
                    </m:r>
                    <m:sSub>
                      <m:sSubPr>
                        <m:ctrlPr>
                          <a:rPr lang="en-US" i="1" smtClean="0">
                            <a:solidFill>
                              <a:srgbClr val="FF0000"/>
                            </a:solidFill>
                            <a:latin typeface="Cambria Math" panose="02040503050406030204" pitchFamily="18" charset="0"/>
                            <a:cs typeface="Times New Roman" panose="02020603050405020304" pitchFamily="18" charset="0"/>
                          </a:rPr>
                        </m:ctrlPr>
                      </m:sSubPr>
                      <m:e>
                        <m:r>
                          <a:rPr lang="en-US" b="0" i="1" smtClean="0">
                            <a:solidFill>
                              <a:srgbClr val="FF0000"/>
                            </a:solidFill>
                            <a:latin typeface="Cambria Math" panose="02040503050406030204" pitchFamily="18" charset="0"/>
                            <a:cs typeface="Times New Roman" panose="02020603050405020304" pitchFamily="18" charset="0"/>
                          </a:rPr>
                          <m:t>𝐶</m:t>
                        </m:r>
                      </m:e>
                      <m:sub>
                        <m:r>
                          <a:rPr lang="en-US" b="0" i="1" smtClean="0">
                            <a:solidFill>
                              <a:srgbClr val="FF0000"/>
                            </a:solidFill>
                            <a:latin typeface="Cambria Math" panose="02040503050406030204" pitchFamily="18" charset="0"/>
                            <a:cs typeface="Times New Roman" panose="02020603050405020304" pitchFamily="18" charset="0"/>
                          </a:rPr>
                          <m:t>𝑐</m:t>
                        </m:r>
                      </m:sub>
                    </m:sSub>
                    <m:d>
                      <m:dPr>
                        <m:ctrlPr>
                          <a:rPr lang="en-US" i="1" smtClean="0">
                            <a:solidFill>
                              <a:srgbClr val="FF0000"/>
                            </a:solidFill>
                            <a:latin typeface="Cambria Math" panose="02040503050406030204" pitchFamily="18" charset="0"/>
                            <a:cs typeface="Times New Roman" panose="02020603050405020304" pitchFamily="18" charset="0"/>
                          </a:rPr>
                        </m:ctrlPr>
                      </m:dPr>
                      <m:e>
                        <m:r>
                          <a:rPr lang="en-US" b="0" i="1" smtClean="0">
                            <a:solidFill>
                              <a:srgbClr val="FF0000"/>
                            </a:solidFill>
                            <a:latin typeface="Cambria Math" panose="02040503050406030204" pitchFamily="18" charset="0"/>
                            <a:cs typeface="Times New Roman" panose="02020603050405020304" pitchFamily="18" charset="0"/>
                          </a:rPr>
                          <m:t>𝑘</m:t>
                        </m:r>
                        <m:r>
                          <a:rPr lang="en-US" b="0" i="1" smtClean="0">
                            <a:solidFill>
                              <a:srgbClr val="FF0000"/>
                            </a:solidFill>
                            <a:latin typeface="Cambria Math" panose="02040503050406030204" pitchFamily="18" charset="0"/>
                            <a:cs typeface="Times New Roman" panose="02020603050405020304" pitchFamily="18" charset="0"/>
                          </a:rPr>
                          <m:t>−</m:t>
                        </m:r>
                        <m:r>
                          <a:rPr lang="en-US" b="0" i="1" smtClean="0">
                            <a:solidFill>
                              <a:srgbClr val="FF0000"/>
                            </a:solidFill>
                            <a:latin typeface="Cambria Math" panose="02040503050406030204" pitchFamily="18" charset="0"/>
                            <a:cs typeface="Times New Roman" panose="02020603050405020304" pitchFamily="18" charset="0"/>
                          </a:rPr>
                          <m:t>𝐷</m:t>
                        </m:r>
                      </m:e>
                    </m:d>
                    <m:f>
                      <m:fPr>
                        <m:ctrlPr>
                          <a:rPr lang="en-US" i="1" smtClean="0">
                            <a:solidFill>
                              <a:srgbClr val="FF0000"/>
                            </a:solidFill>
                            <a:latin typeface="Cambria Math" panose="02040503050406030204" pitchFamily="18" charset="0"/>
                            <a:cs typeface="Times New Roman" panose="02020603050405020304" pitchFamily="18" charset="0"/>
                          </a:rPr>
                        </m:ctrlPr>
                      </m:fPr>
                      <m:num>
                        <m:sSub>
                          <m:sSubPr>
                            <m:ctrlPr>
                              <a:rPr lang="en-US" i="1" smtClean="0">
                                <a:solidFill>
                                  <a:srgbClr val="FF0000"/>
                                </a:solidFill>
                                <a:latin typeface="Cambria Math" panose="02040503050406030204" pitchFamily="18" charset="0"/>
                                <a:cs typeface="Times New Roman" panose="02020603050405020304" pitchFamily="18" charset="0"/>
                              </a:rPr>
                            </m:ctrlPr>
                          </m:sSubPr>
                          <m:e>
                            <m:r>
                              <a:rPr lang="en-US" b="0" i="1" smtClean="0">
                                <a:solidFill>
                                  <a:srgbClr val="FF0000"/>
                                </a:solidFill>
                                <a:latin typeface="Cambria Math" panose="02040503050406030204" pitchFamily="18" charset="0"/>
                                <a:cs typeface="Times New Roman" panose="02020603050405020304" pitchFamily="18" charset="0"/>
                              </a:rPr>
                              <m:t>𝑄</m:t>
                            </m:r>
                          </m:e>
                          <m:sub>
                            <m:r>
                              <a:rPr lang="en-US" b="0" i="1" smtClean="0">
                                <a:solidFill>
                                  <a:srgbClr val="FF0000"/>
                                </a:solidFill>
                                <a:latin typeface="Cambria Math" panose="02040503050406030204" pitchFamily="18" charset="0"/>
                                <a:cs typeface="Times New Roman" panose="02020603050405020304" pitchFamily="18" charset="0"/>
                              </a:rPr>
                              <m:t>2</m:t>
                            </m:r>
                          </m:sub>
                        </m:sSub>
                      </m:num>
                      <m:den>
                        <m:r>
                          <a:rPr lang="en-US" b="0" i="1" smtClean="0">
                            <a:solidFill>
                              <a:srgbClr val="FF0000"/>
                            </a:solidFill>
                            <a:latin typeface="Cambria Math" panose="02040503050406030204" pitchFamily="18" charset="0"/>
                            <a:cs typeface="Times New Roman" panose="02020603050405020304" pitchFamily="18" charset="0"/>
                          </a:rPr>
                          <m:t>2</m:t>
                        </m:r>
                        <m:r>
                          <a:rPr lang="en-US" b="0" i="1" smtClean="0">
                            <a:solidFill>
                              <a:srgbClr val="FF0000"/>
                            </a:solidFill>
                            <a:latin typeface="Cambria Math" panose="02040503050406030204" pitchFamily="18" charset="0"/>
                            <a:cs typeface="Times New Roman" panose="02020603050405020304" pitchFamily="18" charset="0"/>
                          </a:rPr>
                          <m:t>𝑘</m:t>
                        </m:r>
                      </m:den>
                    </m:f>
                  </m:oMath>
                </a14:m>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CDA9AFC8-4D5F-4611-A2FE-320560226277}"/>
                  </a:ext>
                </a:extLst>
              </p:cNvPr>
              <p:cNvSpPr>
                <a:spLocks noGrp="1" noRot="1" noChangeAspect="1" noMove="1" noResize="1" noEditPoints="1" noAdjustHandles="1" noChangeArrowheads="1" noChangeShapeType="1" noTextEdit="1"/>
              </p:cNvSpPr>
              <p:nvPr>
                <p:ph idx="1"/>
              </p:nvPr>
            </p:nvSpPr>
            <p:spPr>
              <a:xfrm>
                <a:off x="838200" y="1338470"/>
                <a:ext cx="10515600" cy="4838493"/>
              </a:xfrm>
              <a:blipFill>
                <a:blip r:embed="rId2"/>
                <a:stretch>
                  <a:fillRect l="-1043" t="-2270" r="-115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3202207-EE90-4BF3-83E4-E571374DA6D4}"/>
              </a:ext>
            </a:extLst>
          </p:cNvPr>
          <p:cNvSpPr>
            <a:spLocks noGrp="1"/>
          </p:cNvSpPr>
          <p:nvPr>
            <p:ph type="sldNum" sz="quarter" idx="12"/>
          </p:nvPr>
        </p:nvSpPr>
        <p:spPr/>
        <p:txBody>
          <a:bodyPr/>
          <a:lstStyle/>
          <a:p>
            <a:fld id="{C1F96311-218E-4C1C-9A8B-C08DA7EB54F2}" type="slidenum">
              <a:rPr lang="en-US" smtClean="0"/>
              <a:t>11</a:t>
            </a:fld>
            <a:endParaRPr lang="en-US"/>
          </a:p>
        </p:txBody>
      </p:sp>
    </p:spTree>
    <p:extLst>
      <p:ext uri="{BB962C8B-B14F-4D97-AF65-F5344CB8AC3E}">
        <p14:creationId xmlns:p14="http://schemas.microsoft.com/office/powerpoint/2010/main" val="4109566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614168-3C43-46DF-B51C-78DE9D9791DB}"/>
              </a:ext>
            </a:extLst>
          </p:cNvPr>
          <p:cNvSpPr>
            <a:spLocks noGrp="1"/>
          </p:cNvSpPr>
          <p:nvPr>
            <p:ph idx="1"/>
          </p:nvPr>
        </p:nvSpPr>
        <p:spPr>
          <a:xfrm>
            <a:off x="838200" y="702365"/>
            <a:ext cx="10515600" cy="5474598"/>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Where:</a:t>
            </a:r>
          </a:p>
          <a:p>
            <a:pPr marL="0" indent="0" algn="l">
              <a:buNone/>
            </a:pPr>
            <a:r>
              <a:rPr lang="en-US" b="0" i="1" u="none" strike="noStrike" baseline="0" dirty="0">
                <a:solidFill>
                  <a:srgbClr val="221F1F"/>
                </a:solidFill>
                <a:latin typeface="Times New Roman" panose="02020603050405020304" pitchFamily="18" charset="0"/>
                <a:cs typeface="Times New Roman" panose="02020603050405020304" pitchFamily="18" charset="0"/>
              </a:rPr>
              <a:t>D </a:t>
            </a:r>
            <a:r>
              <a:rPr lang="en-US" b="0" i="0" u="none" strike="noStrike" baseline="0" dirty="0">
                <a:solidFill>
                  <a:srgbClr val="221F1F"/>
                </a:solidFill>
                <a:latin typeface="Times New Roman" panose="02020603050405020304" pitchFamily="18" charset="0"/>
                <a:cs typeface="Times New Roman" panose="02020603050405020304" pitchFamily="18" charset="0"/>
              </a:rPr>
              <a:t>= demand/year</a:t>
            </a:r>
          </a:p>
          <a:p>
            <a:pPr marL="0" indent="0" algn="l">
              <a:buNone/>
            </a:pPr>
            <a:r>
              <a:rPr lang="en-US" b="0" i="1" u="none" strike="noStrike" baseline="0" dirty="0">
                <a:solidFill>
                  <a:srgbClr val="221F1F"/>
                </a:solidFill>
                <a:latin typeface="Times New Roman" panose="02020603050405020304" pitchFamily="18" charset="0"/>
                <a:cs typeface="Times New Roman" panose="02020603050405020304" pitchFamily="18" charset="0"/>
              </a:rPr>
              <a:t>P </a:t>
            </a:r>
            <a:r>
              <a:rPr lang="en-US" b="0" i="0" u="none" strike="noStrike" baseline="0" dirty="0">
                <a:solidFill>
                  <a:srgbClr val="221F1F"/>
                </a:solidFill>
                <a:latin typeface="Times New Roman" panose="02020603050405020304" pitchFamily="18" charset="0"/>
                <a:cs typeface="Times New Roman" panose="02020603050405020304" pitchFamily="18" charset="0"/>
              </a:rPr>
              <a:t>= purchase price/unit</a:t>
            </a:r>
          </a:p>
          <a:p>
            <a:pPr marL="0" indent="0" algn="l">
              <a:buNone/>
            </a:pPr>
            <a:r>
              <a:rPr lang="en-US" b="0" i="1" u="none" strike="noStrike" baseline="0" dirty="0">
                <a:solidFill>
                  <a:srgbClr val="221F1F"/>
                </a:solidFill>
                <a:latin typeface="Times New Roman" panose="02020603050405020304" pitchFamily="18" charset="0"/>
                <a:cs typeface="Times New Roman" panose="02020603050405020304" pitchFamily="18" charset="0"/>
              </a:rPr>
              <a:t>C</a:t>
            </a:r>
            <a:r>
              <a:rPr lang="en-US" b="0" i="1" u="none" strike="noStrike" baseline="-25000" dirty="0">
                <a:solidFill>
                  <a:srgbClr val="221F1F"/>
                </a:solidFill>
                <a:latin typeface="Times New Roman" panose="02020603050405020304" pitchFamily="18" charset="0"/>
                <a:cs typeface="Times New Roman" panose="02020603050405020304" pitchFamily="18" charset="0"/>
              </a:rPr>
              <a:t>c</a:t>
            </a:r>
            <a:r>
              <a:rPr lang="en-US" b="0" i="1" u="none" strike="noStrike" baseline="0" dirty="0">
                <a:solidFill>
                  <a:srgbClr val="221F1F"/>
                </a:solidFill>
                <a:latin typeface="Times New Roman" panose="02020603050405020304" pitchFamily="18" charset="0"/>
                <a:cs typeface="Times New Roman" panose="02020603050405020304" pitchFamily="18" charset="0"/>
              </a:rPr>
              <a:t> </a:t>
            </a:r>
            <a:r>
              <a:rPr lang="en-US" b="0" i="0" u="none" strike="noStrike" baseline="0" dirty="0">
                <a:solidFill>
                  <a:srgbClr val="221F1F"/>
                </a:solidFill>
                <a:latin typeface="Times New Roman" panose="02020603050405020304" pitchFamily="18" charset="0"/>
                <a:cs typeface="Times New Roman" panose="02020603050405020304" pitchFamily="18" charset="0"/>
              </a:rPr>
              <a:t>= carrying cost/unit/year (holding cost)</a:t>
            </a:r>
          </a:p>
          <a:p>
            <a:pPr marL="0" indent="0" algn="l">
              <a:buNone/>
            </a:pPr>
            <a:r>
              <a:rPr lang="en-US" b="0" i="1" u="none" strike="noStrike" baseline="0" dirty="0">
                <a:solidFill>
                  <a:srgbClr val="221F1F"/>
                </a:solidFill>
                <a:latin typeface="Times New Roman" panose="02020603050405020304" pitchFamily="18" charset="0"/>
                <a:cs typeface="Times New Roman" panose="02020603050405020304" pitchFamily="18" charset="0"/>
              </a:rPr>
              <a:t>C</a:t>
            </a:r>
            <a:r>
              <a:rPr lang="en-US" b="0" i="1" u="none" strike="noStrike" baseline="-25000" dirty="0">
                <a:solidFill>
                  <a:srgbClr val="221F1F"/>
                </a:solidFill>
                <a:latin typeface="Times New Roman" panose="02020603050405020304" pitchFamily="18" charset="0"/>
                <a:cs typeface="Times New Roman" panose="02020603050405020304" pitchFamily="18" charset="0"/>
              </a:rPr>
              <a:t>o</a:t>
            </a:r>
            <a:r>
              <a:rPr lang="en-US" b="0" i="1" u="none" strike="noStrike" baseline="0" dirty="0">
                <a:solidFill>
                  <a:srgbClr val="221F1F"/>
                </a:solidFill>
                <a:latin typeface="Times New Roman" panose="02020603050405020304" pitchFamily="18" charset="0"/>
                <a:cs typeface="Times New Roman" panose="02020603050405020304" pitchFamily="18" charset="0"/>
              </a:rPr>
              <a:t> </a:t>
            </a:r>
            <a:r>
              <a:rPr lang="en-US" b="0" i="0" u="none" strike="noStrike" baseline="0" dirty="0">
                <a:solidFill>
                  <a:srgbClr val="221F1F"/>
                </a:solidFill>
                <a:latin typeface="Times New Roman" panose="02020603050405020304" pitchFamily="18" charset="0"/>
                <a:cs typeface="Times New Roman" panose="02020603050405020304" pitchFamily="18" charset="0"/>
              </a:rPr>
              <a:t>= ordering cost/order or set-up cost/set-up</a:t>
            </a:r>
          </a:p>
          <a:p>
            <a:pPr marL="0" indent="0" algn="l">
              <a:buNone/>
            </a:pPr>
            <a:r>
              <a:rPr lang="en-US" b="0" i="1" u="none" strike="noStrike" baseline="0" dirty="0">
                <a:solidFill>
                  <a:srgbClr val="221F1F"/>
                </a:solidFill>
                <a:latin typeface="Times New Roman" panose="02020603050405020304" pitchFamily="18" charset="0"/>
                <a:cs typeface="Times New Roman" panose="02020603050405020304" pitchFamily="18" charset="0"/>
              </a:rPr>
              <a:t>k </a:t>
            </a:r>
            <a:r>
              <a:rPr lang="en-US" b="0" i="0" u="none" strike="noStrike" baseline="0" dirty="0">
                <a:solidFill>
                  <a:srgbClr val="221F1F"/>
                </a:solidFill>
                <a:latin typeface="Times New Roman" panose="02020603050405020304" pitchFamily="18" charset="0"/>
                <a:cs typeface="Times New Roman" panose="02020603050405020304" pitchFamily="18" charset="0"/>
              </a:rPr>
              <a:t>= production rate (No. of units/year)</a:t>
            </a:r>
          </a:p>
          <a:p>
            <a:pPr marL="0" indent="0" algn="l">
              <a:buNone/>
            </a:pPr>
            <a:r>
              <a:rPr lang="en-US" b="0" i="1" u="none" strike="noStrike" baseline="0" dirty="0">
                <a:solidFill>
                  <a:srgbClr val="221F1F"/>
                </a:solidFill>
                <a:latin typeface="Times New Roman" panose="02020603050405020304" pitchFamily="18" charset="0"/>
                <a:cs typeface="Times New Roman" panose="02020603050405020304" pitchFamily="18" charset="0"/>
              </a:rPr>
              <a:t>Q</a:t>
            </a:r>
            <a:r>
              <a:rPr lang="en-US" b="0" i="0" u="none" strike="noStrike" baseline="-25000" dirty="0">
                <a:solidFill>
                  <a:srgbClr val="221F1F"/>
                </a:solidFill>
                <a:latin typeface="Times New Roman" panose="02020603050405020304" pitchFamily="18" charset="0"/>
                <a:cs typeface="Times New Roman" panose="02020603050405020304" pitchFamily="18" charset="0"/>
              </a:rPr>
              <a:t>1</a:t>
            </a:r>
            <a:r>
              <a:rPr lang="en-US" b="0" i="0" u="none" strike="noStrike" baseline="0" dirty="0">
                <a:solidFill>
                  <a:srgbClr val="221F1F"/>
                </a:solidFill>
                <a:latin typeface="Times New Roman" panose="02020603050405020304" pitchFamily="18" charset="0"/>
                <a:cs typeface="Times New Roman" panose="02020603050405020304" pitchFamily="18" charset="0"/>
              </a:rPr>
              <a:t> = economic order size</a:t>
            </a:r>
          </a:p>
          <a:p>
            <a:pPr marL="0" indent="0" algn="l">
              <a:buNone/>
            </a:pPr>
            <a:r>
              <a:rPr lang="en-US" b="0" i="1" u="none" strike="noStrike" baseline="0" dirty="0">
                <a:solidFill>
                  <a:srgbClr val="221F1F"/>
                </a:solidFill>
                <a:latin typeface="Times New Roman" panose="02020603050405020304" pitchFamily="18" charset="0"/>
                <a:cs typeface="Times New Roman" panose="02020603050405020304" pitchFamily="18" charset="0"/>
              </a:rPr>
              <a:t>Q</a:t>
            </a:r>
            <a:r>
              <a:rPr lang="en-US" b="0" i="0" u="none" strike="noStrike" baseline="-25000" dirty="0">
                <a:solidFill>
                  <a:srgbClr val="221F1F"/>
                </a:solidFill>
                <a:latin typeface="Times New Roman" panose="02020603050405020304" pitchFamily="18" charset="0"/>
                <a:cs typeface="Times New Roman" panose="02020603050405020304" pitchFamily="18" charset="0"/>
              </a:rPr>
              <a:t>2</a:t>
            </a:r>
            <a:r>
              <a:rPr lang="en-US" b="0" i="0" u="none" strike="noStrike" baseline="0" dirty="0">
                <a:solidFill>
                  <a:srgbClr val="221F1F"/>
                </a:solidFill>
                <a:latin typeface="Times New Roman" panose="02020603050405020304" pitchFamily="18" charset="0"/>
                <a:cs typeface="Times New Roman" panose="02020603050405020304" pitchFamily="18" charset="0"/>
              </a:rPr>
              <a:t> = economic production size</a:t>
            </a:r>
          </a:p>
          <a:p>
            <a:pPr marL="0" indent="0" algn="l">
              <a:buNone/>
            </a:pPr>
            <a:r>
              <a:rPr lang="en-US" b="0" i="1" u="none" strike="noStrike" baseline="0" dirty="0">
                <a:solidFill>
                  <a:srgbClr val="221F1F"/>
                </a:solidFill>
                <a:latin typeface="Times New Roman" panose="02020603050405020304" pitchFamily="18" charset="0"/>
                <a:cs typeface="Times New Roman" panose="02020603050405020304" pitchFamily="18" charset="0"/>
              </a:rPr>
              <a:t>TC </a:t>
            </a:r>
            <a:r>
              <a:rPr lang="en-US" b="0" i="0" u="none" strike="noStrike" baseline="0" dirty="0">
                <a:solidFill>
                  <a:srgbClr val="221F1F"/>
                </a:solidFill>
                <a:latin typeface="Times New Roman" panose="02020603050405020304" pitchFamily="18" charset="0"/>
                <a:cs typeface="Times New Roman" panose="02020603050405020304" pitchFamily="18" charset="0"/>
              </a:rPr>
              <a:t>= total cost per year</a:t>
            </a:r>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2C989FF5-9B83-4830-BA84-CC3D09E79D55}"/>
              </a:ext>
            </a:extLst>
          </p:cNvPr>
          <p:cNvSpPr>
            <a:spLocks noGrp="1"/>
          </p:cNvSpPr>
          <p:nvPr>
            <p:ph type="sldNum" sz="quarter" idx="12"/>
          </p:nvPr>
        </p:nvSpPr>
        <p:spPr/>
        <p:txBody>
          <a:bodyPr/>
          <a:lstStyle/>
          <a:p>
            <a:fld id="{C1F96311-218E-4C1C-9A8B-C08DA7EB54F2}" type="slidenum">
              <a:rPr lang="en-US" smtClean="0"/>
              <a:t>12</a:t>
            </a:fld>
            <a:endParaRPr lang="en-US"/>
          </a:p>
        </p:txBody>
      </p:sp>
    </p:spTree>
    <p:extLst>
      <p:ext uri="{BB962C8B-B14F-4D97-AF65-F5344CB8AC3E}">
        <p14:creationId xmlns:p14="http://schemas.microsoft.com/office/powerpoint/2010/main" val="1532287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CDC7FD-5629-4DAC-9BCD-94D61ADFCB1A}"/>
              </a:ext>
            </a:extLst>
          </p:cNvPr>
          <p:cNvSpPr>
            <a:spLocks noGrp="1"/>
          </p:cNvSpPr>
          <p:nvPr>
            <p:ph idx="1"/>
          </p:nvPr>
        </p:nvSpPr>
        <p:spPr>
          <a:xfrm>
            <a:off x="838200" y="609600"/>
            <a:ext cx="10515600" cy="5567363"/>
          </a:xfrm>
        </p:spPr>
        <p:txBody>
          <a:bodyPr>
            <a:normAutofit/>
          </a:bodyPr>
          <a:lstStyle/>
          <a:p>
            <a:pPr algn="l"/>
            <a:r>
              <a:rPr lang="en-US" dirty="0">
                <a:latin typeface="Times New Roman" panose="02020603050405020304" pitchFamily="18" charset="0"/>
                <a:cs typeface="Times New Roman" panose="02020603050405020304" pitchFamily="18" charset="0"/>
              </a:rPr>
              <a:t>Example: </a:t>
            </a:r>
            <a:r>
              <a:rPr lang="en-US" b="0" i="0" u="none" strike="noStrike" baseline="0" dirty="0">
                <a:solidFill>
                  <a:srgbClr val="221F1F"/>
                </a:solidFill>
                <a:latin typeface="Times New Roman" panose="02020603050405020304" pitchFamily="18" charset="0"/>
                <a:cs typeface="Times New Roman" panose="02020603050405020304" pitchFamily="18" charset="0"/>
              </a:rPr>
              <a:t>An item has a yearly demand of 2,000 units. The different costs in respect of make and buy are as follows. Determine the best option.</a:t>
            </a:r>
            <a:endParaRPr lang="en-US" dirty="0">
              <a:latin typeface="Times New Roman" panose="02020603050405020304" pitchFamily="18" charset="0"/>
              <a:cs typeface="Times New Roman" panose="02020603050405020304" pitchFamily="18" charset="0"/>
            </a:endParaRPr>
          </a:p>
        </p:txBody>
      </p:sp>
      <p:graphicFrame>
        <p:nvGraphicFramePr>
          <p:cNvPr id="11" name="Table 11">
            <a:extLst>
              <a:ext uri="{FF2B5EF4-FFF2-40B4-BE49-F238E27FC236}">
                <a16:creationId xmlns:a16="http://schemas.microsoft.com/office/drawing/2014/main" id="{ED9C5571-3281-4EBD-9CDF-726A7E2218AE}"/>
              </a:ext>
            </a:extLst>
          </p:cNvPr>
          <p:cNvGraphicFramePr>
            <a:graphicFrameLocks noGrp="1"/>
          </p:cNvGraphicFramePr>
          <p:nvPr>
            <p:extLst>
              <p:ext uri="{D42A27DB-BD31-4B8C-83A1-F6EECF244321}">
                <p14:modId xmlns:p14="http://schemas.microsoft.com/office/powerpoint/2010/main" val="2755405130"/>
              </p:ext>
            </p:extLst>
          </p:nvPr>
        </p:nvGraphicFramePr>
        <p:xfrm>
          <a:off x="1113183" y="2071387"/>
          <a:ext cx="9965634" cy="3962400"/>
        </p:xfrm>
        <a:graphic>
          <a:graphicData uri="http://schemas.openxmlformats.org/drawingml/2006/table">
            <a:tbl>
              <a:tblPr firstRow="1" bandRow="1">
                <a:tableStyleId>{2D5ABB26-0587-4C30-8999-92F81FD0307C}</a:tableStyleId>
              </a:tblPr>
              <a:tblGrid>
                <a:gridCol w="3321878">
                  <a:extLst>
                    <a:ext uri="{9D8B030D-6E8A-4147-A177-3AD203B41FA5}">
                      <a16:colId xmlns:a16="http://schemas.microsoft.com/office/drawing/2014/main" val="1239550951"/>
                    </a:ext>
                  </a:extLst>
                </a:gridCol>
                <a:gridCol w="3321878">
                  <a:extLst>
                    <a:ext uri="{9D8B030D-6E8A-4147-A177-3AD203B41FA5}">
                      <a16:colId xmlns:a16="http://schemas.microsoft.com/office/drawing/2014/main" val="1425803875"/>
                    </a:ext>
                  </a:extLst>
                </a:gridCol>
                <a:gridCol w="3321878">
                  <a:extLst>
                    <a:ext uri="{9D8B030D-6E8A-4147-A177-3AD203B41FA5}">
                      <a16:colId xmlns:a16="http://schemas.microsoft.com/office/drawing/2014/main" val="2696786346"/>
                    </a:ext>
                  </a:extLst>
                </a:gridCol>
              </a:tblGrid>
              <a:tr h="370840">
                <a:tc>
                  <a:txBody>
                    <a:bodyPr/>
                    <a:lstStyle/>
                    <a:p>
                      <a:endParaRPr lang="en-US" sz="2800">
                        <a:latin typeface="Times New Roman" panose="02020603050405020304" pitchFamily="18" charset="0"/>
                        <a:cs typeface="Times New Roman" panose="02020603050405020304" pitchFamily="18" charset="0"/>
                      </a:endParaRPr>
                    </a:p>
                  </a:txBody>
                  <a:tcPr/>
                </a:tc>
                <a:tc>
                  <a:txBody>
                    <a:bodyPr/>
                    <a:lstStyle/>
                    <a:p>
                      <a:r>
                        <a:rPr lang="en-US" sz="2800" dirty="0">
                          <a:latin typeface="Times New Roman" panose="02020603050405020304" pitchFamily="18" charset="0"/>
                          <a:cs typeface="Times New Roman" panose="02020603050405020304" pitchFamily="18" charset="0"/>
                        </a:rPr>
                        <a:t>Buy</a:t>
                      </a:r>
                    </a:p>
                  </a:txBody>
                  <a:tcPr/>
                </a:tc>
                <a:tc>
                  <a:txBody>
                    <a:bodyPr/>
                    <a:lstStyle/>
                    <a:p>
                      <a:r>
                        <a:rPr lang="en-US" sz="2800" dirty="0">
                          <a:latin typeface="Times New Roman" panose="02020603050405020304" pitchFamily="18" charset="0"/>
                          <a:cs typeface="Times New Roman" panose="02020603050405020304" pitchFamily="18" charset="0"/>
                        </a:rPr>
                        <a:t>Make</a:t>
                      </a:r>
                    </a:p>
                  </a:txBody>
                  <a:tcPr/>
                </a:tc>
                <a:extLst>
                  <a:ext uri="{0D108BD9-81ED-4DB2-BD59-A6C34878D82A}">
                    <a16:rowId xmlns:a16="http://schemas.microsoft.com/office/drawing/2014/main" val="3677482972"/>
                  </a:ext>
                </a:extLst>
              </a:tr>
              <a:tr h="370840">
                <a:tc>
                  <a:txBody>
                    <a:bodyPr/>
                    <a:lstStyle/>
                    <a:p>
                      <a:r>
                        <a:rPr lang="en-US" sz="2800" dirty="0">
                          <a:latin typeface="Times New Roman" panose="02020603050405020304" pitchFamily="18" charset="0"/>
                          <a:cs typeface="Times New Roman" panose="02020603050405020304" pitchFamily="18" charset="0"/>
                        </a:rPr>
                        <a:t>Item cost/unit</a:t>
                      </a:r>
                    </a:p>
                  </a:txBody>
                  <a:tcPr/>
                </a:tc>
                <a:tc>
                  <a:txBody>
                    <a:bodyPr/>
                    <a:lstStyle/>
                    <a:p>
                      <a:r>
                        <a:rPr lang="en-US" sz="2800" dirty="0">
                          <a:latin typeface="Times New Roman" panose="02020603050405020304" pitchFamily="18" charset="0"/>
                          <a:cs typeface="Times New Roman" panose="02020603050405020304" pitchFamily="18" charset="0"/>
                        </a:rPr>
                        <a:t>8 naira</a:t>
                      </a:r>
                    </a:p>
                  </a:txBody>
                  <a:tcPr/>
                </a:tc>
                <a:tc>
                  <a:txBody>
                    <a:bodyPr/>
                    <a:lstStyle/>
                    <a:p>
                      <a:r>
                        <a:rPr lang="en-US" sz="2800" dirty="0">
                          <a:latin typeface="Times New Roman" panose="02020603050405020304" pitchFamily="18" charset="0"/>
                          <a:cs typeface="Times New Roman" panose="02020603050405020304" pitchFamily="18" charset="0"/>
                        </a:rPr>
                        <a:t>5 naira</a:t>
                      </a:r>
                    </a:p>
                  </a:txBody>
                  <a:tcPr/>
                </a:tc>
                <a:extLst>
                  <a:ext uri="{0D108BD9-81ED-4DB2-BD59-A6C34878D82A}">
                    <a16:rowId xmlns:a16="http://schemas.microsoft.com/office/drawing/2014/main" val="1058850571"/>
                  </a:ext>
                </a:extLst>
              </a:tr>
              <a:tr h="370840">
                <a:tc>
                  <a:txBody>
                    <a:bodyPr/>
                    <a:lstStyle/>
                    <a:p>
                      <a:r>
                        <a:rPr lang="en-US" sz="2800" b="0" u="none" strike="noStrike" kern="1200" baseline="0" dirty="0">
                          <a:solidFill>
                            <a:schemeClr val="dk1"/>
                          </a:solidFill>
                          <a:latin typeface="Times New Roman" panose="02020603050405020304" pitchFamily="18" charset="0"/>
                          <a:cs typeface="Times New Roman" panose="02020603050405020304" pitchFamily="18" charset="0"/>
                        </a:rPr>
                        <a:t>Procurement cost/order</a:t>
                      </a:r>
                      <a:endParaRPr lang="en-US" sz="2800" dirty="0">
                        <a:latin typeface="Times New Roman" panose="02020603050405020304" pitchFamily="18" charset="0"/>
                        <a:cs typeface="Times New Roman" panose="02020603050405020304" pitchFamily="18" charset="0"/>
                      </a:endParaRPr>
                    </a:p>
                  </a:txBody>
                  <a:tcPr/>
                </a:tc>
                <a:tc>
                  <a:txBody>
                    <a:bodyPr/>
                    <a:lstStyle/>
                    <a:p>
                      <a:r>
                        <a:rPr lang="en-US" sz="2800" dirty="0">
                          <a:latin typeface="Times New Roman" panose="02020603050405020304" pitchFamily="18" charset="0"/>
                          <a:cs typeface="Times New Roman" panose="02020603050405020304" pitchFamily="18" charset="0"/>
                        </a:rPr>
                        <a:t>120 naira</a:t>
                      </a:r>
                    </a:p>
                  </a:txBody>
                  <a:tcPr/>
                </a:tc>
                <a:tc>
                  <a:txBody>
                    <a:bodyPr/>
                    <a:lstStyle/>
                    <a:p>
                      <a:endParaRPr 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0837880"/>
                  </a:ext>
                </a:extLst>
              </a:tr>
              <a:tr h="370840">
                <a:tc>
                  <a:txBody>
                    <a:bodyPr/>
                    <a:lstStyle/>
                    <a:p>
                      <a:r>
                        <a:rPr lang="en-US" sz="2800" b="0" u="none" strike="noStrike" kern="1200" baseline="0" dirty="0">
                          <a:solidFill>
                            <a:schemeClr val="dk1"/>
                          </a:solidFill>
                          <a:latin typeface="Times New Roman" panose="02020603050405020304" pitchFamily="18" charset="0"/>
                          <a:cs typeface="Times New Roman" panose="02020603050405020304" pitchFamily="18" charset="0"/>
                        </a:rPr>
                        <a:t>Set-up cost/set-up</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sz="2800" dirty="0">
                        <a:latin typeface="Times New Roman" panose="02020603050405020304" pitchFamily="18" charset="0"/>
                        <a:cs typeface="Times New Roman" panose="02020603050405020304" pitchFamily="18" charset="0"/>
                      </a:endParaRPr>
                    </a:p>
                  </a:txBody>
                  <a:tcPr/>
                </a:tc>
                <a:tc>
                  <a:txBody>
                    <a:bodyPr/>
                    <a:lstStyle/>
                    <a:p>
                      <a:r>
                        <a:rPr lang="en-US" sz="2800" dirty="0">
                          <a:latin typeface="Times New Roman" panose="02020603050405020304" pitchFamily="18" charset="0"/>
                          <a:cs typeface="Times New Roman" panose="02020603050405020304" pitchFamily="18" charset="0"/>
                        </a:rPr>
                        <a:t>60 naira</a:t>
                      </a:r>
                    </a:p>
                  </a:txBody>
                  <a:tcPr/>
                </a:tc>
                <a:extLst>
                  <a:ext uri="{0D108BD9-81ED-4DB2-BD59-A6C34878D82A}">
                    <a16:rowId xmlns:a16="http://schemas.microsoft.com/office/drawing/2014/main" val="1978610725"/>
                  </a:ext>
                </a:extLst>
              </a:tr>
              <a:tr h="370840">
                <a:tc>
                  <a:txBody>
                    <a:bodyPr/>
                    <a:lstStyle/>
                    <a:p>
                      <a:r>
                        <a:rPr lang="en-US" sz="2800" b="0" u="none" strike="noStrike" kern="1200" baseline="0" dirty="0">
                          <a:solidFill>
                            <a:schemeClr val="dk1"/>
                          </a:solidFill>
                          <a:latin typeface="Times New Roman" panose="02020603050405020304" pitchFamily="18" charset="0"/>
                          <a:cs typeface="Times New Roman" panose="02020603050405020304" pitchFamily="18" charset="0"/>
                        </a:rPr>
                        <a:t>Annual carrying cost/</a:t>
                      </a:r>
                    </a:p>
                    <a:p>
                      <a:r>
                        <a:rPr lang="en-US" sz="2800" b="0" u="none" strike="noStrike" kern="1200" baseline="0" dirty="0">
                          <a:solidFill>
                            <a:schemeClr val="dk1"/>
                          </a:solidFill>
                          <a:latin typeface="Times New Roman" panose="02020603050405020304" pitchFamily="18" charset="0"/>
                          <a:cs typeface="Times New Roman" panose="02020603050405020304" pitchFamily="18" charset="0"/>
                        </a:rPr>
                        <a:t>item/year</a:t>
                      </a:r>
                      <a:endParaRPr lang="en-US" sz="2800" dirty="0">
                        <a:latin typeface="Times New Roman" panose="02020603050405020304" pitchFamily="18" charset="0"/>
                        <a:cs typeface="Times New Roman" panose="02020603050405020304" pitchFamily="18" charset="0"/>
                      </a:endParaRPr>
                    </a:p>
                  </a:txBody>
                  <a:tcPr/>
                </a:tc>
                <a:tc>
                  <a:txBody>
                    <a:bodyPr/>
                    <a:lstStyle/>
                    <a:p>
                      <a:r>
                        <a:rPr lang="en-US" sz="2800" dirty="0">
                          <a:latin typeface="Times New Roman" panose="02020603050405020304" pitchFamily="18" charset="0"/>
                          <a:cs typeface="Times New Roman" panose="02020603050405020304" pitchFamily="18" charset="0"/>
                        </a:rPr>
                        <a:t>1.60 naira</a:t>
                      </a:r>
                    </a:p>
                  </a:txBody>
                  <a:tcPr/>
                </a:tc>
                <a:tc>
                  <a:txBody>
                    <a:bodyPr/>
                    <a:lstStyle/>
                    <a:p>
                      <a:r>
                        <a:rPr lang="en-US" sz="2800" dirty="0">
                          <a:latin typeface="Times New Roman" panose="02020603050405020304" pitchFamily="18" charset="0"/>
                          <a:cs typeface="Times New Roman" panose="02020603050405020304" pitchFamily="18" charset="0"/>
                        </a:rPr>
                        <a:t>1 naira</a:t>
                      </a:r>
                    </a:p>
                  </a:txBody>
                  <a:tcPr/>
                </a:tc>
                <a:extLst>
                  <a:ext uri="{0D108BD9-81ED-4DB2-BD59-A6C34878D82A}">
                    <a16:rowId xmlns:a16="http://schemas.microsoft.com/office/drawing/2014/main" val="3788593112"/>
                  </a:ext>
                </a:extLst>
              </a:tr>
              <a:tr h="370840">
                <a:tc>
                  <a:txBody>
                    <a:bodyPr/>
                    <a:lstStyle/>
                    <a:p>
                      <a:r>
                        <a:rPr lang="en-US" sz="2800" b="0" u="none" strike="noStrike" kern="1200" baseline="0" dirty="0">
                          <a:solidFill>
                            <a:schemeClr val="dk1"/>
                          </a:solidFill>
                          <a:latin typeface="Times New Roman" panose="02020603050405020304" pitchFamily="18" charset="0"/>
                          <a:cs typeface="Times New Roman" panose="02020603050405020304" pitchFamily="18" charset="0"/>
                        </a:rPr>
                        <a:t>Production rate/year</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sz="2800" dirty="0">
                        <a:latin typeface="Times New Roman" panose="02020603050405020304" pitchFamily="18" charset="0"/>
                        <a:cs typeface="Times New Roman" panose="02020603050405020304" pitchFamily="18" charset="0"/>
                      </a:endParaRPr>
                    </a:p>
                  </a:txBody>
                  <a:tcPr/>
                </a:tc>
                <a:tc>
                  <a:txBody>
                    <a:bodyPr/>
                    <a:lstStyle/>
                    <a:p>
                      <a:r>
                        <a:rPr lang="en-US" sz="2800" dirty="0">
                          <a:latin typeface="Times New Roman" panose="02020603050405020304" pitchFamily="18" charset="0"/>
                          <a:cs typeface="Times New Roman" panose="02020603050405020304" pitchFamily="18" charset="0"/>
                        </a:rPr>
                        <a:t>8,000 units</a:t>
                      </a:r>
                    </a:p>
                  </a:txBody>
                  <a:tcPr/>
                </a:tc>
                <a:extLst>
                  <a:ext uri="{0D108BD9-81ED-4DB2-BD59-A6C34878D82A}">
                    <a16:rowId xmlns:a16="http://schemas.microsoft.com/office/drawing/2014/main" val="1916434905"/>
                  </a:ext>
                </a:extLst>
              </a:tr>
            </a:tbl>
          </a:graphicData>
        </a:graphic>
      </p:graphicFrame>
      <p:sp>
        <p:nvSpPr>
          <p:cNvPr id="2" name="Slide Number Placeholder 1">
            <a:extLst>
              <a:ext uri="{FF2B5EF4-FFF2-40B4-BE49-F238E27FC236}">
                <a16:creationId xmlns:a16="http://schemas.microsoft.com/office/drawing/2014/main" id="{FC6A7D49-AC9E-41A7-B794-E5CF30468018}"/>
              </a:ext>
            </a:extLst>
          </p:cNvPr>
          <p:cNvSpPr>
            <a:spLocks noGrp="1"/>
          </p:cNvSpPr>
          <p:nvPr>
            <p:ph type="sldNum" sz="quarter" idx="12"/>
          </p:nvPr>
        </p:nvSpPr>
        <p:spPr/>
        <p:txBody>
          <a:bodyPr/>
          <a:lstStyle/>
          <a:p>
            <a:fld id="{C1F96311-218E-4C1C-9A8B-C08DA7EB54F2}" type="slidenum">
              <a:rPr lang="en-US" smtClean="0"/>
              <a:t>13</a:t>
            </a:fld>
            <a:endParaRPr lang="en-US"/>
          </a:p>
        </p:txBody>
      </p:sp>
    </p:spTree>
    <p:extLst>
      <p:ext uri="{BB962C8B-B14F-4D97-AF65-F5344CB8AC3E}">
        <p14:creationId xmlns:p14="http://schemas.microsoft.com/office/powerpoint/2010/main" val="3574705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91B7DB-EF86-4AB8-A72E-8AFC53904AD3}"/>
                  </a:ext>
                </a:extLst>
              </p:cNvPr>
              <p:cNvSpPr>
                <a:spLocks noGrp="1"/>
              </p:cNvSpPr>
              <p:nvPr>
                <p:ph idx="1"/>
              </p:nvPr>
            </p:nvSpPr>
            <p:spPr>
              <a:xfrm>
                <a:off x="838200" y="821635"/>
                <a:ext cx="10515600" cy="5355328"/>
              </a:xfrm>
            </p:spPr>
            <p:txBody>
              <a:bodyPr>
                <a:noAutofit/>
              </a:bodyPr>
              <a:lstStyle/>
              <a:p>
                <a:r>
                  <a:rPr lang="en-US" sz="2400" dirty="0">
                    <a:latin typeface="Times New Roman" panose="02020603050405020304" pitchFamily="18" charset="0"/>
                    <a:cs typeface="Times New Roman" panose="02020603050405020304" pitchFamily="18" charset="0"/>
                  </a:rPr>
                  <a:t>Solution</a:t>
                </a:r>
              </a:p>
              <a:p>
                <a:pPr marL="0" indent="0" algn="l">
                  <a:buNone/>
                </a:pPr>
                <a:r>
                  <a:rPr lang="en-US" sz="2400" b="1" dirty="0">
                    <a:latin typeface="Times New Roman" panose="02020603050405020304" pitchFamily="18" charset="0"/>
                    <a:cs typeface="Times New Roman" panose="02020603050405020304" pitchFamily="18" charset="0"/>
                  </a:rPr>
                  <a:t>Buy Option</a:t>
                </a:r>
                <a:r>
                  <a:rPr lang="en-US" sz="2400" dirty="0">
                    <a:latin typeface="Times New Roman" panose="02020603050405020304" pitchFamily="18" charset="0"/>
                    <a:cs typeface="Times New Roman" panose="02020603050405020304" pitchFamily="18" charset="0"/>
                  </a:rPr>
                  <a:t>: </a:t>
                </a:r>
                <a:r>
                  <a:rPr lang="en-US" sz="2400" b="0" i="1" u="none" strike="noStrike" baseline="0" dirty="0">
                    <a:solidFill>
                      <a:srgbClr val="221F1F"/>
                    </a:solidFill>
                    <a:latin typeface="Times New Roman" panose="02020603050405020304" pitchFamily="18" charset="0"/>
                    <a:cs typeface="Times New Roman" panose="02020603050405020304" pitchFamily="18" charset="0"/>
                  </a:rPr>
                  <a:t>D </a:t>
                </a:r>
                <a:r>
                  <a:rPr lang="en-US" sz="2400" b="0" i="0" u="none" strike="noStrike" baseline="0" dirty="0">
                    <a:solidFill>
                      <a:srgbClr val="221F1F"/>
                    </a:solidFill>
                    <a:latin typeface="Times New Roman" panose="02020603050405020304" pitchFamily="18" charset="0"/>
                    <a:cs typeface="Times New Roman" panose="02020603050405020304" pitchFamily="18" charset="0"/>
                  </a:rPr>
                  <a:t>= 2,000 units/year;  </a:t>
                </a:r>
                <a:r>
                  <a:rPr lang="en-US" sz="2400" b="0" i="1" u="none" strike="noStrike" baseline="0" dirty="0">
                    <a:solidFill>
                      <a:srgbClr val="221F1F"/>
                    </a:solidFill>
                    <a:latin typeface="Times New Roman" panose="02020603050405020304" pitchFamily="18" charset="0"/>
                    <a:cs typeface="Times New Roman" panose="02020603050405020304" pitchFamily="18" charset="0"/>
                  </a:rPr>
                  <a:t>Co </a:t>
                </a:r>
                <a:r>
                  <a:rPr lang="en-US" sz="2400" b="0" i="0" u="none" strike="noStrike" baseline="0" dirty="0">
                    <a:solidFill>
                      <a:srgbClr val="221F1F"/>
                    </a:solidFill>
                    <a:latin typeface="Times New Roman" panose="02020603050405020304" pitchFamily="18" charset="0"/>
                    <a:cs typeface="Times New Roman" panose="02020603050405020304" pitchFamily="18" charset="0"/>
                  </a:rPr>
                  <a:t>= N120/order</a:t>
                </a:r>
              </a:p>
              <a:p>
                <a:pPr marL="0" indent="0" algn="l">
                  <a:buNone/>
                </a:pPr>
                <a:r>
                  <a:rPr lang="en-US" sz="2400" b="0" i="1" u="none" strike="noStrike" baseline="0" dirty="0">
                    <a:solidFill>
                      <a:srgbClr val="221F1F"/>
                    </a:solidFill>
                    <a:latin typeface="Times New Roman" panose="02020603050405020304" pitchFamily="18" charset="0"/>
                    <a:cs typeface="Times New Roman" panose="02020603050405020304" pitchFamily="18" charset="0"/>
                  </a:rPr>
                  <a:t>	Cc </a:t>
                </a:r>
                <a:r>
                  <a:rPr lang="en-US" sz="2400" b="0" i="0" u="none" strike="noStrike" baseline="0" dirty="0">
                    <a:solidFill>
                      <a:srgbClr val="221F1F"/>
                    </a:solidFill>
                    <a:latin typeface="Times New Roman" panose="02020603050405020304" pitchFamily="18" charset="0"/>
                    <a:cs typeface="Times New Roman" panose="02020603050405020304" pitchFamily="18" charset="0"/>
                  </a:rPr>
                  <a:t>= N1.60/unit/year;           </a:t>
                </a:r>
              </a:p>
              <a:p>
                <a:pPr marL="0" indent="0">
                  <a:buNone/>
                </a:pPr>
                <a:r>
                  <a:rPr lang="en-US" sz="2400" dirty="0">
                    <a:solidFill>
                      <a:srgbClr val="221F1F"/>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𝑄</m:t>
                        </m:r>
                      </m:e>
                      <m:sub>
                        <m:r>
                          <a:rPr lang="en-US" sz="2400" i="1">
                            <a:latin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 </m:t>
                    </m:r>
                    <m:rad>
                      <m:radPr>
                        <m:degHide m:val="on"/>
                        <m:ctrlPr>
                          <a:rPr lang="en-US" sz="2400" i="1">
                            <a:latin typeface="Cambria Math" panose="02040503050406030204" pitchFamily="18" charset="0"/>
                            <a:cs typeface="Times New Roman" panose="02020603050405020304" pitchFamily="18" charset="0"/>
                          </a:rPr>
                        </m:ctrlPr>
                      </m:radPr>
                      <m:deg/>
                      <m:e>
                        <m:f>
                          <m:fPr>
                            <m:ctrlPr>
                              <a:rPr lang="en-US" sz="2400" i="1">
                                <a:latin typeface="Cambria Math" panose="02040503050406030204" pitchFamily="18" charset="0"/>
                                <a:cs typeface="Times New Roman" panose="02020603050405020304" pitchFamily="18" charset="0"/>
                              </a:rPr>
                            </m:ctrlPr>
                          </m:fPr>
                          <m:num>
                            <m:r>
                              <a:rPr lang="en-US" sz="2400" i="1">
                                <a:latin typeface="Cambria Math" panose="02040503050406030204" pitchFamily="18" charset="0"/>
                                <a:cs typeface="Times New Roman" panose="02020603050405020304" pitchFamily="18" charset="0"/>
                              </a:rPr>
                              <m:t>2</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𝐶</m:t>
                                </m:r>
                              </m:e>
                              <m:sub>
                                <m:r>
                                  <a:rPr lang="en-US" sz="2400" i="1">
                                    <a:latin typeface="Cambria Math" panose="02040503050406030204" pitchFamily="18" charset="0"/>
                                    <a:cs typeface="Times New Roman" panose="02020603050405020304" pitchFamily="18" charset="0"/>
                                  </a:rPr>
                                  <m:t>0</m:t>
                                </m:r>
                              </m:sub>
                            </m:sSub>
                            <m:r>
                              <a:rPr lang="en-US" sz="2400" i="1">
                                <a:latin typeface="Cambria Math" panose="02040503050406030204" pitchFamily="18" charset="0"/>
                                <a:cs typeface="Times New Roman" panose="02020603050405020304" pitchFamily="18" charset="0"/>
                              </a:rPr>
                              <m:t>𝐷</m:t>
                            </m:r>
                          </m:num>
                          <m:den>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𝐶</m:t>
                                </m:r>
                              </m:e>
                              <m:sub>
                                <m:r>
                                  <a:rPr lang="en-US" sz="2400" i="1">
                                    <a:latin typeface="Cambria Math" panose="02040503050406030204" pitchFamily="18" charset="0"/>
                                    <a:cs typeface="Times New Roman" panose="02020603050405020304" pitchFamily="18" charset="0"/>
                                  </a:rPr>
                                  <m:t>𝑐</m:t>
                                </m:r>
                              </m:sub>
                            </m:sSub>
                          </m:den>
                        </m:f>
                      </m:e>
                    </m:rad>
                    <m:r>
                      <a:rPr lang="en-US" sz="2400" b="0" i="1" smtClean="0">
                        <a:latin typeface="Cambria Math" panose="02040503050406030204" pitchFamily="18" charset="0"/>
                        <a:cs typeface="Times New Roman" panose="02020603050405020304" pitchFamily="18" charset="0"/>
                      </a:rPr>
                      <m:t>=</m:t>
                    </m:r>
                    <m:rad>
                      <m:radPr>
                        <m:degHide m:val="on"/>
                        <m:ctrlPr>
                          <a:rPr lang="en-US" sz="2400" i="1">
                            <a:latin typeface="Cambria Math" panose="02040503050406030204" pitchFamily="18" charset="0"/>
                            <a:cs typeface="Times New Roman" panose="02020603050405020304" pitchFamily="18" charset="0"/>
                          </a:rPr>
                        </m:ctrlPr>
                      </m:radPr>
                      <m:deg/>
                      <m:e>
                        <m:f>
                          <m:fPr>
                            <m:ctrlPr>
                              <a:rPr lang="en-US" sz="2400" i="1">
                                <a:latin typeface="Cambria Math" panose="02040503050406030204" pitchFamily="18" charset="0"/>
                                <a:cs typeface="Times New Roman" panose="02020603050405020304" pitchFamily="18" charset="0"/>
                              </a:rPr>
                            </m:ctrlPr>
                          </m:fPr>
                          <m:num>
                            <m:r>
                              <a:rPr lang="en-US" sz="2400" i="1">
                                <a:latin typeface="Cambria Math" panose="02040503050406030204" pitchFamily="18" charset="0"/>
                                <a:cs typeface="Times New Roman" panose="02020603050405020304" pitchFamily="18" charset="0"/>
                              </a:rPr>
                              <m:t>2</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×2,000 ×120</m:t>
                            </m:r>
                          </m:num>
                          <m:den>
                            <m:r>
                              <a:rPr lang="en-US" sz="2400" b="0" i="1" smtClean="0">
                                <a:latin typeface="Cambria Math" panose="02040503050406030204" pitchFamily="18" charset="0"/>
                                <a:cs typeface="Times New Roman" panose="02020603050405020304" pitchFamily="18" charset="0"/>
                              </a:rPr>
                              <m:t>1.60</m:t>
                            </m:r>
                          </m:den>
                        </m:f>
                      </m:e>
                    </m:rad>
                  </m:oMath>
                </a14:m>
                <a:r>
                  <a:rPr lang="en-US" sz="2400" b="0" i="0" u="none" strike="noStrike" baseline="0" dirty="0">
                    <a:solidFill>
                      <a:srgbClr val="221F1F"/>
                    </a:solidFill>
                    <a:latin typeface="Times New Roman" panose="02020603050405020304" pitchFamily="18" charset="0"/>
                    <a:cs typeface="Times New Roman" panose="02020603050405020304" pitchFamily="18" charset="0"/>
                  </a:rPr>
                  <a:t> </a:t>
                </a:r>
                <a14:m>
                  <m:oMath xmlns:m="http://schemas.openxmlformats.org/officeDocument/2006/math">
                    <m:r>
                      <a:rPr lang="en-US" sz="2400" i="1">
                        <a:latin typeface="Cambria Math" panose="02040503050406030204" pitchFamily="18" charset="0"/>
                        <a:cs typeface="Times New Roman" panose="02020603050405020304" pitchFamily="18" charset="0"/>
                      </a:rPr>
                      <m:t>=548 </m:t>
                    </m:r>
                    <m:r>
                      <a:rPr lang="en-US" sz="2400" i="1">
                        <a:latin typeface="Cambria Math" panose="02040503050406030204" pitchFamily="18" charset="0"/>
                        <a:cs typeface="Times New Roman" panose="02020603050405020304" pitchFamily="18" charset="0"/>
                      </a:rPr>
                      <m:t>𝑢𝑛𝑖𝑡𝑠</m:t>
                    </m:r>
                    <m:r>
                      <a:rPr lang="en-US" sz="2400" i="1">
                        <a:latin typeface="Cambria Math" panose="02040503050406030204" pitchFamily="18" charset="0"/>
                        <a:cs typeface="Times New Roman" panose="02020603050405020304" pitchFamily="18" charset="0"/>
                      </a:rPr>
                      <m:t> </m:t>
                    </m:r>
                    <m:r>
                      <a:rPr lang="en-US" sz="2400" i="1">
                        <a:latin typeface="Cambria Math" panose="02040503050406030204" pitchFamily="18" charset="0"/>
                        <a:cs typeface="Times New Roman" panose="02020603050405020304" pitchFamily="18" charset="0"/>
                      </a:rPr>
                      <m:t>𝑎𝑝𝑝𝑟𝑜𝑥</m:t>
                    </m:r>
                  </m:oMath>
                </a14:m>
                <a:endParaRPr lang="en-US" sz="2400" b="0" i="0" u="none" strike="noStrike" baseline="0" dirty="0">
                  <a:solidFill>
                    <a:srgbClr val="221F1F"/>
                  </a:solidFill>
                  <a:latin typeface="Times New Roman" panose="02020603050405020304" pitchFamily="18" charset="0"/>
                  <a:cs typeface="Times New Roman" panose="02020603050405020304" pitchFamily="18" charset="0"/>
                </a:endParaRPr>
              </a:p>
              <a:p>
                <a:pPr marL="0" indent="0">
                  <a:buNone/>
                </a:pPr>
                <a:endParaRPr lang="en-US" sz="2400" b="0" i="0" u="none" strike="noStrike" baseline="0" dirty="0">
                  <a:solidFill>
                    <a:srgbClr val="221F1F"/>
                  </a:solidFill>
                  <a:latin typeface="Times New Roman" panose="02020603050405020304" pitchFamily="18" charset="0"/>
                  <a:cs typeface="Times New Roman" panose="02020603050405020304" pitchFamily="18" charset="0"/>
                </a:endParaRPr>
              </a:p>
              <a:p>
                <a:pPr marL="0" indent="0" algn="l">
                  <a:buNone/>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𝑇𝐶</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𝐷</m:t>
                      </m:r>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𝑃</m:t>
                      </m:r>
                      <m:r>
                        <a:rPr lang="en-US" sz="2400" b="0" i="1" smtClean="0">
                          <a:solidFill>
                            <a:schemeClr val="tx1"/>
                          </a:solidFill>
                          <a:latin typeface="Cambria Math" panose="02040503050406030204" pitchFamily="18" charset="0"/>
                          <a:cs typeface="Times New Roman" panose="02020603050405020304" pitchFamily="18" charset="0"/>
                        </a:rPr>
                        <m:t>+ </m:t>
                      </m:r>
                      <m:f>
                        <m:fPr>
                          <m:ctrlPr>
                            <a:rPr lang="en-US" sz="2400" b="0" i="1" smtClean="0">
                              <a:solidFill>
                                <a:schemeClr val="tx1"/>
                              </a:solidFill>
                              <a:latin typeface="Cambria Math" panose="02040503050406030204" pitchFamily="18" charset="0"/>
                              <a:cs typeface="Times New Roman" panose="02020603050405020304" pitchFamily="18" charset="0"/>
                            </a:rPr>
                          </m:ctrlPr>
                        </m:fPr>
                        <m:num>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𝐷𝐶</m:t>
                              </m:r>
                            </m:e>
                            <m:sub>
                              <m:r>
                                <a:rPr lang="en-US" sz="2400" b="0" i="1" smtClean="0">
                                  <a:solidFill>
                                    <a:schemeClr val="tx1"/>
                                  </a:solidFill>
                                  <a:latin typeface="Cambria Math" panose="02040503050406030204" pitchFamily="18" charset="0"/>
                                  <a:cs typeface="Times New Roman" panose="02020603050405020304" pitchFamily="18" charset="0"/>
                                </a:rPr>
                                <m:t>𝑜</m:t>
                              </m:r>
                            </m:sub>
                          </m:sSub>
                        </m:num>
                        <m:den>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𝑄</m:t>
                              </m:r>
                            </m:e>
                            <m:sub>
                              <m:r>
                                <a:rPr lang="en-US" sz="2400" b="0" i="1" smtClean="0">
                                  <a:solidFill>
                                    <a:schemeClr val="tx1"/>
                                  </a:solidFill>
                                  <a:latin typeface="Cambria Math" panose="02040503050406030204" pitchFamily="18" charset="0"/>
                                  <a:cs typeface="Times New Roman" panose="02020603050405020304" pitchFamily="18" charset="0"/>
                                </a:rPr>
                                <m:t>1</m:t>
                              </m:r>
                            </m:sub>
                          </m:sSub>
                        </m:den>
                      </m:f>
                      <m:r>
                        <a:rPr lang="en-US" sz="2400" b="0" i="1" smtClean="0">
                          <a:solidFill>
                            <a:schemeClr val="tx1"/>
                          </a:solidFill>
                          <a:latin typeface="Cambria Math" panose="02040503050406030204" pitchFamily="18" charset="0"/>
                          <a:cs typeface="Times New Roman" panose="02020603050405020304" pitchFamily="18" charset="0"/>
                        </a:rPr>
                        <m:t>+ </m:t>
                      </m:r>
                      <m:f>
                        <m:fPr>
                          <m:ctrlPr>
                            <a:rPr lang="en-US" sz="2400" b="0" i="1" smtClean="0">
                              <a:solidFill>
                                <a:schemeClr val="tx1"/>
                              </a:solidFill>
                              <a:latin typeface="Cambria Math" panose="02040503050406030204" pitchFamily="18" charset="0"/>
                              <a:cs typeface="Times New Roman" panose="02020603050405020304" pitchFamily="18" charset="0"/>
                            </a:rPr>
                          </m:ctrlPr>
                        </m:fPr>
                        <m:num>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𝑄</m:t>
                              </m:r>
                            </m:e>
                            <m:sub>
                              <m:r>
                                <a:rPr lang="en-US" sz="2400" b="0" i="1" smtClean="0">
                                  <a:solidFill>
                                    <a:schemeClr val="tx1"/>
                                  </a:solidFill>
                                  <a:latin typeface="Cambria Math" panose="02040503050406030204" pitchFamily="18" charset="0"/>
                                  <a:cs typeface="Times New Roman" panose="02020603050405020304" pitchFamily="18" charset="0"/>
                                </a:rPr>
                                <m:t>1</m:t>
                              </m:r>
                            </m:sub>
                          </m:sSub>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𝐶</m:t>
                              </m:r>
                            </m:e>
                            <m:sub>
                              <m:r>
                                <a:rPr lang="en-US" sz="2400" b="0" i="1" smtClean="0">
                                  <a:solidFill>
                                    <a:schemeClr val="tx1"/>
                                  </a:solidFill>
                                  <a:latin typeface="Cambria Math" panose="02040503050406030204" pitchFamily="18" charset="0"/>
                                  <a:cs typeface="Times New Roman" panose="02020603050405020304" pitchFamily="18" charset="0"/>
                                </a:rPr>
                                <m:t>𝑐</m:t>
                              </m:r>
                            </m:sub>
                          </m:sSub>
                        </m:num>
                        <m:den>
                          <m:r>
                            <a:rPr lang="en-US" sz="2400" b="0" i="1" smtClean="0">
                              <a:solidFill>
                                <a:schemeClr val="tx1"/>
                              </a:solidFill>
                              <a:latin typeface="Cambria Math" panose="02040503050406030204" pitchFamily="18" charset="0"/>
                              <a:cs typeface="Times New Roman" panose="02020603050405020304" pitchFamily="18" charset="0"/>
                            </a:rPr>
                            <m:t>2</m:t>
                          </m:r>
                        </m:den>
                      </m:f>
                      <m:r>
                        <a:rPr lang="en-US" sz="2400" b="0" i="1" smtClean="0">
                          <a:solidFill>
                            <a:schemeClr val="tx1"/>
                          </a:solidFill>
                          <a:latin typeface="Cambria Math" panose="02040503050406030204" pitchFamily="18" charset="0"/>
                          <a:cs typeface="Times New Roman" panose="02020603050405020304" pitchFamily="18" charset="0"/>
                        </a:rPr>
                        <m:t>=2,000</m:t>
                      </m:r>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×8+ </m:t>
                      </m:r>
                      <m:f>
                        <m:fPr>
                          <m:ctrlP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2,000 ×120</m:t>
                          </m:r>
                        </m:num>
                        <m:den>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548</m:t>
                          </m:r>
                        </m:den>
                      </m:f>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548 ×160</m:t>
                          </m:r>
                        </m:num>
                        <m:den>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2</m:t>
                          </m:r>
                        </m:den>
                      </m:f>
                    </m:oMath>
                  </m:oMathPara>
                </a14:m>
                <a:endParaRPr lang="en-US" sz="2400" dirty="0">
                  <a:latin typeface="Times New Roman" panose="02020603050405020304" pitchFamily="18" charset="0"/>
                  <a:cs typeface="Times New Roman" panose="02020603050405020304" pitchFamily="18" charset="0"/>
                </a:endParaRPr>
              </a:p>
              <a:p>
                <a:pPr marL="0" indent="0" algn="l">
                  <a:buNone/>
                </a:pP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𝑇𝐶</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𝑁</m:t>
                    </m:r>
                    <m:r>
                      <a:rPr lang="en-US" sz="2400" b="0" i="1" smtClean="0">
                        <a:latin typeface="Cambria Math" panose="02040503050406030204" pitchFamily="18" charset="0"/>
                        <a:cs typeface="Times New Roman" panose="02020603050405020304" pitchFamily="18" charset="0"/>
                      </a:rPr>
                      <m:t>16,876.36</m:t>
                    </m:r>
                  </m:oMath>
                </a14:m>
                <a:endParaRPr lang="en-US" sz="2400" dirty="0">
                  <a:latin typeface="Times New Roman" panose="02020603050405020304" pitchFamily="18" charset="0"/>
                  <a:cs typeface="Times New Roman" panose="02020603050405020304" pitchFamily="18" charset="0"/>
                </a:endParaRPr>
              </a:p>
              <a:p>
                <a:pPr marL="0" indent="0" algn="l">
                  <a:buNone/>
                </a:pPr>
                <a:endParaRPr lang="en-US" sz="2400" dirty="0">
                  <a:latin typeface="Times New Roman" panose="02020603050405020304" pitchFamily="18" charset="0"/>
                  <a:cs typeface="Times New Roman" panose="02020603050405020304" pitchFamily="18" charset="0"/>
                </a:endParaRPr>
              </a:p>
              <a:p>
                <a:pPr algn="l"/>
                <a:r>
                  <a:rPr lang="en-US" sz="2400" b="1" dirty="0">
                    <a:latin typeface="Times New Roman" panose="02020603050405020304" pitchFamily="18" charset="0"/>
                    <a:cs typeface="Times New Roman" panose="02020603050405020304" pitchFamily="18" charset="0"/>
                  </a:rPr>
                  <a:t>Make option: </a:t>
                </a:r>
                <a:r>
                  <a:rPr lang="en-US" sz="2400" b="0" i="1" u="none" strike="noStrike" baseline="0" dirty="0">
                    <a:solidFill>
                      <a:srgbClr val="221F1F"/>
                    </a:solidFill>
                    <a:latin typeface="Times New Roman" panose="02020603050405020304" pitchFamily="18" charset="0"/>
                    <a:cs typeface="Times New Roman" panose="02020603050405020304" pitchFamily="18" charset="0"/>
                  </a:rPr>
                  <a:t>Co </a:t>
                </a:r>
                <a:r>
                  <a:rPr lang="en-US" sz="2400" b="0" i="0" u="none" strike="noStrike" baseline="0" dirty="0">
                    <a:solidFill>
                      <a:srgbClr val="221F1F"/>
                    </a:solidFill>
                    <a:latin typeface="Times New Roman" panose="02020603050405020304" pitchFamily="18" charset="0"/>
                    <a:cs typeface="Times New Roman" panose="02020603050405020304" pitchFamily="18" charset="0"/>
                  </a:rPr>
                  <a:t>= N 60/set-up;    </a:t>
                </a:r>
                <a:r>
                  <a:rPr lang="en-US" sz="2400" b="0" i="1" u="none" strike="noStrike" baseline="0" dirty="0">
                    <a:solidFill>
                      <a:srgbClr val="221F1F"/>
                    </a:solidFill>
                    <a:latin typeface="Times New Roman" panose="02020603050405020304" pitchFamily="18" charset="0"/>
                    <a:cs typeface="Times New Roman" panose="02020603050405020304" pitchFamily="18" charset="0"/>
                  </a:rPr>
                  <a:t>D</a:t>
                </a:r>
                <a:r>
                  <a:rPr lang="en-US" sz="2400" b="0" i="0" u="none" strike="noStrike" baseline="0" dirty="0">
                    <a:solidFill>
                      <a:srgbClr val="221F1F"/>
                    </a:solidFill>
                    <a:latin typeface="Times New Roman" panose="02020603050405020304" pitchFamily="18" charset="0"/>
                    <a:cs typeface="Times New Roman" panose="02020603050405020304" pitchFamily="18" charset="0"/>
                  </a:rPr>
                  <a:t>= 2,000 units/year</a:t>
                </a:r>
              </a:p>
              <a:p>
                <a:pPr marL="0" indent="0" algn="l">
                  <a:buNone/>
                </a:pPr>
                <a:r>
                  <a:rPr lang="en-US" sz="2400" b="0" i="1" u="none" strike="noStrike" baseline="0" dirty="0">
                    <a:solidFill>
                      <a:srgbClr val="221F1F"/>
                    </a:solidFill>
                    <a:latin typeface="Times New Roman" panose="02020603050405020304" pitchFamily="18" charset="0"/>
                    <a:cs typeface="Times New Roman" panose="02020603050405020304" pitchFamily="18" charset="0"/>
                  </a:rPr>
                  <a:t>  	      Cc </a:t>
                </a:r>
                <a:r>
                  <a:rPr lang="en-US" sz="2400" b="0" i="0" u="none" strike="noStrike" baseline="0" dirty="0">
                    <a:solidFill>
                      <a:srgbClr val="221F1F"/>
                    </a:solidFill>
                    <a:latin typeface="Times New Roman" panose="02020603050405020304" pitchFamily="18" charset="0"/>
                    <a:cs typeface="Times New Roman" panose="02020603050405020304" pitchFamily="18" charset="0"/>
                  </a:rPr>
                  <a:t>= N 1/unit/year;          </a:t>
                </a:r>
                <a:r>
                  <a:rPr lang="en-US" sz="2400" b="0" i="1" u="none" strike="noStrike" baseline="0" dirty="0">
                    <a:solidFill>
                      <a:srgbClr val="221F1F"/>
                    </a:solidFill>
                    <a:latin typeface="Times New Roman" panose="02020603050405020304" pitchFamily="18" charset="0"/>
                    <a:cs typeface="Times New Roman" panose="02020603050405020304" pitchFamily="18" charset="0"/>
                  </a:rPr>
                  <a:t>k </a:t>
                </a:r>
                <a:r>
                  <a:rPr lang="en-US" sz="2400" b="0" i="0" u="none" strike="noStrike" baseline="0" dirty="0">
                    <a:solidFill>
                      <a:srgbClr val="221F1F"/>
                    </a:solidFill>
                    <a:latin typeface="Times New Roman" panose="02020603050405020304" pitchFamily="18" charset="0"/>
                    <a:cs typeface="Times New Roman" panose="02020603050405020304" pitchFamily="18" charset="0"/>
                  </a:rPr>
                  <a:t>= 8,000 units/year</a:t>
                </a:r>
                <a:endParaRPr lang="en-US" sz="2400" b="1"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A291B7DB-EF86-4AB8-A72E-8AFC53904AD3}"/>
                  </a:ext>
                </a:extLst>
              </p:cNvPr>
              <p:cNvSpPr>
                <a:spLocks noGrp="1" noRot="1" noChangeAspect="1" noMove="1" noResize="1" noEditPoints="1" noAdjustHandles="1" noChangeArrowheads="1" noChangeShapeType="1" noTextEdit="1"/>
              </p:cNvSpPr>
              <p:nvPr>
                <p:ph idx="1"/>
              </p:nvPr>
            </p:nvSpPr>
            <p:spPr>
              <a:xfrm>
                <a:off x="838200" y="821635"/>
                <a:ext cx="10515600" cy="5355328"/>
              </a:xfrm>
              <a:blipFill>
                <a:blip r:embed="rId2"/>
                <a:stretch>
                  <a:fillRect l="-928" t="-1595"/>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1C1BE899-F877-49C1-8718-EF060C869932}"/>
              </a:ext>
            </a:extLst>
          </p:cNvPr>
          <p:cNvSpPr>
            <a:spLocks noGrp="1"/>
          </p:cNvSpPr>
          <p:nvPr>
            <p:ph type="sldNum" sz="quarter" idx="12"/>
          </p:nvPr>
        </p:nvSpPr>
        <p:spPr/>
        <p:txBody>
          <a:bodyPr/>
          <a:lstStyle/>
          <a:p>
            <a:fld id="{C1F96311-218E-4C1C-9A8B-C08DA7EB54F2}" type="slidenum">
              <a:rPr lang="en-US" smtClean="0"/>
              <a:t>14</a:t>
            </a:fld>
            <a:endParaRPr lang="en-US"/>
          </a:p>
        </p:txBody>
      </p:sp>
    </p:spTree>
    <p:extLst>
      <p:ext uri="{BB962C8B-B14F-4D97-AF65-F5344CB8AC3E}">
        <p14:creationId xmlns:p14="http://schemas.microsoft.com/office/powerpoint/2010/main" val="2688682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C460973-536C-48EB-B0D5-7EA60E6AE497}"/>
                  </a:ext>
                </a:extLst>
              </p:cNvPr>
              <p:cNvSpPr>
                <a:spLocks noGrp="1"/>
              </p:cNvSpPr>
              <p:nvPr>
                <p:ph idx="1"/>
              </p:nvPr>
            </p:nvSpPr>
            <p:spPr>
              <a:xfrm>
                <a:off x="838200" y="1179443"/>
                <a:ext cx="10515600" cy="4997520"/>
              </a:xfrm>
            </p:spPr>
            <p:txBody>
              <a:bodyPr/>
              <a:lstStyle/>
              <a:p>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𝑄</m:t>
                        </m:r>
                      </m:e>
                      <m:sub>
                        <m:r>
                          <a:rPr lang="en-US" b="0" i="1" smtClean="0">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 </m:t>
                    </m:r>
                    <m:rad>
                      <m:radPr>
                        <m:degHide m:val="on"/>
                        <m:ctrlPr>
                          <a:rPr lang="en-US" i="1">
                            <a:latin typeface="Cambria Math" panose="02040503050406030204" pitchFamily="18" charset="0"/>
                            <a:cs typeface="Times New Roman" panose="02020603050405020304" pitchFamily="18" charset="0"/>
                          </a:rPr>
                        </m:ctrlPr>
                      </m:radPr>
                      <m:deg/>
                      <m:e>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2</m:t>
                            </m:r>
                            <m:r>
                              <a:rPr lang="en-US" b="0" i="1" smtClean="0">
                                <a:latin typeface="Cambria Math" panose="02040503050406030204" pitchFamily="18" charset="0"/>
                                <a:cs typeface="Times New Roman" panose="02020603050405020304" pitchFamily="18" charset="0"/>
                              </a:rPr>
                              <m:t>𝐶</m:t>
                            </m:r>
                            <m:r>
                              <a:rPr lang="en-US" i="1">
                                <a:latin typeface="Cambria Math" panose="02040503050406030204" pitchFamily="18" charset="0"/>
                                <a:cs typeface="Times New Roman" panose="02020603050405020304" pitchFamily="18" charset="0"/>
                              </a:rPr>
                              <m:t>𝐷</m:t>
                            </m:r>
                          </m:num>
                          <m:den>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𝐶</m:t>
                                </m:r>
                              </m:e>
                              <m:sub>
                                <m:r>
                                  <a:rPr lang="en-US" i="1">
                                    <a:latin typeface="Cambria Math" panose="02040503050406030204" pitchFamily="18" charset="0"/>
                                    <a:cs typeface="Times New Roman" panose="02020603050405020304" pitchFamily="18" charset="0"/>
                                  </a:rPr>
                                  <m:t>𝑐</m:t>
                                </m:r>
                              </m:sub>
                            </m:sSub>
                            <m:r>
                              <a:rPr lang="en-US" b="0" i="1" smtClean="0">
                                <a:latin typeface="Cambria Math" panose="02040503050406030204" pitchFamily="18" charset="0"/>
                                <a:cs typeface="Times New Roman" panose="02020603050405020304" pitchFamily="18" charset="0"/>
                              </a:rPr>
                              <m:t>(1−</m:t>
                            </m:r>
                            <m:f>
                              <m:fPr>
                                <m:type m:val="skw"/>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𝐷</m:t>
                                </m:r>
                              </m:num>
                              <m:den>
                                <m:r>
                                  <a:rPr lang="en-US" b="0" i="1" smtClean="0">
                                    <a:latin typeface="Cambria Math" panose="02040503050406030204" pitchFamily="18" charset="0"/>
                                    <a:cs typeface="Times New Roman" panose="02020603050405020304" pitchFamily="18" charset="0"/>
                                  </a:rPr>
                                  <m:t>𝑘</m:t>
                                </m:r>
                              </m:den>
                            </m:f>
                            <m:r>
                              <a:rPr lang="en-US" b="0" i="1" smtClean="0">
                                <a:latin typeface="Cambria Math" panose="02040503050406030204" pitchFamily="18" charset="0"/>
                                <a:cs typeface="Times New Roman" panose="02020603050405020304" pitchFamily="18" charset="0"/>
                              </a:rPr>
                              <m:t>)</m:t>
                            </m:r>
                          </m:den>
                        </m:f>
                      </m:e>
                    </m:rad>
                    <m:r>
                      <a:rPr lang="en-US" b="0" i="1" smtClean="0">
                        <a:latin typeface="Cambria Math" panose="02040503050406030204" pitchFamily="18" charset="0"/>
                        <a:cs typeface="Times New Roman" panose="02020603050405020304" pitchFamily="18" charset="0"/>
                      </a:rPr>
                      <m:t>= </m:t>
                    </m:r>
                    <m:rad>
                      <m:radPr>
                        <m:degHide m:val="on"/>
                        <m:ctrlPr>
                          <a:rPr lang="en-US" b="0" i="1" smtClean="0">
                            <a:latin typeface="Cambria Math" panose="02040503050406030204" pitchFamily="18" charset="0"/>
                            <a:cs typeface="Times New Roman" panose="02020603050405020304" pitchFamily="18" charset="0"/>
                          </a:rPr>
                        </m:ctrlPr>
                      </m:radPr>
                      <m:deg/>
                      <m:e>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2</m:t>
                            </m:r>
                            <m:r>
                              <a:rPr lang="en-US" b="0" i="1" smtClean="0">
                                <a:latin typeface="Cambria Math" panose="02040503050406030204" pitchFamily="18" charset="0"/>
                                <a:ea typeface="Cambria Math" panose="02040503050406030204" pitchFamily="18" charset="0"/>
                                <a:cs typeface="Times New Roman" panose="02020603050405020304" pitchFamily="18" charset="0"/>
                              </a:rPr>
                              <m:t>×60×2,000</m:t>
                            </m:r>
                          </m:num>
                          <m:den>
                            <m:r>
                              <a:rPr lang="en-US" b="0" i="1" smtClean="0">
                                <a:latin typeface="Cambria Math" panose="02040503050406030204" pitchFamily="18" charset="0"/>
                                <a:cs typeface="Times New Roman" panose="02020603050405020304" pitchFamily="18" charset="0"/>
                              </a:rPr>
                              <m:t>1.0</m:t>
                            </m:r>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1−</m:t>
                                </m:r>
                                <m:d>
                                  <m:dPr>
                                    <m:ctrlPr>
                                      <a:rPr lang="en-US" b="0" i="1" smtClean="0">
                                        <a:latin typeface="Cambria Math" panose="02040503050406030204" pitchFamily="18" charset="0"/>
                                        <a:cs typeface="Times New Roman" panose="02020603050405020304" pitchFamily="18" charset="0"/>
                                      </a:rPr>
                                    </m:ctrlPr>
                                  </m:dPr>
                                  <m:e>
                                    <m:f>
                                      <m:fPr>
                                        <m:type m:val="skw"/>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2,000</m:t>
                                        </m:r>
                                      </m:num>
                                      <m:den>
                                        <m:r>
                                          <a:rPr lang="en-US" b="0" i="1" smtClean="0">
                                            <a:latin typeface="Cambria Math" panose="02040503050406030204" pitchFamily="18" charset="0"/>
                                            <a:cs typeface="Times New Roman" panose="02020603050405020304" pitchFamily="18" charset="0"/>
                                          </a:rPr>
                                          <m:t>8,000</m:t>
                                        </m:r>
                                      </m:den>
                                    </m:f>
                                  </m:e>
                                </m:d>
                              </m:e>
                            </m:d>
                          </m:den>
                        </m:f>
                      </m:e>
                    </m:rad>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cs typeface="Times New Roman" panose="02020603050405020304" pitchFamily="18" charset="0"/>
                      </a:rPr>
                      <m:t>=566 </m:t>
                    </m:r>
                    <m:r>
                      <a:rPr lang="en-US" i="1">
                        <a:latin typeface="Cambria Math" panose="02040503050406030204" pitchFamily="18" charset="0"/>
                        <a:cs typeface="Times New Roman" panose="02020603050405020304" pitchFamily="18" charset="0"/>
                      </a:rPr>
                      <m:t>𝑢𝑛𝑖𝑡𝑠</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𝑎𝑝𝑝𝑟𝑜𝑥</m:t>
                    </m:r>
                    <m:r>
                      <a:rPr lang="en-US" i="1">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endParaRPr lang="en-US" i="1" dirty="0">
                  <a:solidFill>
                    <a:srgbClr val="FF0000"/>
                  </a:solidFill>
                  <a:latin typeface="Cambria Math" panose="02040503050406030204" pitchFamily="18" charset="0"/>
                  <a:cs typeface="Times New Roman" panose="02020603050405020304" pitchFamily="18" charset="0"/>
                </a:endParaRPr>
              </a:p>
              <a:p>
                <a14:m>
                  <m:oMath xmlns:m="http://schemas.openxmlformats.org/officeDocument/2006/math">
                    <m:r>
                      <a:rPr lang="en-US" i="1" smtClean="0">
                        <a:solidFill>
                          <a:schemeClr val="tx1"/>
                        </a:solidFill>
                        <a:latin typeface="Cambria Math" panose="02040503050406030204" pitchFamily="18" charset="0"/>
                        <a:cs typeface="Times New Roman" panose="02020603050405020304" pitchFamily="18" charset="0"/>
                      </a:rPr>
                      <m:t>𝑇𝐶</m:t>
                    </m:r>
                    <m:r>
                      <a:rPr lang="en-US" i="1" smtClean="0">
                        <a:solidFill>
                          <a:schemeClr val="tx1"/>
                        </a:solidFill>
                        <a:latin typeface="Cambria Math" panose="02040503050406030204" pitchFamily="18" charset="0"/>
                        <a:cs typeface="Times New Roman" panose="02020603050405020304" pitchFamily="18" charset="0"/>
                      </a:rPr>
                      <m:t>=</m:t>
                    </m:r>
                    <m:r>
                      <a:rPr lang="en-US" i="1" smtClean="0">
                        <a:solidFill>
                          <a:schemeClr val="tx1"/>
                        </a:solidFill>
                        <a:latin typeface="Cambria Math" panose="02040503050406030204" pitchFamily="18" charset="0"/>
                        <a:cs typeface="Times New Roman" panose="02020603050405020304" pitchFamily="18" charset="0"/>
                      </a:rPr>
                      <m:t>𝐷</m:t>
                    </m:r>
                    <m:r>
                      <a:rPr lang="en-US" i="1" smtClean="0">
                        <a:solidFill>
                          <a:schemeClr val="tx1"/>
                        </a:solidFill>
                        <a:latin typeface="Cambria Math" panose="02040503050406030204" pitchFamily="18" charset="0"/>
                        <a:cs typeface="Times New Roman" panose="02020603050405020304" pitchFamily="18" charset="0"/>
                      </a:rPr>
                      <m:t> </m:t>
                    </m:r>
                    <m:r>
                      <a:rPr lang="en-US" i="1" smtClean="0">
                        <a:solidFill>
                          <a:schemeClr val="tx1"/>
                        </a:solidFill>
                        <a:latin typeface="Cambria Math" panose="02040503050406030204" pitchFamily="18" charset="0"/>
                        <a:cs typeface="Times New Roman" panose="02020603050405020304" pitchFamily="18" charset="0"/>
                      </a:rPr>
                      <m:t>𝑃</m:t>
                    </m:r>
                    <m:r>
                      <a:rPr lang="en-US" i="1" smtClean="0">
                        <a:solidFill>
                          <a:schemeClr val="tx1"/>
                        </a:solidFill>
                        <a:latin typeface="Cambria Math" panose="02040503050406030204" pitchFamily="18" charset="0"/>
                        <a:cs typeface="Times New Roman" panose="02020603050405020304" pitchFamily="18" charset="0"/>
                      </a:rPr>
                      <m:t>+ </m:t>
                    </m:r>
                    <m:f>
                      <m:fPr>
                        <m:ctrlPr>
                          <a:rPr lang="en-US" i="1">
                            <a:solidFill>
                              <a:schemeClr val="tx1"/>
                            </a:solidFill>
                            <a:latin typeface="Cambria Math" panose="02040503050406030204" pitchFamily="18" charset="0"/>
                            <a:cs typeface="Times New Roman" panose="02020603050405020304" pitchFamily="18" charset="0"/>
                          </a:rPr>
                        </m:ctrlPr>
                      </m:fPr>
                      <m:num>
                        <m:sSub>
                          <m:sSubPr>
                            <m:ctrlPr>
                              <a:rPr lang="en-US" i="1">
                                <a:solidFill>
                                  <a:schemeClr val="tx1"/>
                                </a:solidFill>
                                <a:latin typeface="Cambria Math" panose="02040503050406030204" pitchFamily="18" charset="0"/>
                                <a:cs typeface="Times New Roman" panose="02020603050405020304" pitchFamily="18" charset="0"/>
                              </a:rPr>
                            </m:ctrlPr>
                          </m:sSubPr>
                          <m:e>
                            <m:r>
                              <a:rPr lang="en-US" i="1">
                                <a:solidFill>
                                  <a:schemeClr val="tx1"/>
                                </a:solidFill>
                                <a:latin typeface="Cambria Math" panose="02040503050406030204" pitchFamily="18" charset="0"/>
                                <a:cs typeface="Times New Roman" panose="02020603050405020304" pitchFamily="18" charset="0"/>
                              </a:rPr>
                              <m:t>𝐷𝐶</m:t>
                            </m:r>
                          </m:e>
                          <m:sub>
                            <m:r>
                              <a:rPr lang="en-US" i="1">
                                <a:solidFill>
                                  <a:schemeClr val="tx1"/>
                                </a:solidFill>
                                <a:latin typeface="Cambria Math" panose="02040503050406030204" pitchFamily="18" charset="0"/>
                                <a:cs typeface="Times New Roman" panose="02020603050405020304" pitchFamily="18" charset="0"/>
                              </a:rPr>
                              <m:t>𝑜</m:t>
                            </m:r>
                          </m:sub>
                        </m:sSub>
                      </m:num>
                      <m:den>
                        <m:sSub>
                          <m:sSubPr>
                            <m:ctrlPr>
                              <a:rPr lang="en-US" i="1">
                                <a:solidFill>
                                  <a:schemeClr val="tx1"/>
                                </a:solidFill>
                                <a:latin typeface="Cambria Math" panose="02040503050406030204" pitchFamily="18" charset="0"/>
                                <a:cs typeface="Times New Roman" panose="02020603050405020304" pitchFamily="18" charset="0"/>
                              </a:rPr>
                            </m:ctrlPr>
                          </m:sSubPr>
                          <m:e>
                            <m:r>
                              <a:rPr lang="en-US" i="1">
                                <a:solidFill>
                                  <a:schemeClr val="tx1"/>
                                </a:solidFill>
                                <a:latin typeface="Cambria Math" panose="02040503050406030204" pitchFamily="18" charset="0"/>
                                <a:cs typeface="Times New Roman" panose="02020603050405020304" pitchFamily="18" charset="0"/>
                              </a:rPr>
                              <m:t>𝑄</m:t>
                            </m:r>
                          </m:e>
                          <m:sub>
                            <m:r>
                              <a:rPr lang="en-US" b="0" i="1" smtClean="0">
                                <a:solidFill>
                                  <a:schemeClr val="tx1"/>
                                </a:solidFill>
                                <a:latin typeface="Cambria Math" panose="02040503050406030204" pitchFamily="18" charset="0"/>
                                <a:cs typeface="Times New Roman" panose="02020603050405020304" pitchFamily="18" charset="0"/>
                              </a:rPr>
                              <m:t>2</m:t>
                            </m:r>
                          </m:sub>
                        </m:sSub>
                      </m:den>
                    </m:f>
                    <m:r>
                      <a:rPr lang="en-US" i="1">
                        <a:solidFill>
                          <a:schemeClr val="tx1"/>
                        </a:solidFill>
                        <a:latin typeface="Cambria Math" panose="02040503050406030204" pitchFamily="18" charset="0"/>
                        <a:cs typeface="Times New Roman" panose="02020603050405020304" pitchFamily="18" charset="0"/>
                      </a:rPr>
                      <m:t>+</m:t>
                    </m:r>
                    <m:sSub>
                      <m:sSubPr>
                        <m:ctrlPr>
                          <a:rPr lang="en-US" i="1" smtClean="0">
                            <a:solidFill>
                              <a:schemeClr val="tx1"/>
                            </a:solidFill>
                            <a:latin typeface="Cambria Math" panose="02040503050406030204" pitchFamily="18" charset="0"/>
                            <a:cs typeface="Times New Roman" panose="02020603050405020304" pitchFamily="18" charset="0"/>
                          </a:rPr>
                        </m:ctrlPr>
                      </m:sSubPr>
                      <m:e>
                        <m:r>
                          <a:rPr lang="en-US" b="0" i="1" smtClean="0">
                            <a:solidFill>
                              <a:schemeClr val="tx1"/>
                            </a:solidFill>
                            <a:latin typeface="Cambria Math" panose="02040503050406030204" pitchFamily="18" charset="0"/>
                            <a:cs typeface="Times New Roman" panose="02020603050405020304" pitchFamily="18" charset="0"/>
                          </a:rPr>
                          <m:t>𝐶</m:t>
                        </m:r>
                      </m:e>
                      <m:sub>
                        <m:r>
                          <a:rPr lang="en-US" b="0" i="1" smtClean="0">
                            <a:solidFill>
                              <a:schemeClr val="tx1"/>
                            </a:solidFill>
                            <a:latin typeface="Cambria Math" panose="02040503050406030204" pitchFamily="18" charset="0"/>
                            <a:cs typeface="Times New Roman" panose="02020603050405020304" pitchFamily="18" charset="0"/>
                          </a:rPr>
                          <m:t>𝑐</m:t>
                        </m:r>
                      </m:sub>
                    </m:sSub>
                    <m:d>
                      <m:dPr>
                        <m:ctrlPr>
                          <a:rPr lang="en-US" i="1" smtClean="0">
                            <a:solidFill>
                              <a:schemeClr val="tx1"/>
                            </a:solidFill>
                            <a:latin typeface="Cambria Math" panose="02040503050406030204" pitchFamily="18" charset="0"/>
                            <a:cs typeface="Times New Roman" panose="02020603050405020304" pitchFamily="18" charset="0"/>
                          </a:rPr>
                        </m:ctrlPr>
                      </m:dPr>
                      <m:e>
                        <m:r>
                          <a:rPr lang="en-US" b="0" i="1" smtClean="0">
                            <a:solidFill>
                              <a:schemeClr val="tx1"/>
                            </a:solidFill>
                            <a:latin typeface="Cambria Math" panose="02040503050406030204" pitchFamily="18" charset="0"/>
                            <a:cs typeface="Times New Roman" panose="02020603050405020304" pitchFamily="18" charset="0"/>
                          </a:rPr>
                          <m:t>𝑘</m:t>
                        </m:r>
                        <m:r>
                          <a:rPr lang="en-US" b="0" i="1" smtClean="0">
                            <a:solidFill>
                              <a:schemeClr val="tx1"/>
                            </a:solidFill>
                            <a:latin typeface="Cambria Math" panose="02040503050406030204" pitchFamily="18" charset="0"/>
                            <a:cs typeface="Times New Roman" panose="02020603050405020304" pitchFamily="18" charset="0"/>
                          </a:rPr>
                          <m:t>−</m:t>
                        </m:r>
                        <m:r>
                          <a:rPr lang="en-US" b="0" i="1" smtClean="0">
                            <a:solidFill>
                              <a:schemeClr val="tx1"/>
                            </a:solidFill>
                            <a:latin typeface="Cambria Math" panose="02040503050406030204" pitchFamily="18" charset="0"/>
                            <a:cs typeface="Times New Roman" panose="02020603050405020304" pitchFamily="18" charset="0"/>
                          </a:rPr>
                          <m:t>𝐷</m:t>
                        </m:r>
                      </m:e>
                    </m:d>
                    <m:f>
                      <m:fPr>
                        <m:ctrlPr>
                          <a:rPr lang="en-US" i="1" smtClean="0">
                            <a:solidFill>
                              <a:schemeClr val="tx1"/>
                            </a:solidFill>
                            <a:latin typeface="Cambria Math" panose="02040503050406030204" pitchFamily="18" charset="0"/>
                            <a:cs typeface="Times New Roman" panose="02020603050405020304" pitchFamily="18" charset="0"/>
                          </a:rPr>
                        </m:ctrlPr>
                      </m:fPr>
                      <m:num>
                        <m:sSub>
                          <m:sSubPr>
                            <m:ctrlPr>
                              <a:rPr lang="en-US" i="1" smtClean="0">
                                <a:solidFill>
                                  <a:schemeClr val="tx1"/>
                                </a:solidFill>
                                <a:latin typeface="Cambria Math" panose="02040503050406030204" pitchFamily="18" charset="0"/>
                                <a:cs typeface="Times New Roman" panose="02020603050405020304" pitchFamily="18" charset="0"/>
                              </a:rPr>
                            </m:ctrlPr>
                          </m:sSubPr>
                          <m:e>
                            <m:r>
                              <a:rPr lang="en-US" b="0" i="1" smtClean="0">
                                <a:solidFill>
                                  <a:schemeClr val="tx1"/>
                                </a:solidFill>
                                <a:latin typeface="Cambria Math" panose="02040503050406030204" pitchFamily="18" charset="0"/>
                                <a:cs typeface="Times New Roman" panose="02020603050405020304" pitchFamily="18" charset="0"/>
                              </a:rPr>
                              <m:t>𝑄</m:t>
                            </m:r>
                          </m:e>
                          <m:sub>
                            <m:r>
                              <a:rPr lang="en-US" b="0" i="1" smtClean="0">
                                <a:solidFill>
                                  <a:schemeClr val="tx1"/>
                                </a:solidFill>
                                <a:latin typeface="Cambria Math" panose="02040503050406030204" pitchFamily="18" charset="0"/>
                                <a:cs typeface="Times New Roman" panose="02020603050405020304" pitchFamily="18" charset="0"/>
                              </a:rPr>
                              <m:t>2</m:t>
                            </m:r>
                          </m:sub>
                        </m:sSub>
                      </m:num>
                      <m:den>
                        <m:r>
                          <a:rPr lang="en-US" b="0" i="1" smtClean="0">
                            <a:solidFill>
                              <a:schemeClr val="tx1"/>
                            </a:solidFill>
                            <a:latin typeface="Cambria Math" panose="02040503050406030204" pitchFamily="18" charset="0"/>
                            <a:cs typeface="Times New Roman" panose="02020603050405020304" pitchFamily="18" charset="0"/>
                          </a:rPr>
                          <m:t>2</m:t>
                        </m:r>
                        <m:r>
                          <a:rPr lang="en-US" b="0" i="1" smtClean="0">
                            <a:solidFill>
                              <a:schemeClr val="tx1"/>
                            </a:solidFill>
                            <a:latin typeface="Cambria Math" panose="02040503050406030204" pitchFamily="18" charset="0"/>
                            <a:cs typeface="Times New Roman" panose="02020603050405020304" pitchFamily="18" charset="0"/>
                          </a:rPr>
                          <m:t>𝑘</m:t>
                        </m:r>
                      </m:den>
                    </m:f>
                    <m:r>
                      <a:rPr lang="en-US" b="0" i="1" smtClean="0">
                        <a:solidFill>
                          <a:schemeClr val="tx1"/>
                        </a:solidFill>
                        <a:latin typeface="Cambria Math" panose="02040503050406030204" pitchFamily="18" charset="0"/>
                        <a:cs typeface="Times New Roman" panose="02020603050405020304" pitchFamily="18" charset="0"/>
                      </a:rPr>
                      <m:t>=2,000</m:t>
                    </m:r>
                    <m: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×5+</m:t>
                    </m:r>
                    <m:f>
                      <m:fPr>
                        <m:ctrlP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2,000×60</m:t>
                        </m:r>
                      </m:num>
                      <m:den>
                        <m: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566</m:t>
                        </m:r>
                      </m:den>
                    </m:f>
                    <m: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d>
                      <m:dPr>
                        <m:ctrlP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8,000−2,000</m:t>
                        </m:r>
                      </m:e>
                    </m:d>
                    <m:f>
                      <m:fPr>
                        <m:ctrlP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566</m:t>
                        </m:r>
                      </m:num>
                      <m:den>
                        <m: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2×8,000</m:t>
                        </m:r>
                      </m:den>
                    </m:f>
                    <m: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𝑁</m:t>
                    </m:r>
                    <m: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10,424.26</m:t>
                    </m:r>
                  </m:oMath>
                </a14:m>
                <a:endParaRPr lang="en-US" dirty="0">
                  <a:solidFill>
                    <a:schemeClr val="tx1"/>
                  </a:solidFill>
                </a:endParaRPr>
              </a:p>
              <a:p>
                <a:pPr marL="0" indent="0">
                  <a:buNone/>
                </a:pPr>
                <a:endParaRPr lang="en-US" dirty="0">
                  <a:solidFill>
                    <a:schemeClr val="tx1"/>
                  </a:solidFill>
                </a:endParaRPr>
              </a:p>
              <a:p>
                <a:pPr algn="l"/>
                <a:r>
                  <a:rPr lang="en-US" dirty="0">
                    <a:latin typeface="Times New Roman" panose="02020603050405020304" pitchFamily="18" charset="0"/>
                    <a:cs typeface="Times New Roman" panose="02020603050405020304" pitchFamily="18" charset="0"/>
                  </a:rPr>
                  <a:t>Decision: </a:t>
                </a:r>
                <a:r>
                  <a:rPr lang="en-US" b="0" i="0" u="none" strike="noStrike" baseline="0" dirty="0">
                    <a:solidFill>
                      <a:srgbClr val="221F1F"/>
                    </a:solidFill>
                    <a:latin typeface="Times New Roman" panose="02020603050405020304" pitchFamily="18" charset="0"/>
                    <a:cs typeface="Times New Roman" panose="02020603050405020304" pitchFamily="18" charset="0"/>
                  </a:rPr>
                  <a:t>the firm should go in for the making option since the cost of making is less than the cost of buying.</a:t>
                </a:r>
              </a:p>
            </p:txBody>
          </p:sp>
        </mc:Choice>
        <mc:Fallback xmlns="">
          <p:sp>
            <p:nvSpPr>
              <p:cNvPr id="3" name="Content Placeholder 2">
                <a:extLst>
                  <a:ext uri="{FF2B5EF4-FFF2-40B4-BE49-F238E27FC236}">
                    <a16:creationId xmlns:a16="http://schemas.microsoft.com/office/drawing/2014/main" id="{0C460973-536C-48EB-B0D5-7EA60E6AE497}"/>
                  </a:ext>
                </a:extLst>
              </p:cNvPr>
              <p:cNvSpPr>
                <a:spLocks noGrp="1" noRot="1" noChangeAspect="1" noMove="1" noResize="1" noEditPoints="1" noAdjustHandles="1" noChangeArrowheads="1" noChangeShapeType="1" noTextEdit="1"/>
              </p:cNvSpPr>
              <p:nvPr>
                <p:ph idx="1"/>
              </p:nvPr>
            </p:nvSpPr>
            <p:spPr>
              <a:xfrm>
                <a:off x="838200" y="1179443"/>
                <a:ext cx="10515600" cy="4997520"/>
              </a:xfrm>
              <a:blipFill>
                <a:blip r:embed="rId2"/>
                <a:stretch>
                  <a:fillRect l="-1043" r="-986"/>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C8B29EBA-5265-4467-99F6-3BB58CF26412}"/>
              </a:ext>
            </a:extLst>
          </p:cNvPr>
          <p:cNvSpPr>
            <a:spLocks noGrp="1"/>
          </p:cNvSpPr>
          <p:nvPr>
            <p:ph type="sldNum" sz="quarter" idx="12"/>
          </p:nvPr>
        </p:nvSpPr>
        <p:spPr/>
        <p:txBody>
          <a:bodyPr/>
          <a:lstStyle/>
          <a:p>
            <a:fld id="{C1F96311-218E-4C1C-9A8B-C08DA7EB54F2}" type="slidenum">
              <a:rPr lang="en-US" smtClean="0"/>
              <a:t>15</a:t>
            </a:fld>
            <a:endParaRPr lang="en-US"/>
          </a:p>
        </p:txBody>
      </p:sp>
    </p:spTree>
    <p:extLst>
      <p:ext uri="{BB962C8B-B14F-4D97-AF65-F5344CB8AC3E}">
        <p14:creationId xmlns:p14="http://schemas.microsoft.com/office/powerpoint/2010/main" val="3504494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BB3CE-6F90-4F4B-B969-21177AD0C62D}"/>
              </a:ext>
            </a:extLst>
          </p:cNvPr>
          <p:cNvSpPr>
            <a:spLocks noGrp="1"/>
          </p:cNvSpPr>
          <p:nvPr>
            <p:ph type="title"/>
          </p:nvPr>
        </p:nvSpPr>
        <p:spPr>
          <a:xfrm>
            <a:off x="838200" y="490330"/>
            <a:ext cx="10515600" cy="675862"/>
          </a:xfrm>
        </p:spPr>
        <p:txBody>
          <a:bodyPr>
            <a:normAutofit/>
          </a:bodyPr>
          <a:lstStyle/>
          <a:p>
            <a:r>
              <a:rPr lang="en-US" sz="3200" dirty="0">
                <a:latin typeface="Times New Roman" panose="02020603050405020304" pitchFamily="18" charset="0"/>
                <a:cs typeface="Times New Roman" panose="02020603050405020304" pitchFamily="18" charset="0"/>
              </a:rPr>
              <a:t>Break-even Analysis</a:t>
            </a:r>
          </a:p>
        </p:txBody>
      </p:sp>
      <p:pic>
        <p:nvPicPr>
          <p:cNvPr id="5" name="Content Placeholder 4">
            <a:extLst>
              <a:ext uri="{FF2B5EF4-FFF2-40B4-BE49-F238E27FC236}">
                <a16:creationId xmlns:a16="http://schemas.microsoft.com/office/drawing/2014/main" id="{74388C83-8D5A-4728-B7B8-193A5180AE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679851"/>
            <a:ext cx="4938721" cy="4351338"/>
          </a:xfrm>
        </p:spPr>
      </p:pic>
      <p:sp>
        <p:nvSpPr>
          <p:cNvPr id="7" name="TextBox 6">
            <a:extLst>
              <a:ext uri="{FF2B5EF4-FFF2-40B4-BE49-F238E27FC236}">
                <a16:creationId xmlns:a16="http://schemas.microsoft.com/office/drawing/2014/main" id="{94A4FAE0-B13C-4B72-9BFC-FA85DAA544D8}"/>
              </a:ext>
            </a:extLst>
          </p:cNvPr>
          <p:cNvSpPr txBox="1"/>
          <p:nvPr/>
        </p:nvSpPr>
        <p:spPr>
          <a:xfrm>
            <a:off x="838200" y="1439474"/>
            <a:ext cx="4938721" cy="3970318"/>
          </a:xfrm>
          <a:prstGeom prst="rect">
            <a:avLst/>
          </a:prstGeom>
          <a:noFill/>
        </p:spPr>
        <p:txBody>
          <a:bodyPr wrap="square">
            <a:spAutoFit/>
          </a:bodyPr>
          <a:lstStyle/>
          <a:p>
            <a:pPr algn="l"/>
            <a:r>
              <a:rPr lang="en-US" sz="2800" b="0" i="1" u="none" strike="noStrike" baseline="0" dirty="0">
                <a:solidFill>
                  <a:srgbClr val="221F1F"/>
                </a:solidFill>
                <a:latin typeface="Times New Roman" panose="02020603050405020304" pitchFamily="18" charset="0"/>
                <a:cs typeface="Times New Roman" panose="02020603050405020304" pitchFamily="18" charset="0"/>
              </a:rPr>
              <a:t>TC </a:t>
            </a:r>
            <a:r>
              <a:rPr lang="en-US" sz="2800" b="0" i="0" u="none" strike="noStrike" baseline="0" dirty="0">
                <a:solidFill>
                  <a:srgbClr val="221F1F"/>
                </a:solidFill>
                <a:latin typeface="Times New Roman" panose="02020603050405020304" pitchFamily="18" charset="0"/>
                <a:cs typeface="Times New Roman" panose="02020603050405020304" pitchFamily="18" charset="0"/>
              </a:rPr>
              <a:t>= total cost</a:t>
            </a:r>
          </a:p>
          <a:p>
            <a:pPr algn="l"/>
            <a:r>
              <a:rPr lang="en-US" sz="2800" b="0" i="1" u="none" strike="noStrike" baseline="0" dirty="0">
                <a:solidFill>
                  <a:srgbClr val="221F1F"/>
                </a:solidFill>
                <a:latin typeface="Times New Roman" panose="02020603050405020304" pitchFamily="18" charset="0"/>
                <a:cs typeface="Times New Roman" panose="02020603050405020304" pitchFamily="18" charset="0"/>
              </a:rPr>
              <a:t>FC </a:t>
            </a:r>
            <a:r>
              <a:rPr lang="en-US" sz="2800" b="0" i="0" u="none" strike="noStrike" baseline="0" dirty="0">
                <a:solidFill>
                  <a:srgbClr val="221F1F"/>
                </a:solidFill>
                <a:latin typeface="Times New Roman" panose="02020603050405020304" pitchFamily="18" charset="0"/>
                <a:cs typeface="Times New Roman" panose="02020603050405020304" pitchFamily="18" charset="0"/>
              </a:rPr>
              <a:t>= fixed cost</a:t>
            </a:r>
          </a:p>
          <a:p>
            <a:pPr algn="l"/>
            <a:r>
              <a:rPr lang="en-US" sz="2800" b="0" i="1" u="none" strike="noStrike" baseline="0" dirty="0">
                <a:solidFill>
                  <a:srgbClr val="221F1F"/>
                </a:solidFill>
                <a:latin typeface="Times New Roman" panose="02020603050405020304" pitchFamily="18" charset="0"/>
                <a:cs typeface="Times New Roman" panose="02020603050405020304" pitchFamily="18" charset="0"/>
              </a:rPr>
              <a:t>TC </a:t>
            </a:r>
            <a:r>
              <a:rPr lang="en-US" sz="2800" b="0" i="0" u="none" strike="noStrike" baseline="0" dirty="0">
                <a:solidFill>
                  <a:srgbClr val="221F1F"/>
                </a:solidFill>
                <a:latin typeface="Times New Roman" panose="02020603050405020304" pitchFamily="18" charset="0"/>
                <a:cs typeface="Times New Roman" panose="02020603050405020304" pitchFamily="18" charset="0"/>
              </a:rPr>
              <a:t>= </a:t>
            </a:r>
            <a:r>
              <a:rPr lang="en-US" sz="2800" b="0" i="1" u="none" strike="noStrike" baseline="0" dirty="0">
                <a:solidFill>
                  <a:srgbClr val="221F1F"/>
                </a:solidFill>
                <a:latin typeface="Times New Roman" panose="02020603050405020304" pitchFamily="18" charset="0"/>
                <a:cs typeface="Times New Roman" panose="02020603050405020304" pitchFamily="18" charset="0"/>
              </a:rPr>
              <a:t>FC </a:t>
            </a:r>
            <a:r>
              <a:rPr lang="en-US" sz="2800" b="0" i="0" u="none" strike="noStrike" baseline="0" dirty="0">
                <a:solidFill>
                  <a:srgbClr val="221F1F"/>
                </a:solidFill>
                <a:latin typeface="Times New Roman" panose="02020603050405020304" pitchFamily="18" charset="0"/>
                <a:cs typeface="Times New Roman" panose="02020603050405020304" pitchFamily="18" charset="0"/>
              </a:rPr>
              <a:t>+ variable cost</a:t>
            </a:r>
          </a:p>
          <a:p>
            <a:pPr algn="l"/>
            <a:r>
              <a:rPr lang="en-US" sz="2800" b="0" i="1" u="none" strike="noStrike" baseline="0" dirty="0">
                <a:solidFill>
                  <a:srgbClr val="221F1F"/>
                </a:solidFill>
                <a:latin typeface="Times New Roman" panose="02020603050405020304" pitchFamily="18" charset="0"/>
                <a:cs typeface="Times New Roman" panose="02020603050405020304" pitchFamily="18" charset="0"/>
              </a:rPr>
              <a:t>B </a:t>
            </a:r>
            <a:r>
              <a:rPr lang="en-US" sz="2800" b="0" i="0" u="none" strike="noStrike" baseline="0" dirty="0">
                <a:solidFill>
                  <a:srgbClr val="221F1F"/>
                </a:solidFill>
                <a:latin typeface="Times New Roman" panose="02020603050405020304" pitchFamily="18" charset="0"/>
                <a:cs typeface="Times New Roman" panose="02020603050405020304" pitchFamily="18" charset="0"/>
              </a:rPr>
              <a:t>= the intersection of </a:t>
            </a:r>
            <a:r>
              <a:rPr lang="en-US" sz="2800" b="0" i="1" u="none" strike="noStrike" baseline="0" dirty="0">
                <a:solidFill>
                  <a:srgbClr val="221F1F"/>
                </a:solidFill>
                <a:latin typeface="Times New Roman" panose="02020603050405020304" pitchFamily="18" charset="0"/>
                <a:cs typeface="Times New Roman" panose="02020603050405020304" pitchFamily="18" charset="0"/>
              </a:rPr>
              <a:t>TC </a:t>
            </a:r>
            <a:r>
              <a:rPr lang="en-US" sz="2800" b="0" i="0" u="none" strike="noStrike" baseline="0" dirty="0">
                <a:solidFill>
                  <a:srgbClr val="221F1F"/>
                </a:solidFill>
                <a:latin typeface="Times New Roman" panose="02020603050405020304" pitchFamily="18" charset="0"/>
                <a:cs typeface="Times New Roman" panose="02020603050405020304" pitchFamily="18" charset="0"/>
              </a:rPr>
              <a:t>and sales (no loss or no gain situation)</a:t>
            </a:r>
          </a:p>
          <a:p>
            <a:pPr algn="l"/>
            <a:r>
              <a:rPr lang="en-US" sz="2800" b="0" i="1" u="none" strike="noStrike" baseline="0" dirty="0">
                <a:solidFill>
                  <a:srgbClr val="221F1F"/>
                </a:solidFill>
                <a:latin typeface="Times New Roman" panose="02020603050405020304" pitchFamily="18" charset="0"/>
                <a:cs typeface="Times New Roman" panose="02020603050405020304" pitchFamily="18" charset="0"/>
              </a:rPr>
              <a:t>A </a:t>
            </a:r>
            <a:r>
              <a:rPr lang="en-US" sz="2800" b="0" i="0" u="none" strike="noStrike" baseline="0" dirty="0">
                <a:solidFill>
                  <a:srgbClr val="221F1F"/>
                </a:solidFill>
                <a:latin typeface="Times New Roman" panose="02020603050405020304" pitchFamily="18" charset="0"/>
                <a:cs typeface="Times New Roman" panose="02020603050405020304" pitchFamily="18" charset="0"/>
              </a:rPr>
              <a:t>= break-even sales</a:t>
            </a:r>
          </a:p>
          <a:p>
            <a:pPr algn="l"/>
            <a:r>
              <a:rPr lang="en-US" sz="2800" b="0" i="1" u="none" strike="noStrike" baseline="0" dirty="0">
                <a:solidFill>
                  <a:srgbClr val="221F1F"/>
                </a:solidFill>
                <a:latin typeface="Times New Roman" panose="02020603050405020304" pitchFamily="18" charset="0"/>
                <a:cs typeface="Times New Roman" panose="02020603050405020304" pitchFamily="18" charset="0"/>
              </a:rPr>
              <a:t>C </a:t>
            </a:r>
            <a:r>
              <a:rPr lang="en-US" sz="2800" b="0" i="0" u="none" strike="noStrike" baseline="0" dirty="0">
                <a:solidFill>
                  <a:srgbClr val="221F1F"/>
                </a:solidFill>
                <a:latin typeface="Times New Roman" panose="02020603050405020304" pitchFamily="18" charset="0"/>
                <a:cs typeface="Times New Roman" panose="02020603050405020304" pitchFamily="18" charset="0"/>
              </a:rPr>
              <a:t>= break-even quantity/break-even point (BEP)</a:t>
            </a:r>
            <a:endParaRPr lang="en-US" sz="28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97F9DF2-10B5-4CEA-90A0-B8A17664E5B4}"/>
              </a:ext>
            </a:extLst>
          </p:cNvPr>
          <p:cNvSpPr txBox="1"/>
          <p:nvPr/>
        </p:nvSpPr>
        <p:spPr>
          <a:xfrm>
            <a:off x="5989983" y="3617843"/>
            <a:ext cx="324128" cy="369332"/>
          </a:xfrm>
          <a:prstGeom prst="rect">
            <a:avLst/>
          </a:prstGeom>
          <a:noFill/>
        </p:spPr>
        <p:txBody>
          <a:bodyPr wrap="none" rtlCol="0">
            <a:spAutoFit/>
          </a:bodyPr>
          <a:lstStyle/>
          <a:p>
            <a:r>
              <a:rPr lang="en-US" b="1" dirty="0"/>
              <a:t>A</a:t>
            </a:r>
          </a:p>
        </p:txBody>
      </p:sp>
      <p:sp>
        <p:nvSpPr>
          <p:cNvPr id="9" name="TextBox 8">
            <a:extLst>
              <a:ext uri="{FF2B5EF4-FFF2-40B4-BE49-F238E27FC236}">
                <a16:creationId xmlns:a16="http://schemas.microsoft.com/office/drawing/2014/main" id="{F93B6B5D-62F5-4E54-98CB-CEB4A102B58F}"/>
              </a:ext>
            </a:extLst>
          </p:cNvPr>
          <p:cNvSpPr txBox="1"/>
          <p:nvPr/>
        </p:nvSpPr>
        <p:spPr>
          <a:xfrm>
            <a:off x="8631285" y="3455410"/>
            <a:ext cx="317716" cy="369332"/>
          </a:xfrm>
          <a:prstGeom prst="rect">
            <a:avLst/>
          </a:prstGeom>
          <a:noFill/>
        </p:spPr>
        <p:txBody>
          <a:bodyPr wrap="none" rtlCol="0">
            <a:spAutoFit/>
          </a:bodyPr>
          <a:lstStyle/>
          <a:p>
            <a:r>
              <a:rPr lang="en-US" b="1" dirty="0"/>
              <a:t>B</a:t>
            </a:r>
          </a:p>
        </p:txBody>
      </p:sp>
      <p:sp>
        <p:nvSpPr>
          <p:cNvPr id="10" name="TextBox 9">
            <a:extLst>
              <a:ext uri="{FF2B5EF4-FFF2-40B4-BE49-F238E27FC236}">
                <a16:creationId xmlns:a16="http://schemas.microsoft.com/office/drawing/2014/main" id="{8FE88E67-1E81-4B83-8EAE-351068A499F2}"/>
              </a:ext>
            </a:extLst>
          </p:cNvPr>
          <p:cNvSpPr txBox="1"/>
          <p:nvPr/>
        </p:nvSpPr>
        <p:spPr>
          <a:xfrm>
            <a:off x="8472427" y="5846523"/>
            <a:ext cx="317716" cy="369332"/>
          </a:xfrm>
          <a:prstGeom prst="rect">
            <a:avLst/>
          </a:prstGeom>
          <a:noFill/>
        </p:spPr>
        <p:txBody>
          <a:bodyPr wrap="none" rtlCol="0">
            <a:spAutoFit/>
          </a:bodyPr>
          <a:lstStyle/>
          <a:p>
            <a:r>
              <a:rPr lang="en-US" b="1" dirty="0"/>
              <a:t>C</a:t>
            </a:r>
          </a:p>
        </p:txBody>
      </p:sp>
      <p:sp>
        <p:nvSpPr>
          <p:cNvPr id="3" name="Slide Number Placeholder 2">
            <a:extLst>
              <a:ext uri="{FF2B5EF4-FFF2-40B4-BE49-F238E27FC236}">
                <a16:creationId xmlns:a16="http://schemas.microsoft.com/office/drawing/2014/main" id="{7C6BE506-6B2B-4BEE-AFA8-03BA24D291C7}"/>
              </a:ext>
            </a:extLst>
          </p:cNvPr>
          <p:cNvSpPr>
            <a:spLocks noGrp="1"/>
          </p:cNvSpPr>
          <p:nvPr>
            <p:ph type="sldNum" sz="quarter" idx="12"/>
          </p:nvPr>
        </p:nvSpPr>
        <p:spPr/>
        <p:txBody>
          <a:bodyPr/>
          <a:lstStyle/>
          <a:p>
            <a:fld id="{C1F96311-218E-4C1C-9A8B-C08DA7EB54F2}" type="slidenum">
              <a:rPr lang="en-US" smtClean="0"/>
              <a:t>16</a:t>
            </a:fld>
            <a:endParaRPr lang="en-US"/>
          </a:p>
        </p:txBody>
      </p:sp>
    </p:spTree>
    <p:extLst>
      <p:ext uri="{BB962C8B-B14F-4D97-AF65-F5344CB8AC3E}">
        <p14:creationId xmlns:p14="http://schemas.microsoft.com/office/powerpoint/2010/main" val="381711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22535E-F862-4D8F-B128-39FE7F3F737D}"/>
                  </a:ext>
                </a:extLst>
              </p:cNvPr>
              <p:cNvSpPr>
                <a:spLocks noGrp="1"/>
              </p:cNvSpPr>
              <p:nvPr>
                <p:ph idx="1"/>
              </p:nvPr>
            </p:nvSpPr>
            <p:spPr>
              <a:xfrm>
                <a:off x="838200" y="724831"/>
                <a:ext cx="10515600" cy="5408337"/>
              </a:xfrm>
            </p:spPr>
            <p:txBody>
              <a:bodyPr/>
              <a:lstStyle/>
              <a:p>
                <a14:m>
                  <m:oMath xmlns:m="http://schemas.openxmlformats.org/officeDocument/2006/math">
                    <m:r>
                      <a:rPr lang="en-US" b="0" i="1" smtClean="0">
                        <a:latin typeface="Cambria Math" panose="02040503050406030204" pitchFamily="18" charset="0"/>
                      </a:rPr>
                      <m:t>𝐵𝐸𝑃</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𝐹𝐶</m:t>
                        </m:r>
                      </m:num>
                      <m:den>
                        <m:r>
                          <m:rPr>
                            <m:nor/>
                          </m:rPr>
                          <a:rPr lang="en-US" dirty="0">
                            <a:solidFill>
                              <a:srgbClr val="000000"/>
                            </a:solidFill>
                            <a:latin typeface="Times New Roman" panose="02020603050405020304" pitchFamily="18" charset="0"/>
                            <a:cs typeface="Times New Roman" panose="02020603050405020304" pitchFamily="18" charset="0"/>
                          </a:rPr>
                          <m:t>Selling</m:t>
                        </m:r>
                        <m:r>
                          <m:rPr>
                            <m:nor/>
                          </m:rPr>
                          <a:rPr lang="en-US" dirty="0">
                            <a:solidFill>
                              <a:srgbClr val="000000"/>
                            </a:solidFill>
                            <a:latin typeface="Times New Roman" panose="02020603050405020304" pitchFamily="18" charset="0"/>
                            <a:cs typeface="Times New Roman" panose="02020603050405020304" pitchFamily="18" charset="0"/>
                          </a:rPr>
                          <m:t> </m:t>
                        </m:r>
                        <m:r>
                          <m:rPr>
                            <m:nor/>
                          </m:rPr>
                          <a:rPr lang="en-US" dirty="0">
                            <a:solidFill>
                              <a:srgbClr val="000000"/>
                            </a:solidFill>
                            <a:latin typeface="Times New Roman" panose="02020603050405020304" pitchFamily="18" charset="0"/>
                            <a:cs typeface="Times New Roman" panose="02020603050405020304" pitchFamily="18" charset="0"/>
                          </a:rPr>
                          <m:t>price</m:t>
                        </m:r>
                        <m:r>
                          <m:rPr>
                            <m:nor/>
                          </m:rPr>
                          <a:rPr lang="en-US" dirty="0">
                            <a:solidFill>
                              <a:srgbClr val="000000"/>
                            </a:solidFill>
                            <a:latin typeface="Times New Roman" panose="02020603050405020304" pitchFamily="18" charset="0"/>
                            <a:cs typeface="Times New Roman" panose="02020603050405020304" pitchFamily="18" charset="0"/>
                          </a:rPr>
                          <m:t>/ </m:t>
                        </m:r>
                        <m:r>
                          <m:rPr>
                            <m:nor/>
                          </m:rPr>
                          <a:rPr lang="en-US" dirty="0">
                            <a:solidFill>
                              <a:srgbClr val="000000"/>
                            </a:solidFill>
                            <a:latin typeface="Times New Roman" panose="02020603050405020304" pitchFamily="18" charset="0"/>
                            <a:cs typeface="Times New Roman" panose="02020603050405020304" pitchFamily="18" charset="0"/>
                          </a:rPr>
                          <m:t>unit</m:t>
                        </m:r>
                        <m:r>
                          <m:rPr>
                            <m:nor/>
                          </m:rPr>
                          <a:rPr lang="en-US" dirty="0">
                            <a:solidFill>
                              <a:srgbClr val="000000"/>
                            </a:solidFill>
                            <a:latin typeface="Times New Roman" panose="02020603050405020304" pitchFamily="18" charset="0"/>
                            <a:cs typeface="Times New Roman" panose="02020603050405020304" pitchFamily="18" charset="0"/>
                          </a:rPr>
                          <m:t> − </m:t>
                        </m:r>
                        <m:r>
                          <m:rPr>
                            <m:nor/>
                          </m:rPr>
                          <a:rPr lang="en-US" dirty="0">
                            <a:solidFill>
                              <a:srgbClr val="000000"/>
                            </a:solidFill>
                            <a:latin typeface="Times New Roman" panose="02020603050405020304" pitchFamily="18" charset="0"/>
                            <a:cs typeface="Times New Roman" panose="02020603050405020304" pitchFamily="18" charset="0"/>
                          </a:rPr>
                          <m:t>Variable</m:t>
                        </m:r>
                        <m:r>
                          <m:rPr>
                            <m:nor/>
                          </m:rPr>
                          <a:rPr lang="en-US" dirty="0">
                            <a:solidFill>
                              <a:srgbClr val="000000"/>
                            </a:solidFill>
                            <a:latin typeface="Times New Roman" panose="02020603050405020304" pitchFamily="18" charset="0"/>
                            <a:cs typeface="Times New Roman" panose="02020603050405020304" pitchFamily="18" charset="0"/>
                          </a:rPr>
                          <m:t> </m:t>
                        </m:r>
                        <m:r>
                          <m:rPr>
                            <m:nor/>
                          </m:rPr>
                          <a:rPr lang="en-US" dirty="0">
                            <a:solidFill>
                              <a:srgbClr val="000000"/>
                            </a:solidFill>
                            <a:latin typeface="Times New Roman" panose="02020603050405020304" pitchFamily="18" charset="0"/>
                            <a:cs typeface="Times New Roman" panose="02020603050405020304" pitchFamily="18" charset="0"/>
                          </a:rPr>
                          <m:t>cost</m:t>
                        </m:r>
                        <m:r>
                          <m:rPr>
                            <m:nor/>
                          </m:rPr>
                          <a:rPr lang="en-US" dirty="0">
                            <a:solidFill>
                              <a:srgbClr val="000000"/>
                            </a:solidFill>
                            <a:latin typeface="Times New Roman" panose="02020603050405020304" pitchFamily="18" charset="0"/>
                            <a:cs typeface="Times New Roman" panose="02020603050405020304" pitchFamily="18" charset="0"/>
                          </a:rPr>
                          <m:t> /</m:t>
                        </m:r>
                        <m:r>
                          <m:rPr>
                            <m:nor/>
                          </m:rPr>
                          <a:rPr lang="en-US" dirty="0">
                            <a:solidFill>
                              <a:srgbClr val="000000"/>
                            </a:solidFill>
                            <a:latin typeface="Times New Roman" panose="02020603050405020304" pitchFamily="18" charset="0"/>
                            <a:cs typeface="Times New Roman" panose="02020603050405020304" pitchFamily="18" charset="0"/>
                          </a:rPr>
                          <m:t>unit</m:t>
                        </m:r>
                        <m:r>
                          <m:rPr>
                            <m:nor/>
                          </m:rPr>
                          <a:rPr lang="en-US" dirty="0">
                            <a:solidFill>
                              <a:srgbClr val="000000"/>
                            </a:solidFill>
                            <a:latin typeface="Times New Roman" panose="02020603050405020304" pitchFamily="18" charset="0"/>
                            <a:cs typeface="Times New Roman" panose="02020603050405020304" pitchFamily="18" charset="0"/>
                          </a:rPr>
                          <m:t> </m:t>
                        </m:r>
                      </m:den>
                    </m:f>
                  </m:oMath>
                </a14:m>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Example: </a:t>
                </a:r>
                <a:r>
                  <a:rPr lang="en-US" b="0" i="0" u="none" strike="noStrike" baseline="0" dirty="0">
                    <a:solidFill>
                      <a:srgbClr val="221F1F"/>
                    </a:solidFill>
                    <a:latin typeface="Times New Roman" panose="02020603050405020304" pitchFamily="18" charset="0"/>
                  </a:rPr>
                  <a:t>There are three alternatives available to meet the demand of a particular product:</a:t>
                </a:r>
              </a:p>
              <a:p>
                <a:pPr marL="0" indent="0" algn="l">
                  <a:buNone/>
                </a:pPr>
                <a:r>
                  <a:rPr lang="en-US" b="0" i="0" u="none" strike="noStrike" baseline="0" dirty="0">
                    <a:solidFill>
                      <a:srgbClr val="221F1F"/>
                    </a:solidFill>
                    <a:latin typeface="Times New Roman" panose="02020603050405020304" pitchFamily="18" charset="0"/>
                  </a:rPr>
                  <a:t>	(a) Manufacturing the product by using process A</a:t>
                </a:r>
              </a:p>
              <a:p>
                <a:pPr marL="0" indent="0" algn="l">
                  <a:buNone/>
                </a:pPr>
                <a:r>
                  <a:rPr lang="en-US" dirty="0">
                    <a:solidFill>
                      <a:srgbClr val="221F1F"/>
                    </a:solidFill>
                    <a:latin typeface="Times New Roman" panose="02020603050405020304" pitchFamily="18" charset="0"/>
                  </a:rPr>
                  <a:t>	</a:t>
                </a:r>
                <a:r>
                  <a:rPr lang="en-US" b="0" i="0" u="none" strike="noStrike" baseline="0" dirty="0">
                    <a:solidFill>
                      <a:srgbClr val="221F1F"/>
                    </a:solidFill>
                    <a:latin typeface="Times New Roman" panose="02020603050405020304" pitchFamily="18" charset="0"/>
                  </a:rPr>
                  <a:t>(b) Manufacturing the product by using process B </a:t>
                </a:r>
              </a:p>
              <a:p>
                <a:pPr marL="0" indent="0" algn="l">
                  <a:buNone/>
                </a:pPr>
                <a:r>
                  <a:rPr lang="en-US" dirty="0">
                    <a:solidFill>
                      <a:srgbClr val="221F1F"/>
                    </a:solidFill>
                    <a:latin typeface="Times New Roman" panose="02020603050405020304" pitchFamily="18" charset="0"/>
                  </a:rPr>
                  <a:t>	</a:t>
                </a:r>
                <a:r>
                  <a:rPr lang="en-US" b="0" i="0" u="none" strike="noStrike" baseline="0" dirty="0">
                    <a:solidFill>
                      <a:srgbClr val="221F1F"/>
                    </a:solidFill>
                    <a:latin typeface="Times New Roman" panose="02020603050405020304" pitchFamily="18" charset="0"/>
                  </a:rPr>
                  <a:t>(c) Buying the product</a:t>
                </a:r>
              </a:p>
              <a:p>
                <a:pPr marL="0" indent="0" algn="l">
                  <a:buNone/>
                </a:pPr>
                <a:r>
                  <a:rPr lang="en-US" b="0" i="0" u="none" strike="noStrike" baseline="0" dirty="0">
                    <a:solidFill>
                      <a:srgbClr val="221F1F"/>
                    </a:solidFill>
                    <a:latin typeface="Times New Roman" panose="02020603050405020304" pitchFamily="18" charset="0"/>
                  </a:rPr>
                  <a:t>  The details are as given in the following table; if The annual demand of the product is 8,000 units. Should the company make the product using process A or process B or buy it?</a:t>
                </a:r>
              </a:p>
              <a:p>
                <a:pPr marL="0" indent="0" algn="l">
                  <a:buNone/>
                </a:pPr>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6022535E-F862-4D8F-B128-39FE7F3F737D}"/>
                  </a:ext>
                </a:extLst>
              </p:cNvPr>
              <p:cNvSpPr>
                <a:spLocks noGrp="1" noRot="1" noChangeAspect="1" noMove="1" noResize="1" noEditPoints="1" noAdjustHandles="1" noChangeArrowheads="1" noChangeShapeType="1" noTextEdit="1"/>
              </p:cNvSpPr>
              <p:nvPr>
                <p:ph idx="1"/>
              </p:nvPr>
            </p:nvSpPr>
            <p:spPr>
              <a:xfrm>
                <a:off x="838200" y="724831"/>
                <a:ext cx="10515600" cy="5408337"/>
              </a:xfrm>
              <a:blipFill>
                <a:blip r:embed="rId2"/>
                <a:stretch>
                  <a:fillRect l="-1217" r="-580"/>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265DDFBF-BBDB-4685-96F2-F31B2DDC2E9E}"/>
              </a:ext>
            </a:extLst>
          </p:cNvPr>
          <p:cNvSpPr>
            <a:spLocks noGrp="1"/>
          </p:cNvSpPr>
          <p:nvPr>
            <p:ph type="sldNum" sz="quarter" idx="12"/>
          </p:nvPr>
        </p:nvSpPr>
        <p:spPr/>
        <p:txBody>
          <a:bodyPr/>
          <a:lstStyle/>
          <a:p>
            <a:fld id="{C1F96311-218E-4C1C-9A8B-C08DA7EB54F2}" type="slidenum">
              <a:rPr lang="en-US" smtClean="0"/>
              <a:t>17</a:t>
            </a:fld>
            <a:endParaRPr lang="en-US"/>
          </a:p>
        </p:txBody>
      </p:sp>
    </p:spTree>
    <p:extLst>
      <p:ext uri="{BB962C8B-B14F-4D97-AF65-F5344CB8AC3E}">
        <p14:creationId xmlns:p14="http://schemas.microsoft.com/office/powerpoint/2010/main" val="1198039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1B8FDB5-041C-4EAB-B733-55CDE8C43344}"/>
              </a:ext>
            </a:extLst>
          </p:cNvPr>
          <p:cNvGraphicFramePr>
            <a:graphicFrameLocks noGrp="1"/>
          </p:cNvGraphicFramePr>
          <p:nvPr>
            <p:ph idx="1"/>
            <p:extLst>
              <p:ext uri="{D42A27DB-BD31-4B8C-83A1-F6EECF244321}">
                <p14:modId xmlns:p14="http://schemas.microsoft.com/office/powerpoint/2010/main" val="4262702493"/>
              </p:ext>
            </p:extLst>
          </p:nvPr>
        </p:nvGraphicFramePr>
        <p:xfrm>
          <a:off x="810038" y="1248638"/>
          <a:ext cx="10571923" cy="4360724"/>
        </p:xfrm>
        <a:graphic>
          <a:graphicData uri="http://schemas.openxmlformats.org/drawingml/2006/table">
            <a:tbl>
              <a:tblPr firstRow="1" bandRow="1">
                <a:tableStyleId>{2D5ABB26-0587-4C30-8999-92F81FD0307C}</a:tableStyleId>
              </a:tblPr>
              <a:tblGrid>
                <a:gridCol w="3820831">
                  <a:extLst>
                    <a:ext uri="{9D8B030D-6E8A-4147-A177-3AD203B41FA5}">
                      <a16:colId xmlns:a16="http://schemas.microsoft.com/office/drawing/2014/main" val="3133452115"/>
                    </a:ext>
                  </a:extLst>
                </a:gridCol>
                <a:gridCol w="2826840">
                  <a:extLst>
                    <a:ext uri="{9D8B030D-6E8A-4147-A177-3AD203B41FA5}">
                      <a16:colId xmlns:a16="http://schemas.microsoft.com/office/drawing/2014/main" val="3111811286"/>
                    </a:ext>
                  </a:extLst>
                </a:gridCol>
                <a:gridCol w="2516578">
                  <a:extLst>
                    <a:ext uri="{9D8B030D-6E8A-4147-A177-3AD203B41FA5}">
                      <a16:colId xmlns:a16="http://schemas.microsoft.com/office/drawing/2014/main" val="424966216"/>
                    </a:ext>
                  </a:extLst>
                </a:gridCol>
                <a:gridCol w="1407674">
                  <a:extLst>
                    <a:ext uri="{9D8B030D-6E8A-4147-A177-3AD203B41FA5}">
                      <a16:colId xmlns:a16="http://schemas.microsoft.com/office/drawing/2014/main" val="3199343732"/>
                    </a:ext>
                  </a:extLst>
                </a:gridCol>
              </a:tblGrid>
              <a:tr h="2338934">
                <a:tc>
                  <a:txBody>
                    <a:bodyPr/>
                    <a:lstStyle/>
                    <a:p>
                      <a:r>
                        <a:rPr lang="en-US" sz="2800" dirty="0">
                          <a:latin typeface="Times New Roman" panose="02020603050405020304" pitchFamily="18" charset="0"/>
                          <a:cs typeface="Times New Roman" panose="02020603050405020304" pitchFamily="18" charset="0"/>
                        </a:rPr>
                        <a:t>Cost elements</a:t>
                      </a:r>
                    </a:p>
                  </a:txBody>
                  <a:tcPr/>
                </a:tc>
                <a:tc>
                  <a:txBody>
                    <a:bodyPr/>
                    <a:lstStyle/>
                    <a:p>
                      <a:r>
                        <a:rPr lang="en-US" sz="2800" dirty="0">
                          <a:latin typeface="Times New Roman" panose="02020603050405020304" pitchFamily="18" charset="0"/>
                          <a:cs typeface="Times New Roman" panose="02020603050405020304" pitchFamily="18" charset="0"/>
                        </a:rPr>
                        <a:t>Manufacturing the product by process 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latin typeface="Times New Roman" panose="02020603050405020304" pitchFamily="18" charset="0"/>
                          <a:cs typeface="Times New Roman" panose="02020603050405020304" pitchFamily="18" charset="0"/>
                        </a:rPr>
                        <a:t>Manufacturing the product by process B</a:t>
                      </a:r>
                    </a:p>
                    <a:p>
                      <a:endParaRPr lang="en-US" sz="2800" dirty="0">
                        <a:latin typeface="Times New Roman" panose="02020603050405020304" pitchFamily="18" charset="0"/>
                        <a:cs typeface="Times New Roman" panose="02020603050405020304" pitchFamily="18" charset="0"/>
                      </a:endParaRPr>
                    </a:p>
                  </a:txBody>
                  <a:tcPr/>
                </a:tc>
                <a:tc>
                  <a:txBody>
                    <a:bodyPr/>
                    <a:lstStyle/>
                    <a:p>
                      <a:r>
                        <a:rPr lang="en-US" sz="2800" dirty="0">
                          <a:latin typeface="Times New Roman" panose="02020603050405020304" pitchFamily="18" charset="0"/>
                          <a:cs typeface="Times New Roman" panose="02020603050405020304" pitchFamily="18" charset="0"/>
                        </a:rPr>
                        <a:t>Buy</a:t>
                      </a:r>
                    </a:p>
                  </a:txBody>
                  <a:tcPr/>
                </a:tc>
                <a:extLst>
                  <a:ext uri="{0D108BD9-81ED-4DB2-BD59-A6C34878D82A}">
                    <a16:rowId xmlns:a16="http://schemas.microsoft.com/office/drawing/2014/main" val="1541609147"/>
                  </a:ext>
                </a:extLst>
              </a:tr>
              <a:tr h="673930">
                <a:tc>
                  <a:txBody>
                    <a:bodyPr/>
                    <a:lstStyle/>
                    <a:p>
                      <a:r>
                        <a:rPr lang="en-US" sz="2800" dirty="0">
                          <a:latin typeface="Times New Roman" panose="02020603050405020304" pitchFamily="18" charset="0"/>
                          <a:cs typeface="Times New Roman" panose="02020603050405020304" pitchFamily="18" charset="0"/>
                        </a:rPr>
                        <a:t>Fixed cost/year (N)</a:t>
                      </a:r>
                    </a:p>
                  </a:txBody>
                  <a:tcPr/>
                </a:tc>
                <a:tc>
                  <a:txBody>
                    <a:bodyPr/>
                    <a:lstStyle/>
                    <a:p>
                      <a:r>
                        <a:rPr lang="en-US" sz="2800" dirty="0">
                          <a:latin typeface="Times New Roman" panose="02020603050405020304" pitchFamily="18" charset="0"/>
                          <a:cs typeface="Times New Roman" panose="02020603050405020304" pitchFamily="18" charset="0"/>
                        </a:rPr>
                        <a:t>500,000</a:t>
                      </a:r>
                    </a:p>
                  </a:txBody>
                  <a:tcPr/>
                </a:tc>
                <a:tc>
                  <a:txBody>
                    <a:bodyPr/>
                    <a:lstStyle/>
                    <a:p>
                      <a:r>
                        <a:rPr lang="en-US" sz="2800" dirty="0">
                          <a:latin typeface="Times New Roman" panose="02020603050405020304" pitchFamily="18" charset="0"/>
                          <a:cs typeface="Times New Roman" panose="02020603050405020304" pitchFamily="18" charset="0"/>
                        </a:rPr>
                        <a:t>600,000</a:t>
                      </a:r>
                    </a:p>
                  </a:txBody>
                  <a:tcPr/>
                </a:tc>
                <a:tc>
                  <a:txBody>
                    <a:bodyPr/>
                    <a:lstStyle/>
                    <a:p>
                      <a:endParaRPr 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7130998"/>
                  </a:ext>
                </a:extLst>
              </a:tr>
              <a:tr h="673930">
                <a:tc>
                  <a:txBody>
                    <a:bodyPr/>
                    <a:lstStyle/>
                    <a:p>
                      <a:r>
                        <a:rPr lang="en-US" sz="2800" dirty="0">
                          <a:latin typeface="Times New Roman" panose="02020603050405020304" pitchFamily="18" charset="0"/>
                          <a:cs typeface="Times New Roman" panose="02020603050405020304" pitchFamily="18" charset="0"/>
                        </a:rPr>
                        <a:t>Variable/unit (N)</a:t>
                      </a:r>
                    </a:p>
                  </a:txBody>
                  <a:tcPr/>
                </a:tc>
                <a:tc>
                  <a:txBody>
                    <a:bodyPr/>
                    <a:lstStyle/>
                    <a:p>
                      <a:r>
                        <a:rPr lang="en-US" sz="2800" dirty="0">
                          <a:latin typeface="Times New Roman" panose="02020603050405020304" pitchFamily="18" charset="0"/>
                          <a:cs typeface="Times New Roman" panose="02020603050405020304" pitchFamily="18" charset="0"/>
                        </a:rPr>
                        <a:t>175</a:t>
                      </a:r>
                    </a:p>
                  </a:txBody>
                  <a:tcPr/>
                </a:tc>
                <a:tc>
                  <a:txBody>
                    <a:bodyPr/>
                    <a:lstStyle/>
                    <a:p>
                      <a:r>
                        <a:rPr lang="en-US" sz="2800" dirty="0">
                          <a:latin typeface="Times New Roman" panose="02020603050405020304" pitchFamily="18" charset="0"/>
                          <a:cs typeface="Times New Roman" panose="02020603050405020304" pitchFamily="18" charset="0"/>
                        </a:rPr>
                        <a:t>150</a:t>
                      </a:r>
                    </a:p>
                  </a:txBody>
                  <a:tcPr/>
                </a:tc>
                <a:tc>
                  <a:txBody>
                    <a:bodyPr/>
                    <a:lstStyle/>
                    <a:p>
                      <a:endParaRPr 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2383375"/>
                  </a:ext>
                </a:extLst>
              </a:tr>
              <a:tr h="673930">
                <a:tc>
                  <a:txBody>
                    <a:bodyPr/>
                    <a:lstStyle/>
                    <a:p>
                      <a:r>
                        <a:rPr lang="en-US" sz="2800" dirty="0">
                          <a:latin typeface="Times New Roman" panose="02020603050405020304" pitchFamily="18" charset="0"/>
                          <a:cs typeface="Times New Roman" panose="02020603050405020304" pitchFamily="18" charset="0"/>
                        </a:rPr>
                        <a:t>Purchase price/unit (N)</a:t>
                      </a:r>
                    </a:p>
                  </a:txBody>
                  <a:tcPr/>
                </a:tc>
                <a:tc>
                  <a:txBody>
                    <a:bodyPr/>
                    <a:lstStyle/>
                    <a:p>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sz="2800" dirty="0">
                        <a:latin typeface="Times New Roman" panose="02020603050405020304" pitchFamily="18" charset="0"/>
                        <a:cs typeface="Times New Roman" panose="02020603050405020304" pitchFamily="18" charset="0"/>
                      </a:endParaRPr>
                    </a:p>
                  </a:txBody>
                  <a:tcPr/>
                </a:tc>
                <a:tc>
                  <a:txBody>
                    <a:bodyPr/>
                    <a:lstStyle/>
                    <a:p>
                      <a:r>
                        <a:rPr lang="en-US" sz="2800" dirty="0">
                          <a:latin typeface="Times New Roman" panose="02020603050405020304" pitchFamily="18" charset="0"/>
                          <a:cs typeface="Times New Roman" panose="02020603050405020304" pitchFamily="18" charset="0"/>
                        </a:rPr>
                        <a:t>125</a:t>
                      </a:r>
                    </a:p>
                  </a:txBody>
                  <a:tcPr/>
                </a:tc>
                <a:extLst>
                  <a:ext uri="{0D108BD9-81ED-4DB2-BD59-A6C34878D82A}">
                    <a16:rowId xmlns:a16="http://schemas.microsoft.com/office/drawing/2014/main" val="1483231607"/>
                  </a:ext>
                </a:extLst>
              </a:tr>
            </a:tbl>
          </a:graphicData>
        </a:graphic>
      </p:graphicFrame>
      <p:sp>
        <p:nvSpPr>
          <p:cNvPr id="2" name="Slide Number Placeholder 1">
            <a:extLst>
              <a:ext uri="{FF2B5EF4-FFF2-40B4-BE49-F238E27FC236}">
                <a16:creationId xmlns:a16="http://schemas.microsoft.com/office/drawing/2014/main" id="{64915CF0-E104-49A4-B927-84336A309B21}"/>
              </a:ext>
            </a:extLst>
          </p:cNvPr>
          <p:cNvSpPr>
            <a:spLocks noGrp="1"/>
          </p:cNvSpPr>
          <p:nvPr>
            <p:ph type="sldNum" sz="quarter" idx="12"/>
          </p:nvPr>
        </p:nvSpPr>
        <p:spPr/>
        <p:txBody>
          <a:bodyPr/>
          <a:lstStyle/>
          <a:p>
            <a:fld id="{C1F96311-218E-4C1C-9A8B-C08DA7EB54F2}" type="slidenum">
              <a:rPr lang="en-US" smtClean="0"/>
              <a:t>18</a:t>
            </a:fld>
            <a:endParaRPr lang="en-US"/>
          </a:p>
        </p:txBody>
      </p:sp>
    </p:spTree>
    <p:extLst>
      <p:ext uri="{BB962C8B-B14F-4D97-AF65-F5344CB8AC3E}">
        <p14:creationId xmlns:p14="http://schemas.microsoft.com/office/powerpoint/2010/main" val="387154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B39518-C7EC-46D5-B905-2F6ABD2356F5}"/>
              </a:ext>
            </a:extLst>
          </p:cNvPr>
          <p:cNvSpPr>
            <a:spLocks noGrp="1"/>
          </p:cNvSpPr>
          <p:nvPr>
            <p:ph idx="1"/>
          </p:nvPr>
        </p:nvSpPr>
        <p:spPr>
          <a:xfrm>
            <a:off x="838200" y="795130"/>
            <a:ext cx="10515600" cy="5381833"/>
          </a:xfrm>
        </p:spPr>
        <p:txBody>
          <a:bodyPr>
            <a:normAutofit/>
          </a:bodyPr>
          <a:lstStyle/>
          <a:p>
            <a:pPr algn="l"/>
            <a:r>
              <a:rPr lang="en-US" sz="3200" b="1" i="1" u="none" strike="noStrike" baseline="0" dirty="0">
                <a:solidFill>
                  <a:srgbClr val="221F1F"/>
                </a:solidFill>
                <a:latin typeface="Times New Roman" panose="02020603050405020304" pitchFamily="18" charset="0"/>
              </a:rPr>
              <a:t>Solution</a:t>
            </a:r>
          </a:p>
          <a:p>
            <a:pPr marL="0" indent="0" algn="l">
              <a:buNone/>
            </a:pPr>
            <a:r>
              <a:rPr lang="en-US" sz="3200" b="0" i="0" u="none" strike="noStrike" baseline="0" dirty="0">
                <a:solidFill>
                  <a:srgbClr val="221F1F"/>
                </a:solidFill>
                <a:latin typeface="Times New Roman" panose="02020603050405020304" pitchFamily="18" charset="0"/>
              </a:rPr>
              <a:t>Annual cost of process A = FC + VC = 500,000 + 175*8,000</a:t>
            </a:r>
          </a:p>
          <a:p>
            <a:pPr marL="0" indent="0" algn="l">
              <a:buNone/>
            </a:pPr>
            <a:r>
              <a:rPr lang="en-US" sz="3200" b="0" i="0" u="none" strike="noStrike" baseline="0" dirty="0">
                <a:solidFill>
                  <a:srgbClr val="221F1F"/>
                </a:solidFill>
                <a:latin typeface="Times New Roman" panose="02020603050405020304" pitchFamily="18" charset="0"/>
              </a:rPr>
              <a:t>                   			= N1,900,000</a:t>
            </a:r>
          </a:p>
          <a:p>
            <a:pPr marL="0" indent="0" algn="l">
              <a:buNone/>
            </a:pPr>
            <a:r>
              <a:rPr lang="en-US" sz="3200" b="0" i="0" u="none" strike="noStrike" baseline="0" dirty="0">
                <a:solidFill>
                  <a:srgbClr val="221F1F"/>
                </a:solidFill>
                <a:latin typeface="Times New Roman" panose="02020603050405020304" pitchFamily="18" charset="0"/>
              </a:rPr>
              <a:t>Annual cost of process B = FC + VC </a:t>
            </a:r>
            <a:r>
              <a:rPr lang="en-US" sz="3200" b="0" i="0" u="none" strike="noStrike" baseline="0">
                <a:solidFill>
                  <a:srgbClr val="221F1F"/>
                </a:solidFill>
                <a:latin typeface="Times New Roman" panose="02020603050405020304" pitchFamily="18" charset="0"/>
              </a:rPr>
              <a:t>= 600,000 </a:t>
            </a:r>
            <a:r>
              <a:rPr lang="en-US" sz="3200" b="0" i="0" u="none" strike="noStrike" baseline="0" dirty="0">
                <a:solidFill>
                  <a:srgbClr val="221F1F"/>
                </a:solidFill>
                <a:latin typeface="Times New Roman" panose="02020603050405020304" pitchFamily="18" charset="0"/>
              </a:rPr>
              <a:t>+ 150*8,000</a:t>
            </a:r>
          </a:p>
          <a:p>
            <a:pPr marL="0" indent="0" algn="l">
              <a:buNone/>
            </a:pPr>
            <a:r>
              <a:rPr lang="en-US" sz="3200" dirty="0">
                <a:solidFill>
                  <a:srgbClr val="221F1F"/>
                </a:solidFill>
                <a:latin typeface="Times New Roman" panose="02020603050405020304" pitchFamily="18" charset="0"/>
              </a:rPr>
              <a:t>				 = </a:t>
            </a:r>
            <a:r>
              <a:rPr lang="en-US" sz="3200" b="0" i="0" u="none" strike="noStrike" baseline="0" dirty="0">
                <a:solidFill>
                  <a:srgbClr val="221F1F"/>
                </a:solidFill>
                <a:latin typeface="Times New Roman" panose="02020603050405020304" pitchFamily="18" charset="0"/>
              </a:rPr>
              <a:t>N1,800,000</a:t>
            </a:r>
          </a:p>
          <a:p>
            <a:pPr marL="0" indent="0" algn="l">
              <a:buNone/>
            </a:pPr>
            <a:r>
              <a:rPr lang="en-US" sz="3200" b="0" i="0" u="none" strike="noStrike" baseline="0" dirty="0">
                <a:solidFill>
                  <a:srgbClr val="221F1F"/>
                </a:solidFill>
                <a:latin typeface="Times New Roman" panose="02020603050405020304" pitchFamily="18" charset="0"/>
              </a:rPr>
              <a:t>Annual cost of buy = Purchase price/unit Volume</a:t>
            </a:r>
          </a:p>
          <a:p>
            <a:pPr marL="0" indent="0" algn="l">
              <a:buNone/>
            </a:pPr>
            <a:r>
              <a:rPr lang="en-US" sz="3200" b="0" i="0" u="none" strike="noStrike" baseline="0" dirty="0">
                <a:solidFill>
                  <a:srgbClr val="221F1F"/>
                </a:solidFill>
                <a:latin typeface="Times New Roman" panose="02020603050405020304" pitchFamily="18" charset="0"/>
              </a:rPr>
              <a:t>			 = 125*8,000</a:t>
            </a:r>
            <a:r>
              <a:rPr lang="en-US" sz="3200" dirty="0">
                <a:solidFill>
                  <a:srgbClr val="221F1F"/>
                </a:solidFill>
                <a:latin typeface="Times New Roman" panose="02020603050405020304" pitchFamily="18" charset="0"/>
              </a:rPr>
              <a:t> </a:t>
            </a:r>
            <a:r>
              <a:rPr lang="en-US" sz="3200" b="0" i="0" u="none" strike="noStrike" baseline="0" dirty="0">
                <a:solidFill>
                  <a:srgbClr val="221F1F"/>
                </a:solidFill>
                <a:latin typeface="Times New Roman" panose="02020603050405020304" pitchFamily="18" charset="0"/>
              </a:rPr>
              <a:t>= N1,000,000</a:t>
            </a:r>
          </a:p>
          <a:p>
            <a:pPr algn="l"/>
            <a:r>
              <a:rPr lang="en-US" sz="3200" dirty="0">
                <a:solidFill>
                  <a:srgbClr val="221F1F"/>
                </a:solidFill>
                <a:latin typeface="Times New Roman" panose="02020603050405020304" pitchFamily="18" charset="0"/>
              </a:rPr>
              <a:t>Decision: s</a:t>
            </a:r>
            <a:r>
              <a:rPr lang="en-US" sz="3200" b="0" i="0" u="none" strike="noStrike" baseline="0" dirty="0">
                <a:solidFill>
                  <a:srgbClr val="221F1F"/>
                </a:solidFill>
                <a:latin typeface="Times New Roman" panose="02020603050405020304" pitchFamily="18" charset="0"/>
              </a:rPr>
              <a:t>ince the annual cost of buy option is the minimum among all the alternatives, the company should buy the product</a:t>
            </a:r>
            <a:endParaRPr lang="en-US" sz="3200" dirty="0"/>
          </a:p>
        </p:txBody>
      </p:sp>
      <p:sp>
        <p:nvSpPr>
          <p:cNvPr id="2" name="Slide Number Placeholder 1">
            <a:extLst>
              <a:ext uri="{FF2B5EF4-FFF2-40B4-BE49-F238E27FC236}">
                <a16:creationId xmlns:a16="http://schemas.microsoft.com/office/drawing/2014/main" id="{A2441C93-1F1D-48A3-A6A8-4B1AB442E9C5}"/>
              </a:ext>
            </a:extLst>
          </p:cNvPr>
          <p:cNvSpPr>
            <a:spLocks noGrp="1"/>
          </p:cNvSpPr>
          <p:nvPr>
            <p:ph type="sldNum" sz="quarter" idx="12"/>
          </p:nvPr>
        </p:nvSpPr>
        <p:spPr/>
        <p:txBody>
          <a:bodyPr/>
          <a:lstStyle/>
          <a:p>
            <a:fld id="{C1F96311-218E-4C1C-9A8B-C08DA7EB54F2}" type="slidenum">
              <a:rPr lang="en-US" smtClean="0"/>
              <a:t>19</a:t>
            </a:fld>
            <a:endParaRPr lang="en-US"/>
          </a:p>
        </p:txBody>
      </p:sp>
    </p:spTree>
    <p:extLst>
      <p:ext uri="{BB962C8B-B14F-4D97-AF65-F5344CB8AC3E}">
        <p14:creationId xmlns:p14="http://schemas.microsoft.com/office/powerpoint/2010/main" val="2750148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9B045-897C-48F6-9979-BCFA24B8AEA9}"/>
              </a:ext>
            </a:extLst>
          </p:cNvPr>
          <p:cNvSpPr>
            <a:spLocks noGrp="1"/>
          </p:cNvSpPr>
          <p:nvPr>
            <p:ph type="title"/>
          </p:nvPr>
        </p:nvSpPr>
        <p:spPr/>
        <p:txBody>
          <a:bodyPr>
            <a:normAutofit/>
          </a:bodyPr>
          <a:lstStyle/>
          <a:p>
            <a:r>
              <a:rPr lang="en-US" sz="4000" b="1" i="0" u="none" strike="noStrike" baseline="0" dirty="0">
                <a:solidFill>
                  <a:srgbClr val="221F1F"/>
                </a:solidFill>
                <a:latin typeface="Times New Roman" panose="02020603050405020304" pitchFamily="18" charset="0"/>
              </a:rPr>
              <a:t>When to Apply Value Analysis</a:t>
            </a:r>
            <a:endParaRPr lang="en-US" sz="4000" dirty="0"/>
          </a:p>
        </p:txBody>
      </p:sp>
      <p:sp>
        <p:nvSpPr>
          <p:cNvPr id="3" name="Content Placeholder 2">
            <a:extLst>
              <a:ext uri="{FF2B5EF4-FFF2-40B4-BE49-F238E27FC236}">
                <a16:creationId xmlns:a16="http://schemas.microsoft.com/office/drawing/2014/main" id="{003D52A3-C664-4A60-B21F-7242EDFEE3BA}"/>
              </a:ext>
            </a:extLst>
          </p:cNvPr>
          <p:cNvSpPr>
            <a:spLocks noGrp="1"/>
          </p:cNvSpPr>
          <p:nvPr>
            <p:ph idx="1"/>
          </p:nvPr>
        </p:nvSpPr>
        <p:spPr>
          <a:xfrm>
            <a:off x="838200" y="1690688"/>
            <a:ext cx="10515600" cy="4719224"/>
          </a:xfrm>
        </p:spPr>
        <p:txBody>
          <a:bodyPr>
            <a:normAutofit fontScale="92500"/>
          </a:bodyPr>
          <a:lstStyle/>
          <a:p>
            <a:pPr marL="0" indent="0" algn="just">
              <a:buNone/>
            </a:pPr>
            <a:r>
              <a:rPr lang="en-US" dirty="0">
                <a:latin typeface="Times New Roman" panose="02020603050405020304" pitchFamily="18" charset="0"/>
                <a:cs typeface="Times New Roman" panose="02020603050405020304" pitchFamily="18" charset="0"/>
              </a:rPr>
              <a:t>If one or more of the following symptoms are present, starting a VA program will almost certainly produce excellent results:</a:t>
            </a:r>
          </a:p>
          <a:p>
            <a:pPr algn="just"/>
            <a:r>
              <a:rPr lang="en-US" b="0" i="0" u="none" strike="noStrike" baseline="0" dirty="0">
                <a:solidFill>
                  <a:srgbClr val="221F1F"/>
                </a:solidFill>
                <a:latin typeface="Times New Roman" panose="02020603050405020304" pitchFamily="18" charset="0"/>
                <a:cs typeface="Times New Roman" panose="02020603050405020304" pitchFamily="18" charset="0"/>
              </a:rPr>
              <a:t>Company’s products show decline in sales.</a:t>
            </a:r>
          </a:p>
          <a:p>
            <a:pPr algn="just"/>
            <a:r>
              <a:rPr lang="en-US" b="0" i="0" u="none" strike="noStrike" baseline="0" dirty="0">
                <a:solidFill>
                  <a:srgbClr val="221F1F"/>
                </a:solidFill>
                <a:latin typeface="Times New Roman" panose="02020603050405020304" pitchFamily="18" charset="0"/>
                <a:cs typeface="Times New Roman" panose="02020603050405020304" pitchFamily="18" charset="0"/>
              </a:rPr>
              <a:t>Company’s prices are higher than those of its competitors.</a:t>
            </a:r>
          </a:p>
          <a:p>
            <a:pPr algn="just"/>
            <a:r>
              <a:rPr lang="en-US" b="0" i="0" u="none" strike="noStrike" baseline="0" dirty="0">
                <a:solidFill>
                  <a:srgbClr val="221F1F"/>
                </a:solidFill>
                <a:latin typeface="Times New Roman" panose="02020603050405020304" pitchFamily="18" charset="0"/>
                <a:cs typeface="Times New Roman" panose="02020603050405020304" pitchFamily="18" charset="0"/>
              </a:rPr>
              <a:t>Raw materials cost has grown disproportionate to the volume of production.</a:t>
            </a:r>
          </a:p>
          <a:p>
            <a:pPr algn="just"/>
            <a:r>
              <a:rPr lang="en-US" b="0" i="0" u="none" strike="noStrike" baseline="0" dirty="0">
                <a:solidFill>
                  <a:srgbClr val="221F1F"/>
                </a:solidFill>
                <a:latin typeface="Times New Roman" panose="02020603050405020304" pitchFamily="18" charset="0"/>
                <a:cs typeface="Times New Roman" panose="02020603050405020304" pitchFamily="18" charset="0"/>
              </a:rPr>
              <a:t>New designs are being introduced.</a:t>
            </a:r>
          </a:p>
          <a:p>
            <a:pPr algn="just"/>
            <a:r>
              <a:rPr lang="en-US" sz="2800" b="0" i="0" u="none" strike="noStrike" baseline="0" dirty="0">
                <a:solidFill>
                  <a:srgbClr val="221F1F"/>
                </a:solidFill>
                <a:latin typeface="Times New Roman" panose="02020603050405020304" pitchFamily="18" charset="0"/>
              </a:rPr>
              <a:t>The cost of manufacture is rising disproportionate to the volume of production.</a:t>
            </a:r>
          </a:p>
          <a:p>
            <a:pPr algn="just"/>
            <a:r>
              <a:rPr lang="en-US" sz="2800" b="0" i="0" u="none" strike="noStrike" baseline="0" dirty="0">
                <a:solidFill>
                  <a:srgbClr val="221F1F"/>
                </a:solidFill>
                <a:latin typeface="Times New Roman" panose="02020603050405020304" pitchFamily="18" charset="0"/>
              </a:rPr>
              <a:t>Rate of return on investment has a falling trend.</a:t>
            </a:r>
          </a:p>
          <a:p>
            <a:pPr algn="just"/>
            <a:r>
              <a:rPr lang="en-US" sz="2800" b="0" i="0" u="none" strike="noStrike" baseline="0" dirty="0">
                <a:solidFill>
                  <a:srgbClr val="221F1F"/>
                </a:solidFill>
                <a:latin typeface="Times New Roman" panose="02020603050405020304" pitchFamily="18" charset="0"/>
              </a:rPr>
              <a:t>Inability of the firm to meet its delivery commitments.</a:t>
            </a:r>
            <a:endParaRPr lang="en-US" dirty="0"/>
          </a:p>
          <a:p>
            <a:pPr algn="l"/>
            <a:endParaRPr lang="en-US" b="0" i="0" u="none" strike="noStrike" baseline="0" dirty="0">
              <a:solidFill>
                <a:srgbClr val="221F1F"/>
              </a:solidFill>
              <a:latin typeface="Times New Roman" panose="02020603050405020304" pitchFamily="18" charset="0"/>
              <a:cs typeface="Times New Roman" panose="02020603050405020304" pitchFamily="18" charset="0"/>
            </a:endParaRPr>
          </a:p>
          <a:p>
            <a:pPr marL="0" indent="0" algn="l">
              <a:buNone/>
            </a:pPr>
            <a:endParaRPr lang="en-US" b="0" i="0" u="none" strike="noStrike" baseline="0" dirty="0">
              <a:solidFill>
                <a:srgbClr val="221F1F"/>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888556F-907F-4E16-A34E-BBC9DE2DA67E}"/>
              </a:ext>
            </a:extLst>
          </p:cNvPr>
          <p:cNvSpPr>
            <a:spLocks noGrp="1"/>
          </p:cNvSpPr>
          <p:nvPr>
            <p:ph type="sldNum" sz="quarter" idx="12"/>
          </p:nvPr>
        </p:nvSpPr>
        <p:spPr/>
        <p:txBody>
          <a:bodyPr/>
          <a:lstStyle/>
          <a:p>
            <a:fld id="{C1F96311-218E-4C1C-9A8B-C08DA7EB54F2}" type="slidenum">
              <a:rPr lang="en-US" smtClean="0"/>
              <a:t>2</a:t>
            </a:fld>
            <a:endParaRPr lang="en-US"/>
          </a:p>
        </p:txBody>
      </p:sp>
    </p:spTree>
    <p:extLst>
      <p:ext uri="{BB962C8B-B14F-4D97-AF65-F5344CB8AC3E}">
        <p14:creationId xmlns:p14="http://schemas.microsoft.com/office/powerpoint/2010/main" val="1884207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3D71A-E2D7-42C2-A555-24BDB303E060}"/>
              </a:ext>
            </a:extLst>
          </p:cNvPr>
          <p:cNvSpPr>
            <a:spLocks noGrp="1"/>
          </p:cNvSpPr>
          <p:nvPr>
            <p:ph type="title"/>
          </p:nvPr>
        </p:nvSpPr>
        <p:spPr>
          <a:xfrm>
            <a:off x="838200" y="681037"/>
            <a:ext cx="10515600" cy="920336"/>
          </a:xfrm>
        </p:spPr>
        <p:txBody>
          <a:bodyPr>
            <a:normAutofit/>
          </a:bodyPr>
          <a:lstStyle/>
          <a:p>
            <a:r>
              <a:rPr lang="en-US" sz="3200" b="0" i="0" u="none" strike="noStrike" baseline="0" dirty="0">
                <a:solidFill>
                  <a:srgbClr val="221F1F"/>
                </a:solidFill>
                <a:latin typeface="Times New Roman" panose="02020603050405020304" pitchFamily="18" charset="0"/>
              </a:rPr>
              <a:t>Aims of Value Engineering</a:t>
            </a:r>
            <a:endParaRPr lang="en-US" sz="3200" dirty="0"/>
          </a:p>
        </p:txBody>
      </p:sp>
      <p:sp>
        <p:nvSpPr>
          <p:cNvPr id="3" name="Content Placeholder 2">
            <a:extLst>
              <a:ext uri="{FF2B5EF4-FFF2-40B4-BE49-F238E27FC236}">
                <a16:creationId xmlns:a16="http://schemas.microsoft.com/office/drawing/2014/main" id="{FF05A784-0DF1-4954-AC5C-BF8F921B5341}"/>
              </a:ext>
            </a:extLst>
          </p:cNvPr>
          <p:cNvSpPr>
            <a:spLocks noGrp="1"/>
          </p:cNvSpPr>
          <p:nvPr>
            <p:ph idx="1"/>
          </p:nvPr>
        </p:nvSpPr>
        <p:spPr/>
        <p:txBody>
          <a:bodyPr>
            <a:normAutofit/>
          </a:bodyPr>
          <a:lstStyle/>
          <a:p>
            <a:pPr algn="l"/>
            <a:r>
              <a:rPr lang="en-US" b="0" i="0" u="none" strike="noStrike" baseline="0" dirty="0">
                <a:solidFill>
                  <a:srgbClr val="221F1F"/>
                </a:solidFill>
                <a:latin typeface="Times New Roman" panose="02020603050405020304" pitchFamily="18" charset="0"/>
                <a:cs typeface="Times New Roman" panose="02020603050405020304" pitchFamily="18" charset="0"/>
              </a:rPr>
              <a:t>Simplify the product.</a:t>
            </a:r>
          </a:p>
          <a:p>
            <a:pPr algn="l"/>
            <a:r>
              <a:rPr lang="en-US" b="0" i="0" u="none" strike="noStrike" baseline="0" dirty="0">
                <a:solidFill>
                  <a:srgbClr val="221F1F"/>
                </a:solidFill>
                <a:latin typeface="Times New Roman" panose="02020603050405020304" pitchFamily="18" charset="0"/>
                <a:cs typeface="Times New Roman" panose="02020603050405020304" pitchFamily="18" charset="0"/>
              </a:rPr>
              <a:t>Use (new) cheaper and better materials.</a:t>
            </a:r>
          </a:p>
          <a:p>
            <a:pPr algn="l"/>
            <a:r>
              <a:rPr lang="en-US" b="0" i="0" u="none" strike="noStrike" baseline="0" dirty="0">
                <a:solidFill>
                  <a:srgbClr val="221F1F"/>
                </a:solidFill>
                <a:latin typeface="Times New Roman" panose="02020603050405020304" pitchFamily="18" charset="0"/>
                <a:cs typeface="Times New Roman" panose="02020603050405020304" pitchFamily="18" charset="0"/>
              </a:rPr>
              <a:t>Modify and improve product design.</a:t>
            </a:r>
          </a:p>
          <a:p>
            <a:pPr algn="l"/>
            <a:r>
              <a:rPr lang="en-US" b="0" i="0" u="none" strike="noStrike" baseline="0" dirty="0">
                <a:solidFill>
                  <a:srgbClr val="221F1F"/>
                </a:solidFill>
                <a:latin typeface="Times New Roman" panose="02020603050405020304" pitchFamily="18" charset="0"/>
                <a:cs typeface="Times New Roman" panose="02020603050405020304" pitchFamily="18" charset="0"/>
              </a:rPr>
              <a:t>Use efficient processes.</a:t>
            </a:r>
          </a:p>
          <a:p>
            <a:pPr algn="l"/>
            <a:r>
              <a:rPr lang="en-US" b="0" i="0" u="none" strike="noStrike" baseline="0" dirty="0">
                <a:solidFill>
                  <a:srgbClr val="221F1F"/>
                </a:solidFill>
                <a:latin typeface="Times New Roman" panose="02020603050405020304" pitchFamily="18" charset="0"/>
                <a:cs typeface="Times New Roman" panose="02020603050405020304" pitchFamily="18" charset="0"/>
              </a:rPr>
              <a:t>Reduce the product cost.</a:t>
            </a:r>
          </a:p>
          <a:p>
            <a:pPr algn="l"/>
            <a:r>
              <a:rPr lang="en-US" b="0" i="0" u="none" strike="noStrike" baseline="0" dirty="0">
                <a:solidFill>
                  <a:srgbClr val="221F1F"/>
                </a:solidFill>
                <a:latin typeface="Times New Roman" panose="02020603050405020304" pitchFamily="18" charset="0"/>
                <a:cs typeface="Times New Roman" panose="02020603050405020304" pitchFamily="18" charset="0"/>
              </a:rPr>
              <a:t>Increase the utility of the product by economical means.</a:t>
            </a:r>
          </a:p>
          <a:p>
            <a:pPr algn="l"/>
            <a:r>
              <a:rPr lang="en-US" b="0" i="0" u="none" strike="noStrike" baseline="0" dirty="0">
                <a:solidFill>
                  <a:srgbClr val="221F1F"/>
                </a:solidFill>
                <a:latin typeface="Times New Roman" panose="02020603050405020304" pitchFamily="18" charset="0"/>
                <a:cs typeface="Times New Roman" panose="02020603050405020304" pitchFamily="18" charset="0"/>
              </a:rPr>
              <a:t>Save money or increase the profits.</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EA1416F-A350-4328-B517-88101CF87E82}"/>
              </a:ext>
            </a:extLst>
          </p:cNvPr>
          <p:cNvSpPr>
            <a:spLocks noGrp="1"/>
          </p:cNvSpPr>
          <p:nvPr>
            <p:ph type="sldNum" sz="quarter" idx="12"/>
          </p:nvPr>
        </p:nvSpPr>
        <p:spPr/>
        <p:txBody>
          <a:bodyPr/>
          <a:lstStyle/>
          <a:p>
            <a:fld id="{C1F96311-218E-4C1C-9A8B-C08DA7EB54F2}" type="slidenum">
              <a:rPr lang="en-US" smtClean="0"/>
              <a:t>3</a:t>
            </a:fld>
            <a:endParaRPr lang="en-US"/>
          </a:p>
        </p:txBody>
      </p:sp>
    </p:spTree>
    <p:extLst>
      <p:ext uri="{BB962C8B-B14F-4D97-AF65-F5344CB8AC3E}">
        <p14:creationId xmlns:p14="http://schemas.microsoft.com/office/powerpoint/2010/main" val="3378766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F89BF-7EEA-4ABA-9B91-35F04A5C403B}"/>
              </a:ext>
            </a:extLst>
          </p:cNvPr>
          <p:cNvSpPr>
            <a:spLocks noGrp="1"/>
          </p:cNvSpPr>
          <p:nvPr>
            <p:ph type="title"/>
          </p:nvPr>
        </p:nvSpPr>
        <p:spPr/>
        <p:txBody>
          <a:bodyPr>
            <a:normAutofit/>
          </a:bodyPr>
          <a:lstStyle/>
          <a:p>
            <a:r>
              <a:rPr lang="en-US" sz="3200" b="1" i="0" u="none" strike="noStrike" baseline="0" dirty="0">
                <a:solidFill>
                  <a:srgbClr val="221F1F"/>
                </a:solidFill>
                <a:latin typeface="Times New Roman" panose="02020603050405020304" pitchFamily="18" charset="0"/>
              </a:rPr>
              <a:t>Value Engineering Procedure</a:t>
            </a:r>
            <a:endParaRPr lang="en-US" sz="3200" dirty="0"/>
          </a:p>
        </p:txBody>
      </p:sp>
      <p:sp>
        <p:nvSpPr>
          <p:cNvPr id="3" name="Content Placeholder 2">
            <a:extLst>
              <a:ext uri="{FF2B5EF4-FFF2-40B4-BE49-F238E27FC236}">
                <a16:creationId xmlns:a16="http://schemas.microsoft.com/office/drawing/2014/main" id="{DD5FEC82-1659-48B5-ADFB-798466B937A9}"/>
              </a:ext>
            </a:extLst>
          </p:cNvPr>
          <p:cNvSpPr>
            <a:spLocks noGrp="1"/>
          </p:cNvSpPr>
          <p:nvPr>
            <p:ph idx="1"/>
          </p:nvPr>
        </p:nvSpPr>
        <p:spPr>
          <a:xfrm>
            <a:off x="838200" y="1690688"/>
            <a:ext cx="10515600" cy="4351338"/>
          </a:xfrm>
        </p:spPr>
        <p:txBody>
          <a:bodyPr>
            <a:normAutofit/>
          </a:bodyPr>
          <a:lstStyle/>
          <a:p>
            <a:pPr marL="0" indent="0" algn="just">
              <a:buNone/>
            </a:pPr>
            <a:r>
              <a:rPr lang="en-US" b="0" i="0" u="none" strike="noStrike" baseline="0" dirty="0">
                <a:solidFill>
                  <a:srgbClr val="221F1F"/>
                </a:solidFill>
                <a:latin typeface="Times New Roman" panose="02020603050405020304" pitchFamily="18" charset="0"/>
              </a:rPr>
              <a:t>The basic steps of value engineering are as follows:</a:t>
            </a:r>
          </a:p>
          <a:p>
            <a:pPr algn="just"/>
            <a:r>
              <a:rPr lang="en-US" b="0" i="0" u="none" strike="noStrike" baseline="0" dirty="0">
                <a:solidFill>
                  <a:srgbClr val="221F1F"/>
                </a:solidFill>
                <a:latin typeface="Times New Roman" panose="02020603050405020304" pitchFamily="18" charset="0"/>
              </a:rPr>
              <a:t>(a) Blast 	 (</a:t>
            </a:r>
            <a:r>
              <a:rPr lang="en-US" b="0" i="0" u="none" strike="noStrike" baseline="0" dirty="0" err="1">
                <a:solidFill>
                  <a:srgbClr val="221F1F"/>
                </a:solidFill>
                <a:latin typeface="Times New Roman" panose="02020603050405020304" pitchFamily="18" charset="0"/>
              </a:rPr>
              <a:t>i</a:t>
            </a:r>
            <a:r>
              <a:rPr lang="en-US" b="0" i="0" u="none" strike="noStrike" baseline="0" dirty="0">
                <a:solidFill>
                  <a:srgbClr val="221F1F"/>
                </a:solidFill>
                <a:latin typeface="Times New Roman" panose="02020603050405020304" pitchFamily="18" charset="0"/>
              </a:rPr>
              <a:t>) Identify the product.</a:t>
            </a:r>
          </a:p>
          <a:p>
            <a:pPr marL="0" indent="0" algn="just">
              <a:buNone/>
            </a:pPr>
            <a:r>
              <a:rPr lang="en-US" b="0" i="0" u="none" strike="noStrike" baseline="0" dirty="0">
                <a:solidFill>
                  <a:srgbClr val="221F1F"/>
                </a:solidFill>
                <a:latin typeface="Times New Roman" panose="02020603050405020304" pitchFamily="18" charset="0"/>
              </a:rPr>
              <a:t>	 	 (ii) Collect relevant information.</a:t>
            </a:r>
          </a:p>
          <a:p>
            <a:pPr marL="0" indent="0" algn="just">
              <a:buNone/>
            </a:pPr>
            <a:r>
              <a:rPr lang="en-US" b="0" i="0" u="none" strike="noStrike" baseline="0" dirty="0">
                <a:solidFill>
                  <a:srgbClr val="221F1F"/>
                </a:solidFill>
                <a:latin typeface="Times New Roman" panose="02020603050405020304" pitchFamily="18" charset="0"/>
              </a:rPr>
              <a:t>	 	(iii) Define different functions.</a:t>
            </a:r>
          </a:p>
          <a:p>
            <a:pPr algn="just"/>
            <a:r>
              <a:rPr lang="en-US" b="0" i="0" u="none" strike="noStrike" baseline="0" dirty="0">
                <a:solidFill>
                  <a:srgbClr val="221F1F"/>
                </a:solidFill>
                <a:latin typeface="Times New Roman" panose="02020603050405020304" pitchFamily="18" charset="0"/>
              </a:rPr>
              <a:t>(b) Create 	(iv) Different alternatives.</a:t>
            </a:r>
          </a:p>
          <a:p>
            <a:pPr marL="0" indent="0" algn="just">
              <a:buNone/>
            </a:pPr>
            <a:r>
              <a:rPr lang="en-US" b="0" i="0" u="none" strike="noStrike" baseline="0" dirty="0">
                <a:solidFill>
                  <a:srgbClr val="221F1F"/>
                </a:solidFill>
                <a:latin typeface="Times New Roman" panose="02020603050405020304" pitchFamily="18" charset="0"/>
              </a:rPr>
              <a:t>		(v) Critically evaluate the alternatives.</a:t>
            </a:r>
          </a:p>
          <a:p>
            <a:pPr algn="just"/>
            <a:r>
              <a:rPr lang="en-US" b="0" i="0" u="none" strike="noStrike" baseline="0" dirty="0">
                <a:solidFill>
                  <a:srgbClr val="221F1F"/>
                </a:solidFill>
                <a:latin typeface="Times New Roman" panose="02020603050405020304" pitchFamily="18" charset="0"/>
              </a:rPr>
              <a:t>(c) Refine	(vi) Develop the best alternative.</a:t>
            </a:r>
          </a:p>
          <a:p>
            <a:pPr marL="0" indent="0" algn="just">
              <a:buNone/>
            </a:pPr>
            <a:r>
              <a:rPr lang="en-US" b="0" i="0" u="none" strike="noStrike" baseline="0" dirty="0">
                <a:solidFill>
                  <a:srgbClr val="221F1F"/>
                </a:solidFill>
                <a:latin typeface="Times New Roman" panose="02020603050405020304" pitchFamily="18" charset="0"/>
              </a:rPr>
              <a:t>		(vii) Implement the alternative.</a:t>
            </a:r>
            <a:endParaRPr lang="en-US" dirty="0"/>
          </a:p>
        </p:txBody>
      </p:sp>
      <p:sp>
        <p:nvSpPr>
          <p:cNvPr id="4" name="Slide Number Placeholder 3">
            <a:extLst>
              <a:ext uri="{FF2B5EF4-FFF2-40B4-BE49-F238E27FC236}">
                <a16:creationId xmlns:a16="http://schemas.microsoft.com/office/drawing/2014/main" id="{0C7BB99D-1669-4AAD-9330-6355814EE2CA}"/>
              </a:ext>
            </a:extLst>
          </p:cNvPr>
          <p:cNvSpPr>
            <a:spLocks noGrp="1"/>
          </p:cNvSpPr>
          <p:nvPr>
            <p:ph type="sldNum" sz="quarter" idx="12"/>
          </p:nvPr>
        </p:nvSpPr>
        <p:spPr/>
        <p:txBody>
          <a:bodyPr/>
          <a:lstStyle/>
          <a:p>
            <a:fld id="{C1F96311-218E-4C1C-9A8B-C08DA7EB54F2}" type="slidenum">
              <a:rPr lang="en-US" smtClean="0"/>
              <a:t>4</a:t>
            </a:fld>
            <a:endParaRPr lang="en-US"/>
          </a:p>
        </p:txBody>
      </p:sp>
    </p:spTree>
    <p:extLst>
      <p:ext uri="{BB962C8B-B14F-4D97-AF65-F5344CB8AC3E}">
        <p14:creationId xmlns:p14="http://schemas.microsoft.com/office/powerpoint/2010/main" val="1497804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79149-008D-42C0-9248-6F377D85EDF6}"/>
              </a:ext>
            </a:extLst>
          </p:cNvPr>
          <p:cNvSpPr>
            <a:spLocks noGrp="1"/>
          </p:cNvSpPr>
          <p:nvPr>
            <p:ph type="title"/>
          </p:nvPr>
        </p:nvSpPr>
        <p:spPr>
          <a:xfrm>
            <a:off x="838200" y="681036"/>
            <a:ext cx="10515600" cy="789955"/>
          </a:xfrm>
        </p:spPr>
        <p:txBody>
          <a:bodyPr>
            <a:normAutofit/>
          </a:bodyPr>
          <a:lstStyle/>
          <a:p>
            <a:pPr algn="ctr"/>
            <a:r>
              <a:rPr lang="en-US" sz="4000" b="1" i="0" u="none" strike="noStrike" baseline="0" dirty="0">
                <a:latin typeface="Times New Roman" panose="02020603050405020304" pitchFamily="18" charset="0"/>
              </a:rPr>
              <a:t>MAKE OR BUY DECISIONS</a:t>
            </a:r>
            <a:endParaRPr lang="en-US" sz="4000" dirty="0"/>
          </a:p>
        </p:txBody>
      </p:sp>
      <p:sp>
        <p:nvSpPr>
          <p:cNvPr id="3" name="Content Placeholder 2">
            <a:extLst>
              <a:ext uri="{FF2B5EF4-FFF2-40B4-BE49-F238E27FC236}">
                <a16:creationId xmlns:a16="http://schemas.microsoft.com/office/drawing/2014/main" id="{745E0B68-783D-4FA6-958F-C1DE02680675}"/>
              </a:ext>
            </a:extLst>
          </p:cNvPr>
          <p:cNvSpPr>
            <a:spLocks noGrp="1"/>
          </p:cNvSpPr>
          <p:nvPr>
            <p:ph idx="1"/>
          </p:nvPr>
        </p:nvSpPr>
        <p:spPr>
          <a:xfrm>
            <a:off x="838200" y="2054087"/>
            <a:ext cx="10515600" cy="4122876"/>
          </a:xfrm>
        </p:spPr>
        <p:txBody>
          <a:bodyPr>
            <a:normAutofit/>
          </a:bodyPr>
          <a:lstStyle/>
          <a:p>
            <a:pPr algn="just"/>
            <a:r>
              <a:rPr lang="en-US" b="0" i="0" u="none" strike="noStrike" baseline="0" dirty="0">
                <a:latin typeface="Times New Roman" panose="02020603050405020304" pitchFamily="18" charset="0"/>
              </a:rPr>
              <a:t>In the process of carrying out business activities of an organization, a component/product can be made within the organization or bought from a subcontractor; each decision involves its own costs.</a:t>
            </a:r>
          </a:p>
          <a:p>
            <a:pPr algn="just"/>
            <a:r>
              <a:rPr lang="en-US" b="0" i="0" u="none" strike="noStrike" baseline="0" dirty="0">
                <a:latin typeface="Times New Roman" panose="02020603050405020304" pitchFamily="18" charset="0"/>
              </a:rPr>
              <a:t>The Organization should evaluate the costs and benefits of manufacturing a product or product component against purchasing it and then select the alternative which results in the lower cost.</a:t>
            </a:r>
            <a:endParaRPr lang="en-US" dirty="0"/>
          </a:p>
        </p:txBody>
      </p:sp>
      <p:sp>
        <p:nvSpPr>
          <p:cNvPr id="4" name="Slide Number Placeholder 3">
            <a:extLst>
              <a:ext uri="{FF2B5EF4-FFF2-40B4-BE49-F238E27FC236}">
                <a16:creationId xmlns:a16="http://schemas.microsoft.com/office/drawing/2014/main" id="{8781FC34-4CD0-49A5-893A-B1C59101E660}"/>
              </a:ext>
            </a:extLst>
          </p:cNvPr>
          <p:cNvSpPr>
            <a:spLocks noGrp="1"/>
          </p:cNvSpPr>
          <p:nvPr>
            <p:ph type="sldNum" sz="quarter" idx="12"/>
          </p:nvPr>
        </p:nvSpPr>
        <p:spPr/>
        <p:txBody>
          <a:bodyPr/>
          <a:lstStyle/>
          <a:p>
            <a:fld id="{C1F96311-218E-4C1C-9A8B-C08DA7EB54F2}" type="slidenum">
              <a:rPr lang="en-US" smtClean="0"/>
              <a:t>5</a:t>
            </a:fld>
            <a:endParaRPr lang="en-US"/>
          </a:p>
        </p:txBody>
      </p:sp>
    </p:spTree>
    <p:extLst>
      <p:ext uri="{BB962C8B-B14F-4D97-AF65-F5344CB8AC3E}">
        <p14:creationId xmlns:p14="http://schemas.microsoft.com/office/powerpoint/2010/main" val="3799587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D696D-85F7-41B6-B34E-C395C1C4D93F}"/>
              </a:ext>
            </a:extLst>
          </p:cNvPr>
          <p:cNvSpPr>
            <a:spLocks noGrp="1"/>
          </p:cNvSpPr>
          <p:nvPr>
            <p:ph type="title"/>
          </p:nvPr>
        </p:nvSpPr>
        <p:spPr>
          <a:xfrm>
            <a:off x="838200" y="633204"/>
            <a:ext cx="10515600" cy="908810"/>
          </a:xfrm>
        </p:spPr>
        <p:txBody>
          <a:bodyPr>
            <a:normAutofit/>
          </a:bodyPr>
          <a:lstStyle/>
          <a:p>
            <a:pPr algn="ctr"/>
            <a:r>
              <a:rPr lang="en-US" sz="4000" b="1" i="0" u="none" strike="noStrike" baseline="0" dirty="0">
                <a:solidFill>
                  <a:srgbClr val="221F1F"/>
                </a:solidFill>
                <a:latin typeface="Times New Roman" panose="02020603050405020304" pitchFamily="18" charset="0"/>
              </a:rPr>
              <a:t>Criteria for Make or Buy</a:t>
            </a:r>
            <a:endParaRPr lang="en-US" sz="4000" dirty="0"/>
          </a:p>
        </p:txBody>
      </p:sp>
      <p:sp>
        <p:nvSpPr>
          <p:cNvPr id="3" name="Content Placeholder 2">
            <a:extLst>
              <a:ext uri="{FF2B5EF4-FFF2-40B4-BE49-F238E27FC236}">
                <a16:creationId xmlns:a16="http://schemas.microsoft.com/office/drawing/2014/main" id="{80D9F8B3-9853-49D9-BA0A-3060D7F9CBD1}"/>
              </a:ext>
            </a:extLst>
          </p:cNvPr>
          <p:cNvSpPr>
            <a:spLocks noGrp="1"/>
          </p:cNvSpPr>
          <p:nvPr>
            <p:ph idx="1"/>
          </p:nvPr>
        </p:nvSpPr>
        <p:spPr>
          <a:xfrm>
            <a:off x="838200" y="1656522"/>
            <a:ext cx="10515600" cy="4520441"/>
          </a:xfrm>
        </p:spPr>
        <p:txBody>
          <a:bodyPr>
            <a:noAutofit/>
          </a:bodyPr>
          <a:lstStyle/>
          <a:p>
            <a:pPr marL="0" indent="0" algn="just">
              <a:buNone/>
            </a:pPr>
            <a:r>
              <a:rPr lang="en-US" b="1" i="0" u="none" strike="noStrike" baseline="0" dirty="0">
                <a:solidFill>
                  <a:srgbClr val="221F1F"/>
                </a:solidFill>
                <a:latin typeface="Times New Roman" panose="02020603050405020304" pitchFamily="18" charset="0"/>
              </a:rPr>
              <a:t>Criteria for make</a:t>
            </a:r>
          </a:p>
          <a:p>
            <a:pPr algn="just"/>
            <a:r>
              <a:rPr lang="en-US" b="0" i="0" u="none" strike="noStrike" baseline="0" dirty="0">
                <a:solidFill>
                  <a:srgbClr val="221F1F"/>
                </a:solidFill>
                <a:latin typeface="Times New Roman" panose="02020603050405020304" pitchFamily="18" charset="0"/>
              </a:rPr>
              <a:t>The finished product can be made cheaper by the firm than by outside suppliers.</a:t>
            </a:r>
          </a:p>
          <a:p>
            <a:pPr algn="just"/>
            <a:r>
              <a:rPr lang="en-US" b="0" i="0" u="none" strike="noStrike" baseline="0" dirty="0">
                <a:solidFill>
                  <a:srgbClr val="221F1F"/>
                </a:solidFill>
                <a:latin typeface="Times New Roman" panose="02020603050405020304" pitchFamily="18" charset="0"/>
              </a:rPr>
              <a:t>The finished product is being manufactured only by a limited number of outside firms which are unable to meet the demand.</a:t>
            </a:r>
          </a:p>
          <a:p>
            <a:pPr algn="just"/>
            <a:r>
              <a:rPr lang="en-US" b="0" i="0" u="none" strike="noStrike" baseline="0" dirty="0">
                <a:solidFill>
                  <a:srgbClr val="221F1F"/>
                </a:solidFill>
                <a:latin typeface="Times New Roman" panose="02020603050405020304" pitchFamily="18" charset="0"/>
              </a:rPr>
              <a:t>The part has an importance for the firm and requires extremely close quality control.</a:t>
            </a:r>
          </a:p>
          <a:p>
            <a:pPr algn="just"/>
            <a:r>
              <a:rPr lang="en-US" b="0" i="0" u="none" strike="noStrike" baseline="0" dirty="0">
                <a:solidFill>
                  <a:srgbClr val="221F1F"/>
                </a:solidFill>
                <a:latin typeface="Times New Roman" panose="02020603050405020304" pitchFamily="18" charset="0"/>
              </a:rPr>
              <a:t>The part can be manufactured with the firm’s existing facilities and similar to other items in which the company has manufacturing experience.</a:t>
            </a:r>
            <a:endParaRPr lang="en-US" dirty="0"/>
          </a:p>
        </p:txBody>
      </p:sp>
      <p:sp>
        <p:nvSpPr>
          <p:cNvPr id="4" name="Slide Number Placeholder 3">
            <a:extLst>
              <a:ext uri="{FF2B5EF4-FFF2-40B4-BE49-F238E27FC236}">
                <a16:creationId xmlns:a16="http://schemas.microsoft.com/office/drawing/2014/main" id="{8BEAF9EC-3DD3-49ED-829F-8973C7226635}"/>
              </a:ext>
            </a:extLst>
          </p:cNvPr>
          <p:cNvSpPr>
            <a:spLocks noGrp="1"/>
          </p:cNvSpPr>
          <p:nvPr>
            <p:ph type="sldNum" sz="quarter" idx="12"/>
          </p:nvPr>
        </p:nvSpPr>
        <p:spPr/>
        <p:txBody>
          <a:bodyPr/>
          <a:lstStyle/>
          <a:p>
            <a:fld id="{C1F96311-218E-4C1C-9A8B-C08DA7EB54F2}" type="slidenum">
              <a:rPr lang="en-US" smtClean="0"/>
              <a:t>6</a:t>
            </a:fld>
            <a:endParaRPr lang="en-US"/>
          </a:p>
        </p:txBody>
      </p:sp>
    </p:spTree>
    <p:extLst>
      <p:ext uri="{BB962C8B-B14F-4D97-AF65-F5344CB8AC3E}">
        <p14:creationId xmlns:p14="http://schemas.microsoft.com/office/powerpoint/2010/main" val="1466723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B3E562-9AED-4E73-B3D9-FB782275C5B4}"/>
              </a:ext>
            </a:extLst>
          </p:cNvPr>
          <p:cNvSpPr>
            <a:spLocks noGrp="1"/>
          </p:cNvSpPr>
          <p:nvPr>
            <p:ph idx="1"/>
          </p:nvPr>
        </p:nvSpPr>
        <p:spPr>
          <a:xfrm>
            <a:off x="838200" y="861391"/>
            <a:ext cx="10515600" cy="5315572"/>
          </a:xfrm>
        </p:spPr>
        <p:txBody>
          <a:bodyPr>
            <a:noAutofit/>
          </a:bodyPr>
          <a:lstStyle/>
          <a:p>
            <a:pPr marL="0" indent="0" algn="just">
              <a:buNone/>
            </a:pPr>
            <a:r>
              <a:rPr lang="en-US" b="1" i="0" u="none" strike="noStrike" baseline="0" dirty="0">
                <a:solidFill>
                  <a:srgbClr val="221F1F"/>
                </a:solidFill>
                <a:latin typeface="Times New Roman" panose="02020603050405020304" pitchFamily="18" charset="0"/>
              </a:rPr>
              <a:t>Criteria for buy</a:t>
            </a:r>
          </a:p>
          <a:p>
            <a:pPr algn="just"/>
            <a:r>
              <a:rPr lang="en-US" b="0" i="0" u="none" strike="noStrike" baseline="0" dirty="0">
                <a:solidFill>
                  <a:srgbClr val="221F1F"/>
                </a:solidFill>
                <a:latin typeface="Times New Roman" panose="02020603050405020304" pitchFamily="18" charset="0"/>
              </a:rPr>
              <a:t>Requires high investments on facilities which are already available at suppliers plant.</a:t>
            </a:r>
          </a:p>
          <a:p>
            <a:pPr algn="just"/>
            <a:r>
              <a:rPr lang="en-US" b="0" i="0" u="none" strike="noStrike" baseline="0" dirty="0">
                <a:solidFill>
                  <a:srgbClr val="221F1F"/>
                </a:solidFill>
                <a:latin typeface="Times New Roman" panose="02020603050405020304" pitchFamily="18" charset="0"/>
              </a:rPr>
              <a:t>The company does not have facilities to make it and there are more profitable opportunities for investing company’s capital.</a:t>
            </a:r>
          </a:p>
          <a:p>
            <a:pPr algn="just"/>
            <a:r>
              <a:rPr lang="en-US" b="0" i="0" u="none" strike="noStrike" baseline="0" dirty="0">
                <a:solidFill>
                  <a:srgbClr val="221F1F"/>
                </a:solidFill>
                <a:latin typeface="Times New Roman" panose="02020603050405020304" pitchFamily="18" charset="0"/>
              </a:rPr>
              <a:t>Existing facilities of the company can be used more economically to make other parts.</a:t>
            </a:r>
          </a:p>
          <a:p>
            <a:pPr algn="just"/>
            <a:r>
              <a:rPr lang="en-US" b="0" i="0" u="none" strike="noStrike" baseline="0" dirty="0">
                <a:solidFill>
                  <a:srgbClr val="221F1F"/>
                </a:solidFill>
                <a:latin typeface="Times New Roman" panose="02020603050405020304" pitchFamily="18" charset="0"/>
              </a:rPr>
              <a:t>The skill of personnel employed by the company is not readily adaptable to make the part.</a:t>
            </a:r>
          </a:p>
          <a:p>
            <a:pPr algn="just"/>
            <a:r>
              <a:rPr lang="en-US" b="0" i="0" u="none" strike="noStrike" baseline="0" dirty="0">
                <a:solidFill>
                  <a:srgbClr val="221F1F"/>
                </a:solidFill>
                <a:latin typeface="Times New Roman" panose="02020603050405020304" pitchFamily="18" charset="0"/>
              </a:rPr>
              <a:t>Patent or other legal barriers prevent the company for making the part.</a:t>
            </a:r>
          </a:p>
          <a:p>
            <a:pPr algn="just"/>
            <a:r>
              <a:rPr lang="en-US" b="0" i="0" u="none" strike="noStrike" baseline="0" dirty="0">
                <a:solidFill>
                  <a:srgbClr val="221F1F"/>
                </a:solidFill>
                <a:latin typeface="Times New Roman" panose="02020603050405020304" pitchFamily="18" charset="0"/>
              </a:rPr>
              <a:t>Demand for the part is either temporary or seasonal.</a:t>
            </a:r>
            <a:endParaRPr lang="en-US" dirty="0"/>
          </a:p>
        </p:txBody>
      </p:sp>
      <p:sp>
        <p:nvSpPr>
          <p:cNvPr id="2" name="Slide Number Placeholder 1">
            <a:extLst>
              <a:ext uri="{FF2B5EF4-FFF2-40B4-BE49-F238E27FC236}">
                <a16:creationId xmlns:a16="http://schemas.microsoft.com/office/drawing/2014/main" id="{5E35FDE4-083D-4BEA-8632-6D12191006AD}"/>
              </a:ext>
            </a:extLst>
          </p:cNvPr>
          <p:cNvSpPr>
            <a:spLocks noGrp="1"/>
          </p:cNvSpPr>
          <p:nvPr>
            <p:ph type="sldNum" sz="quarter" idx="12"/>
          </p:nvPr>
        </p:nvSpPr>
        <p:spPr/>
        <p:txBody>
          <a:bodyPr/>
          <a:lstStyle/>
          <a:p>
            <a:fld id="{C1F96311-218E-4C1C-9A8B-C08DA7EB54F2}" type="slidenum">
              <a:rPr lang="en-US" smtClean="0"/>
              <a:t>7</a:t>
            </a:fld>
            <a:endParaRPr lang="en-US"/>
          </a:p>
        </p:txBody>
      </p:sp>
    </p:spTree>
    <p:extLst>
      <p:ext uri="{BB962C8B-B14F-4D97-AF65-F5344CB8AC3E}">
        <p14:creationId xmlns:p14="http://schemas.microsoft.com/office/powerpoint/2010/main" val="2955581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C9A20-17CE-4657-AD2E-FC7923345151}"/>
              </a:ext>
            </a:extLst>
          </p:cNvPr>
          <p:cNvSpPr>
            <a:spLocks noGrp="1"/>
          </p:cNvSpPr>
          <p:nvPr>
            <p:ph type="title"/>
          </p:nvPr>
        </p:nvSpPr>
        <p:spPr/>
        <p:txBody>
          <a:bodyPr>
            <a:normAutofit/>
          </a:bodyPr>
          <a:lstStyle/>
          <a:p>
            <a:r>
              <a:rPr lang="en-US" sz="3600" b="1" i="0" u="none" strike="noStrike" baseline="0" dirty="0">
                <a:solidFill>
                  <a:srgbClr val="221F1F"/>
                </a:solidFill>
                <a:latin typeface="Times New Roman" panose="02020603050405020304" pitchFamily="18" charset="0"/>
              </a:rPr>
              <a:t>Make or Buy Decision Approaches</a:t>
            </a:r>
            <a:endParaRPr lang="en-US" sz="3600" dirty="0"/>
          </a:p>
        </p:txBody>
      </p:sp>
      <p:sp>
        <p:nvSpPr>
          <p:cNvPr id="3" name="Content Placeholder 2">
            <a:extLst>
              <a:ext uri="{FF2B5EF4-FFF2-40B4-BE49-F238E27FC236}">
                <a16:creationId xmlns:a16="http://schemas.microsoft.com/office/drawing/2014/main" id="{E9B89640-10E2-4F55-B5F3-0D1943BAD02E}"/>
              </a:ext>
            </a:extLst>
          </p:cNvPr>
          <p:cNvSpPr>
            <a:spLocks noGrp="1"/>
          </p:cNvSpPr>
          <p:nvPr>
            <p:ph idx="1"/>
          </p:nvPr>
        </p:nvSpPr>
        <p:spPr/>
        <p:txBody>
          <a:bodyPr>
            <a:normAutofit/>
          </a:bodyPr>
          <a:lstStyle/>
          <a:p>
            <a:pPr algn="just"/>
            <a:r>
              <a:rPr lang="en-US" b="1" i="0" u="none" strike="noStrike" baseline="0" dirty="0">
                <a:solidFill>
                  <a:srgbClr val="221F1F"/>
                </a:solidFill>
                <a:latin typeface="Times New Roman" panose="02020603050405020304" pitchFamily="18" charset="0"/>
              </a:rPr>
              <a:t>Simple Cost Analysis</a:t>
            </a:r>
          </a:p>
          <a:p>
            <a:pPr algn="just"/>
            <a:r>
              <a:rPr lang="en-US" dirty="0">
                <a:solidFill>
                  <a:srgbClr val="221F1F"/>
                </a:solidFill>
                <a:latin typeface="Times New Roman" panose="02020603050405020304" pitchFamily="18" charset="0"/>
              </a:rPr>
              <a:t>Example: </a:t>
            </a:r>
            <a:r>
              <a:rPr lang="en-US" b="0" i="0" u="none" strike="noStrike" baseline="0" dirty="0">
                <a:solidFill>
                  <a:srgbClr val="221F1F"/>
                </a:solidFill>
                <a:latin typeface="Times New Roman" panose="02020603050405020304" pitchFamily="18" charset="0"/>
              </a:rPr>
              <a:t>A company has extra capacity that can be used to produce a sophisticated fixture which it has been buying for </a:t>
            </a:r>
            <a:r>
              <a:rPr lang="en-US" b="0" i="0" u="none" strike="dblStrike" dirty="0">
                <a:solidFill>
                  <a:srgbClr val="221F1F"/>
                </a:solidFill>
                <a:latin typeface="Times New Roman" panose="02020603050405020304" pitchFamily="18" charset="0"/>
              </a:rPr>
              <a:t>N</a:t>
            </a:r>
            <a:r>
              <a:rPr lang="en-US" b="0" i="0" u="none" strike="noStrike" baseline="0" dirty="0">
                <a:solidFill>
                  <a:srgbClr val="221F1F"/>
                </a:solidFill>
                <a:latin typeface="Times New Roman" panose="02020603050405020304" pitchFamily="18" charset="0"/>
              </a:rPr>
              <a:t>900 each. If the company makes the fixtures, it will incur materials cost of </a:t>
            </a:r>
            <a:r>
              <a:rPr lang="en-US" b="0" i="0" u="none" strike="dblStrike" dirty="0">
                <a:solidFill>
                  <a:srgbClr val="221F1F"/>
                </a:solidFill>
                <a:latin typeface="Times New Roman" panose="02020603050405020304" pitchFamily="18" charset="0"/>
              </a:rPr>
              <a:t>N</a:t>
            </a:r>
            <a:r>
              <a:rPr lang="en-US" b="0" i="0" u="none" strike="noStrike" baseline="0" dirty="0">
                <a:solidFill>
                  <a:srgbClr val="221F1F"/>
                </a:solidFill>
                <a:latin typeface="Times New Roman" panose="02020603050405020304" pitchFamily="18" charset="0"/>
              </a:rPr>
              <a:t>300 per unit, labour costs of </a:t>
            </a:r>
            <a:r>
              <a:rPr lang="en-US" b="0" i="0" u="none" strike="dblStrike" dirty="0">
                <a:solidFill>
                  <a:srgbClr val="221F1F"/>
                </a:solidFill>
                <a:latin typeface="Times New Roman" panose="02020603050405020304" pitchFamily="18" charset="0"/>
              </a:rPr>
              <a:t>N</a:t>
            </a:r>
            <a:r>
              <a:rPr lang="en-US" b="0" i="0" u="none" strike="noStrike" baseline="0" dirty="0">
                <a:solidFill>
                  <a:srgbClr val="221F1F"/>
                </a:solidFill>
                <a:latin typeface="Times New Roman" panose="02020603050405020304" pitchFamily="18" charset="0"/>
              </a:rPr>
              <a:t> 250 per unit, and variable overhead costs of </a:t>
            </a:r>
            <a:r>
              <a:rPr lang="en-US" b="0" i="0" u="none" strike="dblStrike" dirty="0">
                <a:solidFill>
                  <a:srgbClr val="221F1F"/>
                </a:solidFill>
                <a:latin typeface="Times New Roman" panose="02020603050405020304" pitchFamily="18" charset="0"/>
              </a:rPr>
              <a:t>N</a:t>
            </a:r>
            <a:r>
              <a:rPr lang="en-US" b="0" i="0" u="none" strike="noStrike" baseline="0" dirty="0">
                <a:solidFill>
                  <a:srgbClr val="221F1F"/>
                </a:solidFill>
                <a:latin typeface="Times New Roman" panose="02020603050405020304" pitchFamily="18" charset="0"/>
              </a:rPr>
              <a:t>100 per unit. The annual fixed cost associated with the unused capacity is </a:t>
            </a:r>
            <a:r>
              <a:rPr lang="en-US" b="0" i="0" u="none" strike="dblStrike" dirty="0">
                <a:solidFill>
                  <a:srgbClr val="221F1F"/>
                </a:solidFill>
                <a:latin typeface="Times New Roman" panose="02020603050405020304" pitchFamily="18" charset="0"/>
              </a:rPr>
              <a:t>N</a:t>
            </a:r>
            <a:r>
              <a:rPr lang="en-US" b="0" i="0" u="none" strike="noStrike" baseline="0" dirty="0">
                <a:solidFill>
                  <a:srgbClr val="221F1F"/>
                </a:solidFill>
                <a:latin typeface="Times New Roman" panose="02020603050405020304" pitchFamily="18" charset="0"/>
              </a:rPr>
              <a:t>1,000,000. Demand over the next year is estimated at 5,000 units. Would it be profitable for the company to make the fixtures?</a:t>
            </a:r>
            <a:endParaRPr lang="en-US" dirty="0"/>
          </a:p>
        </p:txBody>
      </p:sp>
      <p:sp>
        <p:nvSpPr>
          <p:cNvPr id="4" name="Slide Number Placeholder 3">
            <a:extLst>
              <a:ext uri="{FF2B5EF4-FFF2-40B4-BE49-F238E27FC236}">
                <a16:creationId xmlns:a16="http://schemas.microsoft.com/office/drawing/2014/main" id="{583E6CB1-6933-4A8D-A08B-9A7299C170D4}"/>
              </a:ext>
            </a:extLst>
          </p:cNvPr>
          <p:cNvSpPr>
            <a:spLocks noGrp="1"/>
          </p:cNvSpPr>
          <p:nvPr>
            <p:ph type="sldNum" sz="quarter" idx="12"/>
          </p:nvPr>
        </p:nvSpPr>
        <p:spPr/>
        <p:txBody>
          <a:bodyPr/>
          <a:lstStyle/>
          <a:p>
            <a:fld id="{C1F96311-218E-4C1C-9A8B-C08DA7EB54F2}" type="slidenum">
              <a:rPr lang="en-US" smtClean="0"/>
              <a:t>8</a:t>
            </a:fld>
            <a:endParaRPr lang="en-US"/>
          </a:p>
        </p:txBody>
      </p:sp>
    </p:spTree>
    <p:extLst>
      <p:ext uri="{BB962C8B-B14F-4D97-AF65-F5344CB8AC3E}">
        <p14:creationId xmlns:p14="http://schemas.microsoft.com/office/powerpoint/2010/main" val="1412542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45CD39-BD52-4E5C-A625-F738EA977AE6}"/>
              </a:ext>
            </a:extLst>
          </p:cNvPr>
          <p:cNvSpPr>
            <a:spLocks noGrp="1"/>
          </p:cNvSpPr>
          <p:nvPr>
            <p:ph idx="1"/>
          </p:nvPr>
        </p:nvSpPr>
        <p:spPr>
          <a:xfrm>
            <a:off x="838200" y="755374"/>
            <a:ext cx="10515600" cy="5421589"/>
          </a:xfrm>
        </p:spPr>
        <p:txBody>
          <a:bodyPr>
            <a:normAutofit/>
          </a:bodyPr>
          <a:lstStyle/>
          <a:p>
            <a:pPr algn="just"/>
            <a:r>
              <a:rPr lang="en-US" b="1" i="1" u="none" strike="noStrike" baseline="0" dirty="0">
                <a:solidFill>
                  <a:srgbClr val="221F1F"/>
                </a:solidFill>
                <a:latin typeface="Times New Roman" panose="02020603050405020304" pitchFamily="18" charset="0"/>
              </a:rPr>
              <a:t>Solution: </a:t>
            </a:r>
            <a:r>
              <a:rPr lang="en-US" b="0" i="0" u="none" strike="noStrike" baseline="0" dirty="0">
                <a:solidFill>
                  <a:srgbClr val="221F1F"/>
                </a:solidFill>
                <a:latin typeface="Times New Roman" panose="02020603050405020304" pitchFamily="18" charset="0"/>
              </a:rPr>
              <a:t>assume that the unused capacity has alternative use.</a:t>
            </a:r>
          </a:p>
          <a:p>
            <a:pPr algn="just"/>
            <a:r>
              <a:rPr lang="en-US" dirty="0">
                <a:solidFill>
                  <a:srgbClr val="221F1F"/>
                </a:solidFill>
                <a:latin typeface="Times New Roman" panose="02020603050405020304" pitchFamily="18" charset="0"/>
              </a:rPr>
              <a:t>Cost to make:</a:t>
            </a:r>
          </a:p>
          <a:p>
            <a:pPr marL="0" indent="0" algn="just">
              <a:buNone/>
            </a:pPr>
            <a:r>
              <a:rPr lang="en-US" dirty="0">
                <a:solidFill>
                  <a:srgbClr val="221F1F"/>
                </a:solidFill>
                <a:latin typeface="Times New Roman" panose="02020603050405020304" pitchFamily="18" charset="0"/>
              </a:rPr>
              <a:t>	Variable cost = material + labour + overhead</a:t>
            </a:r>
          </a:p>
          <a:p>
            <a:pPr marL="0" indent="0" algn="just">
              <a:buNone/>
            </a:pPr>
            <a:r>
              <a:rPr lang="en-US" dirty="0">
                <a:solidFill>
                  <a:srgbClr val="221F1F"/>
                </a:solidFill>
                <a:latin typeface="Times New Roman" panose="02020603050405020304" pitchFamily="18" charset="0"/>
              </a:rPr>
              <a:t>			 = </a:t>
            </a:r>
            <a:r>
              <a:rPr lang="en-US" b="0" i="0" u="none" strike="dblStrike" dirty="0">
                <a:solidFill>
                  <a:srgbClr val="221F1F"/>
                </a:solidFill>
                <a:latin typeface="Times New Roman" panose="02020603050405020304" pitchFamily="18" charset="0"/>
              </a:rPr>
              <a:t>N</a:t>
            </a:r>
            <a:r>
              <a:rPr lang="en-US" dirty="0">
                <a:solidFill>
                  <a:srgbClr val="221F1F"/>
                </a:solidFill>
                <a:latin typeface="Times New Roman" panose="02020603050405020304" pitchFamily="18" charset="0"/>
              </a:rPr>
              <a:t>(300 + 250 + 100) = </a:t>
            </a:r>
            <a:r>
              <a:rPr lang="en-US" b="0" i="0" u="none" strike="dblStrike" dirty="0">
                <a:solidFill>
                  <a:srgbClr val="221F1F"/>
                </a:solidFill>
                <a:latin typeface="Times New Roman" panose="02020603050405020304" pitchFamily="18" charset="0"/>
              </a:rPr>
              <a:t>N</a:t>
            </a:r>
            <a:r>
              <a:rPr lang="en-US" dirty="0">
                <a:solidFill>
                  <a:srgbClr val="221F1F"/>
                </a:solidFill>
                <a:latin typeface="Times New Roman" panose="02020603050405020304" pitchFamily="18" charset="0"/>
              </a:rPr>
              <a:t>650</a:t>
            </a:r>
          </a:p>
          <a:p>
            <a:pPr marL="0" indent="0" algn="just">
              <a:buNone/>
            </a:pPr>
            <a:r>
              <a:rPr lang="en-US" dirty="0">
                <a:solidFill>
                  <a:srgbClr val="221F1F"/>
                </a:solidFill>
                <a:latin typeface="Times New Roman" panose="02020603050405020304" pitchFamily="18" charset="0"/>
              </a:rPr>
              <a:t>	Total variable cost = (5,000 units) (</a:t>
            </a:r>
            <a:r>
              <a:rPr lang="en-US" b="0" i="0" u="none" strike="dblStrike" dirty="0">
                <a:solidFill>
                  <a:srgbClr val="221F1F"/>
                </a:solidFill>
                <a:latin typeface="Times New Roman" panose="02020603050405020304" pitchFamily="18" charset="0"/>
              </a:rPr>
              <a:t>N</a:t>
            </a:r>
            <a:r>
              <a:rPr lang="en-US" dirty="0">
                <a:solidFill>
                  <a:srgbClr val="221F1F"/>
                </a:solidFill>
                <a:latin typeface="Times New Roman" panose="02020603050405020304" pitchFamily="18" charset="0"/>
              </a:rPr>
              <a:t>650/unit)</a:t>
            </a:r>
          </a:p>
          <a:p>
            <a:pPr marL="0" indent="0" algn="just">
              <a:buNone/>
            </a:pPr>
            <a:r>
              <a:rPr lang="en-US" dirty="0">
                <a:solidFill>
                  <a:srgbClr val="221F1F"/>
                </a:solidFill>
                <a:latin typeface="Times New Roman" panose="02020603050405020304" pitchFamily="18" charset="0"/>
              </a:rPr>
              <a:t>				= </a:t>
            </a:r>
            <a:r>
              <a:rPr lang="en-US" b="0" i="0" u="none" strike="dblStrike" dirty="0">
                <a:solidFill>
                  <a:srgbClr val="221F1F"/>
                </a:solidFill>
                <a:latin typeface="Times New Roman" panose="02020603050405020304" pitchFamily="18" charset="0"/>
              </a:rPr>
              <a:t>N</a:t>
            </a:r>
            <a:r>
              <a:rPr lang="en-US" dirty="0">
                <a:solidFill>
                  <a:srgbClr val="221F1F"/>
                </a:solidFill>
                <a:latin typeface="Times New Roman" panose="02020603050405020304" pitchFamily="18" charset="0"/>
              </a:rPr>
              <a:t>3,250,000</a:t>
            </a:r>
          </a:p>
          <a:p>
            <a:pPr marL="0" indent="0" algn="just">
              <a:buNone/>
            </a:pPr>
            <a:r>
              <a:rPr lang="en-US" dirty="0">
                <a:solidFill>
                  <a:srgbClr val="221F1F"/>
                </a:solidFill>
                <a:latin typeface="Times New Roman" panose="02020603050405020304" pitchFamily="18" charset="0"/>
              </a:rPr>
              <a:t>	Add fixed cost associated with unused capacity</a:t>
            </a:r>
          </a:p>
          <a:p>
            <a:pPr marL="0" indent="0" algn="just">
              <a:buNone/>
            </a:pPr>
            <a:r>
              <a:rPr lang="en-US" dirty="0">
                <a:solidFill>
                  <a:srgbClr val="221F1F"/>
                </a:solidFill>
                <a:latin typeface="Times New Roman" panose="02020603050405020304" pitchFamily="18" charset="0"/>
              </a:rPr>
              <a:t>	Total cost = </a:t>
            </a:r>
            <a:r>
              <a:rPr lang="en-US" b="0" i="0" u="none" strike="dblStrike" dirty="0">
                <a:solidFill>
                  <a:srgbClr val="221F1F"/>
                </a:solidFill>
                <a:latin typeface="Times New Roman" panose="02020603050405020304" pitchFamily="18" charset="0"/>
              </a:rPr>
              <a:t>N</a:t>
            </a:r>
            <a:r>
              <a:rPr lang="en-US" dirty="0">
                <a:solidFill>
                  <a:srgbClr val="221F1F"/>
                </a:solidFill>
                <a:latin typeface="Times New Roman" panose="02020603050405020304" pitchFamily="18" charset="0"/>
              </a:rPr>
              <a:t>3,250,000 + </a:t>
            </a:r>
            <a:r>
              <a:rPr lang="en-US" b="0" i="0" u="none" strike="dblStrike" dirty="0">
                <a:solidFill>
                  <a:srgbClr val="221F1F"/>
                </a:solidFill>
                <a:latin typeface="Times New Roman" panose="02020603050405020304" pitchFamily="18" charset="0"/>
              </a:rPr>
              <a:t>N</a:t>
            </a:r>
            <a:r>
              <a:rPr lang="en-US" dirty="0">
                <a:solidFill>
                  <a:srgbClr val="221F1F"/>
                </a:solidFill>
                <a:latin typeface="Times New Roman" panose="02020603050405020304" pitchFamily="18" charset="0"/>
              </a:rPr>
              <a:t>1,000,000</a:t>
            </a:r>
          </a:p>
          <a:p>
            <a:pPr marL="0" indent="0" algn="just">
              <a:buNone/>
            </a:pPr>
            <a:r>
              <a:rPr lang="en-US" dirty="0">
                <a:solidFill>
                  <a:srgbClr val="221F1F"/>
                </a:solidFill>
                <a:latin typeface="Times New Roman" panose="02020603050405020304" pitchFamily="18" charset="0"/>
              </a:rPr>
              <a:t>		      = </a:t>
            </a:r>
            <a:r>
              <a:rPr lang="en-US" b="0" i="0" u="none" strike="dblStrike" dirty="0">
                <a:solidFill>
                  <a:srgbClr val="221F1F"/>
                </a:solidFill>
                <a:latin typeface="Times New Roman" panose="02020603050405020304" pitchFamily="18" charset="0"/>
              </a:rPr>
              <a:t>N</a:t>
            </a:r>
            <a:r>
              <a:rPr lang="en-US" dirty="0">
                <a:solidFill>
                  <a:srgbClr val="221F1F"/>
                </a:solidFill>
                <a:latin typeface="Times New Roman" panose="02020603050405020304" pitchFamily="18" charset="0"/>
              </a:rPr>
              <a:t>4,250,000</a:t>
            </a:r>
            <a:endParaRPr lang="en-US" dirty="0"/>
          </a:p>
        </p:txBody>
      </p:sp>
      <p:sp>
        <p:nvSpPr>
          <p:cNvPr id="2" name="Slide Number Placeholder 1">
            <a:extLst>
              <a:ext uri="{FF2B5EF4-FFF2-40B4-BE49-F238E27FC236}">
                <a16:creationId xmlns:a16="http://schemas.microsoft.com/office/drawing/2014/main" id="{0E809F40-153C-4DEC-BDD9-5C6E1A075EFB}"/>
              </a:ext>
            </a:extLst>
          </p:cNvPr>
          <p:cNvSpPr>
            <a:spLocks noGrp="1"/>
          </p:cNvSpPr>
          <p:nvPr>
            <p:ph type="sldNum" sz="quarter" idx="12"/>
          </p:nvPr>
        </p:nvSpPr>
        <p:spPr/>
        <p:txBody>
          <a:bodyPr/>
          <a:lstStyle/>
          <a:p>
            <a:fld id="{C1F96311-218E-4C1C-9A8B-C08DA7EB54F2}" type="slidenum">
              <a:rPr lang="en-US" smtClean="0"/>
              <a:t>9</a:t>
            </a:fld>
            <a:endParaRPr lang="en-US"/>
          </a:p>
        </p:txBody>
      </p:sp>
    </p:spTree>
    <p:extLst>
      <p:ext uri="{BB962C8B-B14F-4D97-AF65-F5344CB8AC3E}">
        <p14:creationId xmlns:p14="http://schemas.microsoft.com/office/powerpoint/2010/main" val="16212182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314</TotalTime>
  <Words>1444</Words>
  <Application>Microsoft Office PowerPoint</Application>
  <PresentationFormat>Widescreen</PresentationFormat>
  <Paragraphs>165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Cambria Math</vt:lpstr>
      <vt:lpstr>Times New Roman</vt:lpstr>
      <vt:lpstr>Office Theme</vt:lpstr>
      <vt:lpstr>VALUE ENGINEERING</vt:lpstr>
      <vt:lpstr>When to Apply Value Analysis</vt:lpstr>
      <vt:lpstr>Aims of Value Engineering</vt:lpstr>
      <vt:lpstr>Value Engineering Procedure</vt:lpstr>
      <vt:lpstr>MAKE OR BUY DECISIONS</vt:lpstr>
      <vt:lpstr>Criteria for Make or Buy</vt:lpstr>
      <vt:lpstr>PowerPoint Presentation</vt:lpstr>
      <vt:lpstr>Make or Buy Decision Approaches</vt:lpstr>
      <vt:lpstr>PowerPoint Presentation</vt:lpstr>
      <vt:lpstr>PowerPoint Presentation</vt:lpstr>
      <vt:lpstr>Economic analysis</vt:lpstr>
      <vt:lpstr>PowerPoint Presentation</vt:lpstr>
      <vt:lpstr>PowerPoint Presentation</vt:lpstr>
      <vt:lpstr>PowerPoint Presentation</vt:lpstr>
      <vt:lpstr>PowerPoint Presentation</vt:lpstr>
      <vt:lpstr>Break-even Analysis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VALUE ENGINEERING</dc:title>
  <dc:creator>kehinde fayemiwo</dc:creator>
  <cp:lastModifiedBy>kehinde fayemiwo</cp:lastModifiedBy>
  <cp:revision>2</cp:revision>
  <cp:lastPrinted>2022-01-25T11:52:06Z</cp:lastPrinted>
  <dcterms:created xsi:type="dcterms:W3CDTF">2022-01-25T01:55:04Z</dcterms:created>
  <dcterms:modified xsi:type="dcterms:W3CDTF">2022-01-25T11:53:49Z</dcterms:modified>
</cp:coreProperties>
</file>