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E382B-2B3D-48C7-B8DF-D073180E54E8}" type="datetimeFigureOut">
              <a:rPr lang="en-US" smtClean="0"/>
              <a:t>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D65BD-8EDC-4018-A138-CB6407AE7147}" type="slidenum">
              <a:rPr lang="en-US" smtClean="0"/>
              <a:t>‹#›</a:t>
            </a:fld>
            <a:endParaRPr lang="en-US"/>
          </a:p>
        </p:txBody>
      </p:sp>
    </p:spTree>
    <p:extLst>
      <p:ext uri="{BB962C8B-B14F-4D97-AF65-F5344CB8AC3E}">
        <p14:creationId xmlns:p14="http://schemas.microsoft.com/office/powerpoint/2010/main" val="3166206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4044-3192-407B-B2BC-8B070AA463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94C332-86B5-4EBA-B9F4-A7E15DCE57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4A4132-4DB0-470E-84C3-8C476F6B0DF6}"/>
              </a:ext>
            </a:extLst>
          </p:cNvPr>
          <p:cNvSpPr>
            <a:spLocks noGrp="1"/>
          </p:cNvSpPr>
          <p:nvPr>
            <p:ph type="dt" sz="half" idx="10"/>
          </p:nvPr>
        </p:nvSpPr>
        <p:spPr/>
        <p:txBody>
          <a:bodyPr/>
          <a:lstStyle/>
          <a:p>
            <a:fld id="{55C58D73-A65D-4092-9418-5C5F09B3781E}" type="datetime1">
              <a:rPr lang="en-US" smtClean="0"/>
              <a:t>2/15/2022</a:t>
            </a:fld>
            <a:endParaRPr lang="en-US"/>
          </a:p>
        </p:txBody>
      </p:sp>
      <p:sp>
        <p:nvSpPr>
          <p:cNvPr id="5" name="Footer Placeholder 4">
            <a:extLst>
              <a:ext uri="{FF2B5EF4-FFF2-40B4-BE49-F238E27FC236}">
                <a16:creationId xmlns:a16="http://schemas.microsoft.com/office/drawing/2014/main" id="{D620AEC7-F58D-4962-837A-EE311EF61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39C60-30B4-434B-8229-C5AEBA3C0B6D}"/>
              </a:ext>
            </a:extLst>
          </p:cNvPr>
          <p:cNvSpPr>
            <a:spLocks noGrp="1"/>
          </p:cNvSpPr>
          <p:nvPr>
            <p:ph type="sldNum" sz="quarter" idx="12"/>
          </p:nvPr>
        </p:nvSpPr>
        <p:spPr/>
        <p:txBody>
          <a:bodyPr/>
          <a:lstStyle/>
          <a:p>
            <a:fld id="{83734A7E-1F68-4F8B-B95F-4E3247513823}" type="slidenum">
              <a:rPr lang="en-US" smtClean="0"/>
              <a:t>‹#›</a:t>
            </a:fld>
            <a:endParaRPr lang="en-US"/>
          </a:p>
        </p:txBody>
      </p:sp>
    </p:spTree>
    <p:extLst>
      <p:ext uri="{BB962C8B-B14F-4D97-AF65-F5344CB8AC3E}">
        <p14:creationId xmlns:p14="http://schemas.microsoft.com/office/powerpoint/2010/main" val="4061163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9A91-FED6-4C62-BDAB-0E900D3F81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BC6F73-BE55-4C1A-B882-38631F5CED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172A6-4C8D-484F-A228-250D9CF6C89B}"/>
              </a:ext>
            </a:extLst>
          </p:cNvPr>
          <p:cNvSpPr>
            <a:spLocks noGrp="1"/>
          </p:cNvSpPr>
          <p:nvPr>
            <p:ph type="dt" sz="half" idx="10"/>
          </p:nvPr>
        </p:nvSpPr>
        <p:spPr/>
        <p:txBody>
          <a:bodyPr/>
          <a:lstStyle/>
          <a:p>
            <a:fld id="{42407021-CF9C-4FA8-B1A9-BD1BAA1BD8A3}" type="datetime1">
              <a:rPr lang="en-US" smtClean="0"/>
              <a:t>2/15/2022</a:t>
            </a:fld>
            <a:endParaRPr lang="en-US"/>
          </a:p>
        </p:txBody>
      </p:sp>
      <p:sp>
        <p:nvSpPr>
          <p:cNvPr id="5" name="Footer Placeholder 4">
            <a:extLst>
              <a:ext uri="{FF2B5EF4-FFF2-40B4-BE49-F238E27FC236}">
                <a16:creationId xmlns:a16="http://schemas.microsoft.com/office/drawing/2014/main" id="{E951155D-BF99-45B8-8AD7-277CAD6C9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26EEA-C5DB-4B91-9B28-4F00433FA73C}"/>
              </a:ext>
            </a:extLst>
          </p:cNvPr>
          <p:cNvSpPr>
            <a:spLocks noGrp="1"/>
          </p:cNvSpPr>
          <p:nvPr>
            <p:ph type="sldNum" sz="quarter" idx="12"/>
          </p:nvPr>
        </p:nvSpPr>
        <p:spPr/>
        <p:txBody>
          <a:bodyPr/>
          <a:lstStyle/>
          <a:p>
            <a:fld id="{83734A7E-1F68-4F8B-B95F-4E3247513823}" type="slidenum">
              <a:rPr lang="en-US" smtClean="0"/>
              <a:t>‹#›</a:t>
            </a:fld>
            <a:endParaRPr lang="en-US"/>
          </a:p>
        </p:txBody>
      </p:sp>
    </p:spTree>
    <p:extLst>
      <p:ext uri="{BB962C8B-B14F-4D97-AF65-F5344CB8AC3E}">
        <p14:creationId xmlns:p14="http://schemas.microsoft.com/office/powerpoint/2010/main" val="244594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F8EB8-47EB-4AC6-92CA-70C09DD376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A0744D-435B-4FD1-8B1E-D52FDA8B1A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5907E-112A-4478-A5B8-201F7209FFD9}"/>
              </a:ext>
            </a:extLst>
          </p:cNvPr>
          <p:cNvSpPr>
            <a:spLocks noGrp="1"/>
          </p:cNvSpPr>
          <p:nvPr>
            <p:ph type="dt" sz="half" idx="10"/>
          </p:nvPr>
        </p:nvSpPr>
        <p:spPr/>
        <p:txBody>
          <a:bodyPr/>
          <a:lstStyle/>
          <a:p>
            <a:fld id="{49BA1362-5F48-41E2-843D-EA0FFBB10C78}" type="datetime1">
              <a:rPr lang="en-US" smtClean="0"/>
              <a:t>2/15/2022</a:t>
            </a:fld>
            <a:endParaRPr lang="en-US"/>
          </a:p>
        </p:txBody>
      </p:sp>
      <p:sp>
        <p:nvSpPr>
          <p:cNvPr id="5" name="Footer Placeholder 4">
            <a:extLst>
              <a:ext uri="{FF2B5EF4-FFF2-40B4-BE49-F238E27FC236}">
                <a16:creationId xmlns:a16="http://schemas.microsoft.com/office/drawing/2014/main" id="{9ED1365B-80DE-442C-BB54-C56D8F19A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86496-2E71-4E01-BC62-489084585B9E}"/>
              </a:ext>
            </a:extLst>
          </p:cNvPr>
          <p:cNvSpPr>
            <a:spLocks noGrp="1"/>
          </p:cNvSpPr>
          <p:nvPr>
            <p:ph type="sldNum" sz="quarter" idx="12"/>
          </p:nvPr>
        </p:nvSpPr>
        <p:spPr/>
        <p:txBody>
          <a:bodyPr/>
          <a:lstStyle/>
          <a:p>
            <a:fld id="{83734A7E-1F68-4F8B-B95F-4E3247513823}" type="slidenum">
              <a:rPr lang="en-US" smtClean="0"/>
              <a:t>‹#›</a:t>
            </a:fld>
            <a:endParaRPr lang="en-US"/>
          </a:p>
        </p:txBody>
      </p:sp>
    </p:spTree>
    <p:extLst>
      <p:ext uri="{BB962C8B-B14F-4D97-AF65-F5344CB8AC3E}">
        <p14:creationId xmlns:p14="http://schemas.microsoft.com/office/powerpoint/2010/main" val="154401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32EC-76E4-4685-B62A-26AA879F7C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F8E9B-3E07-420A-89D2-5768D14A3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7C9AE-3A7C-4A86-BC7F-5418AD458D7A}"/>
              </a:ext>
            </a:extLst>
          </p:cNvPr>
          <p:cNvSpPr>
            <a:spLocks noGrp="1"/>
          </p:cNvSpPr>
          <p:nvPr>
            <p:ph type="dt" sz="half" idx="10"/>
          </p:nvPr>
        </p:nvSpPr>
        <p:spPr/>
        <p:txBody>
          <a:bodyPr/>
          <a:lstStyle/>
          <a:p>
            <a:fld id="{4E2CCD65-12EE-4EED-A7CC-30E74711882B}" type="datetime1">
              <a:rPr lang="en-US" smtClean="0"/>
              <a:t>2/15/2022</a:t>
            </a:fld>
            <a:endParaRPr lang="en-US"/>
          </a:p>
        </p:txBody>
      </p:sp>
      <p:sp>
        <p:nvSpPr>
          <p:cNvPr id="5" name="Footer Placeholder 4">
            <a:extLst>
              <a:ext uri="{FF2B5EF4-FFF2-40B4-BE49-F238E27FC236}">
                <a16:creationId xmlns:a16="http://schemas.microsoft.com/office/drawing/2014/main" id="{73D8875C-F474-4737-91DF-97D4E24CA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93775-3CEA-491F-8482-A1D210D8B83E}"/>
              </a:ext>
            </a:extLst>
          </p:cNvPr>
          <p:cNvSpPr>
            <a:spLocks noGrp="1"/>
          </p:cNvSpPr>
          <p:nvPr>
            <p:ph type="sldNum" sz="quarter" idx="12"/>
          </p:nvPr>
        </p:nvSpPr>
        <p:spPr/>
        <p:txBody>
          <a:bodyPr/>
          <a:lstStyle/>
          <a:p>
            <a:fld id="{83734A7E-1F68-4F8B-B95F-4E3247513823}" type="slidenum">
              <a:rPr lang="en-US" smtClean="0"/>
              <a:t>‹#›</a:t>
            </a:fld>
            <a:endParaRPr lang="en-US"/>
          </a:p>
        </p:txBody>
      </p:sp>
    </p:spTree>
    <p:extLst>
      <p:ext uri="{BB962C8B-B14F-4D97-AF65-F5344CB8AC3E}">
        <p14:creationId xmlns:p14="http://schemas.microsoft.com/office/powerpoint/2010/main" val="293150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2CE2-ACA4-41F2-A79D-881E645E3E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DD6BEB-F6C9-4ADA-90E1-36C79E2F8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487B90-6729-4B07-BBF7-27C45A26246E}"/>
              </a:ext>
            </a:extLst>
          </p:cNvPr>
          <p:cNvSpPr>
            <a:spLocks noGrp="1"/>
          </p:cNvSpPr>
          <p:nvPr>
            <p:ph type="dt" sz="half" idx="10"/>
          </p:nvPr>
        </p:nvSpPr>
        <p:spPr/>
        <p:txBody>
          <a:bodyPr/>
          <a:lstStyle/>
          <a:p>
            <a:fld id="{5868C7EB-BDCE-40B9-BD21-9EF624B2AC5D}" type="datetime1">
              <a:rPr lang="en-US" smtClean="0"/>
              <a:t>2/15/2022</a:t>
            </a:fld>
            <a:endParaRPr lang="en-US"/>
          </a:p>
        </p:txBody>
      </p:sp>
      <p:sp>
        <p:nvSpPr>
          <p:cNvPr id="5" name="Footer Placeholder 4">
            <a:extLst>
              <a:ext uri="{FF2B5EF4-FFF2-40B4-BE49-F238E27FC236}">
                <a16:creationId xmlns:a16="http://schemas.microsoft.com/office/drawing/2014/main" id="{2DC5730F-7396-498C-A50C-9785F94E8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17DBF-C1BE-4431-B27A-D9E6E7C60926}"/>
              </a:ext>
            </a:extLst>
          </p:cNvPr>
          <p:cNvSpPr>
            <a:spLocks noGrp="1"/>
          </p:cNvSpPr>
          <p:nvPr>
            <p:ph type="sldNum" sz="quarter" idx="12"/>
          </p:nvPr>
        </p:nvSpPr>
        <p:spPr/>
        <p:txBody>
          <a:bodyPr/>
          <a:lstStyle/>
          <a:p>
            <a:fld id="{83734A7E-1F68-4F8B-B95F-4E3247513823}" type="slidenum">
              <a:rPr lang="en-US" smtClean="0"/>
              <a:t>‹#›</a:t>
            </a:fld>
            <a:endParaRPr lang="en-US"/>
          </a:p>
        </p:txBody>
      </p:sp>
    </p:spTree>
    <p:extLst>
      <p:ext uri="{BB962C8B-B14F-4D97-AF65-F5344CB8AC3E}">
        <p14:creationId xmlns:p14="http://schemas.microsoft.com/office/powerpoint/2010/main" val="2607641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0214-D7D2-4CA7-9F6A-56DAB76D76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8B71E-C6EF-430F-9B06-0AC72A7E69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C325A1-D6AB-4CC2-8A57-72D4FEBE1D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718422-7CC4-4326-9A24-D9C4309E63DE}"/>
              </a:ext>
            </a:extLst>
          </p:cNvPr>
          <p:cNvSpPr>
            <a:spLocks noGrp="1"/>
          </p:cNvSpPr>
          <p:nvPr>
            <p:ph type="dt" sz="half" idx="10"/>
          </p:nvPr>
        </p:nvSpPr>
        <p:spPr/>
        <p:txBody>
          <a:bodyPr/>
          <a:lstStyle/>
          <a:p>
            <a:fld id="{7FD0333E-1168-4C89-8181-5CF6C15AE729}" type="datetime1">
              <a:rPr lang="en-US" smtClean="0"/>
              <a:t>2/15/2022</a:t>
            </a:fld>
            <a:endParaRPr lang="en-US"/>
          </a:p>
        </p:txBody>
      </p:sp>
      <p:sp>
        <p:nvSpPr>
          <p:cNvPr id="6" name="Footer Placeholder 5">
            <a:extLst>
              <a:ext uri="{FF2B5EF4-FFF2-40B4-BE49-F238E27FC236}">
                <a16:creationId xmlns:a16="http://schemas.microsoft.com/office/drawing/2014/main" id="{6F7C0A3E-4C06-4DE7-8EC0-A139422E3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DA3DC-75BD-469A-B054-072212A5F4F2}"/>
              </a:ext>
            </a:extLst>
          </p:cNvPr>
          <p:cNvSpPr>
            <a:spLocks noGrp="1"/>
          </p:cNvSpPr>
          <p:nvPr>
            <p:ph type="sldNum" sz="quarter" idx="12"/>
          </p:nvPr>
        </p:nvSpPr>
        <p:spPr/>
        <p:txBody>
          <a:bodyPr/>
          <a:lstStyle/>
          <a:p>
            <a:fld id="{83734A7E-1F68-4F8B-B95F-4E3247513823}" type="slidenum">
              <a:rPr lang="en-US" smtClean="0"/>
              <a:t>‹#›</a:t>
            </a:fld>
            <a:endParaRPr lang="en-US"/>
          </a:p>
        </p:txBody>
      </p:sp>
    </p:spTree>
    <p:extLst>
      <p:ext uri="{BB962C8B-B14F-4D97-AF65-F5344CB8AC3E}">
        <p14:creationId xmlns:p14="http://schemas.microsoft.com/office/powerpoint/2010/main" val="42299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8999-1AEE-485C-BDB9-440E69AD0B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6F5671-49A2-4487-B6CC-AB2DC5A784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7B8B-E316-4495-A936-8B87E822CF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FCB86C-618A-4418-81BC-5D2A8BD1D9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22ACF2-EBF8-4C59-BF21-FF97CADC8F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9F80B3-19A5-4575-8692-7096A8119B6D}"/>
              </a:ext>
            </a:extLst>
          </p:cNvPr>
          <p:cNvSpPr>
            <a:spLocks noGrp="1"/>
          </p:cNvSpPr>
          <p:nvPr>
            <p:ph type="dt" sz="half" idx="10"/>
          </p:nvPr>
        </p:nvSpPr>
        <p:spPr/>
        <p:txBody>
          <a:bodyPr/>
          <a:lstStyle/>
          <a:p>
            <a:fld id="{4878767A-FBAB-48EB-909A-BD9B7D4CF5B5}" type="datetime1">
              <a:rPr lang="en-US" smtClean="0"/>
              <a:t>2/15/2022</a:t>
            </a:fld>
            <a:endParaRPr lang="en-US"/>
          </a:p>
        </p:txBody>
      </p:sp>
      <p:sp>
        <p:nvSpPr>
          <p:cNvPr id="8" name="Footer Placeholder 7">
            <a:extLst>
              <a:ext uri="{FF2B5EF4-FFF2-40B4-BE49-F238E27FC236}">
                <a16:creationId xmlns:a16="http://schemas.microsoft.com/office/drawing/2014/main" id="{C9E720E1-E8A0-476D-A9BF-A7CDAA81C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C99CDE-3062-4BBE-883D-80CAE99BA8DF}"/>
              </a:ext>
            </a:extLst>
          </p:cNvPr>
          <p:cNvSpPr>
            <a:spLocks noGrp="1"/>
          </p:cNvSpPr>
          <p:nvPr>
            <p:ph type="sldNum" sz="quarter" idx="12"/>
          </p:nvPr>
        </p:nvSpPr>
        <p:spPr/>
        <p:txBody>
          <a:bodyPr/>
          <a:lstStyle/>
          <a:p>
            <a:fld id="{83734A7E-1F68-4F8B-B95F-4E3247513823}" type="slidenum">
              <a:rPr lang="en-US" smtClean="0"/>
              <a:t>‹#›</a:t>
            </a:fld>
            <a:endParaRPr lang="en-US"/>
          </a:p>
        </p:txBody>
      </p:sp>
    </p:spTree>
    <p:extLst>
      <p:ext uri="{BB962C8B-B14F-4D97-AF65-F5344CB8AC3E}">
        <p14:creationId xmlns:p14="http://schemas.microsoft.com/office/powerpoint/2010/main" val="32003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F13D-8178-4C0E-B9C8-EFD2469673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4B6024-5BC9-4D91-BE32-55BC1DBB8108}"/>
              </a:ext>
            </a:extLst>
          </p:cNvPr>
          <p:cNvSpPr>
            <a:spLocks noGrp="1"/>
          </p:cNvSpPr>
          <p:nvPr>
            <p:ph type="dt" sz="half" idx="10"/>
          </p:nvPr>
        </p:nvSpPr>
        <p:spPr/>
        <p:txBody>
          <a:bodyPr/>
          <a:lstStyle/>
          <a:p>
            <a:fld id="{E649BE0F-CAC3-4290-AF9C-338C9262B6D4}" type="datetime1">
              <a:rPr lang="en-US" smtClean="0"/>
              <a:t>2/15/2022</a:t>
            </a:fld>
            <a:endParaRPr lang="en-US"/>
          </a:p>
        </p:txBody>
      </p:sp>
      <p:sp>
        <p:nvSpPr>
          <p:cNvPr id="4" name="Footer Placeholder 3">
            <a:extLst>
              <a:ext uri="{FF2B5EF4-FFF2-40B4-BE49-F238E27FC236}">
                <a16:creationId xmlns:a16="http://schemas.microsoft.com/office/drawing/2014/main" id="{45105261-C545-421D-A70C-E9940DD109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C0CF00-A710-4BAD-86DF-1BA11B8AB67B}"/>
              </a:ext>
            </a:extLst>
          </p:cNvPr>
          <p:cNvSpPr>
            <a:spLocks noGrp="1"/>
          </p:cNvSpPr>
          <p:nvPr>
            <p:ph type="sldNum" sz="quarter" idx="12"/>
          </p:nvPr>
        </p:nvSpPr>
        <p:spPr/>
        <p:txBody>
          <a:bodyPr/>
          <a:lstStyle/>
          <a:p>
            <a:fld id="{83734A7E-1F68-4F8B-B95F-4E3247513823}" type="slidenum">
              <a:rPr lang="en-US" smtClean="0"/>
              <a:t>‹#›</a:t>
            </a:fld>
            <a:endParaRPr lang="en-US"/>
          </a:p>
        </p:txBody>
      </p:sp>
    </p:spTree>
    <p:extLst>
      <p:ext uri="{BB962C8B-B14F-4D97-AF65-F5344CB8AC3E}">
        <p14:creationId xmlns:p14="http://schemas.microsoft.com/office/powerpoint/2010/main" val="15576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8617D9-5CD9-410D-B969-DC7EA151821F}"/>
              </a:ext>
            </a:extLst>
          </p:cNvPr>
          <p:cNvSpPr>
            <a:spLocks noGrp="1"/>
          </p:cNvSpPr>
          <p:nvPr>
            <p:ph type="dt" sz="half" idx="10"/>
          </p:nvPr>
        </p:nvSpPr>
        <p:spPr/>
        <p:txBody>
          <a:bodyPr/>
          <a:lstStyle/>
          <a:p>
            <a:fld id="{ADE1BE8E-C959-4E43-AD45-F71B04BBD36A}" type="datetime1">
              <a:rPr lang="en-US" smtClean="0"/>
              <a:t>2/15/2022</a:t>
            </a:fld>
            <a:endParaRPr lang="en-US"/>
          </a:p>
        </p:txBody>
      </p:sp>
      <p:sp>
        <p:nvSpPr>
          <p:cNvPr id="3" name="Footer Placeholder 2">
            <a:extLst>
              <a:ext uri="{FF2B5EF4-FFF2-40B4-BE49-F238E27FC236}">
                <a16:creationId xmlns:a16="http://schemas.microsoft.com/office/drawing/2014/main" id="{58DBFB90-3E0C-452C-83F4-130983408E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787B4B-26D9-420A-A70D-EBF52620D2FF}"/>
              </a:ext>
            </a:extLst>
          </p:cNvPr>
          <p:cNvSpPr>
            <a:spLocks noGrp="1"/>
          </p:cNvSpPr>
          <p:nvPr>
            <p:ph type="sldNum" sz="quarter" idx="12"/>
          </p:nvPr>
        </p:nvSpPr>
        <p:spPr/>
        <p:txBody>
          <a:bodyPr/>
          <a:lstStyle/>
          <a:p>
            <a:fld id="{83734A7E-1F68-4F8B-B95F-4E3247513823}" type="slidenum">
              <a:rPr lang="en-US" smtClean="0"/>
              <a:t>‹#›</a:t>
            </a:fld>
            <a:endParaRPr lang="en-US"/>
          </a:p>
        </p:txBody>
      </p:sp>
    </p:spTree>
    <p:extLst>
      <p:ext uri="{BB962C8B-B14F-4D97-AF65-F5344CB8AC3E}">
        <p14:creationId xmlns:p14="http://schemas.microsoft.com/office/powerpoint/2010/main" val="284532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9A3B-1025-45E3-9663-AC25B57DC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EA91B3-0915-4F5F-87D9-EE8A71C1D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3F048C-BB6F-4479-97F3-4B0E7C13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0EEFF-6CB1-4F8B-ADE1-DDEE059E37F0}"/>
              </a:ext>
            </a:extLst>
          </p:cNvPr>
          <p:cNvSpPr>
            <a:spLocks noGrp="1"/>
          </p:cNvSpPr>
          <p:nvPr>
            <p:ph type="dt" sz="half" idx="10"/>
          </p:nvPr>
        </p:nvSpPr>
        <p:spPr/>
        <p:txBody>
          <a:bodyPr/>
          <a:lstStyle/>
          <a:p>
            <a:fld id="{370B46FD-69C1-407D-80BB-7595072BFD94}" type="datetime1">
              <a:rPr lang="en-US" smtClean="0"/>
              <a:t>2/15/2022</a:t>
            </a:fld>
            <a:endParaRPr lang="en-US"/>
          </a:p>
        </p:txBody>
      </p:sp>
      <p:sp>
        <p:nvSpPr>
          <p:cNvPr id="6" name="Footer Placeholder 5">
            <a:extLst>
              <a:ext uri="{FF2B5EF4-FFF2-40B4-BE49-F238E27FC236}">
                <a16:creationId xmlns:a16="http://schemas.microsoft.com/office/drawing/2014/main" id="{C9DB8A4A-3ABF-434A-A4BF-51FF600DF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B112F-B244-4A25-8310-F10A152D691B}"/>
              </a:ext>
            </a:extLst>
          </p:cNvPr>
          <p:cNvSpPr>
            <a:spLocks noGrp="1"/>
          </p:cNvSpPr>
          <p:nvPr>
            <p:ph type="sldNum" sz="quarter" idx="12"/>
          </p:nvPr>
        </p:nvSpPr>
        <p:spPr/>
        <p:txBody>
          <a:bodyPr/>
          <a:lstStyle/>
          <a:p>
            <a:fld id="{83734A7E-1F68-4F8B-B95F-4E3247513823}" type="slidenum">
              <a:rPr lang="en-US" smtClean="0"/>
              <a:t>‹#›</a:t>
            </a:fld>
            <a:endParaRPr lang="en-US"/>
          </a:p>
        </p:txBody>
      </p:sp>
    </p:spTree>
    <p:extLst>
      <p:ext uri="{BB962C8B-B14F-4D97-AF65-F5344CB8AC3E}">
        <p14:creationId xmlns:p14="http://schemas.microsoft.com/office/powerpoint/2010/main" val="287781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1EB9-E459-4EB1-BFB0-3689CF3A3C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779CC6-C085-49EC-B664-D43DB2462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5BC9B1-150A-48EE-8967-4F3A0C9AF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6E07D-F9D1-47EC-AA17-B5F310D6F589}"/>
              </a:ext>
            </a:extLst>
          </p:cNvPr>
          <p:cNvSpPr>
            <a:spLocks noGrp="1"/>
          </p:cNvSpPr>
          <p:nvPr>
            <p:ph type="dt" sz="half" idx="10"/>
          </p:nvPr>
        </p:nvSpPr>
        <p:spPr/>
        <p:txBody>
          <a:bodyPr/>
          <a:lstStyle/>
          <a:p>
            <a:fld id="{A5E0B92E-622B-4360-97AF-17A98F42508E}" type="datetime1">
              <a:rPr lang="en-US" smtClean="0"/>
              <a:t>2/15/2022</a:t>
            </a:fld>
            <a:endParaRPr lang="en-US"/>
          </a:p>
        </p:txBody>
      </p:sp>
      <p:sp>
        <p:nvSpPr>
          <p:cNvPr id="6" name="Footer Placeholder 5">
            <a:extLst>
              <a:ext uri="{FF2B5EF4-FFF2-40B4-BE49-F238E27FC236}">
                <a16:creationId xmlns:a16="http://schemas.microsoft.com/office/drawing/2014/main" id="{9CC380F7-CD43-41B0-8423-59AC6DA5D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93152-D4EF-430C-8166-37DE5E2360AB}"/>
              </a:ext>
            </a:extLst>
          </p:cNvPr>
          <p:cNvSpPr>
            <a:spLocks noGrp="1"/>
          </p:cNvSpPr>
          <p:nvPr>
            <p:ph type="sldNum" sz="quarter" idx="12"/>
          </p:nvPr>
        </p:nvSpPr>
        <p:spPr/>
        <p:txBody>
          <a:bodyPr/>
          <a:lstStyle/>
          <a:p>
            <a:fld id="{83734A7E-1F68-4F8B-B95F-4E3247513823}" type="slidenum">
              <a:rPr lang="en-US" smtClean="0"/>
              <a:t>‹#›</a:t>
            </a:fld>
            <a:endParaRPr lang="en-US"/>
          </a:p>
        </p:txBody>
      </p:sp>
    </p:spTree>
    <p:extLst>
      <p:ext uri="{BB962C8B-B14F-4D97-AF65-F5344CB8AC3E}">
        <p14:creationId xmlns:p14="http://schemas.microsoft.com/office/powerpoint/2010/main" val="1173637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8DAEB1-6155-4779-A193-02E430EE98B5}"/>
              </a:ext>
            </a:extLst>
          </p:cNvPr>
          <p:cNvSpPr>
            <a:spLocks noGrp="1"/>
          </p:cNvSpPr>
          <p:nvPr>
            <p:ph type="title"/>
          </p:nvPr>
        </p:nvSpPr>
        <p:spPr>
          <a:xfrm>
            <a:off x="838200" y="365125"/>
            <a:ext cx="10515600" cy="8306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90FB533-2986-479E-97B9-96206659FBB9}"/>
              </a:ext>
            </a:extLst>
          </p:cNvPr>
          <p:cNvSpPr>
            <a:spLocks noGrp="1"/>
          </p:cNvSpPr>
          <p:nvPr>
            <p:ph type="body" idx="1"/>
          </p:nvPr>
        </p:nvSpPr>
        <p:spPr>
          <a:xfrm>
            <a:off x="838200" y="1521069"/>
            <a:ext cx="10515600" cy="465589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DFA642-6587-4B8A-AFC4-EFDD3C05E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2400">
                <a:solidFill>
                  <a:schemeClr val="tx1">
                    <a:tint val="75000"/>
                  </a:schemeClr>
                </a:solidFill>
              </a:defRPr>
            </a:lvl1pPr>
          </a:lstStyle>
          <a:p>
            <a:fld id="{E2458A40-0A42-4785-BD63-8803CD3EAD9C}" type="datetime1">
              <a:rPr lang="en-US" smtClean="0"/>
              <a:t>2/15/2022</a:t>
            </a:fld>
            <a:endParaRPr lang="en-US" dirty="0"/>
          </a:p>
        </p:txBody>
      </p:sp>
      <p:sp>
        <p:nvSpPr>
          <p:cNvPr id="5" name="Footer Placeholder 4">
            <a:extLst>
              <a:ext uri="{FF2B5EF4-FFF2-40B4-BE49-F238E27FC236}">
                <a16:creationId xmlns:a16="http://schemas.microsoft.com/office/drawing/2014/main" id="{558EE811-7A3C-46DC-9FED-CD038909F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4D0F9A-E41E-4DFF-AF83-E96DEFB94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83734A7E-1F68-4F8B-B95F-4E3247513823}" type="slidenum">
              <a:rPr lang="en-US" smtClean="0"/>
              <a:pPr/>
              <a:t>‹#›</a:t>
            </a:fld>
            <a:endParaRPr lang="en-US" dirty="0"/>
          </a:p>
        </p:txBody>
      </p:sp>
    </p:spTree>
    <p:extLst>
      <p:ext uri="{BB962C8B-B14F-4D97-AF65-F5344CB8AC3E}">
        <p14:creationId xmlns:p14="http://schemas.microsoft.com/office/powerpoint/2010/main" val="3850117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CFB0-CAC5-49AE-986A-C3B8292EC877}"/>
              </a:ext>
            </a:extLst>
          </p:cNvPr>
          <p:cNvSpPr>
            <a:spLocks noGrp="1"/>
          </p:cNvSpPr>
          <p:nvPr>
            <p:ph type="title"/>
          </p:nvPr>
        </p:nvSpPr>
        <p:spPr/>
        <p:txBody>
          <a:bodyPr>
            <a:normAutofit fontScale="90000"/>
          </a:bodyPr>
          <a:lstStyle/>
          <a:p>
            <a:r>
              <a:rPr lang="en-US" sz="4000" b="1" i="0" u="none" strike="noStrike" baseline="0" dirty="0">
                <a:solidFill>
                  <a:srgbClr val="221F1F"/>
                </a:solidFill>
              </a:rPr>
              <a:t>BASES FOR COMPARISON OF ALTERNATIVES CONTD.</a:t>
            </a:r>
            <a:endParaRPr lang="en-US" dirty="0"/>
          </a:p>
        </p:txBody>
      </p:sp>
      <p:sp>
        <p:nvSpPr>
          <p:cNvPr id="3" name="Content Placeholder 2">
            <a:extLst>
              <a:ext uri="{FF2B5EF4-FFF2-40B4-BE49-F238E27FC236}">
                <a16:creationId xmlns:a16="http://schemas.microsoft.com/office/drawing/2014/main" id="{41F38C6B-30C2-4169-AA08-85D3F91221E2}"/>
              </a:ext>
            </a:extLst>
          </p:cNvPr>
          <p:cNvSpPr>
            <a:spLocks noGrp="1"/>
          </p:cNvSpPr>
          <p:nvPr>
            <p:ph idx="1"/>
          </p:nvPr>
        </p:nvSpPr>
        <p:spPr/>
        <p:txBody>
          <a:bodyPr>
            <a:noAutofit/>
          </a:bodyPr>
          <a:lstStyle/>
          <a:p>
            <a:pPr algn="just">
              <a:lnSpc>
                <a:spcPct val="100000"/>
              </a:lnSpc>
            </a:pPr>
            <a:r>
              <a:rPr lang="en-US" sz="3200" b="1" i="0" u="none" strike="noStrike" baseline="0" dirty="0">
                <a:solidFill>
                  <a:srgbClr val="221F1F"/>
                </a:solidFill>
              </a:rPr>
              <a:t>ANNUAL EQUIVALENT METHOD</a:t>
            </a:r>
          </a:p>
          <a:p>
            <a:pPr algn="just">
              <a:lnSpc>
                <a:spcPct val="100000"/>
              </a:lnSpc>
              <a:buFont typeface="Wingdings" panose="05000000000000000000" pitchFamily="2" charset="2"/>
              <a:buChar char="Ø"/>
            </a:pPr>
            <a:r>
              <a:rPr lang="en-US" sz="3200" b="0" i="0" u="none" strike="noStrike" baseline="0" dirty="0">
                <a:solidFill>
                  <a:srgbClr val="221F1F"/>
                </a:solidFill>
              </a:rPr>
              <a:t>In the annual equivalent method of comparison, first the annual equivalent cost or the revenue of each alternative will be computed.</a:t>
            </a:r>
          </a:p>
          <a:p>
            <a:pPr algn="just">
              <a:lnSpc>
                <a:spcPct val="100000"/>
              </a:lnSpc>
              <a:buFont typeface="Wingdings" panose="05000000000000000000" pitchFamily="2" charset="2"/>
              <a:buChar char="Ø"/>
            </a:pPr>
            <a:r>
              <a:rPr lang="en-US" sz="3200" b="0" i="0" u="none" strike="noStrike" baseline="0" dirty="0">
                <a:solidFill>
                  <a:srgbClr val="221F1F"/>
                </a:solidFill>
              </a:rPr>
              <a:t>Then the alternative with the maximum annual equivalent revenue in the case of revenue-based comparison or with the minimum annual equivalent cost in the case of cost- based comparison will be selected as the best alternative.</a:t>
            </a:r>
          </a:p>
        </p:txBody>
      </p:sp>
      <p:sp>
        <p:nvSpPr>
          <p:cNvPr id="4" name="Slide Number Placeholder 3">
            <a:extLst>
              <a:ext uri="{FF2B5EF4-FFF2-40B4-BE49-F238E27FC236}">
                <a16:creationId xmlns:a16="http://schemas.microsoft.com/office/drawing/2014/main" id="{8B11A2B4-A58E-4587-9EC2-A17E08351C37}"/>
              </a:ext>
            </a:extLst>
          </p:cNvPr>
          <p:cNvSpPr>
            <a:spLocks noGrp="1"/>
          </p:cNvSpPr>
          <p:nvPr>
            <p:ph type="sldNum" sz="quarter" idx="12"/>
          </p:nvPr>
        </p:nvSpPr>
        <p:spPr/>
        <p:txBody>
          <a:bodyPr/>
          <a:lstStyle/>
          <a:p>
            <a:fld id="{83734A7E-1F68-4F8B-B95F-4E3247513823}" type="slidenum">
              <a:rPr lang="en-US" smtClean="0"/>
              <a:t>1</a:t>
            </a:fld>
            <a:endParaRPr lang="en-US"/>
          </a:p>
        </p:txBody>
      </p:sp>
    </p:spTree>
    <p:extLst>
      <p:ext uri="{BB962C8B-B14F-4D97-AF65-F5344CB8AC3E}">
        <p14:creationId xmlns:p14="http://schemas.microsoft.com/office/powerpoint/2010/main" val="261954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7D96-21CD-4751-A74C-8CA45DE88577}"/>
              </a:ext>
            </a:extLst>
          </p:cNvPr>
          <p:cNvSpPr>
            <a:spLocks noGrp="1"/>
          </p:cNvSpPr>
          <p:nvPr>
            <p:ph type="title"/>
          </p:nvPr>
        </p:nvSpPr>
        <p:spPr/>
        <p:txBody>
          <a:bodyPr>
            <a:normAutofit/>
          </a:bodyPr>
          <a:lstStyle/>
          <a:p>
            <a:r>
              <a:rPr lang="en-US" sz="3200" b="1" i="0" u="none" strike="noStrike" baseline="0" dirty="0"/>
              <a:t>REPLACEMENT AND MAINTENANCE ANALYSIS</a:t>
            </a:r>
            <a:endParaRPr lang="en-US" sz="3200" dirty="0"/>
          </a:p>
        </p:txBody>
      </p:sp>
      <p:sp>
        <p:nvSpPr>
          <p:cNvPr id="3" name="Content Placeholder 2">
            <a:extLst>
              <a:ext uri="{FF2B5EF4-FFF2-40B4-BE49-F238E27FC236}">
                <a16:creationId xmlns:a16="http://schemas.microsoft.com/office/drawing/2014/main" id="{EA209B32-A444-4D9B-AEC1-46F1D02A5BE4}"/>
              </a:ext>
            </a:extLst>
          </p:cNvPr>
          <p:cNvSpPr>
            <a:spLocks noGrp="1"/>
          </p:cNvSpPr>
          <p:nvPr>
            <p:ph idx="1"/>
          </p:nvPr>
        </p:nvSpPr>
        <p:spPr/>
        <p:txBody>
          <a:bodyPr>
            <a:normAutofit/>
          </a:bodyPr>
          <a:lstStyle/>
          <a:p>
            <a:pPr marL="0" indent="0" algn="just">
              <a:lnSpc>
                <a:spcPct val="100000"/>
              </a:lnSpc>
              <a:buNone/>
            </a:pPr>
            <a:r>
              <a:rPr lang="en-US" dirty="0"/>
              <a:t>Home work</a:t>
            </a:r>
          </a:p>
          <a:p>
            <a:pPr marL="0" indent="0" algn="just">
              <a:lnSpc>
                <a:spcPct val="100000"/>
              </a:lnSpc>
              <a:buNone/>
            </a:pPr>
            <a:r>
              <a:rPr lang="en-US" b="0" i="0" u="none" strike="noStrike" baseline="0" dirty="0">
                <a:solidFill>
                  <a:srgbClr val="211F1F"/>
                </a:solidFill>
              </a:rPr>
              <a:t>A firm is considering replacement of an equipment, whose first cost is N40m and the scrap value is negligible at the end of any year. Based on experience, it was found that the maintenance cost is zero during the first year and it increases by N2m every year thereafter.</a:t>
            </a:r>
          </a:p>
          <a:p>
            <a:pPr marL="0" indent="0" algn="just">
              <a:lnSpc>
                <a:spcPct val="100000"/>
              </a:lnSpc>
              <a:buNone/>
            </a:pPr>
            <a:r>
              <a:rPr lang="en-US" b="0" i="0" u="none" strike="noStrike" baseline="0" dirty="0">
                <a:solidFill>
                  <a:srgbClr val="211F1F"/>
                </a:solidFill>
              </a:rPr>
              <a:t>(a) When should the equipment be replaced if </a:t>
            </a:r>
            <a:r>
              <a:rPr lang="en-US" b="0" i="1" u="none" strike="noStrike" baseline="0" dirty="0" err="1">
                <a:solidFill>
                  <a:srgbClr val="211F1F"/>
                </a:solidFill>
              </a:rPr>
              <a:t>i</a:t>
            </a:r>
            <a:r>
              <a:rPr lang="en-US" b="0" i="1" u="none" strike="noStrike" baseline="0" dirty="0">
                <a:solidFill>
                  <a:srgbClr val="211F1F"/>
                </a:solidFill>
              </a:rPr>
              <a:t> </a:t>
            </a:r>
            <a:r>
              <a:rPr lang="en-US" b="0" i="0" u="none" strike="noStrike" baseline="0" dirty="0">
                <a:solidFill>
                  <a:srgbClr val="211F1F"/>
                </a:solidFill>
              </a:rPr>
              <a:t>= 0%?</a:t>
            </a:r>
          </a:p>
          <a:p>
            <a:pPr marL="0" indent="0" algn="just">
              <a:lnSpc>
                <a:spcPct val="100000"/>
              </a:lnSpc>
              <a:buNone/>
            </a:pPr>
            <a:r>
              <a:rPr lang="en-US" b="0" i="0" u="none" strike="noStrike" baseline="0" dirty="0">
                <a:solidFill>
                  <a:srgbClr val="211F1F"/>
                </a:solidFill>
              </a:rPr>
              <a:t>(b) When should the equipment be replaced if </a:t>
            </a:r>
            <a:r>
              <a:rPr lang="en-US" b="0" i="1" u="none" strike="noStrike" baseline="0" dirty="0" err="1">
                <a:solidFill>
                  <a:srgbClr val="211F1F"/>
                </a:solidFill>
              </a:rPr>
              <a:t>i</a:t>
            </a:r>
            <a:r>
              <a:rPr lang="en-US" b="0" i="1" u="none" strike="noStrike" baseline="0" dirty="0">
                <a:solidFill>
                  <a:srgbClr val="211F1F"/>
                </a:solidFill>
              </a:rPr>
              <a:t> </a:t>
            </a:r>
            <a:r>
              <a:rPr lang="en-US" b="0" i="0" u="none" strike="noStrike" baseline="0" dirty="0">
                <a:solidFill>
                  <a:srgbClr val="211F1F"/>
                </a:solidFill>
              </a:rPr>
              <a:t>= 12%?</a:t>
            </a:r>
            <a:endParaRPr lang="en-US" dirty="0"/>
          </a:p>
        </p:txBody>
      </p:sp>
      <p:sp>
        <p:nvSpPr>
          <p:cNvPr id="4" name="Slide Number Placeholder 3">
            <a:extLst>
              <a:ext uri="{FF2B5EF4-FFF2-40B4-BE49-F238E27FC236}">
                <a16:creationId xmlns:a16="http://schemas.microsoft.com/office/drawing/2014/main" id="{097E7FCD-7CD3-47EE-9BE0-D07E0F1BFBC4}"/>
              </a:ext>
            </a:extLst>
          </p:cNvPr>
          <p:cNvSpPr>
            <a:spLocks noGrp="1"/>
          </p:cNvSpPr>
          <p:nvPr>
            <p:ph type="sldNum" sz="quarter" idx="12"/>
          </p:nvPr>
        </p:nvSpPr>
        <p:spPr/>
        <p:txBody>
          <a:bodyPr/>
          <a:lstStyle/>
          <a:p>
            <a:fld id="{83734A7E-1F68-4F8B-B95F-4E3247513823}" type="slidenum">
              <a:rPr lang="en-US" smtClean="0"/>
              <a:t>10</a:t>
            </a:fld>
            <a:endParaRPr lang="en-US"/>
          </a:p>
        </p:txBody>
      </p:sp>
    </p:spTree>
    <p:extLst>
      <p:ext uri="{BB962C8B-B14F-4D97-AF65-F5344CB8AC3E}">
        <p14:creationId xmlns:p14="http://schemas.microsoft.com/office/powerpoint/2010/main" val="615901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ECF9-6F76-41A3-9798-425BE9F53B89}"/>
              </a:ext>
            </a:extLst>
          </p:cNvPr>
          <p:cNvSpPr>
            <a:spLocks noGrp="1"/>
          </p:cNvSpPr>
          <p:nvPr>
            <p:ph type="title"/>
          </p:nvPr>
        </p:nvSpPr>
        <p:spPr/>
        <p:txBody>
          <a:bodyPr>
            <a:normAutofit/>
          </a:bodyPr>
          <a:lstStyle/>
          <a:p>
            <a:r>
              <a:rPr lang="en-US" sz="2800" b="1" i="0" u="none" strike="noStrike" baseline="0" dirty="0">
                <a:solidFill>
                  <a:srgbClr val="221F1F"/>
                </a:solidFill>
                <a:latin typeface="Times New Roman" panose="02020603050405020304" pitchFamily="18" charset="0"/>
              </a:rPr>
              <a:t>REPLACEMENT OF EXISTING ASSET WITH A NEW ASSET</a:t>
            </a:r>
            <a:endParaRPr lang="en-US" sz="2800" dirty="0"/>
          </a:p>
        </p:txBody>
      </p:sp>
      <p:sp>
        <p:nvSpPr>
          <p:cNvPr id="3" name="Content Placeholder 2">
            <a:extLst>
              <a:ext uri="{FF2B5EF4-FFF2-40B4-BE49-F238E27FC236}">
                <a16:creationId xmlns:a16="http://schemas.microsoft.com/office/drawing/2014/main" id="{F686B2C1-D2A5-42C7-85B6-8D0FDCEA0CA1}"/>
              </a:ext>
            </a:extLst>
          </p:cNvPr>
          <p:cNvSpPr>
            <a:spLocks noGrp="1"/>
          </p:cNvSpPr>
          <p:nvPr>
            <p:ph idx="1"/>
          </p:nvPr>
        </p:nvSpPr>
        <p:spPr/>
        <p:txBody>
          <a:bodyPr/>
          <a:lstStyle/>
          <a:p>
            <a:pPr algn="l"/>
            <a:r>
              <a:rPr lang="en-US" sz="1800" b="1" i="0" u="none" strike="noStrike" baseline="0" dirty="0">
                <a:solidFill>
                  <a:srgbClr val="221F1F"/>
                </a:solidFill>
                <a:latin typeface="Times New Roman" panose="02020603050405020304" pitchFamily="18" charset="0"/>
              </a:rPr>
              <a:t>Capital Recovery with Return</a:t>
            </a:r>
          </a:p>
          <a:p>
            <a:pPr marL="0" indent="0" algn="l">
              <a:buNone/>
            </a:pPr>
            <a:r>
              <a:rPr lang="en-US" sz="1800" dirty="0">
                <a:solidFill>
                  <a:srgbClr val="221F1F"/>
                </a:solidFill>
                <a:latin typeface="Times New Roman" panose="02020603050405020304" pitchFamily="18" charset="0"/>
              </a:rPr>
              <a:t>    </a:t>
            </a:r>
            <a:r>
              <a:rPr lang="en-US" sz="1800" b="0" i="0" u="none" strike="noStrike" baseline="0" dirty="0">
                <a:solidFill>
                  <a:srgbClr val="221F1F"/>
                </a:solidFill>
                <a:latin typeface="Times New Roman" panose="02020603050405020304" pitchFamily="18" charset="0"/>
              </a:rPr>
              <a:t>Consider the following data of a machine. Let</a:t>
            </a:r>
          </a:p>
          <a:p>
            <a:pPr marL="0" indent="0" algn="l">
              <a:buNone/>
            </a:pPr>
            <a:r>
              <a:rPr lang="en-US" sz="1800" b="0" i="1" u="none" strike="noStrike" baseline="0" dirty="0">
                <a:solidFill>
                  <a:srgbClr val="221F1F"/>
                </a:solidFill>
                <a:latin typeface="Times New Roman" panose="02020603050405020304" pitchFamily="18" charset="0"/>
              </a:rPr>
              <a:t>	P </a:t>
            </a:r>
            <a:r>
              <a:rPr lang="en-US" sz="1800" b="0" i="0" u="none" strike="noStrike" baseline="0" dirty="0">
                <a:solidFill>
                  <a:srgbClr val="221F1F"/>
                </a:solidFill>
                <a:latin typeface="Times New Roman" panose="02020603050405020304" pitchFamily="18" charset="0"/>
              </a:rPr>
              <a:t>= purchase price of the machine,</a:t>
            </a:r>
          </a:p>
          <a:p>
            <a:pPr marL="0" indent="0" algn="l">
              <a:buNone/>
            </a:pPr>
            <a:r>
              <a:rPr lang="en-US" sz="1800" b="0" i="1" u="none" strike="noStrike" baseline="0" dirty="0">
                <a:solidFill>
                  <a:srgbClr val="221F1F"/>
                </a:solidFill>
                <a:latin typeface="Times New Roman" panose="02020603050405020304" pitchFamily="18" charset="0"/>
              </a:rPr>
              <a:t>	F </a:t>
            </a:r>
            <a:r>
              <a:rPr lang="en-US" sz="1800" b="0" i="0" u="none" strike="noStrike" baseline="0" dirty="0">
                <a:solidFill>
                  <a:srgbClr val="221F1F"/>
                </a:solidFill>
                <a:latin typeface="Times New Roman" panose="02020603050405020304" pitchFamily="18" charset="0"/>
              </a:rPr>
              <a:t>= salvage value of the machine at the end of machine life,</a:t>
            </a:r>
          </a:p>
          <a:p>
            <a:pPr marL="0" indent="0" algn="l">
              <a:buNone/>
            </a:pPr>
            <a:r>
              <a:rPr lang="en-US" sz="1800" b="0" i="1" u="none" strike="noStrike" baseline="0" dirty="0">
                <a:solidFill>
                  <a:srgbClr val="221F1F"/>
                </a:solidFill>
                <a:latin typeface="Times New Roman" panose="02020603050405020304" pitchFamily="18" charset="0"/>
              </a:rPr>
              <a:t>	n </a:t>
            </a:r>
            <a:r>
              <a:rPr lang="en-US" sz="1800" b="0" i="0" u="none" strike="noStrike" baseline="0" dirty="0">
                <a:solidFill>
                  <a:srgbClr val="221F1F"/>
                </a:solidFill>
                <a:latin typeface="Times New Roman" panose="02020603050405020304" pitchFamily="18" charset="0"/>
              </a:rPr>
              <a:t>= life of the machine in years, and</a:t>
            </a:r>
          </a:p>
          <a:p>
            <a:pPr marL="0" indent="0" algn="l">
              <a:buNone/>
            </a:pPr>
            <a:r>
              <a:rPr lang="en-US" sz="1800" b="0" i="1" u="none" strike="noStrike" baseline="0" dirty="0">
                <a:solidFill>
                  <a:srgbClr val="221F1F"/>
                </a:solidFill>
                <a:latin typeface="Times New Roman" panose="02020603050405020304" pitchFamily="18" charset="0"/>
              </a:rPr>
              <a:t>	</a:t>
            </a:r>
            <a:r>
              <a:rPr lang="en-US" sz="1800" b="0" i="1" u="none" strike="noStrike" baseline="0" dirty="0" err="1">
                <a:solidFill>
                  <a:srgbClr val="221F1F"/>
                </a:solidFill>
                <a:latin typeface="Times New Roman" panose="02020603050405020304" pitchFamily="18" charset="0"/>
              </a:rPr>
              <a:t>i</a:t>
            </a:r>
            <a:r>
              <a:rPr lang="en-US" sz="1800" b="0" i="1" u="none" strike="noStrike" baseline="0" dirty="0">
                <a:solidFill>
                  <a:srgbClr val="221F1F"/>
                </a:solidFill>
                <a:latin typeface="Times New Roman" panose="02020603050405020304" pitchFamily="18" charset="0"/>
              </a:rPr>
              <a:t> </a:t>
            </a:r>
            <a:r>
              <a:rPr lang="en-US" sz="1800" b="0" i="0" u="none" strike="noStrike" baseline="0" dirty="0">
                <a:solidFill>
                  <a:srgbClr val="221F1F"/>
                </a:solidFill>
                <a:latin typeface="Times New Roman" panose="02020603050405020304" pitchFamily="18" charset="0"/>
              </a:rPr>
              <a:t>= interest rate, compounded annually</a:t>
            </a:r>
            <a:endParaRPr lang="en-US" dirty="0"/>
          </a:p>
        </p:txBody>
      </p:sp>
      <p:sp>
        <p:nvSpPr>
          <p:cNvPr id="4" name="Slide Number Placeholder 3">
            <a:extLst>
              <a:ext uri="{FF2B5EF4-FFF2-40B4-BE49-F238E27FC236}">
                <a16:creationId xmlns:a16="http://schemas.microsoft.com/office/drawing/2014/main" id="{CDFC2E4D-60E6-4D56-8F9B-D3963BDB1269}"/>
              </a:ext>
            </a:extLst>
          </p:cNvPr>
          <p:cNvSpPr>
            <a:spLocks noGrp="1"/>
          </p:cNvSpPr>
          <p:nvPr>
            <p:ph type="sldNum" sz="quarter" idx="12"/>
          </p:nvPr>
        </p:nvSpPr>
        <p:spPr/>
        <p:txBody>
          <a:bodyPr/>
          <a:lstStyle/>
          <a:p>
            <a:fld id="{83734A7E-1F68-4F8B-B95F-4E3247513823}" type="slidenum">
              <a:rPr lang="en-US" smtClean="0"/>
              <a:t>11</a:t>
            </a:fld>
            <a:endParaRPr lang="en-US"/>
          </a:p>
        </p:txBody>
      </p:sp>
      <p:pic>
        <p:nvPicPr>
          <p:cNvPr id="6" name="Picture 5">
            <a:extLst>
              <a:ext uri="{FF2B5EF4-FFF2-40B4-BE49-F238E27FC236}">
                <a16:creationId xmlns:a16="http://schemas.microsoft.com/office/drawing/2014/main" id="{A1BCF98E-EBBB-48FC-858A-C0A16D1910C1}"/>
              </a:ext>
            </a:extLst>
          </p:cNvPr>
          <p:cNvPicPr>
            <a:picLocks noChangeAspect="1"/>
          </p:cNvPicPr>
          <p:nvPr/>
        </p:nvPicPr>
        <p:blipFill>
          <a:blip r:embed="rId2"/>
          <a:stretch>
            <a:fillRect/>
          </a:stretch>
        </p:blipFill>
        <p:spPr>
          <a:xfrm>
            <a:off x="838200" y="4021770"/>
            <a:ext cx="4950372" cy="1828800"/>
          </a:xfrm>
          <a:prstGeom prst="rect">
            <a:avLst/>
          </a:prstGeom>
        </p:spPr>
      </p:pic>
      <p:sp>
        <p:nvSpPr>
          <p:cNvPr id="8" name="TextBox 7">
            <a:extLst>
              <a:ext uri="{FF2B5EF4-FFF2-40B4-BE49-F238E27FC236}">
                <a16:creationId xmlns:a16="http://schemas.microsoft.com/office/drawing/2014/main" id="{E9D9278B-0BBD-4872-AC55-1D267593590C}"/>
              </a:ext>
            </a:extLst>
          </p:cNvPr>
          <p:cNvSpPr txBox="1"/>
          <p:nvPr/>
        </p:nvSpPr>
        <p:spPr>
          <a:xfrm>
            <a:off x="5870359" y="4048026"/>
            <a:ext cx="6094520" cy="1938992"/>
          </a:xfrm>
          <a:prstGeom prst="rect">
            <a:avLst/>
          </a:prstGeom>
          <a:noFill/>
        </p:spPr>
        <p:txBody>
          <a:bodyPr wrap="square">
            <a:spAutoFit/>
          </a:bodyPr>
          <a:lstStyle/>
          <a:p>
            <a:pPr algn="just"/>
            <a:r>
              <a:rPr lang="en-US" sz="2400" b="0" i="0" u="none" strike="noStrike" baseline="0" dirty="0">
                <a:solidFill>
                  <a:srgbClr val="221F1F"/>
                </a:solidFill>
              </a:rPr>
              <a:t>The equation for the annual equivalent amount for the cash flow diagram is</a:t>
            </a:r>
          </a:p>
          <a:p>
            <a:pPr algn="just"/>
            <a:r>
              <a:rPr lang="pt-BR" sz="2400" b="0" i="1" u="none" strike="noStrike" baseline="0" dirty="0">
                <a:solidFill>
                  <a:srgbClr val="221F1F"/>
                </a:solidFill>
              </a:rPr>
              <a:t>AE</a:t>
            </a:r>
            <a:r>
              <a:rPr lang="pt-BR" sz="2400" b="0" i="0" u="none" strike="noStrike" baseline="0" dirty="0">
                <a:solidFill>
                  <a:srgbClr val="221F1F"/>
                </a:solidFill>
              </a:rPr>
              <a:t>(</a:t>
            </a:r>
            <a:r>
              <a:rPr lang="pt-BR" sz="2400" b="0" i="1" u="none" strike="noStrike" baseline="0" dirty="0">
                <a:solidFill>
                  <a:srgbClr val="221F1F"/>
                </a:solidFill>
              </a:rPr>
              <a:t>i</a:t>
            </a:r>
            <a:r>
              <a:rPr lang="pt-BR" sz="2400" b="0" i="0" u="none" strike="noStrike" baseline="0" dirty="0">
                <a:solidFill>
                  <a:srgbClr val="221F1F"/>
                </a:solidFill>
              </a:rPr>
              <a:t>) = (</a:t>
            </a:r>
            <a:r>
              <a:rPr lang="pt-BR" sz="2400" b="0" i="1" u="none" strike="noStrike" baseline="0" dirty="0">
                <a:solidFill>
                  <a:srgbClr val="221F1F"/>
                </a:solidFill>
              </a:rPr>
              <a:t>P </a:t>
            </a:r>
            <a:r>
              <a:rPr lang="pt-BR" sz="2400" b="0" i="0" u="none" strike="noStrike" baseline="0" dirty="0">
                <a:solidFill>
                  <a:srgbClr val="221F1F"/>
                </a:solidFill>
              </a:rPr>
              <a:t>– </a:t>
            </a:r>
            <a:r>
              <a:rPr lang="pt-BR" sz="2400" b="0" i="1" u="none" strike="noStrike" baseline="0" dirty="0">
                <a:solidFill>
                  <a:srgbClr val="221F1F"/>
                </a:solidFill>
              </a:rPr>
              <a:t>F</a:t>
            </a:r>
            <a:r>
              <a:rPr lang="pt-BR" sz="2400" b="0" i="0" u="none" strike="noStrike" baseline="0" dirty="0">
                <a:solidFill>
                  <a:srgbClr val="221F1F"/>
                </a:solidFill>
              </a:rPr>
              <a:t>) (</a:t>
            </a:r>
            <a:r>
              <a:rPr lang="pt-BR" sz="2400" b="0" i="1" u="none" strike="noStrike" baseline="0" dirty="0">
                <a:solidFill>
                  <a:srgbClr val="221F1F"/>
                </a:solidFill>
              </a:rPr>
              <a:t>A</a:t>
            </a:r>
            <a:r>
              <a:rPr lang="pt-BR" sz="2400" b="0" i="0" u="none" strike="noStrike" baseline="0" dirty="0">
                <a:solidFill>
                  <a:srgbClr val="221F1F"/>
                </a:solidFill>
              </a:rPr>
              <a:t>/</a:t>
            </a:r>
            <a:r>
              <a:rPr lang="pt-BR" sz="2400" b="0" i="1" u="none" strike="noStrike" baseline="0" dirty="0">
                <a:solidFill>
                  <a:srgbClr val="221F1F"/>
                </a:solidFill>
              </a:rPr>
              <a:t>P</a:t>
            </a:r>
            <a:r>
              <a:rPr lang="pt-BR" sz="2400" b="0" i="0" u="none" strike="noStrike" baseline="0" dirty="0">
                <a:solidFill>
                  <a:srgbClr val="221F1F"/>
                </a:solidFill>
              </a:rPr>
              <a:t>, </a:t>
            </a:r>
            <a:r>
              <a:rPr lang="pt-BR" sz="2400" b="0" i="1" u="none" strike="noStrike" baseline="0" dirty="0">
                <a:solidFill>
                  <a:srgbClr val="221F1F"/>
                </a:solidFill>
              </a:rPr>
              <a:t>i</a:t>
            </a:r>
            <a:r>
              <a:rPr lang="pt-BR" sz="2400" b="0" i="0" u="none" strike="noStrike" baseline="0" dirty="0">
                <a:solidFill>
                  <a:srgbClr val="221F1F"/>
                </a:solidFill>
              </a:rPr>
              <a:t>, </a:t>
            </a:r>
            <a:r>
              <a:rPr lang="pt-BR" sz="2400" b="0" i="1" u="none" strike="noStrike" baseline="0" dirty="0">
                <a:solidFill>
                  <a:srgbClr val="221F1F"/>
                </a:solidFill>
              </a:rPr>
              <a:t>n</a:t>
            </a:r>
            <a:r>
              <a:rPr lang="pt-BR" sz="2400" b="0" i="0" u="none" strike="noStrike" baseline="0" dirty="0">
                <a:solidFill>
                  <a:srgbClr val="221F1F"/>
                </a:solidFill>
              </a:rPr>
              <a:t>) + </a:t>
            </a:r>
            <a:r>
              <a:rPr lang="pt-BR" sz="2400" b="0" i="1" u="none" strike="noStrike" baseline="0" dirty="0">
                <a:solidFill>
                  <a:srgbClr val="221F1F"/>
                </a:solidFill>
              </a:rPr>
              <a:t>F i</a:t>
            </a:r>
          </a:p>
          <a:p>
            <a:pPr algn="just"/>
            <a:r>
              <a:rPr lang="en-US" sz="2400" b="0" i="0" u="none" strike="noStrike" baseline="0" dirty="0">
                <a:solidFill>
                  <a:srgbClr val="221F1F"/>
                </a:solidFill>
              </a:rPr>
              <a:t>This equation represents the </a:t>
            </a:r>
            <a:r>
              <a:rPr lang="en-US" sz="2400" b="0" i="1" u="none" strike="noStrike" baseline="0" dirty="0">
                <a:solidFill>
                  <a:srgbClr val="221F1F"/>
                </a:solidFill>
              </a:rPr>
              <a:t>capital recovery with return</a:t>
            </a:r>
            <a:r>
              <a:rPr lang="en-US" sz="2400" b="0" i="0" u="none" strike="noStrike" baseline="0" dirty="0">
                <a:solidFill>
                  <a:srgbClr val="221F1F"/>
                </a:solidFill>
              </a:rPr>
              <a:t>.</a:t>
            </a:r>
            <a:endParaRPr lang="en-US" sz="2400" dirty="0"/>
          </a:p>
        </p:txBody>
      </p:sp>
    </p:spTree>
    <p:extLst>
      <p:ext uri="{BB962C8B-B14F-4D97-AF65-F5344CB8AC3E}">
        <p14:creationId xmlns:p14="http://schemas.microsoft.com/office/powerpoint/2010/main" val="260960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74CC8-4725-4A13-AD8C-7BF0FC914DF4}"/>
              </a:ext>
            </a:extLst>
          </p:cNvPr>
          <p:cNvSpPr>
            <a:spLocks noGrp="1"/>
          </p:cNvSpPr>
          <p:nvPr>
            <p:ph idx="1"/>
          </p:nvPr>
        </p:nvSpPr>
        <p:spPr>
          <a:xfrm>
            <a:off x="838200" y="337351"/>
            <a:ext cx="10515600" cy="5839612"/>
          </a:xfrm>
        </p:spPr>
        <p:txBody>
          <a:bodyPr>
            <a:normAutofit/>
          </a:bodyPr>
          <a:lstStyle/>
          <a:p>
            <a:pPr algn="just"/>
            <a:r>
              <a:rPr lang="en-US" b="1" i="0" u="none" strike="noStrike" baseline="0" dirty="0">
                <a:solidFill>
                  <a:srgbClr val="211F1F"/>
                </a:solidFill>
              </a:rPr>
              <a:t>Concept of Challenger and Defender</a:t>
            </a:r>
          </a:p>
          <a:p>
            <a:pPr algn="just"/>
            <a:r>
              <a:rPr lang="en-US" b="0" i="0" u="none" strike="noStrike" baseline="0" dirty="0">
                <a:solidFill>
                  <a:srgbClr val="211F1F"/>
                </a:solidFill>
              </a:rPr>
              <a:t>If an existing equipment is considered for replacement with a new equipment, then the existing equipment is known as the </a:t>
            </a:r>
            <a:r>
              <a:rPr lang="en-US" b="0" i="1" u="none" strike="noStrike" baseline="0" dirty="0">
                <a:solidFill>
                  <a:srgbClr val="211F1F"/>
                </a:solidFill>
              </a:rPr>
              <a:t>defender </a:t>
            </a:r>
            <a:r>
              <a:rPr lang="en-US" b="0" i="0" u="none" strike="noStrike" baseline="0" dirty="0">
                <a:solidFill>
                  <a:srgbClr val="211F1F"/>
                </a:solidFill>
              </a:rPr>
              <a:t>and the new equipment is known as </a:t>
            </a:r>
            <a:r>
              <a:rPr lang="en-US" b="0" i="1" u="none" strike="noStrike" baseline="0" dirty="0">
                <a:solidFill>
                  <a:srgbClr val="211F1F"/>
                </a:solidFill>
              </a:rPr>
              <a:t>challenger</a:t>
            </a:r>
            <a:r>
              <a:rPr lang="en-US" b="0" i="0" u="none" strike="noStrike" baseline="0" dirty="0">
                <a:solidFill>
                  <a:srgbClr val="211F1F"/>
                </a:solidFill>
              </a:rPr>
              <a:t>.</a:t>
            </a:r>
          </a:p>
          <a:p>
            <a:pPr algn="just"/>
            <a:r>
              <a:rPr lang="en-US" b="0" i="0" u="none" strike="noStrike" baseline="0" dirty="0">
                <a:solidFill>
                  <a:srgbClr val="211F1F"/>
                </a:solidFill>
              </a:rPr>
              <a:t>Assume that an equipment has been purchased about three years back for N5,000,000 and it is considered for replacement with a new equipment. The supplier of the new equipment will take the old one for some money, say, N3,000,000.</a:t>
            </a:r>
          </a:p>
          <a:p>
            <a:pPr algn="just"/>
            <a:r>
              <a:rPr lang="en-US" b="0" i="0" u="none" strike="noStrike" baseline="0" dirty="0">
                <a:solidFill>
                  <a:srgbClr val="211F1F"/>
                </a:solidFill>
              </a:rPr>
              <a:t>This should be treated as the present value of the existing equipment and it should be considered for all further economic analysis.</a:t>
            </a:r>
          </a:p>
          <a:p>
            <a:pPr algn="just"/>
            <a:r>
              <a:rPr lang="en-US" b="0" i="0" u="none" strike="noStrike" baseline="0" dirty="0">
                <a:solidFill>
                  <a:srgbClr val="211F1F"/>
                </a:solidFill>
              </a:rPr>
              <a:t>The purchase value of the existing equipment before three years is now known as </a:t>
            </a:r>
            <a:r>
              <a:rPr lang="en-US" b="0" i="1" u="none" strike="noStrike" baseline="0" dirty="0">
                <a:solidFill>
                  <a:srgbClr val="211F1F"/>
                </a:solidFill>
              </a:rPr>
              <a:t>sunk cost</a:t>
            </a:r>
            <a:r>
              <a:rPr lang="en-US" b="0" i="0" u="none" strike="noStrike" baseline="0" dirty="0">
                <a:solidFill>
                  <a:srgbClr val="211F1F"/>
                </a:solidFill>
              </a:rPr>
              <a:t>, and it should not be considered for further analysis.</a:t>
            </a:r>
            <a:endParaRPr lang="en-US" dirty="0"/>
          </a:p>
        </p:txBody>
      </p:sp>
      <p:sp>
        <p:nvSpPr>
          <p:cNvPr id="4" name="Slide Number Placeholder 3">
            <a:extLst>
              <a:ext uri="{FF2B5EF4-FFF2-40B4-BE49-F238E27FC236}">
                <a16:creationId xmlns:a16="http://schemas.microsoft.com/office/drawing/2014/main" id="{3BC47192-357F-452F-BE2E-F701EB48E2A8}"/>
              </a:ext>
            </a:extLst>
          </p:cNvPr>
          <p:cNvSpPr>
            <a:spLocks noGrp="1"/>
          </p:cNvSpPr>
          <p:nvPr>
            <p:ph type="sldNum" sz="quarter" idx="12"/>
          </p:nvPr>
        </p:nvSpPr>
        <p:spPr/>
        <p:txBody>
          <a:bodyPr/>
          <a:lstStyle/>
          <a:p>
            <a:fld id="{83734A7E-1F68-4F8B-B95F-4E3247513823}" type="slidenum">
              <a:rPr lang="en-US" smtClean="0"/>
              <a:t>12</a:t>
            </a:fld>
            <a:endParaRPr lang="en-US"/>
          </a:p>
        </p:txBody>
      </p:sp>
    </p:spTree>
    <p:extLst>
      <p:ext uri="{BB962C8B-B14F-4D97-AF65-F5344CB8AC3E}">
        <p14:creationId xmlns:p14="http://schemas.microsoft.com/office/powerpoint/2010/main" val="363938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23503-3BF5-46F4-9217-D60F2D33857C}"/>
              </a:ext>
            </a:extLst>
          </p:cNvPr>
          <p:cNvSpPr>
            <a:spLocks noGrp="1"/>
          </p:cNvSpPr>
          <p:nvPr>
            <p:ph idx="1"/>
          </p:nvPr>
        </p:nvSpPr>
        <p:spPr>
          <a:xfrm>
            <a:off x="838200" y="585926"/>
            <a:ext cx="10515600" cy="5591037"/>
          </a:xfrm>
        </p:spPr>
        <p:txBody>
          <a:bodyPr>
            <a:normAutofit/>
          </a:bodyPr>
          <a:lstStyle/>
          <a:p>
            <a:pPr algn="just">
              <a:lnSpc>
                <a:spcPct val="100000"/>
              </a:lnSpc>
            </a:pPr>
            <a:r>
              <a:rPr lang="en-US" b="1" i="1" u="none" strike="noStrike" baseline="0" dirty="0">
                <a:solidFill>
                  <a:srgbClr val="211F1F"/>
                </a:solidFill>
              </a:rPr>
              <a:t>EXAMPLE</a:t>
            </a:r>
          </a:p>
          <a:p>
            <a:pPr marL="0" indent="0" algn="just">
              <a:lnSpc>
                <a:spcPct val="100000"/>
              </a:lnSpc>
              <a:buNone/>
            </a:pPr>
            <a:r>
              <a:rPr lang="en-US" b="0" i="0" u="none" strike="noStrike" baseline="0" dirty="0">
                <a:solidFill>
                  <a:srgbClr val="211F1F"/>
                </a:solidFill>
              </a:rPr>
              <a:t>Two years ago, a machine was purchased at a cost of N200,000 to be useful for eight years. Its salvage value at the end of its life is N25,000. The annual maintenance cost is N25,000. The market value of the present machine is N120,000. Now, a new machine to cater to the need of the present machine is available at N150,000 to be useful for six years. Its annual maintenance cost is N14,000. The salvage value of the new machine is N20,000. Using an interest rate of 12%, find whether it is worth replacing the present machine with the new machine.</a:t>
            </a:r>
            <a:endParaRPr lang="en-US" dirty="0"/>
          </a:p>
        </p:txBody>
      </p:sp>
      <p:sp>
        <p:nvSpPr>
          <p:cNvPr id="4" name="Slide Number Placeholder 3">
            <a:extLst>
              <a:ext uri="{FF2B5EF4-FFF2-40B4-BE49-F238E27FC236}">
                <a16:creationId xmlns:a16="http://schemas.microsoft.com/office/drawing/2014/main" id="{E6EB439C-7F40-4AA5-B3FB-92F636CBE76A}"/>
              </a:ext>
            </a:extLst>
          </p:cNvPr>
          <p:cNvSpPr>
            <a:spLocks noGrp="1"/>
          </p:cNvSpPr>
          <p:nvPr>
            <p:ph type="sldNum" sz="quarter" idx="12"/>
          </p:nvPr>
        </p:nvSpPr>
        <p:spPr/>
        <p:txBody>
          <a:bodyPr/>
          <a:lstStyle/>
          <a:p>
            <a:fld id="{83734A7E-1F68-4F8B-B95F-4E3247513823}" type="slidenum">
              <a:rPr lang="en-US" smtClean="0"/>
              <a:t>13</a:t>
            </a:fld>
            <a:endParaRPr lang="en-US"/>
          </a:p>
        </p:txBody>
      </p:sp>
    </p:spTree>
    <p:extLst>
      <p:ext uri="{BB962C8B-B14F-4D97-AF65-F5344CB8AC3E}">
        <p14:creationId xmlns:p14="http://schemas.microsoft.com/office/powerpoint/2010/main" val="328742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720E7-BCF8-48EE-BB0C-47D1453CC274}"/>
              </a:ext>
            </a:extLst>
          </p:cNvPr>
          <p:cNvSpPr>
            <a:spLocks noGrp="1"/>
          </p:cNvSpPr>
          <p:nvPr>
            <p:ph idx="1"/>
          </p:nvPr>
        </p:nvSpPr>
        <p:spPr>
          <a:xfrm>
            <a:off x="838200" y="683581"/>
            <a:ext cx="10515600" cy="5493382"/>
          </a:xfrm>
        </p:spPr>
        <p:txBody>
          <a:bodyPr/>
          <a:lstStyle/>
          <a:p>
            <a:pPr algn="l"/>
            <a:r>
              <a:rPr lang="en-US" sz="1800" b="1" i="1" u="none" strike="noStrike" baseline="0" dirty="0">
                <a:solidFill>
                  <a:srgbClr val="211F1F"/>
                </a:solidFill>
                <a:latin typeface="Times New Roman" panose="02020603050405020304" pitchFamily="18" charset="0"/>
              </a:rPr>
              <a:t>Solution</a:t>
            </a:r>
          </a:p>
          <a:p>
            <a:pPr marL="0" indent="0" algn="l">
              <a:buNone/>
            </a:pPr>
            <a:r>
              <a:rPr lang="en-US" sz="1800" b="1" i="1" u="none" strike="noStrike" baseline="0" dirty="0">
                <a:solidFill>
                  <a:srgbClr val="211F1F"/>
                </a:solidFill>
                <a:latin typeface="Times New Roman" panose="02020603050405020304" pitchFamily="18" charset="0"/>
              </a:rPr>
              <a:t>	Alternative 1— Present machine</a:t>
            </a:r>
          </a:p>
          <a:p>
            <a:pPr marL="0" indent="0" algn="l">
              <a:buNone/>
            </a:pPr>
            <a:r>
              <a:rPr lang="en-US" sz="1800" b="0" i="0" u="none" strike="noStrike" baseline="0" dirty="0">
                <a:solidFill>
                  <a:srgbClr val="211F1F"/>
                </a:solidFill>
                <a:latin typeface="Times New Roman" panose="02020603050405020304" pitchFamily="18" charset="0"/>
              </a:rPr>
              <a:t>	Purchase price = N200,000</a:t>
            </a:r>
          </a:p>
          <a:p>
            <a:pPr marL="0" indent="0" algn="l">
              <a:buNone/>
            </a:pPr>
            <a:r>
              <a:rPr lang="en-US" sz="1800" b="0" i="0" u="none" strike="noStrike" baseline="0" dirty="0">
                <a:solidFill>
                  <a:srgbClr val="211F1F"/>
                </a:solidFill>
                <a:latin typeface="Times New Roman" panose="02020603050405020304" pitchFamily="18" charset="0"/>
              </a:rPr>
              <a:t>	Present value (</a:t>
            </a:r>
            <a:r>
              <a:rPr lang="en-US" sz="1800" b="0" i="1" u="none" strike="noStrike" baseline="0" dirty="0">
                <a:solidFill>
                  <a:srgbClr val="211F1F"/>
                </a:solidFill>
                <a:latin typeface="Times New Roman" panose="02020603050405020304" pitchFamily="18" charset="0"/>
              </a:rPr>
              <a:t>P</a:t>
            </a:r>
            <a:r>
              <a:rPr lang="en-US" sz="1800" b="0" i="0" u="none" strike="noStrike" baseline="0" dirty="0">
                <a:solidFill>
                  <a:srgbClr val="211F1F"/>
                </a:solidFill>
                <a:latin typeface="Times New Roman" panose="02020603050405020304" pitchFamily="18" charset="0"/>
              </a:rPr>
              <a:t>) = N120,000</a:t>
            </a:r>
          </a:p>
          <a:p>
            <a:pPr marL="0" indent="0" algn="l">
              <a:buNone/>
            </a:pPr>
            <a:r>
              <a:rPr lang="en-US" sz="1800" b="0" i="0" u="none" strike="noStrike" baseline="0" dirty="0">
                <a:solidFill>
                  <a:srgbClr val="211F1F"/>
                </a:solidFill>
                <a:latin typeface="Times New Roman" panose="02020603050405020304" pitchFamily="18" charset="0"/>
              </a:rPr>
              <a:t>	Salvage value (</a:t>
            </a:r>
            <a:r>
              <a:rPr lang="en-US" sz="1800" b="0" i="1" u="none" strike="noStrike" baseline="0" dirty="0">
                <a:solidFill>
                  <a:srgbClr val="211F1F"/>
                </a:solidFill>
                <a:latin typeface="Times New Roman" panose="02020603050405020304" pitchFamily="18" charset="0"/>
              </a:rPr>
              <a:t>F</a:t>
            </a:r>
            <a:r>
              <a:rPr lang="en-US" sz="1800" b="0" i="0" u="none" strike="noStrike" baseline="0" dirty="0">
                <a:solidFill>
                  <a:srgbClr val="211F1F"/>
                </a:solidFill>
                <a:latin typeface="Times New Roman" panose="02020603050405020304" pitchFamily="18" charset="0"/>
              </a:rPr>
              <a:t>) = N25,000</a:t>
            </a:r>
          </a:p>
          <a:p>
            <a:pPr marL="0" indent="0" algn="l">
              <a:buNone/>
            </a:pPr>
            <a:r>
              <a:rPr lang="en-US" sz="1800" b="0" i="0" u="none" strike="noStrike" baseline="0" dirty="0">
                <a:solidFill>
                  <a:srgbClr val="211F1F"/>
                </a:solidFill>
                <a:latin typeface="Times New Roman" panose="02020603050405020304" pitchFamily="18" charset="0"/>
              </a:rPr>
              <a:t>	Annual maintenance cost (</a:t>
            </a:r>
            <a:r>
              <a:rPr lang="en-US" sz="1800" b="0" i="1" u="none" strike="noStrike" baseline="0" dirty="0">
                <a:solidFill>
                  <a:srgbClr val="211F1F"/>
                </a:solidFill>
                <a:latin typeface="Times New Roman" panose="02020603050405020304" pitchFamily="18" charset="0"/>
              </a:rPr>
              <a:t>A</a:t>
            </a:r>
            <a:r>
              <a:rPr lang="en-US" sz="1800" b="0" i="0" u="none" strike="noStrike" baseline="0" dirty="0">
                <a:solidFill>
                  <a:srgbClr val="211F1F"/>
                </a:solidFill>
                <a:latin typeface="Times New Roman" panose="02020603050405020304" pitchFamily="18" charset="0"/>
              </a:rPr>
              <a:t>) = N25,000</a:t>
            </a:r>
          </a:p>
          <a:p>
            <a:pPr marL="0" indent="0" algn="l">
              <a:buNone/>
            </a:pPr>
            <a:r>
              <a:rPr lang="en-US" sz="1800" b="0" i="0" u="none" strike="noStrike" baseline="0" dirty="0">
                <a:solidFill>
                  <a:srgbClr val="211F1F"/>
                </a:solidFill>
                <a:latin typeface="Times New Roman" panose="02020603050405020304" pitchFamily="18" charset="0"/>
              </a:rPr>
              <a:t>	Remaining life = 6 years</a:t>
            </a:r>
          </a:p>
          <a:p>
            <a:pPr marL="0" indent="0" algn="l">
              <a:buNone/>
            </a:pPr>
            <a:r>
              <a:rPr lang="en-US" sz="1800" b="0" i="0" u="none" strike="noStrike" baseline="0" dirty="0">
                <a:solidFill>
                  <a:srgbClr val="211F1F"/>
                </a:solidFill>
                <a:latin typeface="Times New Roman" panose="02020603050405020304" pitchFamily="18" charset="0"/>
              </a:rPr>
              <a:t>	Interest rate = 12%</a:t>
            </a:r>
          </a:p>
          <a:p>
            <a:pPr marL="0" indent="0" algn="l">
              <a:buNone/>
            </a:pPr>
            <a:r>
              <a:rPr lang="en-US" sz="1800" b="0" i="0" u="none" strike="noStrike" baseline="0" dirty="0">
                <a:solidFill>
                  <a:srgbClr val="211F1F"/>
                </a:solidFill>
                <a:latin typeface="Times New Roman" panose="02020603050405020304" pitchFamily="18" charset="0"/>
              </a:rPr>
              <a:t>	The cash flow diagram of the present machine is illustrated in</a:t>
            </a:r>
            <a:endParaRPr lang="en-US" dirty="0"/>
          </a:p>
        </p:txBody>
      </p:sp>
      <p:sp>
        <p:nvSpPr>
          <p:cNvPr id="4" name="Slide Number Placeholder 3">
            <a:extLst>
              <a:ext uri="{FF2B5EF4-FFF2-40B4-BE49-F238E27FC236}">
                <a16:creationId xmlns:a16="http://schemas.microsoft.com/office/drawing/2014/main" id="{8F9850FB-8AAC-4FA3-92A2-B3283DF84A6C}"/>
              </a:ext>
            </a:extLst>
          </p:cNvPr>
          <p:cNvSpPr>
            <a:spLocks noGrp="1"/>
          </p:cNvSpPr>
          <p:nvPr>
            <p:ph type="sldNum" sz="quarter" idx="12"/>
          </p:nvPr>
        </p:nvSpPr>
        <p:spPr/>
        <p:txBody>
          <a:bodyPr/>
          <a:lstStyle/>
          <a:p>
            <a:fld id="{83734A7E-1F68-4F8B-B95F-4E3247513823}" type="slidenum">
              <a:rPr lang="en-US" smtClean="0"/>
              <a:t>14</a:t>
            </a:fld>
            <a:endParaRPr lang="en-US"/>
          </a:p>
        </p:txBody>
      </p:sp>
      <p:grpSp>
        <p:nvGrpSpPr>
          <p:cNvPr id="9" name="Group 8">
            <a:extLst>
              <a:ext uri="{FF2B5EF4-FFF2-40B4-BE49-F238E27FC236}">
                <a16:creationId xmlns:a16="http://schemas.microsoft.com/office/drawing/2014/main" id="{27371CCF-B8C2-4FA7-99C9-2E04497EBBA9}"/>
              </a:ext>
            </a:extLst>
          </p:cNvPr>
          <p:cNvGrpSpPr/>
          <p:nvPr/>
        </p:nvGrpSpPr>
        <p:grpSpPr>
          <a:xfrm>
            <a:off x="3287206" y="4527550"/>
            <a:ext cx="4936618" cy="1982688"/>
            <a:chOff x="3287206" y="4527550"/>
            <a:chExt cx="4936618" cy="1982688"/>
          </a:xfrm>
        </p:grpSpPr>
        <p:pic>
          <p:nvPicPr>
            <p:cNvPr id="6" name="Picture 5">
              <a:extLst>
                <a:ext uri="{FF2B5EF4-FFF2-40B4-BE49-F238E27FC236}">
                  <a16:creationId xmlns:a16="http://schemas.microsoft.com/office/drawing/2014/main" id="{6720D6EA-8BB9-4531-B24C-3B5915BEF3A5}"/>
                </a:ext>
              </a:extLst>
            </p:cNvPr>
            <p:cNvPicPr>
              <a:picLocks noChangeAspect="1"/>
            </p:cNvPicPr>
            <p:nvPr/>
          </p:nvPicPr>
          <p:blipFill>
            <a:blip r:embed="rId2"/>
            <a:stretch>
              <a:fillRect/>
            </a:stretch>
          </p:blipFill>
          <p:spPr>
            <a:xfrm>
              <a:off x="3421821" y="4527550"/>
              <a:ext cx="4802003" cy="1828800"/>
            </a:xfrm>
            <a:prstGeom prst="rect">
              <a:avLst/>
            </a:prstGeom>
          </p:spPr>
        </p:pic>
        <p:sp>
          <p:nvSpPr>
            <p:cNvPr id="7" name="TextBox 6">
              <a:extLst>
                <a:ext uri="{FF2B5EF4-FFF2-40B4-BE49-F238E27FC236}">
                  <a16:creationId xmlns:a16="http://schemas.microsoft.com/office/drawing/2014/main" id="{0AE2B704-88E9-4F33-BB45-A0C318CB7D32}"/>
                </a:ext>
              </a:extLst>
            </p:cNvPr>
            <p:cNvSpPr txBox="1"/>
            <p:nvPr/>
          </p:nvSpPr>
          <p:spPr>
            <a:xfrm>
              <a:off x="4115355" y="5897325"/>
              <a:ext cx="777777" cy="307777"/>
            </a:xfrm>
            <a:prstGeom prst="rect">
              <a:avLst/>
            </a:prstGeom>
            <a:solidFill>
              <a:schemeClr val="bg1"/>
            </a:solidFill>
          </p:spPr>
          <p:txBody>
            <a:bodyPr wrap="none" rtlCol="0">
              <a:spAutoFit/>
            </a:bodyPr>
            <a:lstStyle/>
            <a:p>
              <a:r>
                <a:rPr lang="en-US" sz="1400" dirty="0"/>
                <a:t>120,000</a:t>
              </a:r>
            </a:p>
          </p:txBody>
        </p:sp>
        <p:sp>
          <p:nvSpPr>
            <p:cNvPr id="8" name="TextBox 7">
              <a:extLst>
                <a:ext uri="{FF2B5EF4-FFF2-40B4-BE49-F238E27FC236}">
                  <a16:creationId xmlns:a16="http://schemas.microsoft.com/office/drawing/2014/main" id="{7E9C136F-A2D3-456A-B0DB-F79DC26B5AD7}"/>
                </a:ext>
              </a:extLst>
            </p:cNvPr>
            <p:cNvSpPr txBox="1"/>
            <p:nvPr/>
          </p:nvSpPr>
          <p:spPr>
            <a:xfrm>
              <a:off x="3287206" y="6202461"/>
              <a:ext cx="707070" cy="307777"/>
            </a:xfrm>
            <a:prstGeom prst="rect">
              <a:avLst/>
            </a:prstGeom>
            <a:solidFill>
              <a:schemeClr val="bg1"/>
            </a:solidFill>
          </p:spPr>
          <p:txBody>
            <a:bodyPr wrap="none" rtlCol="0">
              <a:spAutoFit/>
            </a:bodyPr>
            <a:lstStyle/>
            <a:p>
              <a:r>
                <a:rPr lang="en-US" sz="1400" dirty="0"/>
                <a:t>200,000</a:t>
              </a:r>
            </a:p>
          </p:txBody>
        </p:sp>
      </p:grpSp>
    </p:spTree>
    <p:extLst>
      <p:ext uri="{BB962C8B-B14F-4D97-AF65-F5344CB8AC3E}">
        <p14:creationId xmlns:p14="http://schemas.microsoft.com/office/powerpoint/2010/main" val="230258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EF556-AD51-4D1A-B2F6-BD37A5AA419B}"/>
              </a:ext>
            </a:extLst>
          </p:cNvPr>
          <p:cNvSpPr>
            <a:spLocks noGrp="1"/>
          </p:cNvSpPr>
          <p:nvPr>
            <p:ph idx="1"/>
          </p:nvPr>
        </p:nvSpPr>
        <p:spPr>
          <a:xfrm>
            <a:off x="838200" y="714375"/>
            <a:ext cx="10515600" cy="5462588"/>
          </a:xfrm>
        </p:spPr>
        <p:txBody>
          <a:bodyPr>
            <a:normAutofit/>
          </a:bodyPr>
          <a:lstStyle/>
          <a:p>
            <a:pPr algn="l"/>
            <a:r>
              <a:rPr lang="en-US" sz="2400" b="0" i="0" u="none" strike="noStrike" baseline="0" dirty="0">
                <a:solidFill>
                  <a:srgbClr val="211F1F"/>
                </a:solidFill>
              </a:rPr>
              <a:t>annual maintenance cost for the preceding periods are not shown in this figure. The annual equivalent cost is computed as</a:t>
            </a:r>
          </a:p>
          <a:p>
            <a:pPr marL="0" indent="0" algn="l">
              <a:buNone/>
            </a:pPr>
            <a:r>
              <a:rPr lang="en-US" sz="2400" b="0" i="1" u="none" strike="noStrike" baseline="0" dirty="0">
                <a:solidFill>
                  <a:srgbClr val="211F1F"/>
                </a:solidFill>
              </a:rPr>
              <a:t>	AE</a:t>
            </a:r>
            <a:r>
              <a:rPr lang="en-US" sz="2400" b="0" i="0" u="none" strike="noStrike" baseline="0" dirty="0">
                <a:solidFill>
                  <a:srgbClr val="211F1F"/>
                </a:solidFill>
              </a:rPr>
              <a:t>(12%) = (</a:t>
            </a:r>
            <a:r>
              <a:rPr lang="en-US" sz="2400" b="0" i="1" u="none" strike="noStrike" baseline="0" dirty="0">
                <a:solidFill>
                  <a:srgbClr val="211F1F"/>
                </a:solidFill>
              </a:rPr>
              <a:t>P </a:t>
            </a:r>
            <a:r>
              <a:rPr lang="en-US" sz="2400" b="0" i="0" u="none" strike="noStrike" baseline="0" dirty="0">
                <a:solidFill>
                  <a:srgbClr val="211F1F"/>
                </a:solidFill>
              </a:rPr>
              <a:t>– </a:t>
            </a:r>
            <a:r>
              <a:rPr lang="en-US" sz="2400" b="0" i="1" u="none" strike="noStrike" baseline="0" dirty="0">
                <a:solidFill>
                  <a:srgbClr val="211F1F"/>
                </a:solidFill>
              </a:rPr>
              <a:t>F</a:t>
            </a:r>
            <a:r>
              <a:rPr lang="en-US" sz="2400" b="0" i="0" u="none" strike="noStrike" baseline="0" dirty="0">
                <a:solidFill>
                  <a:srgbClr val="211F1F"/>
                </a:solidFill>
              </a:rPr>
              <a:t>)(</a:t>
            </a:r>
            <a:r>
              <a:rPr lang="en-US" sz="2400" b="0" i="1" u="none" strike="noStrike" baseline="0" dirty="0">
                <a:solidFill>
                  <a:srgbClr val="211F1F"/>
                </a:solidFill>
              </a:rPr>
              <a:t>A</a:t>
            </a:r>
            <a:r>
              <a:rPr lang="en-US" sz="2400" b="0" i="0" u="none" strike="noStrike" baseline="0" dirty="0">
                <a:solidFill>
                  <a:srgbClr val="211F1F"/>
                </a:solidFill>
              </a:rPr>
              <a:t>/</a:t>
            </a:r>
            <a:r>
              <a:rPr lang="en-US" sz="2400" b="0" i="1" u="none" strike="noStrike" baseline="0" dirty="0">
                <a:solidFill>
                  <a:srgbClr val="211F1F"/>
                </a:solidFill>
              </a:rPr>
              <a:t>P</a:t>
            </a:r>
            <a:r>
              <a:rPr lang="en-US" sz="2400" b="0" i="0" u="none" strike="noStrike" baseline="0" dirty="0">
                <a:solidFill>
                  <a:srgbClr val="211F1F"/>
                </a:solidFill>
              </a:rPr>
              <a:t>, 12%, 6) + </a:t>
            </a:r>
            <a:r>
              <a:rPr lang="en-US" sz="2400" b="0" i="1" u="none" strike="noStrike" baseline="0" dirty="0">
                <a:solidFill>
                  <a:srgbClr val="211F1F"/>
                </a:solidFill>
              </a:rPr>
              <a:t>F </a:t>
            </a:r>
            <a:r>
              <a:rPr lang="en-US" sz="2400" b="0" i="1" u="none" strike="noStrike" baseline="0" dirty="0" err="1">
                <a:solidFill>
                  <a:srgbClr val="211F1F"/>
                </a:solidFill>
              </a:rPr>
              <a:t>i</a:t>
            </a:r>
            <a:r>
              <a:rPr lang="en-US" sz="2400" b="0" i="1" u="none" strike="noStrike" baseline="0" dirty="0">
                <a:solidFill>
                  <a:srgbClr val="211F1F"/>
                </a:solidFill>
              </a:rPr>
              <a:t> </a:t>
            </a:r>
            <a:r>
              <a:rPr lang="en-US" sz="2400" b="0" i="0" u="none" strike="noStrike" baseline="0" dirty="0">
                <a:solidFill>
                  <a:srgbClr val="211F1F"/>
                </a:solidFill>
              </a:rPr>
              <a:t>+ </a:t>
            </a:r>
            <a:r>
              <a:rPr lang="en-US" sz="2400" b="0" i="1" u="none" strike="noStrike" baseline="0" dirty="0">
                <a:solidFill>
                  <a:srgbClr val="211F1F"/>
                </a:solidFill>
              </a:rPr>
              <a:t>A</a:t>
            </a:r>
          </a:p>
          <a:p>
            <a:pPr marL="0" indent="0" algn="l">
              <a:buNone/>
            </a:pPr>
            <a:r>
              <a:rPr lang="en-US" sz="2400" b="0" i="0" u="none" strike="noStrike" baseline="0" dirty="0">
                <a:solidFill>
                  <a:srgbClr val="211F1F"/>
                </a:solidFill>
              </a:rPr>
              <a:t>	= (120,000 – 25,000)(0.2432) + 25,000 *0.12 + 25,000</a:t>
            </a:r>
          </a:p>
          <a:p>
            <a:pPr marL="0" indent="0" algn="l">
              <a:buNone/>
            </a:pPr>
            <a:r>
              <a:rPr lang="en-US" sz="2400" b="0" i="0" u="none" strike="noStrike" baseline="0" dirty="0">
                <a:solidFill>
                  <a:srgbClr val="211F1F"/>
                </a:solidFill>
              </a:rPr>
              <a:t>	= N51,104</a:t>
            </a:r>
          </a:p>
          <a:p>
            <a:pPr algn="l"/>
            <a:r>
              <a:rPr lang="en-US" sz="2400" b="1" i="1" u="none" strike="noStrike" baseline="0" dirty="0">
                <a:solidFill>
                  <a:srgbClr val="211F1F"/>
                </a:solidFill>
              </a:rPr>
              <a:t>Alternative 2— New machine</a:t>
            </a:r>
          </a:p>
          <a:p>
            <a:pPr marL="0" indent="0" algn="l">
              <a:buNone/>
            </a:pPr>
            <a:r>
              <a:rPr lang="en-US" sz="2400" b="0" i="0" u="none" strike="noStrike" baseline="0" dirty="0">
                <a:solidFill>
                  <a:srgbClr val="211F1F"/>
                </a:solidFill>
              </a:rPr>
              <a:t>Purchase price (</a:t>
            </a:r>
            <a:r>
              <a:rPr lang="en-US" sz="2400" b="0" i="1" u="none" strike="noStrike" baseline="0" dirty="0">
                <a:solidFill>
                  <a:srgbClr val="211F1F"/>
                </a:solidFill>
              </a:rPr>
              <a:t>P</a:t>
            </a:r>
            <a:r>
              <a:rPr lang="en-US" sz="2400" b="0" i="0" u="none" strike="noStrike" baseline="0" dirty="0">
                <a:solidFill>
                  <a:srgbClr val="211F1F"/>
                </a:solidFill>
              </a:rPr>
              <a:t>) = N150,000</a:t>
            </a:r>
          </a:p>
          <a:p>
            <a:pPr marL="0" indent="0" algn="l">
              <a:buNone/>
            </a:pPr>
            <a:r>
              <a:rPr lang="en-US" sz="2400" b="0" i="0" u="none" strike="noStrike" baseline="0" dirty="0">
                <a:solidFill>
                  <a:srgbClr val="211F1F"/>
                </a:solidFill>
              </a:rPr>
              <a:t>Salvage value (</a:t>
            </a:r>
            <a:r>
              <a:rPr lang="en-US" sz="2400" b="0" i="1" u="none" strike="noStrike" baseline="0" dirty="0">
                <a:solidFill>
                  <a:srgbClr val="211F1F"/>
                </a:solidFill>
              </a:rPr>
              <a:t>F</a:t>
            </a:r>
            <a:r>
              <a:rPr lang="en-US" sz="2400" b="0" i="0" u="none" strike="noStrike" baseline="0" dirty="0">
                <a:solidFill>
                  <a:srgbClr val="211F1F"/>
                </a:solidFill>
              </a:rPr>
              <a:t>) = N20,000</a:t>
            </a:r>
          </a:p>
          <a:p>
            <a:pPr marL="0" indent="0" algn="l">
              <a:buNone/>
            </a:pPr>
            <a:r>
              <a:rPr lang="en-US" sz="2400" b="0" i="0" u="none" strike="noStrike" baseline="0" dirty="0">
                <a:solidFill>
                  <a:srgbClr val="211F1F"/>
                </a:solidFill>
              </a:rPr>
              <a:t>Annual maintenance cost (</a:t>
            </a:r>
            <a:r>
              <a:rPr lang="en-US" sz="2400" b="0" i="1" u="none" strike="noStrike" baseline="0" dirty="0">
                <a:solidFill>
                  <a:srgbClr val="211F1F"/>
                </a:solidFill>
              </a:rPr>
              <a:t>A</a:t>
            </a:r>
            <a:r>
              <a:rPr lang="en-US" sz="2400" b="0" i="0" u="none" strike="noStrike" baseline="0" dirty="0">
                <a:solidFill>
                  <a:srgbClr val="211F1F"/>
                </a:solidFill>
              </a:rPr>
              <a:t>) = N14,000</a:t>
            </a:r>
          </a:p>
          <a:p>
            <a:pPr marL="0" indent="0" algn="l">
              <a:buNone/>
            </a:pPr>
            <a:r>
              <a:rPr lang="en-US" sz="2400" b="0" i="0" u="none" strike="noStrike" baseline="0" dirty="0">
                <a:solidFill>
                  <a:srgbClr val="211F1F"/>
                </a:solidFill>
              </a:rPr>
              <a:t>Life = 6 years</a:t>
            </a:r>
          </a:p>
          <a:p>
            <a:pPr marL="0" indent="0" algn="l">
              <a:buNone/>
            </a:pPr>
            <a:r>
              <a:rPr lang="en-US" sz="2400" b="0" i="0" u="none" strike="noStrike" baseline="0" dirty="0">
                <a:solidFill>
                  <a:srgbClr val="211F1F"/>
                </a:solidFill>
              </a:rPr>
              <a:t>Interest rate = 12%</a:t>
            </a:r>
          </a:p>
          <a:p>
            <a:pPr marL="0" indent="0" algn="l">
              <a:buNone/>
            </a:pPr>
            <a:r>
              <a:rPr lang="en-US" sz="2400" b="0" i="0" u="none" strike="noStrike" baseline="0" dirty="0">
                <a:solidFill>
                  <a:srgbClr val="211F1F"/>
                </a:solidFill>
              </a:rPr>
              <a:t>The cash flow diagram of the new machine is depicted in the figure below</a:t>
            </a:r>
            <a:endParaRPr lang="en-US" sz="2400" dirty="0"/>
          </a:p>
        </p:txBody>
      </p:sp>
      <p:sp>
        <p:nvSpPr>
          <p:cNvPr id="4" name="Slide Number Placeholder 3">
            <a:extLst>
              <a:ext uri="{FF2B5EF4-FFF2-40B4-BE49-F238E27FC236}">
                <a16:creationId xmlns:a16="http://schemas.microsoft.com/office/drawing/2014/main" id="{B468DABB-7DDF-417A-B3AC-31897BE9B9A1}"/>
              </a:ext>
            </a:extLst>
          </p:cNvPr>
          <p:cNvSpPr>
            <a:spLocks noGrp="1"/>
          </p:cNvSpPr>
          <p:nvPr>
            <p:ph type="sldNum" sz="quarter" idx="12"/>
          </p:nvPr>
        </p:nvSpPr>
        <p:spPr/>
        <p:txBody>
          <a:bodyPr/>
          <a:lstStyle/>
          <a:p>
            <a:fld id="{83734A7E-1F68-4F8B-B95F-4E3247513823}" type="slidenum">
              <a:rPr lang="en-US" smtClean="0"/>
              <a:t>15</a:t>
            </a:fld>
            <a:endParaRPr lang="en-US"/>
          </a:p>
        </p:txBody>
      </p:sp>
    </p:spTree>
    <p:extLst>
      <p:ext uri="{BB962C8B-B14F-4D97-AF65-F5344CB8AC3E}">
        <p14:creationId xmlns:p14="http://schemas.microsoft.com/office/powerpoint/2010/main" val="119340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D90BA4-7E9B-4E19-907D-DEB4189F9F1B}"/>
              </a:ext>
            </a:extLst>
          </p:cNvPr>
          <p:cNvPicPr>
            <a:picLocks noGrp="1" noChangeAspect="1"/>
          </p:cNvPicPr>
          <p:nvPr>
            <p:ph idx="1"/>
          </p:nvPr>
        </p:nvPicPr>
        <p:blipFill rotWithShape="1">
          <a:blip r:embed="rId2"/>
          <a:srcRect b="3483"/>
          <a:stretch/>
        </p:blipFill>
        <p:spPr>
          <a:xfrm>
            <a:off x="3071209" y="2038652"/>
            <a:ext cx="7243481" cy="2647648"/>
          </a:xfrm>
        </p:spPr>
      </p:pic>
      <p:sp>
        <p:nvSpPr>
          <p:cNvPr id="4" name="Slide Number Placeholder 3">
            <a:extLst>
              <a:ext uri="{FF2B5EF4-FFF2-40B4-BE49-F238E27FC236}">
                <a16:creationId xmlns:a16="http://schemas.microsoft.com/office/drawing/2014/main" id="{27D1ECA9-5EF3-4E2C-B919-B57923998AFA}"/>
              </a:ext>
            </a:extLst>
          </p:cNvPr>
          <p:cNvSpPr>
            <a:spLocks noGrp="1"/>
          </p:cNvSpPr>
          <p:nvPr>
            <p:ph type="sldNum" sz="quarter" idx="12"/>
          </p:nvPr>
        </p:nvSpPr>
        <p:spPr/>
        <p:txBody>
          <a:bodyPr/>
          <a:lstStyle/>
          <a:p>
            <a:fld id="{83734A7E-1F68-4F8B-B95F-4E3247513823}" type="slidenum">
              <a:rPr lang="en-US" smtClean="0"/>
              <a:t>16</a:t>
            </a:fld>
            <a:endParaRPr lang="en-US"/>
          </a:p>
        </p:txBody>
      </p:sp>
      <p:sp>
        <p:nvSpPr>
          <p:cNvPr id="7" name="TextBox 6">
            <a:extLst>
              <a:ext uri="{FF2B5EF4-FFF2-40B4-BE49-F238E27FC236}">
                <a16:creationId xmlns:a16="http://schemas.microsoft.com/office/drawing/2014/main" id="{707ED607-6702-4F2C-970F-36147F6E7A49}"/>
              </a:ext>
            </a:extLst>
          </p:cNvPr>
          <p:cNvSpPr txBox="1"/>
          <p:nvPr/>
        </p:nvSpPr>
        <p:spPr>
          <a:xfrm>
            <a:off x="3071209" y="4402236"/>
            <a:ext cx="1029449" cy="400110"/>
          </a:xfrm>
          <a:prstGeom prst="rect">
            <a:avLst/>
          </a:prstGeom>
          <a:solidFill>
            <a:schemeClr val="bg1"/>
          </a:solidFill>
        </p:spPr>
        <p:txBody>
          <a:bodyPr wrap="none" rtlCol="0">
            <a:spAutoFit/>
          </a:bodyPr>
          <a:lstStyle/>
          <a:p>
            <a:r>
              <a:rPr lang="en-US" sz="2000" b="1" dirty="0"/>
              <a:t>150,000</a:t>
            </a:r>
          </a:p>
        </p:txBody>
      </p:sp>
    </p:spTree>
    <p:extLst>
      <p:ext uri="{BB962C8B-B14F-4D97-AF65-F5344CB8AC3E}">
        <p14:creationId xmlns:p14="http://schemas.microsoft.com/office/powerpoint/2010/main" val="131163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3AC33-B9C5-4ABD-8E0D-D1BF83D394B1}"/>
              </a:ext>
            </a:extLst>
          </p:cNvPr>
          <p:cNvSpPr>
            <a:spLocks noGrp="1"/>
          </p:cNvSpPr>
          <p:nvPr>
            <p:ph idx="1"/>
          </p:nvPr>
        </p:nvSpPr>
        <p:spPr>
          <a:xfrm>
            <a:off x="838200" y="733425"/>
            <a:ext cx="10515600" cy="5443538"/>
          </a:xfrm>
        </p:spPr>
        <p:txBody>
          <a:bodyPr>
            <a:normAutofit/>
          </a:bodyPr>
          <a:lstStyle/>
          <a:p>
            <a:pPr algn="l"/>
            <a:r>
              <a:rPr lang="en-US" b="0" i="0" u="none" strike="noStrike" baseline="0" dirty="0">
                <a:solidFill>
                  <a:srgbClr val="211F1F"/>
                </a:solidFill>
              </a:rPr>
              <a:t>The formula for the annual equivalent cost is</a:t>
            </a:r>
          </a:p>
          <a:p>
            <a:pPr marL="0" indent="0" algn="l">
              <a:buNone/>
            </a:pPr>
            <a:r>
              <a:rPr lang="en-US" b="0" i="1" u="none" strike="noStrike" baseline="0" dirty="0">
                <a:solidFill>
                  <a:srgbClr val="211F1F"/>
                </a:solidFill>
              </a:rPr>
              <a:t>	AE</a:t>
            </a:r>
            <a:r>
              <a:rPr lang="en-US" b="0" i="0" u="none" strike="noStrike" baseline="0" dirty="0">
                <a:solidFill>
                  <a:srgbClr val="211F1F"/>
                </a:solidFill>
              </a:rPr>
              <a:t>(12%) = (</a:t>
            </a:r>
            <a:r>
              <a:rPr lang="en-US" b="0" i="1" u="none" strike="noStrike" baseline="0" dirty="0">
                <a:solidFill>
                  <a:srgbClr val="211F1F"/>
                </a:solidFill>
              </a:rPr>
              <a:t>P </a:t>
            </a:r>
            <a:r>
              <a:rPr lang="en-US" b="0" i="0" u="none" strike="noStrike" baseline="0" dirty="0">
                <a:solidFill>
                  <a:srgbClr val="211F1F"/>
                </a:solidFill>
              </a:rPr>
              <a:t>– </a:t>
            </a:r>
            <a:r>
              <a:rPr lang="en-US" b="0" i="1" u="none" strike="noStrike" baseline="0" dirty="0">
                <a:solidFill>
                  <a:srgbClr val="211F1F"/>
                </a:solidFill>
              </a:rPr>
              <a:t>F</a:t>
            </a:r>
            <a:r>
              <a:rPr lang="en-US" b="0" i="0" u="none" strike="noStrike" baseline="0" dirty="0">
                <a:solidFill>
                  <a:srgbClr val="211F1F"/>
                </a:solidFill>
              </a:rPr>
              <a:t>)(</a:t>
            </a:r>
            <a:r>
              <a:rPr lang="en-US" b="0" i="1" u="none" strike="noStrike" baseline="0" dirty="0">
                <a:solidFill>
                  <a:srgbClr val="211F1F"/>
                </a:solidFill>
              </a:rPr>
              <a:t>A</a:t>
            </a:r>
            <a:r>
              <a:rPr lang="en-US" b="0" i="0" u="none" strike="noStrike" baseline="0" dirty="0">
                <a:solidFill>
                  <a:srgbClr val="211F1F"/>
                </a:solidFill>
              </a:rPr>
              <a:t>/</a:t>
            </a:r>
            <a:r>
              <a:rPr lang="en-US" b="0" i="1" u="none" strike="noStrike" baseline="0" dirty="0">
                <a:solidFill>
                  <a:srgbClr val="211F1F"/>
                </a:solidFill>
              </a:rPr>
              <a:t>P</a:t>
            </a:r>
            <a:r>
              <a:rPr lang="en-US" b="0" i="0" u="none" strike="noStrike" baseline="0" dirty="0">
                <a:solidFill>
                  <a:srgbClr val="211F1F"/>
                </a:solidFill>
              </a:rPr>
              <a:t>, 12%, 6) + </a:t>
            </a:r>
            <a:r>
              <a:rPr lang="en-US" b="0" i="1" u="none" strike="noStrike" baseline="0" dirty="0">
                <a:solidFill>
                  <a:srgbClr val="211F1F"/>
                </a:solidFill>
              </a:rPr>
              <a:t>F*</a:t>
            </a:r>
            <a:r>
              <a:rPr lang="en-US" b="0" i="1" u="none" strike="noStrike" baseline="0" dirty="0" err="1">
                <a:solidFill>
                  <a:srgbClr val="211F1F"/>
                </a:solidFill>
              </a:rPr>
              <a:t>i</a:t>
            </a:r>
            <a:r>
              <a:rPr lang="en-US" b="0" i="1" u="none" strike="noStrike" baseline="0" dirty="0">
                <a:solidFill>
                  <a:srgbClr val="211F1F"/>
                </a:solidFill>
              </a:rPr>
              <a:t> </a:t>
            </a:r>
            <a:r>
              <a:rPr lang="en-US" b="0" i="0" u="none" strike="noStrike" baseline="0" dirty="0">
                <a:solidFill>
                  <a:srgbClr val="211F1F"/>
                </a:solidFill>
              </a:rPr>
              <a:t>+ </a:t>
            </a:r>
            <a:r>
              <a:rPr lang="en-US" b="0" i="1" u="none" strike="noStrike" baseline="0" dirty="0">
                <a:solidFill>
                  <a:srgbClr val="211F1F"/>
                </a:solidFill>
              </a:rPr>
              <a:t>A</a:t>
            </a:r>
          </a:p>
          <a:p>
            <a:pPr marL="0" indent="0" algn="l">
              <a:buNone/>
            </a:pPr>
            <a:r>
              <a:rPr lang="en-US" b="0" i="0" u="none" strike="noStrike" baseline="0" dirty="0">
                <a:solidFill>
                  <a:srgbClr val="211F1F"/>
                </a:solidFill>
              </a:rPr>
              <a:t>	= (150,000 – 20,000)(0.2432) + 20,000* 0.12 + 14,000</a:t>
            </a:r>
          </a:p>
          <a:p>
            <a:pPr marL="0" indent="0" algn="l">
              <a:buNone/>
            </a:pPr>
            <a:r>
              <a:rPr lang="en-US" b="0" i="0" u="none" strike="noStrike" baseline="0" dirty="0">
                <a:solidFill>
                  <a:srgbClr val="211F1F"/>
                </a:solidFill>
              </a:rPr>
              <a:t>	= N48,016</a:t>
            </a:r>
          </a:p>
          <a:p>
            <a:pPr algn="l"/>
            <a:r>
              <a:rPr lang="en-US" b="0" i="0" u="none" strike="noStrike" baseline="0" dirty="0">
                <a:solidFill>
                  <a:srgbClr val="211F1F"/>
                </a:solidFill>
              </a:rPr>
              <a:t>Since the annual equivalent cost of the new machine is less than that of the present machine, it is suggested that the present machine be replaced with the new machine.</a:t>
            </a:r>
            <a:endParaRPr lang="en-US" dirty="0"/>
          </a:p>
        </p:txBody>
      </p:sp>
      <p:sp>
        <p:nvSpPr>
          <p:cNvPr id="4" name="Slide Number Placeholder 3">
            <a:extLst>
              <a:ext uri="{FF2B5EF4-FFF2-40B4-BE49-F238E27FC236}">
                <a16:creationId xmlns:a16="http://schemas.microsoft.com/office/drawing/2014/main" id="{C56F619F-97E8-4C58-92B4-4885A9517D71}"/>
              </a:ext>
            </a:extLst>
          </p:cNvPr>
          <p:cNvSpPr>
            <a:spLocks noGrp="1"/>
          </p:cNvSpPr>
          <p:nvPr>
            <p:ph type="sldNum" sz="quarter" idx="12"/>
          </p:nvPr>
        </p:nvSpPr>
        <p:spPr/>
        <p:txBody>
          <a:bodyPr/>
          <a:lstStyle/>
          <a:p>
            <a:fld id="{83734A7E-1F68-4F8B-B95F-4E3247513823}" type="slidenum">
              <a:rPr lang="en-US" smtClean="0"/>
              <a:t>17</a:t>
            </a:fld>
            <a:endParaRPr lang="en-US"/>
          </a:p>
        </p:txBody>
      </p:sp>
    </p:spTree>
    <p:extLst>
      <p:ext uri="{BB962C8B-B14F-4D97-AF65-F5344CB8AC3E}">
        <p14:creationId xmlns:p14="http://schemas.microsoft.com/office/powerpoint/2010/main" val="2398621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B147-39DC-479B-9F5A-6AFC41388AF0}"/>
              </a:ext>
            </a:extLst>
          </p:cNvPr>
          <p:cNvSpPr>
            <a:spLocks noGrp="1"/>
          </p:cNvSpPr>
          <p:nvPr>
            <p:ph type="title"/>
          </p:nvPr>
        </p:nvSpPr>
        <p:spPr/>
        <p:txBody>
          <a:bodyPr>
            <a:normAutofit/>
          </a:bodyPr>
          <a:lstStyle/>
          <a:p>
            <a:pPr algn="ctr"/>
            <a:r>
              <a:rPr lang="en-US" sz="3200" b="1" i="0" u="none" strike="noStrike" baseline="0" dirty="0"/>
              <a:t>DEPRECIATION</a:t>
            </a:r>
            <a:endParaRPr lang="en-US" sz="3200" dirty="0"/>
          </a:p>
        </p:txBody>
      </p:sp>
      <p:sp>
        <p:nvSpPr>
          <p:cNvPr id="3" name="Content Placeholder 2">
            <a:extLst>
              <a:ext uri="{FF2B5EF4-FFF2-40B4-BE49-F238E27FC236}">
                <a16:creationId xmlns:a16="http://schemas.microsoft.com/office/drawing/2014/main" id="{5D06FEF3-737E-484A-A8CA-C65514A47C0C}"/>
              </a:ext>
            </a:extLst>
          </p:cNvPr>
          <p:cNvSpPr>
            <a:spLocks noGrp="1"/>
          </p:cNvSpPr>
          <p:nvPr>
            <p:ph idx="1"/>
          </p:nvPr>
        </p:nvSpPr>
        <p:spPr/>
        <p:txBody>
          <a:bodyPr>
            <a:noAutofit/>
          </a:bodyPr>
          <a:lstStyle/>
          <a:p>
            <a:pPr algn="l">
              <a:lnSpc>
                <a:spcPct val="100000"/>
              </a:lnSpc>
            </a:pPr>
            <a:r>
              <a:rPr lang="en-US" sz="2400" b="0" i="0" u="none" strike="noStrike" baseline="0" dirty="0">
                <a:solidFill>
                  <a:srgbClr val="221F1F"/>
                </a:solidFill>
              </a:rPr>
              <a:t>Any equipment which is purchased today will not work for ever. This may be due to wear and tear of the equipment or obsolescence of technology.</a:t>
            </a:r>
          </a:p>
          <a:p>
            <a:pPr algn="l">
              <a:lnSpc>
                <a:spcPct val="100000"/>
              </a:lnSpc>
            </a:pPr>
            <a:r>
              <a:rPr lang="en-US" sz="2400" b="0" i="0" u="none" strike="noStrike" baseline="0" dirty="0">
                <a:solidFill>
                  <a:srgbClr val="221F1F"/>
                </a:solidFill>
              </a:rPr>
              <a:t>Hence, it is to be replaced at the proper time for continuance of any business.</a:t>
            </a:r>
          </a:p>
          <a:p>
            <a:pPr algn="l">
              <a:lnSpc>
                <a:spcPct val="100000"/>
              </a:lnSpc>
            </a:pPr>
            <a:r>
              <a:rPr lang="en-US" sz="2400" b="0" i="0" u="none" strike="noStrike" baseline="0" dirty="0">
                <a:solidFill>
                  <a:srgbClr val="221F1F"/>
                </a:solidFill>
              </a:rPr>
              <a:t>The replacement of the equipment at the end of its life involves money. This must be internally generated from the earnings of the equipment.</a:t>
            </a:r>
          </a:p>
          <a:p>
            <a:pPr algn="l">
              <a:lnSpc>
                <a:spcPct val="100000"/>
              </a:lnSpc>
            </a:pPr>
            <a:r>
              <a:rPr lang="en-US" sz="2400" b="0" i="0" u="none" strike="noStrike" baseline="0" dirty="0">
                <a:solidFill>
                  <a:srgbClr val="221F1F"/>
                </a:solidFill>
              </a:rPr>
              <a:t>The recovery of money from the earnings of an equipment for its replacement purpose is called depreciation fund since we make an assumption that the value of the equipment decreases with the passage of time.</a:t>
            </a:r>
          </a:p>
          <a:p>
            <a:pPr algn="l">
              <a:lnSpc>
                <a:spcPct val="100000"/>
              </a:lnSpc>
            </a:pPr>
            <a:r>
              <a:rPr lang="en-US" sz="2400" b="0" i="0" u="none" strike="noStrike" baseline="0" dirty="0">
                <a:solidFill>
                  <a:srgbClr val="221F1F"/>
                </a:solidFill>
              </a:rPr>
              <a:t>Thus the word “depreciation” means decrease in value of any physical asset with the passage of time.</a:t>
            </a:r>
            <a:endParaRPr lang="en-US" sz="2400" dirty="0"/>
          </a:p>
        </p:txBody>
      </p:sp>
      <p:sp>
        <p:nvSpPr>
          <p:cNvPr id="4" name="Slide Number Placeholder 3">
            <a:extLst>
              <a:ext uri="{FF2B5EF4-FFF2-40B4-BE49-F238E27FC236}">
                <a16:creationId xmlns:a16="http://schemas.microsoft.com/office/drawing/2014/main" id="{106FCEF1-ED06-44E1-A971-31987F9733A4}"/>
              </a:ext>
            </a:extLst>
          </p:cNvPr>
          <p:cNvSpPr>
            <a:spLocks noGrp="1"/>
          </p:cNvSpPr>
          <p:nvPr>
            <p:ph type="sldNum" sz="quarter" idx="12"/>
          </p:nvPr>
        </p:nvSpPr>
        <p:spPr/>
        <p:txBody>
          <a:bodyPr/>
          <a:lstStyle/>
          <a:p>
            <a:fld id="{83734A7E-1F68-4F8B-B95F-4E3247513823}" type="slidenum">
              <a:rPr lang="en-US" smtClean="0"/>
              <a:t>18</a:t>
            </a:fld>
            <a:endParaRPr lang="en-US"/>
          </a:p>
        </p:txBody>
      </p:sp>
    </p:spTree>
    <p:extLst>
      <p:ext uri="{BB962C8B-B14F-4D97-AF65-F5344CB8AC3E}">
        <p14:creationId xmlns:p14="http://schemas.microsoft.com/office/powerpoint/2010/main" val="602587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0C7E-A2F3-4340-B040-5C35F29FED82}"/>
              </a:ext>
            </a:extLst>
          </p:cNvPr>
          <p:cNvSpPr>
            <a:spLocks noGrp="1"/>
          </p:cNvSpPr>
          <p:nvPr>
            <p:ph type="title"/>
          </p:nvPr>
        </p:nvSpPr>
        <p:spPr/>
        <p:txBody>
          <a:bodyPr>
            <a:normAutofit/>
          </a:bodyPr>
          <a:lstStyle/>
          <a:p>
            <a:r>
              <a:rPr lang="en-US" sz="2800" b="1" i="0" u="none" strike="noStrike" baseline="0" dirty="0">
                <a:solidFill>
                  <a:srgbClr val="221F1F"/>
                </a:solidFill>
              </a:rPr>
              <a:t>Methods of Depreciation</a:t>
            </a:r>
            <a:endParaRPr lang="en-US" sz="2800" dirty="0"/>
          </a:p>
        </p:txBody>
      </p:sp>
      <p:sp>
        <p:nvSpPr>
          <p:cNvPr id="3" name="Content Placeholder 2">
            <a:extLst>
              <a:ext uri="{FF2B5EF4-FFF2-40B4-BE49-F238E27FC236}">
                <a16:creationId xmlns:a16="http://schemas.microsoft.com/office/drawing/2014/main" id="{AE772553-E32C-43A6-A3ED-834BB4F81D51}"/>
              </a:ext>
            </a:extLst>
          </p:cNvPr>
          <p:cNvSpPr>
            <a:spLocks noGrp="1"/>
          </p:cNvSpPr>
          <p:nvPr>
            <p:ph idx="1"/>
          </p:nvPr>
        </p:nvSpPr>
        <p:spPr/>
        <p:txBody>
          <a:bodyPr>
            <a:normAutofit/>
          </a:bodyPr>
          <a:lstStyle/>
          <a:p>
            <a:pPr marL="0" indent="0" algn="l">
              <a:buNone/>
            </a:pPr>
            <a:r>
              <a:rPr lang="en-US" b="0" i="0" u="none" strike="noStrike" baseline="0" dirty="0">
                <a:solidFill>
                  <a:srgbClr val="221F1F"/>
                </a:solidFill>
              </a:rPr>
              <a:t>1. Straight line method of depreciation</a:t>
            </a:r>
          </a:p>
          <a:p>
            <a:pPr marL="0" indent="0" algn="l">
              <a:buNone/>
            </a:pPr>
            <a:r>
              <a:rPr lang="en-US" b="0" i="0" u="none" strike="noStrike" baseline="0" dirty="0">
                <a:solidFill>
                  <a:srgbClr val="221F1F"/>
                </a:solidFill>
              </a:rPr>
              <a:t>2. Declining balance method of depreciation</a:t>
            </a:r>
          </a:p>
          <a:p>
            <a:pPr marL="0" indent="0" algn="l">
              <a:buNone/>
            </a:pPr>
            <a:r>
              <a:rPr lang="en-US" b="0" i="0" u="none" strike="noStrike" baseline="0" dirty="0">
                <a:solidFill>
                  <a:srgbClr val="221F1F"/>
                </a:solidFill>
              </a:rPr>
              <a:t>3. Sum of the years—digits method of depreciation</a:t>
            </a:r>
          </a:p>
          <a:p>
            <a:pPr marL="0" indent="0" algn="l">
              <a:buNone/>
            </a:pPr>
            <a:r>
              <a:rPr lang="en-US" b="0" i="0" u="none" strike="noStrike" baseline="0" dirty="0">
                <a:solidFill>
                  <a:srgbClr val="221F1F"/>
                </a:solidFill>
              </a:rPr>
              <a:t>4. Sinking-fund method of depreciation</a:t>
            </a:r>
          </a:p>
          <a:p>
            <a:pPr marL="0" indent="0" algn="l">
              <a:buNone/>
            </a:pPr>
            <a:r>
              <a:rPr lang="en-US" b="0" i="0" u="none" strike="noStrike" baseline="0" dirty="0">
                <a:solidFill>
                  <a:srgbClr val="221F1F"/>
                </a:solidFill>
              </a:rPr>
              <a:t>5. Service output method of depreciation</a:t>
            </a:r>
            <a:endParaRPr lang="en-US" dirty="0"/>
          </a:p>
        </p:txBody>
      </p:sp>
      <p:sp>
        <p:nvSpPr>
          <p:cNvPr id="4" name="Slide Number Placeholder 3">
            <a:extLst>
              <a:ext uri="{FF2B5EF4-FFF2-40B4-BE49-F238E27FC236}">
                <a16:creationId xmlns:a16="http://schemas.microsoft.com/office/drawing/2014/main" id="{1B90A77B-3C8B-465C-9D89-556FC1B37FB4}"/>
              </a:ext>
            </a:extLst>
          </p:cNvPr>
          <p:cNvSpPr>
            <a:spLocks noGrp="1"/>
          </p:cNvSpPr>
          <p:nvPr>
            <p:ph type="sldNum" sz="quarter" idx="12"/>
          </p:nvPr>
        </p:nvSpPr>
        <p:spPr/>
        <p:txBody>
          <a:bodyPr/>
          <a:lstStyle/>
          <a:p>
            <a:fld id="{83734A7E-1F68-4F8B-B95F-4E3247513823}" type="slidenum">
              <a:rPr lang="en-US" smtClean="0"/>
              <a:t>19</a:t>
            </a:fld>
            <a:endParaRPr lang="en-US"/>
          </a:p>
        </p:txBody>
      </p:sp>
    </p:spTree>
    <p:extLst>
      <p:ext uri="{BB962C8B-B14F-4D97-AF65-F5344CB8AC3E}">
        <p14:creationId xmlns:p14="http://schemas.microsoft.com/office/powerpoint/2010/main" val="142235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C95F-AE4B-4CC1-BF9F-A24B868FDFE5}"/>
              </a:ext>
            </a:extLst>
          </p:cNvPr>
          <p:cNvSpPr>
            <a:spLocks noGrp="1"/>
          </p:cNvSpPr>
          <p:nvPr>
            <p:ph idx="1"/>
          </p:nvPr>
        </p:nvSpPr>
        <p:spPr>
          <a:xfrm>
            <a:off x="838200" y="470516"/>
            <a:ext cx="10515600" cy="5617670"/>
          </a:xfrm>
        </p:spPr>
        <p:txBody>
          <a:bodyPr>
            <a:noAutofit/>
          </a:bodyPr>
          <a:lstStyle/>
          <a:p>
            <a:pPr marL="0" indent="0" algn="just">
              <a:buNone/>
            </a:pPr>
            <a:r>
              <a:rPr lang="en-US" sz="2900" b="1" i="0" u="none" strike="noStrike" baseline="0" dirty="0">
                <a:solidFill>
                  <a:srgbClr val="221F1F"/>
                </a:solidFill>
              </a:rPr>
              <a:t>EXAMPLE</a:t>
            </a:r>
          </a:p>
          <a:p>
            <a:pPr marL="0" indent="0" algn="just">
              <a:buNone/>
            </a:pPr>
            <a:r>
              <a:rPr lang="en-US" sz="2900" b="0" i="0" u="none" strike="noStrike" baseline="0" dirty="0">
                <a:solidFill>
                  <a:srgbClr val="221F1F"/>
                </a:solidFill>
              </a:rPr>
              <a:t>A company provides a car to its chief executive. The owner of the company is concerned about the increasing cost of petrol. The cost per litre of petrol for the first year of operation is N21. He feels that the cost of petrol will be increasing by N1 every year. His experience with his company car indicates that it averages 9 km per litre of petrol. The executive expects to drive an average of 20,000 km each year for the next four years. What is the annual equivalent cost of fuel over this period of time?. If he is offered similar service with the same quality on rental basis at N60,000 per year, should the owner continue to provide company car for his executive or alternatively provide a rental car to his executive? Assume </a:t>
            </a:r>
            <a:r>
              <a:rPr lang="en-US" sz="2900" b="0" i="1" u="none" strike="noStrike" baseline="0" dirty="0" err="1">
                <a:solidFill>
                  <a:srgbClr val="221F1F"/>
                </a:solidFill>
              </a:rPr>
              <a:t>i</a:t>
            </a:r>
            <a:r>
              <a:rPr lang="en-US" sz="2900" b="0" i="1" u="none" strike="noStrike" baseline="0" dirty="0">
                <a:solidFill>
                  <a:srgbClr val="221F1F"/>
                </a:solidFill>
              </a:rPr>
              <a:t> </a:t>
            </a:r>
            <a:r>
              <a:rPr lang="en-US" sz="2900" b="0" i="0" u="none" strike="noStrike" baseline="0" dirty="0">
                <a:solidFill>
                  <a:srgbClr val="221F1F"/>
                </a:solidFill>
              </a:rPr>
              <a:t>= 18%. If the rental car is preferred, then the company car will find some other use within the company.</a:t>
            </a:r>
            <a:endParaRPr lang="en-US" sz="2900" dirty="0"/>
          </a:p>
        </p:txBody>
      </p:sp>
      <p:sp>
        <p:nvSpPr>
          <p:cNvPr id="4" name="Slide Number Placeholder 3">
            <a:extLst>
              <a:ext uri="{FF2B5EF4-FFF2-40B4-BE49-F238E27FC236}">
                <a16:creationId xmlns:a16="http://schemas.microsoft.com/office/drawing/2014/main" id="{F1495BA3-047A-4A9F-8A77-406BA8D6C2AA}"/>
              </a:ext>
            </a:extLst>
          </p:cNvPr>
          <p:cNvSpPr>
            <a:spLocks noGrp="1"/>
          </p:cNvSpPr>
          <p:nvPr>
            <p:ph type="sldNum" sz="quarter" idx="12"/>
          </p:nvPr>
        </p:nvSpPr>
        <p:spPr/>
        <p:txBody>
          <a:bodyPr/>
          <a:lstStyle/>
          <a:p>
            <a:fld id="{83734A7E-1F68-4F8B-B95F-4E3247513823}" type="slidenum">
              <a:rPr lang="en-US" smtClean="0"/>
              <a:t>2</a:t>
            </a:fld>
            <a:endParaRPr lang="en-US"/>
          </a:p>
        </p:txBody>
      </p:sp>
    </p:spTree>
    <p:extLst>
      <p:ext uri="{BB962C8B-B14F-4D97-AF65-F5344CB8AC3E}">
        <p14:creationId xmlns:p14="http://schemas.microsoft.com/office/powerpoint/2010/main" val="87792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0E623-18E9-4E30-9B26-C60C5640FC91}"/>
              </a:ext>
            </a:extLst>
          </p:cNvPr>
          <p:cNvSpPr>
            <a:spLocks noGrp="1"/>
          </p:cNvSpPr>
          <p:nvPr>
            <p:ph idx="1"/>
          </p:nvPr>
        </p:nvSpPr>
        <p:spPr>
          <a:xfrm>
            <a:off x="409575" y="257176"/>
            <a:ext cx="11325225" cy="6181724"/>
          </a:xfrm>
        </p:spPr>
        <p:txBody>
          <a:bodyPr>
            <a:normAutofit/>
          </a:bodyPr>
          <a:lstStyle/>
          <a:p>
            <a:pPr algn="just"/>
            <a:r>
              <a:rPr lang="en-US" sz="2400" b="1" i="0" u="none" strike="noStrike" baseline="0" dirty="0">
                <a:solidFill>
                  <a:srgbClr val="221F1F"/>
                </a:solidFill>
              </a:rPr>
              <a:t>Straight Line Method of Depreciation</a:t>
            </a:r>
          </a:p>
          <a:p>
            <a:pPr marL="0" indent="0" algn="just">
              <a:buNone/>
            </a:pPr>
            <a:r>
              <a:rPr lang="en-US" sz="2400" b="0" i="0" u="none" strike="noStrike" baseline="0" dirty="0">
                <a:solidFill>
                  <a:srgbClr val="221F1F"/>
                </a:solidFill>
              </a:rPr>
              <a:t>In this method of depreciation, a fixed sum is charged as the depreciation amount throughout the lifetime of an asset such that the accumulated sum at the end of the life of the asset is exactly equal to the purchase value of the asset. (Note* Here, we make an important assumption that inflation is absent)</a:t>
            </a:r>
          </a:p>
          <a:p>
            <a:pPr algn="just"/>
            <a:r>
              <a:rPr lang="en-US" sz="2400" b="0" i="0" u="none" strike="noStrike" baseline="0" dirty="0">
                <a:solidFill>
                  <a:srgbClr val="221F1F"/>
                </a:solidFill>
              </a:rPr>
              <a:t>Let</a:t>
            </a:r>
          </a:p>
          <a:p>
            <a:pPr algn="just"/>
            <a:r>
              <a:rPr lang="en-US" sz="2400" b="0" i="1" u="none" strike="noStrike" baseline="0" dirty="0">
                <a:solidFill>
                  <a:srgbClr val="221F1F"/>
                </a:solidFill>
              </a:rPr>
              <a:t>P </a:t>
            </a:r>
            <a:r>
              <a:rPr lang="en-US" sz="2400" b="0" i="0" u="none" strike="noStrike" baseline="0" dirty="0">
                <a:solidFill>
                  <a:srgbClr val="221F1F"/>
                </a:solidFill>
              </a:rPr>
              <a:t>= first cost of the asset,</a:t>
            </a:r>
          </a:p>
          <a:p>
            <a:pPr algn="just"/>
            <a:r>
              <a:rPr lang="en-US" sz="2400" b="0" i="1" u="none" strike="noStrike" baseline="0" dirty="0">
                <a:solidFill>
                  <a:srgbClr val="221F1F"/>
                </a:solidFill>
              </a:rPr>
              <a:t>F </a:t>
            </a:r>
            <a:r>
              <a:rPr lang="en-US" sz="2400" b="0" i="0" u="none" strike="noStrike" baseline="0" dirty="0">
                <a:solidFill>
                  <a:srgbClr val="221F1F"/>
                </a:solidFill>
              </a:rPr>
              <a:t>= salvage value of the asset</a:t>
            </a:r>
          </a:p>
          <a:p>
            <a:pPr algn="just"/>
            <a:r>
              <a:rPr lang="en-US" sz="2400" b="0" i="1" u="none" strike="noStrike" baseline="0" dirty="0">
                <a:solidFill>
                  <a:srgbClr val="221F1F"/>
                </a:solidFill>
              </a:rPr>
              <a:t>n </a:t>
            </a:r>
            <a:r>
              <a:rPr lang="en-US" sz="2400" b="0" i="0" u="none" strike="noStrike" baseline="0" dirty="0">
                <a:solidFill>
                  <a:srgbClr val="221F1F"/>
                </a:solidFill>
              </a:rPr>
              <a:t>= life of the asset,</a:t>
            </a:r>
          </a:p>
          <a:p>
            <a:pPr algn="just"/>
            <a:r>
              <a:rPr lang="en-US" sz="2400" b="0" i="1" u="none" strike="noStrike" baseline="0" dirty="0" err="1">
                <a:solidFill>
                  <a:srgbClr val="221F1F"/>
                </a:solidFill>
              </a:rPr>
              <a:t>Bt</a:t>
            </a:r>
            <a:r>
              <a:rPr lang="en-US" sz="2400" b="0" i="1" u="none" strike="noStrike" baseline="0" dirty="0">
                <a:solidFill>
                  <a:srgbClr val="221F1F"/>
                </a:solidFill>
              </a:rPr>
              <a:t> </a:t>
            </a:r>
            <a:r>
              <a:rPr lang="en-US" sz="2400" b="0" i="0" u="none" strike="noStrike" baseline="0" dirty="0">
                <a:solidFill>
                  <a:srgbClr val="221F1F"/>
                </a:solidFill>
              </a:rPr>
              <a:t>= book value of the asset at the end of the period </a:t>
            </a:r>
            <a:r>
              <a:rPr lang="en-US" sz="2400" b="0" i="1" u="none" strike="noStrike" baseline="0" dirty="0">
                <a:solidFill>
                  <a:srgbClr val="221F1F"/>
                </a:solidFill>
              </a:rPr>
              <a:t>t</a:t>
            </a:r>
            <a:r>
              <a:rPr lang="en-US" sz="2400" b="0" i="0" u="none" strike="noStrike" baseline="0" dirty="0">
                <a:solidFill>
                  <a:srgbClr val="221F1F"/>
                </a:solidFill>
              </a:rPr>
              <a:t>,</a:t>
            </a:r>
          </a:p>
          <a:p>
            <a:pPr algn="just"/>
            <a:r>
              <a:rPr lang="en-US" sz="2400" b="0" i="1" u="none" strike="noStrike" baseline="0" dirty="0">
                <a:solidFill>
                  <a:srgbClr val="221F1F"/>
                </a:solidFill>
              </a:rPr>
              <a:t>Dt </a:t>
            </a:r>
            <a:r>
              <a:rPr lang="en-US" sz="2400" b="0" i="0" u="none" strike="noStrike" baseline="0" dirty="0">
                <a:solidFill>
                  <a:srgbClr val="221F1F"/>
                </a:solidFill>
              </a:rPr>
              <a:t>= depreciation amount for the period </a:t>
            </a:r>
            <a:r>
              <a:rPr lang="en-US" sz="2400" b="0" i="1" u="none" strike="noStrike" baseline="0" dirty="0">
                <a:solidFill>
                  <a:srgbClr val="221F1F"/>
                </a:solidFill>
              </a:rPr>
              <a:t>t</a:t>
            </a:r>
            <a:r>
              <a:rPr lang="en-US" sz="2400" b="0" i="0" u="none" strike="noStrike" baseline="0" dirty="0">
                <a:solidFill>
                  <a:srgbClr val="221F1F"/>
                </a:solidFill>
              </a:rPr>
              <a:t>.</a:t>
            </a:r>
          </a:p>
          <a:p>
            <a:pPr marL="0" indent="0" algn="just">
              <a:buNone/>
            </a:pPr>
            <a:r>
              <a:rPr lang="en-US" sz="2400" b="0" i="0" u="none" strike="noStrike" baseline="0" dirty="0">
                <a:solidFill>
                  <a:srgbClr val="221F1F"/>
                </a:solidFill>
              </a:rPr>
              <a:t>The formulae for depreciation and book value are as follows:</a:t>
            </a:r>
            <a:endParaRPr lang="en-US" sz="2400" dirty="0"/>
          </a:p>
        </p:txBody>
      </p:sp>
      <p:sp>
        <p:nvSpPr>
          <p:cNvPr id="4" name="Slide Number Placeholder 3">
            <a:extLst>
              <a:ext uri="{FF2B5EF4-FFF2-40B4-BE49-F238E27FC236}">
                <a16:creationId xmlns:a16="http://schemas.microsoft.com/office/drawing/2014/main" id="{C1443572-C580-4BB9-9F20-46781A5E3C84}"/>
              </a:ext>
            </a:extLst>
          </p:cNvPr>
          <p:cNvSpPr>
            <a:spLocks noGrp="1"/>
          </p:cNvSpPr>
          <p:nvPr>
            <p:ph type="sldNum" sz="quarter" idx="12"/>
          </p:nvPr>
        </p:nvSpPr>
        <p:spPr/>
        <p:txBody>
          <a:bodyPr/>
          <a:lstStyle/>
          <a:p>
            <a:fld id="{83734A7E-1F68-4F8B-B95F-4E3247513823}" type="slidenum">
              <a:rPr lang="en-US" smtClean="0"/>
              <a:t>20</a:t>
            </a:fld>
            <a:endParaRPr lang="en-US"/>
          </a:p>
        </p:txBody>
      </p:sp>
      <p:pic>
        <p:nvPicPr>
          <p:cNvPr id="6" name="Picture 5">
            <a:extLst>
              <a:ext uri="{FF2B5EF4-FFF2-40B4-BE49-F238E27FC236}">
                <a16:creationId xmlns:a16="http://schemas.microsoft.com/office/drawing/2014/main" id="{1B5DD316-ADDE-43A3-92CC-C60C9F1FD8EF}"/>
              </a:ext>
            </a:extLst>
          </p:cNvPr>
          <p:cNvPicPr>
            <a:picLocks noChangeAspect="1"/>
          </p:cNvPicPr>
          <p:nvPr/>
        </p:nvPicPr>
        <p:blipFill>
          <a:blip r:embed="rId2"/>
          <a:stretch>
            <a:fillRect/>
          </a:stretch>
        </p:blipFill>
        <p:spPr>
          <a:xfrm>
            <a:off x="3263721" y="5441950"/>
            <a:ext cx="3930558" cy="914400"/>
          </a:xfrm>
          <a:prstGeom prst="rect">
            <a:avLst/>
          </a:prstGeom>
        </p:spPr>
      </p:pic>
    </p:spTree>
    <p:extLst>
      <p:ext uri="{BB962C8B-B14F-4D97-AF65-F5344CB8AC3E}">
        <p14:creationId xmlns:p14="http://schemas.microsoft.com/office/powerpoint/2010/main" val="352513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28CB-092C-48F2-BED0-63DEEDAA1876}"/>
              </a:ext>
            </a:extLst>
          </p:cNvPr>
          <p:cNvSpPr>
            <a:spLocks noGrp="1"/>
          </p:cNvSpPr>
          <p:nvPr>
            <p:ph type="title"/>
          </p:nvPr>
        </p:nvSpPr>
        <p:spPr>
          <a:xfrm>
            <a:off x="838200" y="3013685"/>
            <a:ext cx="10515600" cy="830629"/>
          </a:xfrm>
        </p:spPr>
        <p:txBody>
          <a:bodyPr>
            <a:noAutofit/>
          </a:bodyPr>
          <a:lstStyle/>
          <a:p>
            <a:pPr algn="ctr"/>
            <a:r>
              <a:rPr lang="en-US" sz="8000" b="1" dirty="0"/>
              <a:t>CLASS TEST 1</a:t>
            </a:r>
          </a:p>
        </p:txBody>
      </p:sp>
      <p:sp>
        <p:nvSpPr>
          <p:cNvPr id="4" name="Slide Number Placeholder 3">
            <a:extLst>
              <a:ext uri="{FF2B5EF4-FFF2-40B4-BE49-F238E27FC236}">
                <a16:creationId xmlns:a16="http://schemas.microsoft.com/office/drawing/2014/main" id="{32C16536-A2F0-4448-9923-8D593F67FC93}"/>
              </a:ext>
            </a:extLst>
          </p:cNvPr>
          <p:cNvSpPr>
            <a:spLocks noGrp="1"/>
          </p:cNvSpPr>
          <p:nvPr>
            <p:ph type="sldNum" sz="quarter" idx="12"/>
          </p:nvPr>
        </p:nvSpPr>
        <p:spPr/>
        <p:txBody>
          <a:bodyPr/>
          <a:lstStyle/>
          <a:p>
            <a:fld id="{83734A7E-1F68-4F8B-B95F-4E3247513823}" type="slidenum">
              <a:rPr lang="en-US" smtClean="0"/>
              <a:t>21</a:t>
            </a:fld>
            <a:endParaRPr lang="en-US"/>
          </a:p>
        </p:txBody>
      </p:sp>
    </p:spTree>
    <p:extLst>
      <p:ext uri="{BB962C8B-B14F-4D97-AF65-F5344CB8AC3E}">
        <p14:creationId xmlns:p14="http://schemas.microsoft.com/office/powerpoint/2010/main" val="588487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EDD305-DE4F-436B-9227-61303F76E5BD}"/>
              </a:ext>
            </a:extLst>
          </p:cNvPr>
          <p:cNvSpPr>
            <a:spLocks noGrp="1"/>
          </p:cNvSpPr>
          <p:nvPr>
            <p:ph idx="1"/>
          </p:nvPr>
        </p:nvSpPr>
        <p:spPr>
          <a:xfrm>
            <a:off x="838200" y="636104"/>
            <a:ext cx="10515600" cy="5540859"/>
          </a:xfrm>
        </p:spPr>
        <p:txBody>
          <a:bodyPr>
            <a:normAutofit/>
          </a:bodyPr>
          <a:lstStyle/>
          <a:p>
            <a:pPr algn="just"/>
            <a:r>
              <a:rPr lang="en-US" sz="2600" dirty="0"/>
              <a:t>Question 1: </a:t>
            </a:r>
            <a:r>
              <a:rPr lang="en-US" sz="2600" b="0" i="0" u="none" strike="noStrike" baseline="0" dirty="0">
                <a:solidFill>
                  <a:srgbClr val="221F1F"/>
                </a:solidFill>
              </a:rPr>
              <a:t>Consider the following two mutually exclusive alternatives:</a:t>
            </a:r>
          </a:p>
          <a:p>
            <a:pPr marL="0" indent="0" algn="just">
              <a:buNone/>
            </a:pPr>
            <a:r>
              <a:rPr lang="en-US" sz="2600" b="0" i="0" u="none" strike="noStrike" baseline="0" dirty="0">
                <a:solidFill>
                  <a:srgbClr val="221F1F"/>
                </a:solidFill>
              </a:rPr>
              <a:t>At </a:t>
            </a:r>
            <a:r>
              <a:rPr lang="en-US" sz="2600" b="0" i="1" u="none" strike="noStrike" baseline="0" dirty="0" err="1">
                <a:solidFill>
                  <a:srgbClr val="221F1F"/>
                </a:solidFill>
              </a:rPr>
              <a:t>i</a:t>
            </a:r>
            <a:r>
              <a:rPr lang="en-US" sz="2600" b="0" i="1" u="none" strike="noStrike" baseline="0" dirty="0">
                <a:solidFill>
                  <a:srgbClr val="221F1F"/>
                </a:solidFill>
              </a:rPr>
              <a:t> </a:t>
            </a:r>
            <a:r>
              <a:rPr lang="en-US" sz="2600" b="0" i="0" u="none" strike="noStrike" baseline="0" dirty="0">
                <a:solidFill>
                  <a:srgbClr val="221F1F"/>
                </a:solidFill>
              </a:rPr>
              <a:t>= 15%, select the best alternative based on future</a:t>
            </a:r>
          </a:p>
          <a:p>
            <a:pPr algn="just"/>
            <a:endParaRPr lang="en-US" sz="2600" dirty="0">
              <a:solidFill>
                <a:srgbClr val="221F1F"/>
              </a:solidFill>
            </a:endParaRPr>
          </a:p>
          <a:p>
            <a:pPr algn="just"/>
            <a:endParaRPr lang="en-US" sz="2600" b="0" i="0" u="none" strike="noStrike" baseline="0" dirty="0">
              <a:solidFill>
                <a:srgbClr val="221F1F"/>
              </a:solidFill>
            </a:endParaRPr>
          </a:p>
          <a:p>
            <a:pPr algn="just"/>
            <a:endParaRPr lang="en-US" sz="2600" dirty="0">
              <a:solidFill>
                <a:srgbClr val="221F1F"/>
              </a:solidFill>
            </a:endParaRPr>
          </a:p>
          <a:p>
            <a:pPr algn="just"/>
            <a:endParaRPr lang="en-US" sz="2600" b="0" i="0" u="none" strike="noStrike" baseline="0" dirty="0">
              <a:solidFill>
                <a:srgbClr val="221F1F"/>
              </a:solidFill>
            </a:endParaRPr>
          </a:p>
          <a:p>
            <a:pPr algn="just"/>
            <a:endParaRPr lang="en-US" sz="2600" dirty="0">
              <a:solidFill>
                <a:srgbClr val="221F1F"/>
              </a:solidFill>
            </a:endParaRPr>
          </a:p>
          <a:p>
            <a:pPr algn="just"/>
            <a:r>
              <a:rPr lang="en-GB" sz="2600" dirty="0"/>
              <a:t>Question 2: The demand for a product rises from 500 units to 600 units where the price of a particular product reduces from N25,000 to N22,000. Find the cross elasticity of demand for the two products. What is the nature of their relationship?</a:t>
            </a:r>
          </a:p>
          <a:p>
            <a:pPr algn="just"/>
            <a:endParaRPr lang="en-US" sz="2600" dirty="0">
              <a:solidFill>
                <a:srgbClr val="221F1F"/>
              </a:solidFill>
            </a:endParaRPr>
          </a:p>
        </p:txBody>
      </p:sp>
      <p:sp>
        <p:nvSpPr>
          <p:cNvPr id="4" name="Slide Number Placeholder 3">
            <a:extLst>
              <a:ext uri="{FF2B5EF4-FFF2-40B4-BE49-F238E27FC236}">
                <a16:creationId xmlns:a16="http://schemas.microsoft.com/office/drawing/2014/main" id="{F7326B01-DEB1-49E9-8CF2-2857610CE30D}"/>
              </a:ext>
            </a:extLst>
          </p:cNvPr>
          <p:cNvSpPr>
            <a:spLocks noGrp="1"/>
          </p:cNvSpPr>
          <p:nvPr>
            <p:ph type="sldNum" sz="quarter" idx="12"/>
          </p:nvPr>
        </p:nvSpPr>
        <p:spPr/>
        <p:txBody>
          <a:bodyPr/>
          <a:lstStyle/>
          <a:p>
            <a:fld id="{0D50046B-7993-4394-A00C-16B0C6BE445C}" type="slidenum">
              <a:rPr lang="en-US" smtClean="0"/>
              <a:t>22</a:t>
            </a:fld>
            <a:endParaRPr lang="en-US"/>
          </a:p>
        </p:txBody>
      </p:sp>
      <p:graphicFrame>
        <p:nvGraphicFramePr>
          <p:cNvPr id="5" name="Table 5">
            <a:extLst>
              <a:ext uri="{FF2B5EF4-FFF2-40B4-BE49-F238E27FC236}">
                <a16:creationId xmlns:a16="http://schemas.microsoft.com/office/drawing/2014/main" id="{62194BDA-EE37-4119-AB55-0DA77111A724}"/>
              </a:ext>
            </a:extLst>
          </p:cNvPr>
          <p:cNvGraphicFramePr>
            <a:graphicFrameLocks/>
          </p:cNvGraphicFramePr>
          <p:nvPr/>
        </p:nvGraphicFramePr>
        <p:xfrm>
          <a:off x="838201" y="1741839"/>
          <a:ext cx="10515599" cy="1828800"/>
        </p:xfrm>
        <a:graphic>
          <a:graphicData uri="http://schemas.openxmlformats.org/drawingml/2006/table">
            <a:tbl>
              <a:tblPr firstRow="1" bandRow="1">
                <a:tableStyleId>{5C22544A-7EE6-4342-B048-85BDC9FD1C3A}</a:tableStyleId>
              </a:tblPr>
              <a:tblGrid>
                <a:gridCol w="1692966">
                  <a:extLst>
                    <a:ext uri="{9D8B030D-6E8A-4147-A177-3AD203B41FA5}">
                      <a16:colId xmlns:a16="http://schemas.microsoft.com/office/drawing/2014/main" val="1203099146"/>
                    </a:ext>
                  </a:extLst>
                </a:gridCol>
                <a:gridCol w="1656522">
                  <a:extLst>
                    <a:ext uri="{9D8B030D-6E8A-4147-A177-3AD203B41FA5}">
                      <a16:colId xmlns:a16="http://schemas.microsoft.com/office/drawing/2014/main" val="4046457266"/>
                    </a:ext>
                  </a:extLst>
                </a:gridCol>
                <a:gridCol w="1789043">
                  <a:extLst>
                    <a:ext uri="{9D8B030D-6E8A-4147-A177-3AD203B41FA5}">
                      <a16:colId xmlns:a16="http://schemas.microsoft.com/office/drawing/2014/main" val="668635082"/>
                    </a:ext>
                  </a:extLst>
                </a:gridCol>
                <a:gridCol w="1948070">
                  <a:extLst>
                    <a:ext uri="{9D8B030D-6E8A-4147-A177-3AD203B41FA5}">
                      <a16:colId xmlns:a16="http://schemas.microsoft.com/office/drawing/2014/main" val="2864188224"/>
                    </a:ext>
                  </a:extLst>
                </a:gridCol>
                <a:gridCol w="1815548">
                  <a:extLst>
                    <a:ext uri="{9D8B030D-6E8A-4147-A177-3AD203B41FA5}">
                      <a16:colId xmlns:a16="http://schemas.microsoft.com/office/drawing/2014/main" val="2046035429"/>
                    </a:ext>
                  </a:extLst>
                </a:gridCol>
                <a:gridCol w="1613450">
                  <a:extLst>
                    <a:ext uri="{9D8B030D-6E8A-4147-A177-3AD203B41FA5}">
                      <a16:colId xmlns:a16="http://schemas.microsoft.com/office/drawing/2014/main" val="394811231"/>
                    </a:ext>
                  </a:extLst>
                </a:gridCol>
              </a:tblGrid>
              <a:tr h="228600">
                <a:tc rowSpan="2">
                  <a:txBody>
                    <a:bodyPr/>
                    <a:lstStyle/>
                    <a:p>
                      <a:r>
                        <a:rPr lang="en-US" sz="2400" b="0" dirty="0">
                          <a:solidFill>
                            <a:schemeClr val="tx1"/>
                          </a:solidFill>
                        </a:rPr>
                        <a:t> Alternative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sz="24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en-US" sz="2400" b="0" dirty="0">
                          <a:solidFill>
                            <a:schemeClr val="tx1"/>
                          </a:solidFill>
                        </a:rPr>
                        <a:t>End of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25292546"/>
                  </a:ext>
                </a:extLst>
              </a:tr>
              <a:tr h="228600">
                <a:tc vMerge="1">
                  <a:txBody>
                    <a:bodyPr/>
                    <a:lstStyle/>
                    <a:p>
                      <a:endParaRPr lang="en-US"/>
                    </a:p>
                  </a:txBody>
                  <a:tcPr/>
                </a:tc>
                <a:tc vMerge="1">
                  <a:txBody>
                    <a:bodyPr/>
                    <a:lstStyle/>
                    <a:p>
                      <a:endParaRPr lang="en-US"/>
                    </a:p>
                  </a:txBody>
                  <a:tcPr/>
                </a:tc>
                <a:tc>
                  <a:txBody>
                    <a:bodyPr/>
                    <a:lstStyle/>
                    <a:p>
                      <a:pPr algn="ctr"/>
                      <a:r>
                        <a:rPr lang="en-US" sz="24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8430980"/>
                  </a:ext>
                </a:extLst>
              </a:tr>
              <a:tr h="370840">
                <a:tc>
                  <a:txBody>
                    <a:bodyPr/>
                    <a:lstStyle/>
                    <a:p>
                      <a:r>
                        <a:rPr lang="en-US" sz="2400" b="0" dirty="0">
                          <a:solidFill>
                            <a:schemeClr val="tx1"/>
                          </a:solidFill>
                        </a:rPr>
                        <a:t>A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b="0" dirty="0">
                          <a:solidFill>
                            <a:schemeClr val="tx1"/>
                          </a:solidFill>
                        </a:rPr>
                        <a:t>-5,000,000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b="0" dirty="0">
                          <a:solidFill>
                            <a:schemeClr val="tx1"/>
                          </a:solidFill>
                        </a:rPr>
                        <a:t>2,000,000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b="0" dirty="0">
                          <a:solidFill>
                            <a:schemeClr val="tx1"/>
                          </a:solidFill>
                        </a:rPr>
                        <a:t>2,000,000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b="0" dirty="0">
                          <a:solidFill>
                            <a:schemeClr val="tx1"/>
                          </a:solidFill>
                        </a:rPr>
                        <a:t>2,000,000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2400" b="0" dirty="0">
                          <a:solidFill>
                            <a:schemeClr val="tx1"/>
                          </a:solidFill>
                        </a:rPr>
                        <a:t>2,000,000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162884475"/>
                  </a:ext>
                </a:extLst>
              </a:tr>
              <a:tr h="370840">
                <a:tc>
                  <a:txBody>
                    <a:bodyPr/>
                    <a:lstStyle/>
                    <a:p>
                      <a:r>
                        <a:rPr lang="en-US" sz="2400" b="0" dirty="0">
                          <a:solidFill>
                            <a:schemeClr val="tx1"/>
                          </a:solidFill>
                        </a:rPr>
                        <a:t>B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2400" b="0" dirty="0">
                          <a:solidFill>
                            <a:schemeClr val="tx1"/>
                          </a:solidFill>
                        </a:rPr>
                        <a:t>-4,500,000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2400" b="0" dirty="0">
                          <a:solidFill>
                            <a:schemeClr val="tx1"/>
                          </a:solidFill>
                        </a:rPr>
                        <a:t>1,800,000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2400" b="0" dirty="0">
                          <a:solidFill>
                            <a:schemeClr val="tx1"/>
                          </a:solidFill>
                        </a:rPr>
                        <a:t>1,800,000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2400" b="0" dirty="0">
                          <a:solidFill>
                            <a:schemeClr val="tx1"/>
                          </a:solidFill>
                        </a:rPr>
                        <a:t>1,800,000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2400" b="0" dirty="0">
                          <a:solidFill>
                            <a:schemeClr val="tx1"/>
                          </a:solidFill>
                        </a:rPr>
                        <a:t>1,800,000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008946110"/>
                  </a:ext>
                </a:extLst>
              </a:tr>
            </a:tbl>
          </a:graphicData>
        </a:graphic>
      </p:graphicFrame>
    </p:spTree>
    <p:extLst>
      <p:ext uri="{BB962C8B-B14F-4D97-AF65-F5344CB8AC3E}">
        <p14:creationId xmlns:p14="http://schemas.microsoft.com/office/powerpoint/2010/main" val="3729248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5DBC8-8314-4487-BEF9-2D05582F744C}"/>
              </a:ext>
            </a:extLst>
          </p:cNvPr>
          <p:cNvSpPr>
            <a:spLocks noGrp="1"/>
          </p:cNvSpPr>
          <p:nvPr>
            <p:ph idx="1"/>
          </p:nvPr>
        </p:nvSpPr>
        <p:spPr>
          <a:xfrm>
            <a:off x="838200" y="739775"/>
            <a:ext cx="10515600" cy="5072063"/>
          </a:xfrm>
        </p:spPr>
        <p:txBody>
          <a:bodyPr>
            <a:noAutofit/>
          </a:bodyPr>
          <a:lstStyle/>
          <a:p>
            <a:pPr algn="just">
              <a:lnSpc>
                <a:spcPct val="110000"/>
              </a:lnSpc>
            </a:pPr>
            <a:r>
              <a:rPr lang="en-US" sz="2600" dirty="0"/>
              <a:t>Question 3: (Design selection for a process industry). The chief engineer of refinery operations is not satisfied with the preliminary design for storage tanks to be used as part of a plant expansion </a:t>
            </a:r>
            <a:r>
              <a:rPr lang="en-US" sz="2600" dirty="0" err="1"/>
              <a:t>programm</a:t>
            </a:r>
            <a:r>
              <a:rPr lang="en-US" sz="2600" dirty="0"/>
              <a:t>. The engineer who submitted the design was called in and asked to reconsider the overall dimensions in the light of an article in the Chemical Engineer, entitled “How to size future process vessels?” The original design submitted called for 4 tanks 5.2 m in diameter and 7 m in height. From a graph of the article, the engineer found that the present ratio of height to diameter of 1.35 is 111% of the minimum cost and that the minimum cost for a tank was when the ratio of height to diameter was 4 : 1. The cost for the tank design as originally submitted was estimated to be N900,000. What are the optimum tank dimensions if the volume remains the same as for the original design? What total savings may be expected through the redesign?</a:t>
            </a:r>
          </a:p>
          <a:p>
            <a:pPr algn="just">
              <a:lnSpc>
                <a:spcPct val="110000"/>
              </a:lnSpc>
            </a:pPr>
            <a:endParaRPr lang="en-US" sz="2600" dirty="0"/>
          </a:p>
        </p:txBody>
      </p:sp>
      <p:sp>
        <p:nvSpPr>
          <p:cNvPr id="4" name="Slide Number Placeholder 3">
            <a:extLst>
              <a:ext uri="{FF2B5EF4-FFF2-40B4-BE49-F238E27FC236}">
                <a16:creationId xmlns:a16="http://schemas.microsoft.com/office/drawing/2014/main" id="{881F4343-B264-41AD-B266-C7F3FB81C57A}"/>
              </a:ext>
            </a:extLst>
          </p:cNvPr>
          <p:cNvSpPr>
            <a:spLocks noGrp="1"/>
          </p:cNvSpPr>
          <p:nvPr>
            <p:ph type="sldNum" sz="quarter" idx="12"/>
          </p:nvPr>
        </p:nvSpPr>
        <p:spPr/>
        <p:txBody>
          <a:bodyPr/>
          <a:lstStyle/>
          <a:p>
            <a:fld id="{83734A7E-1F68-4F8B-B95F-4E3247513823}" type="slidenum">
              <a:rPr lang="en-US" smtClean="0"/>
              <a:t>23</a:t>
            </a:fld>
            <a:endParaRPr lang="en-US"/>
          </a:p>
        </p:txBody>
      </p:sp>
    </p:spTree>
    <p:extLst>
      <p:ext uri="{BB962C8B-B14F-4D97-AF65-F5344CB8AC3E}">
        <p14:creationId xmlns:p14="http://schemas.microsoft.com/office/powerpoint/2010/main" val="96401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E6321-C524-4FA0-842B-7DAE44996E88}"/>
              </a:ext>
            </a:extLst>
          </p:cNvPr>
          <p:cNvSpPr>
            <a:spLocks noGrp="1"/>
          </p:cNvSpPr>
          <p:nvPr>
            <p:ph idx="1"/>
          </p:nvPr>
        </p:nvSpPr>
        <p:spPr>
          <a:xfrm>
            <a:off x="838200" y="594804"/>
            <a:ext cx="10515600" cy="5582159"/>
          </a:xfrm>
        </p:spPr>
        <p:txBody>
          <a:bodyPr>
            <a:normAutofit/>
          </a:bodyPr>
          <a:lstStyle/>
          <a:p>
            <a:pPr algn="l"/>
            <a:r>
              <a:rPr lang="en-US" b="1" i="1" u="none" strike="noStrike" baseline="0" dirty="0">
                <a:solidFill>
                  <a:srgbClr val="221F1F"/>
                </a:solidFill>
                <a:latin typeface="Times New Roman" panose="02020603050405020304" pitchFamily="18" charset="0"/>
              </a:rPr>
              <a:t>Solution</a:t>
            </a:r>
          </a:p>
          <a:p>
            <a:pPr marL="0" indent="0" algn="l">
              <a:buNone/>
            </a:pPr>
            <a:r>
              <a:rPr lang="en-US" b="0" i="0" u="none" strike="noStrike" baseline="0" dirty="0">
                <a:solidFill>
                  <a:srgbClr val="221F1F"/>
                </a:solidFill>
                <a:latin typeface="Times New Roman" panose="02020603050405020304" pitchFamily="18" charset="0"/>
              </a:rPr>
              <a:t>Average number of km run/year = 20,000 km</a:t>
            </a:r>
          </a:p>
          <a:p>
            <a:pPr marL="0" indent="0" algn="l">
              <a:buNone/>
            </a:pPr>
            <a:r>
              <a:rPr lang="en-US" b="0" i="0" u="none" strike="noStrike" baseline="0" dirty="0">
                <a:solidFill>
                  <a:srgbClr val="221F1F"/>
                </a:solidFill>
                <a:latin typeface="Times New Roman" panose="02020603050405020304" pitchFamily="18" charset="0"/>
              </a:rPr>
              <a:t>Number of km/litre of petrol = 9 km</a:t>
            </a:r>
          </a:p>
          <a:p>
            <a:pPr marL="0" indent="0" algn="l">
              <a:buNone/>
            </a:pPr>
            <a:r>
              <a:rPr lang="en-US" b="0" i="0" u="none" strike="noStrike" baseline="0" dirty="0">
                <a:solidFill>
                  <a:srgbClr val="221F1F"/>
                </a:solidFill>
                <a:latin typeface="Times New Roman" panose="02020603050405020304" pitchFamily="18" charset="0"/>
              </a:rPr>
              <a:t>Therefore,</a:t>
            </a:r>
          </a:p>
          <a:p>
            <a:pPr marL="0" indent="0" algn="l">
              <a:buNone/>
            </a:pPr>
            <a:r>
              <a:rPr lang="en-US" b="0" i="0" u="none" strike="noStrike" baseline="0" dirty="0">
                <a:solidFill>
                  <a:srgbClr val="221F1F"/>
                </a:solidFill>
                <a:latin typeface="Times New Roman" panose="02020603050405020304" pitchFamily="18" charset="0"/>
              </a:rPr>
              <a:t>Petrol consumption/year = 20,000/9 = 2222.2 litre</a:t>
            </a:r>
          </a:p>
          <a:p>
            <a:pPr marL="0" indent="0" algn="l">
              <a:buNone/>
            </a:pPr>
            <a:r>
              <a:rPr lang="en-US" b="0" i="0" u="none" strike="noStrike" baseline="0" dirty="0">
                <a:solidFill>
                  <a:srgbClr val="221F1F"/>
                </a:solidFill>
                <a:latin typeface="Times New Roman" panose="02020603050405020304" pitchFamily="18" charset="0"/>
              </a:rPr>
              <a:t>Cost/litre of petrol for the 1st year = N21</a:t>
            </a:r>
          </a:p>
          <a:p>
            <a:pPr marL="0" indent="0" algn="l">
              <a:buNone/>
            </a:pPr>
            <a:r>
              <a:rPr lang="en-US" b="0" i="0" u="none" strike="noStrike" baseline="0" dirty="0">
                <a:solidFill>
                  <a:srgbClr val="221F1F"/>
                </a:solidFill>
                <a:latin typeface="Times New Roman" panose="02020603050405020304" pitchFamily="18" charset="0"/>
              </a:rPr>
              <a:t>Cost/litre of petrol for the 2nd year = N 21.00 + N 1.00 = N 22.00</a:t>
            </a:r>
          </a:p>
          <a:p>
            <a:pPr marL="0" indent="0" algn="l">
              <a:buNone/>
            </a:pPr>
            <a:r>
              <a:rPr lang="en-US" b="0" i="0" u="none" strike="noStrike" baseline="0" dirty="0">
                <a:solidFill>
                  <a:srgbClr val="221F1F"/>
                </a:solidFill>
                <a:latin typeface="Times New Roman" panose="02020603050405020304" pitchFamily="18" charset="0"/>
              </a:rPr>
              <a:t>Cost/litre of petrol for the 3rd year = N 22.00 + N1.00 = N23.00</a:t>
            </a:r>
          </a:p>
          <a:p>
            <a:pPr marL="0" indent="0" algn="l">
              <a:buNone/>
            </a:pPr>
            <a:r>
              <a:rPr lang="en-US" b="0" i="0" u="none" strike="noStrike" baseline="0" dirty="0">
                <a:solidFill>
                  <a:srgbClr val="221F1F"/>
                </a:solidFill>
                <a:latin typeface="Times New Roman" panose="02020603050405020304" pitchFamily="18" charset="0"/>
              </a:rPr>
              <a:t>Cost/litre of petrol for the 4th year = N 23.00 + N1.00 = N24.00</a:t>
            </a:r>
            <a:endParaRPr lang="en-US" dirty="0"/>
          </a:p>
        </p:txBody>
      </p:sp>
      <p:sp>
        <p:nvSpPr>
          <p:cNvPr id="4" name="Slide Number Placeholder 3">
            <a:extLst>
              <a:ext uri="{FF2B5EF4-FFF2-40B4-BE49-F238E27FC236}">
                <a16:creationId xmlns:a16="http://schemas.microsoft.com/office/drawing/2014/main" id="{97910F2A-8987-4F1A-9FFE-2DB46A195CF8}"/>
              </a:ext>
            </a:extLst>
          </p:cNvPr>
          <p:cNvSpPr>
            <a:spLocks noGrp="1"/>
          </p:cNvSpPr>
          <p:nvPr>
            <p:ph type="sldNum" sz="quarter" idx="12"/>
          </p:nvPr>
        </p:nvSpPr>
        <p:spPr/>
        <p:txBody>
          <a:bodyPr/>
          <a:lstStyle/>
          <a:p>
            <a:fld id="{83734A7E-1F68-4F8B-B95F-4E3247513823}" type="slidenum">
              <a:rPr lang="en-US" smtClean="0"/>
              <a:t>3</a:t>
            </a:fld>
            <a:endParaRPr lang="en-US"/>
          </a:p>
        </p:txBody>
      </p:sp>
    </p:spTree>
    <p:extLst>
      <p:ext uri="{BB962C8B-B14F-4D97-AF65-F5344CB8AC3E}">
        <p14:creationId xmlns:p14="http://schemas.microsoft.com/office/powerpoint/2010/main" val="149740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89568-5397-4C7D-9F9D-10B6605E4E46}"/>
              </a:ext>
            </a:extLst>
          </p:cNvPr>
          <p:cNvSpPr>
            <a:spLocks noGrp="1"/>
          </p:cNvSpPr>
          <p:nvPr>
            <p:ph idx="1"/>
          </p:nvPr>
        </p:nvSpPr>
        <p:spPr>
          <a:xfrm>
            <a:off x="838200" y="506027"/>
            <a:ext cx="10515600" cy="5670936"/>
          </a:xfrm>
        </p:spPr>
        <p:txBody>
          <a:bodyPr>
            <a:normAutofit/>
          </a:bodyPr>
          <a:lstStyle/>
          <a:p>
            <a:pPr marL="0" indent="0" algn="just">
              <a:buNone/>
            </a:pPr>
            <a:r>
              <a:rPr lang="en-US" b="0" i="0" u="none" strike="noStrike" baseline="0" dirty="0">
                <a:solidFill>
                  <a:srgbClr val="221F1F"/>
                </a:solidFill>
              </a:rPr>
              <a:t>Fuel expenditure for 1st year = 2222.2 x 21 = N46,666.20</a:t>
            </a:r>
          </a:p>
          <a:p>
            <a:pPr marL="0" indent="0" algn="just">
              <a:buNone/>
            </a:pPr>
            <a:r>
              <a:rPr lang="en-US" b="0" i="0" u="none" strike="noStrike" baseline="0" dirty="0">
                <a:solidFill>
                  <a:srgbClr val="221F1F"/>
                </a:solidFill>
              </a:rPr>
              <a:t>Fuel expenditure for 2nd year = 2222.2 x 22 = N48,888.40 (N46,666.20 + 2222.2)</a:t>
            </a:r>
          </a:p>
          <a:p>
            <a:pPr marL="0" indent="0" algn="just">
              <a:buNone/>
            </a:pPr>
            <a:r>
              <a:rPr lang="en-US" b="0" i="0" u="none" strike="noStrike" baseline="0" dirty="0">
                <a:solidFill>
                  <a:srgbClr val="221F1F"/>
                </a:solidFill>
              </a:rPr>
              <a:t>Fuel expenditure for 3rd year = 2222.2 x 23 = N51,110.60 (N46,666.20 + 2222.2 + 2222.2)</a:t>
            </a:r>
          </a:p>
          <a:p>
            <a:pPr marL="0" indent="0" algn="just">
              <a:buNone/>
            </a:pPr>
            <a:r>
              <a:rPr lang="en-US" b="0" i="0" u="none" strike="noStrike" baseline="0" dirty="0">
                <a:solidFill>
                  <a:srgbClr val="221F1F"/>
                </a:solidFill>
              </a:rPr>
              <a:t>Fuel expenditure for 4th year = 2222.2 x 24 = N53,332.80 (N46,666.20 + 2222.2 + 2222.2+ 2222.2)</a:t>
            </a:r>
          </a:p>
          <a:p>
            <a:pPr marL="0" indent="0" algn="just">
              <a:buNone/>
            </a:pPr>
            <a:r>
              <a:rPr lang="en-US" b="0" i="0" u="none" strike="noStrike" baseline="0" dirty="0">
                <a:solidFill>
                  <a:srgbClr val="221F1F"/>
                </a:solidFill>
              </a:rPr>
              <a:t>The annual equal increment of the above expenditures is N2,222.20 (</a:t>
            </a:r>
            <a:r>
              <a:rPr lang="en-US" b="0" i="1" u="none" strike="noStrike" baseline="0" dirty="0">
                <a:solidFill>
                  <a:srgbClr val="221F1F"/>
                </a:solidFill>
              </a:rPr>
              <a:t>G</a:t>
            </a:r>
            <a:r>
              <a:rPr lang="en-US" b="0" i="0" u="none" strike="noStrike" baseline="0" dirty="0">
                <a:solidFill>
                  <a:srgbClr val="221F1F"/>
                </a:solidFill>
              </a:rPr>
              <a:t>). The cash flow diagram for this situation is depicted below: </a:t>
            </a:r>
            <a:endParaRPr lang="en-US" dirty="0"/>
          </a:p>
        </p:txBody>
      </p:sp>
      <p:sp>
        <p:nvSpPr>
          <p:cNvPr id="4" name="Slide Number Placeholder 3">
            <a:extLst>
              <a:ext uri="{FF2B5EF4-FFF2-40B4-BE49-F238E27FC236}">
                <a16:creationId xmlns:a16="http://schemas.microsoft.com/office/drawing/2014/main" id="{FEBE734B-DD38-4944-8103-3532D3EC55C6}"/>
              </a:ext>
            </a:extLst>
          </p:cNvPr>
          <p:cNvSpPr>
            <a:spLocks noGrp="1"/>
          </p:cNvSpPr>
          <p:nvPr>
            <p:ph type="sldNum" sz="quarter" idx="12"/>
          </p:nvPr>
        </p:nvSpPr>
        <p:spPr/>
        <p:txBody>
          <a:bodyPr/>
          <a:lstStyle/>
          <a:p>
            <a:fld id="{83734A7E-1F68-4F8B-B95F-4E3247513823}" type="slidenum">
              <a:rPr lang="en-US" smtClean="0"/>
              <a:t>4</a:t>
            </a:fld>
            <a:endParaRPr lang="en-US"/>
          </a:p>
        </p:txBody>
      </p:sp>
    </p:spTree>
    <p:extLst>
      <p:ext uri="{BB962C8B-B14F-4D97-AF65-F5344CB8AC3E}">
        <p14:creationId xmlns:p14="http://schemas.microsoft.com/office/powerpoint/2010/main" val="147908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D1813CA-3F88-423E-8AF2-EC82F341A7E2}"/>
              </a:ext>
            </a:extLst>
          </p:cNvPr>
          <p:cNvPicPr>
            <a:picLocks noGrp="1" noChangeAspect="1"/>
          </p:cNvPicPr>
          <p:nvPr>
            <p:ph idx="1"/>
          </p:nvPr>
        </p:nvPicPr>
        <p:blipFill>
          <a:blip r:embed="rId2"/>
          <a:stretch>
            <a:fillRect/>
          </a:stretch>
        </p:blipFill>
        <p:spPr>
          <a:xfrm>
            <a:off x="1344071" y="604199"/>
            <a:ext cx="6884894" cy="2743200"/>
          </a:xfrm>
        </p:spPr>
      </p:pic>
      <p:sp>
        <p:nvSpPr>
          <p:cNvPr id="4" name="Slide Number Placeholder 3">
            <a:extLst>
              <a:ext uri="{FF2B5EF4-FFF2-40B4-BE49-F238E27FC236}">
                <a16:creationId xmlns:a16="http://schemas.microsoft.com/office/drawing/2014/main" id="{FE3F6A44-B505-47B1-9FF6-0738592E6CAC}"/>
              </a:ext>
            </a:extLst>
          </p:cNvPr>
          <p:cNvSpPr>
            <a:spLocks noGrp="1"/>
          </p:cNvSpPr>
          <p:nvPr>
            <p:ph type="sldNum" sz="quarter" idx="12"/>
          </p:nvPr>
        </p:nvSpPr>
        <p:spPr/>
        <p:txBody>
          <a:bodyPr/>
          <a:lstStyle/>
          <a:p>
            <a:fld id="{83734A7E-1F68-4F8B-B95F-4E3247513823}" type="slidenum">
              <a:rPr lang="en-US" smtClean="0"/>
              <a:t>5</a:t>
            </a:fld>
            <a:endParaRPr lang="en-US"/>
          </a:p>
        </p:txBody>
      </p:sp>
      <p:sp>
        <p:nvSpPr>
          <p:cNvPr id="8" name="TextBox 7">
            <a:extLst>
              <a:ext uri="{FF2B5EF4-FFF2-40B4-BE49-F238E27FC236}">
                <a16:creationId xmlns:a16="http://schemas.microsoft.com/office/drawing/2014/main" id="{96C5CCB8-FB35-4263-A183-D87ABBD4217D}"/>
              </a:ext>
            </a:extLst>
          </p:cNvPr>
          <p:cNvSpPr txBox="1"/>
          <p:nvPr/>
        </p:nvSpPr>
        <p:spPr>
          <a:xfrm>
            <a:off x="1458155" y="3587097"/>
            <a:ext cx="7330737" cy="523220"/>
          </a:xfrm>
          <a:prstGeom prst="rect">
            <a:avLst/>
          </a:prstGeom>
          <a:noFill/>
        </p:spPr>
        <p:txBody>
          <a:bodyPr wrap="square">
            <a:spAutoFit/>
          </a:bodyPr>
          <a:lstStyle/>
          <a:p>
            <a:r>
              <a:rPr lang="en-US" sz="2800" b="1" i="0" u="none" strike="noStrike" baseline="0" dirty="0">
                <a:solidFill>
                  <a:srgbClr val="221F1F"/>
                </a:solidFill>
                <a:latin typeface="+mj-lt"/>
              </a:rPr>
              <a:t>Uniform gradient series cash flow diagram</a:t>
            </a:r>
            <a:endParaRPr lang="en-US" sz="2800" b="1" dirty="0">
              <a:latin typeface="+mj-lt"/>
            </a:endParaRPr>
          </a:p>
        </p:txBody>
      </p:sp>
    </p:spTree>
    <p:extLst>
      <p:ext uri="{BB962C8B-B14F-4D97-AF65-F5344CB8AC3E}">
        <p14:creationId xmlns:p14="http://schemas.microsoft.com/office/powerpoint/2010/main" val="402158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E95AD5-8E1C-4697-B9EB-C69F237565BC}"/>
              </a:ext>
            </a:extLst>
          </p:cNvPr>
          <p:cNvSpPr>
            <a:spLocks noGrp="1"/>
          </p:cNvSpPr>
          <p:nvPr>
            <p:ph idx="1"/>
          </p:nvPr>
        </p:nvSpPr>
        <p:spPr>
          <a:xfrm>
            <a:off x="838200" y="577049"/>
            <a:ext cx="10515600" cy="5599914"/>
          </a:xfrm>
        </p:spPr>
        <p:txBody>
          <a:bodyPr>
            <a:normAutofit/>
          </a:bodyPr>
          <a:lstStyle/>
          <a:p>
            <a:pPr marL="0" indent="0" algn="just">
              <a:buNone/>
            </a:pPr>
            <a:r>
              <a:rPr lang="en-US" b="0" i="1" u="none" strike="noStrike" baseline="0" dirty="0">
                <a:solidFill>
                  <a:srgbClr val="221F1F"/>
                </a:solidFill>
              </a:rPr>
              <a:t>A</a:t>
            </a:r>
            <a:r>
              <a:rPr lang="en-US" b="0" i="0" u="none" strike="noStrike" baseline="0" dirty="0">
                <a:solidFill>
                  <a:srgbClr val="221F1F"/>
                </a:solidFill>
              </a:rPr>
              <a:t>1 = N46,666.20 and </a:t>
            </a:r>
            <a:r>
              <a:rPr lang="en-US" b="0" i="1" u="none" strike="noStrike" baseline="0" dirty="0">
                <a:solidFill>
                  <a:srgbClr val="221F1F"/>
                </a:solidFill>
              </a:rPr>
              <a:t>G </a:t>
            </a:r>
            <a:r>
              <a:rPr lang="en-US" b="0" i="0" u="none" strike="noStrike" baseline="0" dirty="0">
                <a:solidFill>
                  <a:srgbClr val="221F1F"/>
                </a:solidFill>
              </a:rPr>
              <a:t>= N2,222.20</a:t>
            </a:r>
          </a:p>
          <a:p>
            <a:pPr marL="0" indent="0" algn="just">
              <a:buNone/>
            </a:pPr>
            <a:r>
              <a:rPr lang="pt-BR" b="0" i="1" u="none" strike="noStrike" baseline="0" dirty="0">
                <a:solidFill>
                  <a:srgbClr val="221F1F"/>
                </a:solidFill>
              </a:rPr>
              <a:t>A </a:t>
            </a:r>
            <a:r>
              <a:rPr lang="pt-BR" b="0" i="0" u="none" strike="noStrike" baseline="0" dirty="0">
                <a:solidFill>
                  <a:srgbClr val="221F1F"/>
                </a:solidFill>
              </a:rPr>
              <a:t>= </a:t>
            </a:r>
            <a:r>
              <a:rPr lang="pt-BR" b="0" i="1" u="none" strike="noStrike" baseline="0" dirty="0">
                <a:solidFill>
                  <a:srgbClr val="221F1F"/>
                </a:solidFill>
              </a:rPr>
              <a:t>A</a:t>
            </a:r>
            <a:r>
              <a:rPr lang="pt-BR" b="0" i="0" u="none" strike="noStrike" baseline="0" dirty="0">
                <a:solidFill>
                  <a:srgbClr val="221F1F"/>
                </a:solidFill>
              </a:rPr>
              <a:t>1 + </a:t>
            </a:r>
            <a:r>
              <a:rPr lang="pt-BR" b="0" i="1" u="none" strike="noStrike" baseline="0" dirty="0">
                <a:solidFill>
                  <a:srgbClr val="221F1F"/>
                </a:solidFill>
              </a:rPr>
              <a:t>G</a:t>
            </a:r>
            <a:r>
              <a:rPr lang="pt-BR" b="0" i="0" u="none" strike="noStrike" baseline="0" dirty="0">
                <a:solidFill>
                  <a:srgbClr val="221F1F"/>
                </a:solidFill>
              </a:rPr>
              <a:t>(</a:t>
            </a:r>
            <a:r>
              <a:rPr lang="pt-BR" b="0" i="1" u="none" strike="noStrike" baseline="0" dirty="0">
                <a:solidFill>
                  <a:srgbClr val="221F1F"/>
                </a:solidFill>
              </a:rPr>
              <a:t>A</a:t>
            </a:r>
            <a:r>
              <a:rPr lang="pt-BR" b="0" i="0" u="none" strike="noStrike" baseline="0" dirty="0">
                <a:solidFill>
                  <a:srgbClr val="221F1F"/>
                </a:solidFill>
              </a:rPr>
              <a:t>/</a:t>
            </a:r>
            <a:r>
              <a:rPr lang="pt-BR" b="0" i="1" u="none" strike="noStrike" baseline="0" dirty="0">
                <a:solidFill>
                  <a:srgbClr val="221F1F"/>
                </a:solidFill>
              </a:rPr>
              <a:t>G</a:t>
            </a:r>
            <a:r>
              <a:rPr lang="pt-BR" b="0" i="0" u="none" strike="noStrike" baseline="0" dirty="0">
                <a:solidFill>
                  <a:srgbClr val="221F1F"/>
                </a:solidFill>
              </a:rPr>
              <a:t>, 18%, 4)</a:t>
            </a:r>
          </a:p>
          <a:p>
            <a:pPr marL="0" indent="0" algn="just">
              <a:buNone/>
            </a:pPr>
            <a:r>
              <a:rPr lang="en-US" b="0" i="0" u="none" strike="noStrike" baseline="0" dirty="0">
                <a:solidFill>
                  <a:srgbClr val="221F1F"/>
                </a:solidFill>
              </a:rPr>
              <a:t>    = 46,666.20 + 2222.2(1.2947)</a:t>
            </a:r>
          </a:p>
          <a:p>
            <a:pPr marL="0" indent="0" algn="just">
              <a:buNone/>
            </a:pPr>
            <a:r>
              <a:rPr lang="en-US" b="0" i="0" u="none" strike="noStrike" baseline="0" dirty="0">
                <a:solidFill>
                  <a:srgbClr val="221F1F"/>
                </a:solidFill>
              </a:rPr>
              <a:t>    = N49,543.28</a:t>
            </a:r>
          </a:p>
          <a:p>
            <a:pPr marL="0" indent="0" algn="just">
              <a:buNone/>
            </a:pPr>
            <a:r>
              <a:rPr lang="en-US" b="0" i="0" u="none" strike="noStrike" baseline="0" dirty="0">
                <a:solidFill>
                  <a:srgbClr val="221F1F"/>
                </a:solidFill>
              </a:rPr>
              <a:t>The proposal of using the company car by spending for petrol by the company will cost an annual equivalent amount of N49,543.28 for four years. This amount is less than the annual rental value of N60,000. Therefore, the company should continue to provide its own car to its executive.</a:t>
            </a:r>
          </a:p>
          <a:p>
            <a:pPr marL="0" indent="0" algn="just">
              <a:buNone/>
            </a:pPr>
            <a:r>
              <a:rPr lang="en-US" dirty="0"/>
              <a:t>Hint: </a:t>
            </a:r>
          </a:p>
        </p:txBody>
      </p:sp>
      <p:sp>
        <p:nvSpPr>
          <p:cNvPr id="4" name="Slide Number Placeholder 3">
            <a:extLst>
              <a:ext uri="{FF2B5EF4-FFF2-40B4-BE49-F238E27FC236}">
                <a16:creationId xmlns:a16="http://schemas.microsoft.com/office/drawing/2014/main" id="{BE17C0AE-8C2C-4D75-86A8-95039CE802C3}"/>
              </a:ext>
            </a:extLst>
          </p:cNvPr>
          <p:cNvSpPr>
            <a:spLocks noGrp="1"/>
          </p:cNvSpPr>
          <p:nvPr>
            <p:ph type="sldNum" sz="quarter" idx="12"/>
          </p:nvPr>
        </p:nvSpPr>
        <p:spPr/>
        <p:txBody>
          <a:bodyPr/>
          <a:lstStyle/>
          <a:p>
            <a:fld id="{83734A7E-1F68-4F8B-B95F-4E3247513823}" type="slidenum">
              <a:rPr lang="en-US" smtClean="0"/>
              <a:t>6</a:t>
            </a:fld>
            <a:endParaRPr lang="en-US"/>
          </a:p>
        </p:txBody>
      </p:sp>
      <p:pic>
        <p:nvPicPr>
          <p:cNvPr id="5" name="Picture 4">
            <a:extLst>
              <a:ext uri="{FF2B5EF4-FFF2-40B4-BE49-F238E27FC236}">
                <a16:creationId xmlns:a16="http://schemas.microsoft.com/office/drawing/2014/main" id="{BB6BCD37-B510-4591-8173-17EFF80F3E4C}"/>
              </a:ext>
            </a:extLst>
          </p:cNvPr>
          <p:cNvPicPr>
            <a:picLocks noChangeAspect="1"/>
          </p:cNvPicPr>
          <p:nvPr/>
        </p:nvPicPr>
        <p:blipFill>
          <a:blip r:embed="rId2"/>
          <a:stretch>
            <a:fillRect/>
          </a:stretch>
        </p:blipFill>
        <p:spPr>
          <a:xfrm>
            <a:off x="2122798" y="4737922"/>
            <a:ext cx="4788747" cy="1280160"/>
          </a:xfrm>
          <a:prstGeom prst="rect">
            <a:avLst/>
          </a:prstGeom>
        </p:spPr>
      </p:pic>
    </p:spTree>
    <p:extLst>
      <p:ext uri="{BB962C8B-B14F-4D97-AF65-F5344CB8AC3E}">
        <p14:creationId xmlns:p14="http://schemas.microsoft.com/office/powerpoint/2010/main" val="139952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4D97A-42B1-4A2F-88B2-D9D0D82ABEDE}"/>
              </a:ext>
            </a:extLst>
          </p:cNvPr>
          <p:cNvSpPr>
            <a:spLocks noGrp="1"/>
          </p:cNvSpPr>
          <p:nvPr>
            <p:ph idx="1"/>
          </p:nvPr>
        </p:nvSpPr>
        <p:spPr>
          <a:xfrm>
            <a:off x="838200" y="390618"/>
            <a:ext cx="10515600" cy="5786346"/>
          </a:xfrm>
        </p:spPr>
        <p:txBody>
          <a:bodyPr>
            <a:normAutofit/>
          </a:bodyPr>
          <a:lstStyle/>
          <a:p>
            <a:pPr algn="just">
              <a:lnSpc>
                <a:spcPct val="100000"/>
              </a:lnSpc>
            </a:pPr>
            <a:r>
              <a:rPr lang="en-US" b="1" i="0" u="none" strike="noStrike" baseline="0" dirty="0">
                <a:solidFill>
                  <a:srgbClr val="221F1F"/>
                </a:solidFill>
              </a:rPr>
              <a:t>RATE OF RETURN METHOD</a:t>
            </a:r>
          </a:p>
          <a:p>
            <a:pPr algn="just">
              <a:lnSpc>
                <a:spcPct val="100000"/>
              </a:lnSpc>
              <a:buFont typeface="Wingdings" panose="05000000000000000000" pitchFamily="2" charset="2"/>
              <a:buChar char="Ø"/>
            </a:pPr>
            <a:r>
              <a:rPr lang="en-US" b="0" i="0" u="none" strike="noStrike" baseline="0" dirty="0">
                <a:solidFill>
                  <a:srgbClr val="221F1F"/>
                </a:solidFill>
              </a:rPr>
              <a:t>The rate of return of a cash flow pattern is the interest rate at which the present worth of that cash flow pattern reduces to zero.</a:t>
            </a:r>
          </a:p>
          <a:p>
            <a:pPr algn="just">
              <a:lnSpc>
                <a:spcPct val="100000"/>
              </a:lnSpc>
              <a:buFont typeface="Wingdings" panose="05000000000000000000" pitchFamily="2" charset="2"/>
              <a:buChar char="Ø"/>
            </a:pPr>
            <a:r>
              <a:rPr lang="en-US" b="0" i="0" u="none" strike="noStrike" baseline="0" dirty="0">
                <a:solidFill>
                  <a:srgbClr val="221F1F"/>
                </a:solidFill>
              </a:rPr>
              <a:t>In this method of comparison, the rate of return for each alternative is computed. Then the alternative which has the highest rate of return is selected as the best alternative.</a:t>
            </a:r>
          </a:p>
          <a:p>
            <a:pPr algn="just">
              <a:lnSpc>
                <a:spcPct val="100000"/>
              </a:lnSpc>
            </a:pPr>
            <a:r>
              <a:rPr lang="en-US" b="1" i="0" u="none" strike="noStrike" baseline="0" dirty="0">
                <a:solidFill>
                  <a:srgbClr val="221F1F"/>
                </a:solidFill>
              </a:rPr>
              <a:t>EXAMPLE</a:t>
            </a:r>
          </a:p>
          <a:p>
            <a:pPr marL="0" indent="0" algn="just">
              <a:lnSpc>
                <a:spcPct val="100000"/>
              </a:lnSpc>
              <a:buNone/>
            </a:pPr>
            <a:r>
              <a:rPr lang="en-US" b="0" i="0" u="none" strike="noStrike" baseline="0" dirty="0" err="1">
                <a:solidFill>
                  <a:srgbClr val="221F1F"/>
                </a:solidFill>
              </a:rPr>
              <a:t>Akogun</a:t>
            </a:r>
            <a:r>
              <a:rPr lang="en-US" b="0" i="0" u="none" strike="noStrike" baseline="0" dirty="0">
                <a:solidFill>
                  <a:srgbClr val="221F1F"/>
                </a:solidFill>
              </a:rPr>
              <a:t> is planning a new business. The initial outlay and cash flow pattern for the new business are as listed below. The expected life of the business is five years. Find the rate of return for the new business.</a:t>
            </a:r>
          </a:p>
          <a:p>
            <a:pPr marL="0" indent="0" algn="just">
              <a:lnSpc>
                <a:spcPct val="100000"/>
              </a:lnSpc>
              <a:buNone/>
            </a:pPr>
            <a:endParaRPr lang="en-US" dirty="0"/>
          </a:p>
        </p:txBody>
      </p:sp>
      <p:sp>
        <p:nvSpPr>
          <p:cNvPr id="4" name="Slide Number Placeholder 3">
            <a:extLst>
              <a:ext uri="{FF2B5EF4-FFF2-40B4-BE49-F238E27FC236}">
                <a16:creationId xmlns:a16="http://schemas.microsoft.com/office/drawing/2014/main" id="{545E5A70-939E-426C-82B4-643663511119}"/>
              </a:ext>
            </a:extLst>
          </p:cNvPr>
          <p:cNvSpPr>
            <a:spLocks noGrp="1"/>
          </p:cNvSpPr>
          <p:nvPr>
            <p:ph type="sldNum" sz="quarter" idx="12"/>
          </p:nvPr>
        </p:nvSpPr>
        <p:spPr/>
        <p:txBody>
          <a:bodyPr/>
          <a:lstStyle/>
          <a:p>
            <a:fld id="{83734A7E-1F68-4F8B-B95F-4E3247513823}" type="slidenum">
              <a:rPr lang="en-US" smtClean="0"/>
              <a:t>7</a:t>
            </a:fld>
            <a:endParaRPr lang="en-US"/>
          </a:p>
        </p:txBody>
      </p:sp>
      <p:pic>
        <p:nvPicPr>
          <p:cNvPr id="6" name="Picture 5">
            <a:extLst>
              <a:ext uri="{FF2B5EF4-FFF2-40B4-BE49-F238E27FC236}">
                <a16:creationId xmlns:a16="http://schemas.microsoft.com/office/drawing/2014/main" id="{E842BA36-2BF5-4DC2-B5B7-453DD0159F5E}"/>
              </a:ext>
            </a:extLst>
          </p:cNvPr>
          <p:cNvPicPr>
            <a:picLocks noChangeAspect="1"/>
          </p:cNvPicPr>
          <p:nvPr/>
        </p:nvPicPr>
        <p:blipFill rotWithShape="1">
          <a:blip r:embed="rId2"/>
          <a:srcRect b="39221"/>
          <a:stretch/>
        </p:blipFill>
        <p:spPr>
          <a:xfrm>
            <a:off x="2417266" y="5258752"/>
            <a:ext cx="7376778" cy="914400"/>
          </a:xfrm>
          <a:prstGeom prst="rect">
            <a:avLst/>
          </a:prstGeom>
        </p:spPr>
      </p:pic>
    </p:spTree>
    <p:extLst>
      <p:ext uri="{BB962C8B-B14F-4D97-AF65-F5344CB8AC3E}">
        <p14:creationId xmlns:p14="http://schemas.microsoft.com/office/powerpoint/2010/main" val="231313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C5E8D-0F3D-43FF-9D32-8A10BD8D1405}"/>
              </a:ext>
            </a:extLst>
          </p:cNvPr>
          <p:cNvSpPr>
            <a:spLocks noGrp="1"/>
          </p:cNvSpPr>
          <p:nvPr>
            <p:ph idx="1"/>
          </p:nvPr>
        </p:nvSpPr>
        <p:spPr>
          <a:xfrm>
            <a:off x="838200" y="674703"/>
            <a:ext cx="10515600" cy="5502260"/>
          </a:xfrm>
        </p:spPr>
        <p:txBody>
          <a:bodyPr>
            <a:normAutofit/>
          </a:bodyPr>
          <a:lstStyle/>
          <a:p>
            <a:pPr algn="l"/>
            <a:r>
              <a:rPr lang="en-US" b="1" i="1" u="none" strike="noStrike" baseline="0" dirty="0">
                <a:solidFill>
                  <a:srgbClr val="221F1F"/>
                </a:solidFill>
              </a:rPr>
              <a:t>Solution</a:t>
            </a:r>
          </a:p>
          <a:p>
            <a:pPr marL="0" indent="0" algn="l">
              <a:buNone/>
            </a:pPr>
            <a:r>
              <a:rPr lang="en-US" b="0" i="0" u="none" strike="noStrike" baseline="0" dirty="0">
                <a:solidFill>
                  <a:srgbClr val="221F1F"/>
                </a:solidFill>
              </a:rPr>
              <a:t>	Initial investment = N100,000</a:t>
            </a:r>
          </a:p>
          <a:p>
            <a:pPr marL="0" indent="0" algn="l">
              <a:buNone/>
            </a:pPr>
            <a:r>
              <a:rPr lang="en-US" b="0" i="0" u="none" strike="noStrike" baseline="0" dirty="0">
                <a:solidFill>
                  <a:srgbClr val="221F1F"/>
                </a:solidFill>
              </a:rPr>
              <a:t>	Annual equal revenue = N30,000</a:t>
            </a:r>
          </a:p>
          <a:p>
            <a:pPr marL="0" indent="0" algn="l">
              <a:buNone/>
            </a:pPr>
            <a:r>
              <a:rPr lang="en-US" b="0" i="0" u="none" strike="noStrike" baseline="0" dirty="0">
                <a:solidFill>
                  <a:srgbClr val="221F1F"/>
                </a:solidFill>
              </a:rPr>
              <a:t>	Life = 5 years</a:t>
            </a:r>
          </a:p>
          <a:p>
            <a:pPr algn="l"/>
            <a:r>
              <a:rPr lang="en-US" b="0" i="0" u="none" strike="noStrike" baseline="0" dirty="0">
                <a:solidFill>
                  <a:srgbClr val="221F1F"/>
                </a:solidFill>
              </a:rPr>
              <a:t>The cash flow diagram for this situation is illustrated in the Figure below:</a:t>
            </a:r>
            <a:endParaRPr lang="en-US" dirty="0"/>
          </a:p>
        </p:txBody>
      </p:sp>
      <p:sp>
        <p:nvSpPr>
          <p:cNvPr id="4" name="Slide Number Placeholder 3">
            <a:extLst>
              <a:ext uri="{FF2B5EF4-FFF2-40B4-BE49-F238E27FC236}">
                <a16:creationId xmlns:a16="http://schemas.microsoft.com/office/drawing/2014/main" id="{BC88CE99-89A1-45F2-A257-FDD993603DDC}"/>
              </a:ext>
            </a:extLst>
          </p:cNvPr>
          <p:cNvSpPr>
            <a:spLocks noGrp="1"/>
          </p:cNvSpPr>
          <p:nvPr>
            <p:ph type="sldNum" sz="quarter" idx="12"/>
          </p:nvPr>
        </p:nvSpPr>
        <p:spPr/>
        <p:txBody>
          <a:bodyPr/>
          <a:lstStyle/>
          <a:p>
            <a:fld id="{83734A7E-1F68-4F8B-B95F-4E3247513823}" type="slidenum">
              <a:rPr lang="en-US" smtClean="0"/>
              <a:t>8</a:t>
            </a:fld>
            <a:endParaRPr lang="en-US"/>
          </a:p>
        </p:txBody>
      </p:sp>
      <p:pic>
        <p:nvPicPr>
          <p:cNvPr id="6" name="Picture 5">
            <a:extLst>
              <a:ext uri="{FF2B5EF4-FFF2-40B4-BE49-F238E27FC236}">
                <a16:creationId xmlns:a16="http://schemas.microsoft.com/office/drawing/2014/main" id="{86E6E61F-5C4B-4AC6-A1F4-078B66413E79}"/>
              </a:ext>
            </a:extLst>
          </p:cNvPr>
          <p:cNvPicPr>
            <a:picLocks noChangeAspect="1"/>
          </p:cNvPicPr>
          <p:nvPr/>
        </p:nvPicPr>
        <p:blipFill>
          <a:blip r:embed="rId2"/>
          <a:stretch>
            <a:fillRect/>
          </a:stretch>
        </p:blipFill>
        <p:spPr>
          <a:xfrm>
            <a:off x="2588319" y="3425833"/>
            <a:ext cx="5495896" cy="1188720"/>
          </a:xfrm>
          <a:prstGeom prst="rect">
            <a:avLst/>
          </a:prstGeom>
        </p:spPr>
      </p:pic>
      <p:sp>
        <p:nvSpPr>
          <p:cNvPr id="7" name="TextBox 6">
            <a:extLst>
              <a:ext uri="{FF2B5EF4-FFF2-40B4-BE49-F238E27FC236}">
                <a16:creationId xmlns:a16="http://schemas.microsoft.com/office/drawing/2014/main" id="{2A2D9216-B557-4320-97B3-94701DCBA032}"/>
              </a:ext>
            </a:extLst>
          </p:cNvPr>
          <p:cNvSpPr txBox="1"/>
          <p:nvPr/>
        </p:nvSpPr>
        <p:spPr>
          <a:xfrm flipH="1">
            <a:off x="2885243" y="4614553"/>
            <a:ext cx="1162974" cy="430887"/>
          </a:xfrm>
          <a:prstGeom prst="rect">
            <a:avLst/>
          </a:prstGeom>
          <a:noFill/>
        </p:spPr>
        <p:txBody>
          <a:bodyPr wrap="square" rtlCol="0">
            <a:spAutoFit/>
          </a:bodyPr>
          <a:lstStyle/>
          <a:p>
            <a:r>
              <a:rPr lang="en-US" sz="2200" dirty="0"/>
              <a:t>100,000</a:t>
            </a:r>
          </a:p>
        </p:txBody>
      </p:sp>
      <p:sp>
        <p:nvSpPr>
          <p:cNvPr id="9" name="TextBox 8">
            <a:extLst>
              <a:ext uri="{FF2B5EF4-FFF2-40B4-BE49-F238E27FC236}">
                <a16:creationId xmlns:a16="http://schemas.microsoft.com/office/drawing/2014/main" id="{0DD30EF6-DF35-4BFE-8B89-85C2C3CCC078}"/>
              </a:ext>
            </a:extLst>
          </p:cNvPr>
          <p:cNvSpPr txBox="1"/>
          <p:nvPr/>
        </p:nvSpPr>
        <p:spPr>
          <a:xfrm>
            <a:off x="923279" y="5156942"/>
            <a:ext cx="9800946" cy="954107"/>
          </a:xfrm>
          <a:prstGeom prst="rect">
            <a:avLst/>
          </a:prstGeom>
          <a:noFill/>
        </p:spPr>
        <p:txBody>
          <a:bodyPr wrap="square">
            <a:spAutoFit/>
          </a:bodyPr>
          <a:lstStyle/>
          <a:p>
            <a:pPr algn="l"/>
            <a:r>
              <a:rPr lang="en-US" sz="2800" b="0" i="0" u="none" strike="noStrike" baseline="0" dirty="0">
                <a:solidFill>
                  <a:srgbClr val="221F1F"/>
                </a:solidFill>
              </a:rPr>
              <a:t>The present worth function for the business is</a:t>
            </a:r>
          </a:p>
          <a:p>
            <a:pPr algn="l"/>
            <a:r>
              <a:rPr lang="pl-PL" sz="2800" b="0" i="1" u="none" strike="noStrike" baseline="0" dirty="0">
                <a:solidFill>
                  <a:srgbClr val="221F1F"/>
                </a:solidFill>
              </a:rPr>
              <a:t>PW</a:t>
            </a:r>
            <a:r>
              <a:rPr lang="pl-PL" sz="2800" b="0" i="0" u="none" strike="noStrike" baseline="0" dirty="0">
                <a:solidFill>
                  <a:srgbClr val="221F1F"/>
                </a:solidFill>
              </a:rPr>
              <a:t>(</a:t>
            </a:r>
            <a:r>
              <a:rPr lang="pl-PL" sz="2800" b="0" i="1" u="none" strike="noStrike" baseline="0" dirty="0">
                <a:solidFill>
                  <a:srgbClr val="221F1F"/>
                </a:solidFill>
              </a:rPr>
              <a:t>i</a:t>
            </a:r>
            <a:r>
              <a:rPr lang="pl-PL" sz="2800" b="0" i="0" u="none" strike="noStrike" baseline="0" dirty="0">
                <a:solidFill>
                  <a:srgbClr val="221F1F"/>
                </a:solidFill>
              </a:rPr>
              <a:t>) = –100,000 + 30,000(</a:t>
            </a:r>
            <a:r>
              <a:rPr lang="pl-PL" sz="2800" b="0" i="1" u="none" strike="noStrike" baseline="0" dirty="0">
                <a:solidFill>
                  <a:srgbClr val="221F1F"/>
                </a:solidFill>
              </a:rPr>
              <a:t>P</a:t>
            </a:r>
            <a:r>
              <a:rPr lang="pl-PL" sz="2800" b="0" i="0" u="none" strike="noStrike" baseline="0" dirty="0">
                <a:solidFill>
                  <a:srgbClr val="221F1F"/>
                </a:solidFill>
              </a:rPr>
              <a:t>/</a:t>
            </a:r>
            <a:r>
              <a:rPr lang="pl-PL" sz="2800" b="0" i="1" u="none" strike="noStrike" baseline="0" dirty="0">
                <a:solidFill>
                  <a:srgbClr val="221F1F"/>
                </a:solidFill>
              </a:rPr>
              <a:t>A</a:t>
            </a:r>
            <a:r>
              <a:rPr lang="pl-PL" sz="2800" b="0" i="0" u="none" strike="noStrike" baseline="0" dirty="0">
                <a:solidFill>
                  <a:srgbClr val="221F1F"/>
                </a:solidFill>
              </a:rPr>
              <a:t>, </a:t>
            </a:r>
            <a:r>
              <a:rPr lang="pl-PL" sz="2800" b="0" i="1" u="none" strike="noStrike" baseline="0" dirty="0">
                <a:solidFill>
                  <a:srgbClr val="221F1F"/>
                </a:solidFill>
              </a:rPr>
              <a:t>i</a:t>
            </a:r>
            <a:r>
              <a:rPr lang="pl-PL" sz="2800" b="0" i="0" u="none" strike="noStrike" baseline="0" dirty="0">
                <a:solidFill>
                  <a:srgbClr val="221F1F"/>
                </a:solidFill>
              </a:rPr>
              <a:t>, 5)</a:t>
            </a:r>
            <a:endParaRPr lang="en-US" sz="2800" dirty="0"/>
          </a:p>
        </p:txBody>
      </p:sp>
    </p:spTree>
    <p:extLst>
      <p:ext uri="{BB962C8B-B14F-4D97-AF65-F5344CB8AC3E}">
        <p14:creationId xmlns:p14="http://schemas.microsoft.com/office/powerpoint/2010/main" val="321475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DDB98D-9203-4DC4-B46C-B58561BE6B4A}"/>
                  </a:ext>
                </a:extLst>
              </p:cNvPr>
              <p:cNvSpPr>
                <a:spLocks noGrp="1"/>
              </p:cNvSpPr>
              <p:nvPr>
                <p:ph idx="1"/>
              </p:nvPr>
            </p:nvSpPr>
            <p:spPr>
              <a:xfrm>
                <a:off x="838200" y="727969"/>
                <a:ext cx="10515600" cy="5448994"/>
              </a:xfrm>
            </p:spPr>
            <p:txBody>
              <a:bodyPr>
                <a:noAutofit/>
              </a:bodyPr>
              <a:lstStyle/>
              <a:p>
                <a:pPr algn="just"/>
                <a:r>
                  <a:rPr lang="en-US" sz="2600" b="0" i="0" u="none" strike="noStrike" baseline="0" dirty="0">
                    <a:solidFill>
                      <a:srgbClr val="221F1F"/>
                    </a:solidFill>
                  </a:rPr>
                  <a:t>When </a:t>
                </a:r>
                <a:r>
                  <a:rPr lang="en-US" sz="2600" b="0" i="1" u="none" strike="noStrike" baseline="0" dirty="0" err="1">
                    <a:solidFill>
                      <a:srgbClr val="221F1F"/>
                    </a:solidFill>
                  </a:rPr>
                  <a:t>i</a:t>
                </a:r>
                <a:r>
                  <a:rPr lang="en-US" sz="2600" b="0" i="1" u="none" strike="noStrike" baseline="0" dirty="0">
                    <a:solidFill>
                      <a:srgbClr val="221F1F"/>
                    </a:solidFill>
                  </a:rPr>
                  <a:t> </a:t>
                </a:r>
                <a:r>
                  <a:rPr lang="en-US" sz="2600" b="0" i="0" u="none" strike="noStrike" baseline="0" dirty="0">
                    <a:solidFill>
                      <a:srgbClr val="221F1F"/>
                    </a:solidFill>
                  </a:rPr>
                  <a:t>= 10%,</a:t>
                </a:r>
              </a:p>
              <a:p>
                <a:pPr marL="0" indent="0" algn="just">
                  <a:buNone/>
                </a:pPr>
                <a:r>
                  <a:rPr lang="en-US" sz="2600" b="0" i="1" u="none" strike="noStrike" baseline="0" dirty="0">
                    <a:solidFill>
                      <a:srgbClr val="221F1F"/>
                    </a:solidFill>
                  </a:rPr>
                  <a:t>PW</a:t>
                </a:r>
                <a:r>
                  <a:rPr lang="en-US" sz="2600" b="0" i="0" u="none" strike="noStrike" baseline="0" dirty="0">
                    <a:solidFill>
                      <a:srgbClr val="221F1F"/>
                    </a:solidFill>
                  </a:rPr>
                  <a:t>(10%) = –100,000 + 30,000(</a:t>
                </a:r>
                <a:r>
                  <a:rPr lang="en-US" sz="2600" b="0" i="1" u="none" strike="noStrike" baseline="0" dirty="0">
                    <a:solidFill>
                      <a:srgbClr val="221F1F"/>
                    </a:solidFill>
                  </a:rPr>
                  <a:t>P</a:t>
                </a:r>
                <a:r>
                  <a:rPr lang="en-US" sz="2600" b="0" i="0" u="none" strike="noStrike" baseline="0" dirty="0">
                    <a:solidFill>
                      <a:srgbClr val="221F1F"/>
                    </a:solidFill>
                  </a:rPr>
                  <a:t>/</a:t>
                </a:r>
                <a:r>
                  <a:rPr lang="en-US" sz="2600" b="0" i="1" u="none" strike="noStrike" baseline="0" dirty="0">
                    <a:solidFill>
                      <a:srgbClr val="221F1F"/>
                    </a:solidFill>
                  </a:rPr>
                  <a:t>A</a:t>
                </a:r>
                <a:r>
                  <a:rPr lang="en-US" sz="2600" b="0" i="0" u="none" strike="noStrike" baseline="0" dirty="0">
                    <a:solidFill>
                      <a:srgbClr val="221F1F"/>
                    </a:solidFill>
                  </a:rPr>
                  <a:t>, 10%, 5) =  –100,000 + 30,000(3.7908) = N13,724.</a:t>
                </a:r>
              </a:p>
              <a:p>
                <a:pPr algn="just"/>
                <a:r>
                  <a:rPr lang="en-US" sz="2600" b="0" i="0" u="none" strike="noStrike" baseline="0" dirty="0">
                    <a:solidFill>
                      <a:srgbClr val="221F1F"/>
                    </a:solidFill>
                  </a:rPr>
                  <a:t>When </a:t>
                </a:r>
                <a:r>
                  <a:rPr lang="en-US" sz="2600" b="0" i="1" u="none" strike="noStrike" baseline="0" dirty="0" err="1">
                    <a:solidFill>
                      <a:srgbClr val="221F1F"/>
                    </a:solidFill>
                  </a:rPr>
                  <a:t>i</a:t>
                </a:r>
                <a:r>
                  <a:rPr lang="en-US" sz="2600" b="0" i="1" u="none" strike="noStrike" baseline="0" dirty="0">
                    <a:solidFill>
                      <a:srgbClr val="221F1F"/>
                    </a:solidFill>
                  </a:rPr>
                  <a:t> </a:t>
                </a:r>
                <a:r>
                  <a:rPr lang="en-US" sz="2600" b="0" i="0" u="none" strike="noStrike" baseline="0" dirty="0">
                    <a:solidFill>
                      <a:srgbClr val="221F1F"/>
                    </a:solidFill>
                  </a:rPr>
                  <a:t>= 15%,</a:t>
                </a:r>
              </a:p>
              <a:p>
                <a:pPr marL="0" indent="0" algn="just">
                  <a:buNone/>
                </a:pPr>
                <a:r>
                  <a:rPr lang="en-US" sz="2600" b="0" i="1" u="none" strike="noStrike" baseline="0" dirty="0">
                    <a:solidFill>
                      <a:srgbClr val="221F1F"/>
                    </a:solidFill>
                  </a:rPr>
                  <a:t>PW</a:t>
                </a:r>
                <a:r>
                  <a:rPr lang="en-US" sz="2600" b="0" i="0" u="none" strike="noStrike" baseline="0" dirty="0">
                    <a:solidFill>
                      <a:srgbClr val="221F1F"/>
                    </a:solidFill>
                  </a:rPr>
                  <a:t>(15%) = –100,000 + 30,000(</a:t>
                </a:r>
                <a:r>
                  <a:rPr lang="en-US" sz="2600" b="0" i="1" u="none" strike="noStrike" baseline="0" dirty="0">
                    <a:solidFill>
                      <a:srgbClr val="221F1F"/>
                    </a:solidFill>
                  </a:rPr>
                  <a:t>P</a:t>
                </a:r>
                <a:r>
                  <a:rPr lang="en-US" sz="2600" b="0" i="0" u="none" strike="noStrike" baseline="0" dirty="0">
                    <a:solidFill>
                      <a:srgbClr val="221F1F"/>
                    </a:solidFill>
                  </a:rPr>
                  <a:t>/</a:t>
                </a:r>
                <a:r>
                  <a:rPr lang="en-US" sz="2600" b="0" i="1" u="none" strike="noStrike" baseline="0" dirty="0">
                    <a:solidFill>
                      <a:srgbClr val="221F1F"/>
                    </a:solidFill>
                  </a:rPr>
                  <a:t>A</a:t>
                </a:r>
                <a:r>
                  <a:rPr lang="en-US" sz="2600" b="0" i="0" u="none" strike="noStrike" baseline="0" dirty="0">
                    <a:solidFill>
                      <a:srgbClr val="221F1F"/>
                    </a:solidFill>
                  </a:rPr>
                  <a:t>, 15%, 5) = –100,000 + 30,000(3.3522) = N566.</a:t>
                </a:r>
              </a:p>
              <a:p>
                <a:pPr algn="just"/>
                <a:r>
                  <a:rPr lang="en-US" sz="2600" b="0" i="0" u="none" strike="noStrike" baseline="0" dirty="0">
                    <a:solidFill>
                      <a:srgbClr val="221F1F"/>
                    </a:solidFill>
                  </a:rPr>
                  <a:t>When </a:t>
                </a:r>
                <a:r>
                  <a:rPr lang="en-US" sz="2600" b="0" i="1" u="none" strike="noStrike" baseline="0" dirty="0" err="1">
                    <a:solidFill>
                      <a:srgbClr val="221F1F"/>
                    </a:solidFill>
                  </a:rPr>
                  <a:t>i</a:t>
                </a:r>
                <a:r>
                  <a:rPr lang="en-US" sz="2600" b="0" i="1" u="none" strike="noStrike" baseline="0" dirty="0">
                    <a:solidFill>
                      <a:srgbClr val="221F1F"/>
                    </a:solidFill>
                  </a:rPr>
                  <a:t> </a:t>
                </a:r>
                <a:r>
                  <a:rPr lang="en-US" sz="2600" b="0" i="0" u="none" strike="noStrike" baseline="0" dirty="0">
                    <a:solidFill>
                      <a:srgbClr val="221F1F"/>
                    </a:solidFill>
                  </a:rPr>
                  <a:t>= 18%,</a:t>
                </a:r>
              </a:p>
              <a:p>
                <a:pPr marL="0" indent="0" algn="just">
                  <a:buNone/>
                </a:pPr>
                <a:r>
                  <a:rPr lang="en-US" sz="2600" b="0" i="1" u="none" strike="noStrike" baseline="0" dirty="0">
                    <a:solidFill>
                      <a:srgbClr val="221F1F"/>
                    </a:solidFill>
                  </a:rPr>
                  <a:t>PW</a:t>
                </a:r>
                <a:r>
                  <a:rPr lang="en-US" sz="2600" b="0" i="0" u="none" strike="noStrike" baseline="0" dirty="0">
                    <a:solidFill>
                      <a:srgbClr val="221F1F"/>
                    </a:solidFill>
                  </a:rPr>
                  <a:t>(18%) = –100,000 + 30,000(</a:t>
                </a:r>
                <a:r>
                  <a:rPr lang="en-US" sz="2600" b="0" i="1" u="none" strike="noStrike" baseline="0" dirty="0">
                    <a:solidFill>
                      <a:srgbClr val="221F1F"/>
                    </a:solidFill>
                  </a:rPr>
                  <a:t>P</a:t>
                </a:r>
                <a:r>
                  <a:rPr lang="en-US" sz="2600" b="0" i="0" u="none" strike="noStrike" baseline="0" dirty="0">
                    <a:solidFill>
                      <a:srgbClr val="221F1F"/>
                    </a:solidFill>
                  </a:rPr>
                  <a:t>/</a:t>
                </a:r>
                <a:r>
                  <a:rPr lang="en-US" sz="2600" b="0" i="1" u="none" strike="noStrike" baseline="0" dirty="0">
                    <a:solidFill>
                      <a:srgbClr val="221F1F"/>
                    </a:solidFill>
                  </a:rPr>
                  <a:t>A</a:t>
                </a:r>
                <a:r>
                  <a:rPr lang="en-US" sz="2600" b="0" i="0" u="none" strike="noStrike" baseline="0" dirty="0">
                    <a:solidFill>
                      <a:srgbClr val="221F1F"/>
                    </a:solidFill>
                  </a:rPr>
                  <a:t>, 18%, 5) = –100,000 + 30,000(3.1272) = N – 6,184</a:t>
                </a:r>
              </a:p>
              <a:p>
                <a:pPr marL="0" indent="0" algn="just">
                  <a:buNone/>
                </a:pPr>
                <a:r>
                  <a:rPr lang="en-US" sz="2600" b="0" i="1" u="none" strike="noStrike" baseline="0" dirty="0">
                    <a:solidFill>
                      <a:srgbClr val="221F1F"/>
                    </a:solidFill>
                  </a:rPr>
                  <a:t>	</a:t>
                </a:r>
                <a:r>
                  <a:rPr lang="en-US" sz="2600" b="0" i="1" u="none" strike="noStrike" baseline="0" dirty="0" err="1">
                    <a:solidFill>
                      <a:srgbClr val="221F1F"/>
                    </a:solidFill>
                  </a:rPr>
                  <a:t>i</a:t>
                </a:r>
                <a:r>
                  <a:rPr lang="en-US" sz="2600" b="0" i="1" u="none" strike="noStrike" baseline="0" dirty="0">
                    <a:solidFill>
                      <a:srgbClr val="221F1F"/>
                    </a:solidFill>
                  </a:rPr>
                  <a:t> </a:t>
                </a:r>
                <a:r>
                  <a:rPr lang="en-US" sz="2600" b="0" i="0" u="none" strike="noStrike" baseline="0" dirty="0">
                    <a:solidFill>
                      <a:srgbClr val="221F1F"/>
                    </a:solidFill>
                  </a:rPr>
                  <a:t>=    </a:t>
                </a:r>
                <a14:m>
                  <m:oMath xmlns:m="http://schemas.openxmlformats.org/officeDocument/2006/math">
                    <m:r>
                      <a:rPr lang="en-US" sz="2600" b="0" i="1" u="none" strike="noStrike" baseline="0" smtClean="0">
                        <a:solidFill>
                          <a:srgbClr val="221F1F"/>
                        </a:solidFill>
                      </a:rPr>
                      <m:t>15%+ </m:t>
                    </m:r>
                    <m:f>
                      <m:fPr>
                        <m:ctrlPr>
                          <a:rPr lang="en-US" sz="2600" b="0" i="1" u="none" strike="noStrike" baseline="0" smtClean="0">
                            <a:solidFill>
                              <a:srgbClr val="221F1F"/>
                            </a:solidFill>
                          </a:rPr>
                        </m:ctrlPr>
                      </m:fPr>
                      <m:num>
                        <m:r>
                          <a:rPr lang="en-US" sz="2600" b="0" i="1" u="none" strike="noStrike" baseline="0" smtClean="0">
                            <a:solidFill>
                              <a:srgbClr val="221F1F"/>
                            </a:solidFill>
                          </a:rPr>
                          <m:t>566−0</m:t>
                        </m:r>
                      </m:num>
                      <m:den>
                        <m:r>
                          <a:rPr lang="en-US" sz="2600" b="0" i="1" u="none" strike="noStrike" baseline="0" smtClean="0">
                            <a:solidFill>
                              <a:srgbClr val="221F1F"/>
                            </a:solidFill>
                          </a:rPr>
                          <m:t>566−</m:t>
                        </m:r>
                        <m:d>
                          <m:dPr>
                            <m:ctrlPr>
                              <a:rPr lang="en-US" sz="2600" b="0" i="1" u="none" strike="noStrike" baseline="0" smtClean="0">
                                <a:solidFill>
                                  <a:srgbClr val="221F1F"/>
                                </a:solidFill>
                              </a:rPr>
                            </m:ctrlPr>
                          </m:dPr>
                          <m:e>
                            <m:r>
                              <a:rPr lang="en-US" sz="2600" b="0" i="1" u="none" strike="noStrike" baseline="0" smtClean="0">
                                <a:solidFill>
                                  <a:srgbClr val="221F1F"/>
                                </a:solidFill>
                              </a:rPr>
                              <m:t>−6184</m:t>
                            </m:r>
                          </m:e>
                        </m:d>
                      </m:den>
                    </m:f>
                    <m:d>
                      <m:dPr>
                        <m:ctrlPr>
                          <a:rPr lang="en-US" sz="2600" b="0" i="1" u="none" strike="noStrike" baseline="0" smtClean="0">
                            <a:solidFill>
                              <a:srgbClr val="221F1F"/>
                            </a:solidFill>
                          </a:rPr>
                        </m:ctrlPr>
                      </m:dPr>
                      <m:e>
                        <m:r>
                          <a:rPr lang="en-US" sz="2600" b="0" i="1" u="none" strike="noStrike" baseline="0" smtClean="0">
                            <a:solidFill>
                              <a:srgbClr val="221F1F"/>
                            </a:solidFill>
                          </a:rPr>
                          <m:t>3%</m:t>
                        </m:r>
                      </m:e>
                    </m:d>
                  </m:oMath>
                </a14:m>
                <a:endParaRPr lang="en-US" sz="2600" b="0" i="0" u="none" strike="noStrike" baseline="0" dirty="0">
                  <a:solidFill>
                    <a:srgbClr val="221F1F"/>
                  </a:solidFill>
                </a:endParaRPr>
              </a:p>
              <a:p>
                <a:pPr marL="0" indent="0" algn="just">
                  <a:buNone/>
                </a:pPr>
                <a:r>
                  <a:rPr lang="en-US" sz="2600" b="0" i="0" u="none" strike="noStrike" baseline="0" dirty="0">
                    <a:solidFill>
                      <a:srgbClr val="221F1F"/>
                    </a:solidFill>
                  </a:rPr>
                  <a:t>	= 15% + 0.252% = 15.252%</a:t>
                </a:r>
              </a:p>
              <a:p>
                <a:pPr algn="just"/>
                <a:r>
                  <a:rPr lang="en-US" sz="2600" b="0" i="0" u="none" strike="noStrike" baseline="0" dirty="0">
                    <a:solidFill>
                      <a:srgbClr val="221F1F"/>
                    </a:solidFill>
                  </a:rPr>
                  <a:t>Therefore, the rate of return for the new business is 15.252%.</a:t>
                </a:r>
                <a:endParaRPr lang="en-US" sz="2600" dirty="0"/>
              </a:p>
            </p:txBody>
          </p:sp>
        </mc:Choice>
        <mc:Fallback>
          <p:sp>
            <p:nvSpPr>
              <p:cNvPr id="3" name="Content Placeholder 2">
                <a:extLst>
                  <a:ext uri="{FF2B5EF4-FFF2-40B4-BE49-F238E27FC236}">
                    <a16:creationId xmlns:a16="http://schemas.microsoft.com/office/drawing/2014/main" id="{95DDB98D-9203-4DC4-B46C-B58561BE6B4A}"/>
                  </a:ext>
                </a:extLst>
              </p:cNvPr>
              <p:cNvSpPr>
                <a:spLocks noGrp="1" noRot="1" noChangeAspect="1" noMove="1" noResize="1" noEditPoints="1" noAdjustHandles="1" noChangeArrowheads="1" noChangeShapeType="1" noTextEdit="1"/>
              </p:cNvSpPr>
              <p:nvPr>
                <p:ph idx="1"/>
              </p:nvPr>
            </p:nvSpPr>
            <p:spPr>
              <a:xfrm>
                <a:off x="838200" y="727969"/>
                <a:ext cx="10515600" cy="5448994"/>
              </a:xfrm>
              <a:blipFill>
                <a:blip r:embed="rId2"/>
                <a:stretch>
                  <a:fillRect l="-1043" t="-1678" r="-986" b="-54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9825683-36DB-4B56-BFC3-7738E97C0CC9}"/>
              </a:ext>
            </a:extLst>
          </p:cNvPr>
          <p:cNvSpPr>
            <a:spLocks noGrp="1"/>
          </p:cNvSpPr>
          <p:nvPr>
            <p:ph type="sldNum" sz="quarter" idx="12"/>
          </p:nvPr>
        </p:nvSpPr>
        <p:spPr/>
        <p:txBody>
          <a:bodyPr/>
          <a:lstStyle/>
          <a:p>
            <a:fld id="{83734A7E-1F68-4F8B-B95F-4E3247513823}" type="slidenum">
              <a:rPr lang="en-US" smtClean="0"/>
              <a:t>9</a:t>
            </a:fld>
            <a:endParaRPr lang="en-US"/>
          </a:p>
        </p:txBody>
      </p:sp>
    </p:spTree>
    <p:extLst>
      <p:ext uri="{BB962C8B-B14F-4D97-AF65-F5344CB8AC3E}">
        <p14:creationId xmlns:p14="http://schemas.microsoft.com/office/powerpoint/2010/main" val="3969656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2104</Words>
  <Application>Microsoft Office PowerPoint</Application>
  <PresentationFormat>Widescreen</PresentationFormat>
  <Paragraphs>172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BASES FOR COMPARISON OF ALTERNATIVES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REPLACEMENT AND MAINTENANCE ANALYSIS</vt:lpstr>
      <vt:lpstr>REPLACEMENT OF EXISTING ASSET WITH A NEW ASSET</vt:lpstr>
      <vt:lpstr>PowerPoint Presentation</vt:lpstr>
      <vt:lpstr>PowerPoint Presentation</vt:lpstr>
      <vt:lpstr>PowerPoint Presentation</vt:lpstr>
      <vt:lpstr>PowerPoint Presentation</vt:lpstr>
      <vt:lpstr>PowerPoint Presentation</vt:lpstr>
      <vt:lpstr>PowerPoint Presentation</vt:lpstr>
      <vt:lpstr>DEPRECIATION</vt:lpstr>
      <vt:lpstr>Methods of Depreciation</vt:lpstr>
      <vt:lpstr>PowerPoint Presentation</vt:lpstr>
      <vt:lpstr>CLASS TEST 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FOR COMPARISON OF ALTERNATIVES CONTD.</dc:title>
  <dc:creator>kehinde fayemiwo</dc:creator>
  <cp:lastModifiedBy>kehinde fayemiwo</cp:lastModifiedBy>
  <cp:revision>4</cp:revision>
  <dcterms:created xsi:type="dcterms:W3CDTF">2022-02-15T03:41:04Z</dcterms:created>
  <dcterms:modified xsi:type="dcterms:W3CDTF">2022-02-15T05:25:38Z</dcterms:modified>
</cp:coreProperties>
</file>