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259" r:id="rId4"/>
    <p:sldId id="260" r:id="rId5"/>
    <p:sldId id="261" r:id="rId6"/>
    <p:sldId id="262" r:id="rId7"/>
    <p:sldId id="265" r:id="rId8"/>
    <p:sldId id="267" r:id="rId9"/>
    <p:sldId id="268" r:id="rId10"/>
    <p:sldId id="264" r:id="rId11"/>
    <p:sldId id="269" r:id="rId12"/>
    <p:sldId id="270" r:id="rId13"/>
    <p:sldId id="271" r:id="rId14"/>
    <p:sldId id="272" r:id="rId15"/>
    <p:sldId id="273" r:id="rId16"/>
    <p:sldId id="274" r:id="rId17"/>
    <p:sldId id="297" r:id="rId18"/>
    <p:sldId id="298" r:id="rId19"/>
    <p:sldId id="302" r:id="rId20"/>
    <p:sldId id="303" r:id="rId21"/>
    <p:sldId id="305" r:id="rId22"/>
    <p:sldId id="306" r:id="rId23"/>
    <p:sldId id="347" r:id="rId24"/>
    <p:sldId id="348" r:id="rId25"/>
    <p:sldId id="351" r:id="rId26"/>
    <p:sldId id="352" r:id="rId27"/>
    <p:sldId id="275" r:id="rId28"/>
    <p:sldId id="276" r:id="rId29"/>
    <p:sldId id="263" r:id="rId30"/>
    <p:sldId id="311" r:id="rId31"/>
    <p:sldId id="312" r:id="rId32"/>
    <p:sldId id="313" r:id="rId33"/>
    <p:sldId id="314" r:id="rId34"/>
    <p:sldId id="315" r:id="rId35"/>
    <p:sldId id="277" r:id="rId36"/>
    <p:sldId id="362" r:id="rId37"/>
    <p:sldId id="353" r:id="rId38"/>
    <p:sldId id="354" r:id="rId39"/>
    <p:sldId id="355" r:id="rId40"/>
    <p:sldId id="356" r:id="rId41"/>
    <p:sldId id="357" r:id="rId42"/>
    <p:sldId id="358" r:id="rId43"/>
    <p:sldId id="359" r:id="rId44"/>
    <p:sldId id="360" r:id="rId45"/>
    <p:sldId id="361"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289DD56-C3B6-4672-B1D8-9256844434DF}" type="datetimeFigureOut">
              <a:rPr lang="en-US" smtClean="0"/>
              <a:t>3/29/2022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7461536-AF6F-4B2E-8655-7FC676586C2F}" type="slidenum">
              <a:rPr lang="en-US" smtClean="0"/>
              <a:t>‹#›</a:t>
            </a:fld>
            <a:endParaRPr lang="en-US"/>
          </a:p>
        </p:txBody>
      </p:sp>
    </p:spTree>
    <p:extLst>
      <p:ext uri="{BB962C8B-B14F-4D97-AF65-F5344CB8AC3E}">
        <p14:creationId xmlns:p14="http://schemas.microsoft.com/office/powerpoint/2010/main" val="179300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9ABC-C2AC-45E5-9D1A-94729A321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82223-C341-4C47-9B58-6EB9571FE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F22B29-28AA-4A98-9520-1E448004597D}"/>
              </a:ext>
            </a:extLst>
          </p:cNvPr>
          <p:cNvSpPr>
            <a:spLocks noGrp="1"/>
          </p:cNvSpPr>
          <p:nvPr>
            <p:ph type="dt" sz="half" idx="10"/>
          </p:nvPr>
        </p:nvSpPr>
        <p:spPr/>
        <p:txBody>
          <a:bodyPr/>
          <a:lstStyle/>
          <a:p>
            <a:fld id="{83D18923-2BF6-4E05-BF87-D92696E77920}" type="datetime1">
              <a:rPr lang="en-US" smtClean="0"/>
              <a:t>3/29/2022</a:t>
            </a:fld>
            <a:endParaRPr lang="en-US"/>
          </a:p>
        </p:txBody>
      </p:sp>
      <p:sp>
        <p:nvSpPr>
          <p:cNvPr id="5" name="Footer Placeholder 4">
            <a:extLst>
              <a:ext uri="{FF2B5EF4-FFF2-40B4-BE49-F238E27FC236}">
                <a16:creationId xmlns:a16="http://schemas.microsoft.com/office/drawing/2014/main" id="{7A2A405C-947C-46F7-9155-6E5F28215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57E2B-6C9F-42DA-8458-BFEF848D74EE}"/>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88851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8131-FAEF-478F-B2CF-0E15EEE562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CA1C0-B701-4055-AC31-DBC16ECF0D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124A1-216E-48C7-BF93-4449F9456AC4}"/>
              </a:ext>
            </a:extLst>
          </p:cNvPr>
          <p:cNvSpPr>
            <a:spLocks noGrp="1"/>
          </p:cNvSpPr>
          <p:nvPr>
            <p:ph type="dt" sz="half" idx="10"/>
          </p:nvPr>
        </p:nvSpPr>
        <p:spPr/>
        <p:txBody>
          <a:bodyPr/>
          <a:lstStyle/>
          <a:p>
            <a:fld id="{500473C7-B4B3-4436-8119-F18CD1CCB6C5}" type="datetime1">
              <a:rPr lang="en-US" smtClean="0"/>
              <a:t>3/29/2022</a:t>
            </a:fld>
            <a:endParaRPr lang="en-US"/>
          </a:p>
        </p:txBody>
      </p:sp>
      <p:sp>
        <p:nvSpPr>
          <p:cNvPr id="5" name="Footer Placeholder 4">
            <a:extLst>
              <a:ext uri="{FF2B5EF4-FFF2-40B4-BE49-F238E27FC236}">
                <a16:creationId xmlns:a16="http://schemas.microsoft.com/office/drawing/2014/main" id="{842423C0-7FEA-4D29-A67A-E8655D45A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CC04C-2058-4922-922B-1D4FF94D37AB}"/>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11401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2C474-CA9B-4EB8-BBB7-82A7AD026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7FEC3-2D7C-4A94-8AF6-0BB1798137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FE95E-C57D-4D9E-8FC2-76E852E6C472}"/>
              </a:ext>
            </a:extLst>
          </p:cNvPr>
          <p:cNvSpPr>
            <a:spLocks noGrp="1"/>
          </p:cNvSpPr>
          <p:nvPr>
            <p:ph type="dt" sz="half" idx="10"/>
          </p:nvPr>
        </p:nvSpPr>
        <p:spPr/>
        <p:txBody>
          <a:bodyPr/>
          <a:lstStyle/>
          <a:p>
            <a:fld id="{00EA4ADF-B0DC-4E49-A9B9-278563E85D68}" type="datetime1">
              <a:rPr lang="en-US" smtClean="0"/>
              <a:t>3/29/2022</a:t>
            </a:fld>
            <a:endParaRPr lang="en-US"/>
          </a:p>
        </p:txBody>
      </p:sp>
      <p:sp>
        <p:nvSpPr>
          <p:cNvPr id="5" name="Footer Placeholder 4">
            <a:extLst>
              <a:ext uri="{FF2B5EF4-FFF2-40B4-BE49-F238E27FC236}">
                <a16:creationId xmlns:a16="http://schemas.microsoft.com/office/drawing/2014/main" id="{C68D9CE4-3FF2-4448-88C8-B1D12D766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FB2FF-BE50-4BBA-BAA7-7C9517A71CB5}"/>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367833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24C1-2F99-4C57-9F32-C01C75E14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11D5A-855D-4B79-836C-09D8B3342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0B992-C266-475F-9257-BCDC3E9DE4ED}"/>
              </a:ext>
            </a:extLst>
          </p:cNvPr>
          <p:cNvSpPr>
            <a:spLocks noGrp="1"/>
          </p:cNvSpPr>
          <p:nvPr>
            <p:ph type="dt" sz="half" idx="10"/>
          </p:nvPr>
        </p:nvSpPr>
        <p:spPr/>
        <p:txBody>
          <a:bodyPr/>
          <a:lstStyle/>
          <a:p>
            <a:fld id="{5CA9FFFE-55DB-4596-8BB6-A0442FC90553}" type="datetime1">
              <a:rPr lang="en-US" smtClean="0"/>
              <a:t>3/29/2022</a:t>
            </a:fld>
            <a:endParaRPr lang="en-US"/>
          </a:p>
        </p:txBody>
      </p:sp>
      <p:sp>
        <p:nvSpPr>
          <p:cNvPr id="5" name="Footer Placeholder 4">
            <a:extLst>
              <a:ext uri="{FF2B5EF4-FFF2-40B4-BE49-F238E27FC236}">
                <a16:creationId xmlns:a16="http://schemas.microsoft.com/office/drawing/2014/main" id="{379C6A38-FB8A-44FC-9B7E-05DECC0D5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F56B6-6738-456D-80F9-B2B973A70559}"/>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267764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2C1-D4A1-43A8-96FA-BEBB20D234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CE6CF5-A2E6-4EBB-B314-0B70791EE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39F1F-A4EE-44BA-AB3D-686A09DF1688}"/>
              </a:ext>
            </a:extLst>
          </p:cNvPr>
          <p:cNvSpPr>
            <a:spLocks noGrp="1"/>
          </p:cNvSpPr>
          <p:nvPr>
            <p:ph type="dt" sz="half" idx="10"/>
          </p:nvPr>
        </p:nvSpPr>
        <p:spPr/>
        <p:txBody>
          <a:bodyPr/>
          <a:lstStyle/>
          <a:p>
            <a:fld id="{F1C540AD-3CDE-4511-8F83-285A0FA249C4}" type="datetime1">
              <a:rPr lang="en-US" smtClean="0"/>
              <a:t>3/29/2022</a:t>
            </a:fld>
            <a:endParaRPr lang="en-US"/>
          </a:p>
        </p:txBody>
      </p:sp>
      <p:sp>
        <p:nvSpPr>
          <p:cNvPr id="5" name="Footer Placeholder 4">
            <a:extLst>
              <a:ext uri="{FF2B5EF4-FFF2-40B4-BE49-F238E27FC236}">
                <a16:creationId xmlns:a16="http://schemas.microsoft.com/office/drawing/2014/main" id="{67370084-8D45-42ED-86A6-064DA523B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0C42-3EFB-44D5-BA74-EF0C91B20A97}"/>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126642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2C7F-B60B-4A57-A58E-5021B6D5E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C8AC2-F895-478F-A666-22033B11F1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0FFC50-EDBB-4725-91FC-02D46B08B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767B3-5300-41E0-A623-EEA0AF08D905}"/>
              </a:ext>
            </a:extLst>
          </p:cNvPr>
          <p:cNvSpPr>
            <a:spLocks noGrp="1"/>
          </p:cNvSpPr>
          <p:nvPr>
            <p:ph type="dt" sz="half" idx="10"/>
          </p:nvPr>
        </p:nvSpPr>
        <p:spPr/>
        <p:txBody>
          <a:bodyPr/>
          <a:lstStyle/>
          <a:p>
            <a:fld id="{B368819D-A346-40AE-8863-ED0C5F5A4DB6}" type="datetime1">
              <a:rPr lang="en-US" smtClean="0"/>
              <a:t>3/29/2022</a:t>
            </a:fld>
            <a:endParaRPr lang="en-US"/>
          </a:p>
        </p:txBody>
      </p:sp>
      <p:sp>
        <p:nvSpPr>
          <p:cNvPr id="6" name="Footer Placeholder 5">
            <a:extLst>
              <a:ext uri="{FF2B5EF4-FFF2-40B4-BE49-F238E27FC236}">
                <a16:creationId xmlns:a16="http://schemas.microsoft.com/office/drawing/2014/main" id="{92D2C545-DFD1-439E-81AE-58ACF1F75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F4F42-E096-4511-AD56-4B3FE4F365E9}"/>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413396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5231-C9D2-4E73-BFA0-E54EBA315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C25FBE-B5A9-439B-B35C-219DEB1FB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65B4A-7E8F-45C2-BC3C-6283FBB35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9D80A0-5C83-44B7-81DC-86C89F434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5B2C6-07D2-404A-BBFC-29869D937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859A-1A47-4145-9359-40BD10D9F661}"/>
              </a:ext>
            </a:extLst>
          </p:cNvPr>
          <p:cNvSpPr>
            <a:spLocks noGrp="1"/>
          </p:cNvSpPr>
          <p:nvPr>
            <p:ph type="dt" sz="half" idx="10"/>
          </p:nvPr>
        </p:nvSpPr>
        <p:spPr/>
        <p:txBody>
          <a:bodyPr/>
          <a:lstStyle/>
          <a:p>
            <a:fld id="{73DC9AE2-3D05-4801-B02F-EE21668396A2}" type="datetime1">
              <a:rPr lang="en-US" smtClean="0"/>
              <a:t>3/29/2022</a:t>
            </a:fld>
            <a:endParaRPr lang="en-US"/>
          </a:p>
        </p:txBody>
      </p:sp>
      <p:sp>
        <p:nvSpPr>
          <p:cNvPr id="8" name="Footer Placeholder 7">
            <a:extLst>
              <a:ext uri="{FF2B5EF4-FFF2-40B4-BE49-F238E27FC236}">
                <a16:creationId xmlns:a16="http://schemas.microsoft.com/office/drawing/2014/main" id="{233477F9-BA4D-4FF4-B46A-F992B53E4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FCE931-F7A2-49BD-958B-DD1B7EE6FFC1}"/>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214037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D420-D2F9-4BF7-8DDB-F5D44EA90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C0D6BD-4857-4205-9975-E8B4681BB34C}"/>
              </a:ext>
            </a:extLst>
          </p:cNvPr>
          <p:cNvSpPr>
            <a:spLocks noGrp="1"/>
          </p:cNvSpPr>
          <p:nvPr>
            <p:ph type="dt" sz="half" idx="10"/>
          </p:nvPr>
        </p:nvSpPr>
        <p:spPr/>
        <p:txBody>
          <a:bodyPr/>
          <a:lstStyle/>
          <a:p>
            <a:fld id="{B53EEC46-440C-4E2E-893A-6E90AC45E4A3}" type="datetime1">
              <a:rPr lang="en-US" smtClean="0"/>
              <a:t>3/29/2022</a:t>
            </a:fld>
            <a:endParaRPr lang="en-US"/>
          </a:p>
        </p:txBody>
      </p:sp>
      <p:sp>
        <p:nvSpPr>
          <p:cNvPr id="4" name="Footer Placeholder 3">
            <a:extLst>
              <a:ext uri="{FF2B5EF4-FFF2-40B4-BE49-F238E27FC236}">
                <a16:creationId xmlns:a16="http://schemas.microsoft.com/office/drawing/2014/main" id="{8BAD7B7E-46CC-4BB8-A353-A181E9D5DF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3CB62-88B8-4245-95DC-BE725D7DF9A5}"/>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33094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6DD1E-333B-4DBF-958C-FC58BE78CCD6}"/>
              </a:ext>
            </a:extLst>
          </p:cNvPr>
          <p:cNvSpPr>
            <a:spLocks noGrp="1"/>
          </p:cNvSpPr>
          <p:nvPr>
            <p:ph type="dt" sz="half" idx="10"/>
          </p:nvPr>
        </p:nvSpPr>
        <p:spPr/>
        <p:txBody>
          <a:bodyPr/>
          <a:lstStyle/>
          <a:p>
            <a:fld id="{081390F7-471D-45A5-BC19-7CA9172C3E31}" type="datetime1">
              <a:rPr lang="en-US" smtClean="0"/>
              <a:t>3/29/2022</a:t>
            </a:fld>
            <a:endParaRPr lang="en-US"/>
          </a:p>
        </p:txBody>
      </p:sp>
      <p:sp>
        <p:nvSpPr>
          <p:cNvPr id="3" name="Footer Placeholder 2">
            <a:extLst>
              <a:ext uri="{FF2B5EF4-FFF2-40B4-BE49-F238E27FC236}">
                <a16:creationId xmlns:a16="http://schemas.microsoft.com/office/drawing/2014/main" id="{A82359D7-DC02-4CC1-86CF-E7B5409F5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DEDAF5-B6FC-4C91-9A3D-FB829D1730EA}"/>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15414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8DEA-C39C-4222-95F7-E38181EFB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B148A-8EFE-45C2-A07D-6C5B2B14C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330CE-7280-46B0-B432-9C3BD130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3AC7C-8129-43D7-918A-92050149157D}"/>
              </a:ext>
            </a:extLst>
          </p:cNvPr>
          <p:cNvSpPr>
            <a:spLocks noGrp="1"/>
          </p:cNvSpPr>
          <p:nvPr>
            <p:ph type="dt" sz="half" idx="10"/>
          </p:nvPr>
        </p:nvSpPr>
        <p:spPr/>
        <p:txBody>
          <a:bodyPr/>
          <a:lstStyle/>
          <a:p>
            <a:fld id="{FA1E8FEC-14ED-4E5B-9A35-32A642C9F9C3}" type="datetime1">
              <a:rPr lang="en-US" smtClean="0"/>
              <a:t>3/29/2022</a:t>
            </a:fld>
            <a:endParaRPr lang="en-US"/>
          </a:p>
        </p:txBody>
      </p:sp>
      <p:sp>
        <p:nvSpPr>
          <p:cNvPr id="6" name="Footer Placeholder 5">
            <a:extLst>
              <a:ext uri="{FF2B5EF4-FFF2-40B4-BE49-F238E27FC236}">
                <a16:creationId xmlns:a16="http://schemas.microsoft.com/office/drawing/2014/main" id="{46D9AD99-29E6-46A6-A708-2B38580F0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A7FC7-79CD-49C0-9E7A-5FBC87A4E6D6}"/>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21206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F846-FD8B-409D-8D1A-8F995F572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4963D-9800-4206-BECB-055F95FED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EABBE-2ADF-4F35-8C61-8B8D23AB9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BA035-A898-4DE7-8C24-2D66C110B5DE}"/>
              </a:ext>
            </a:extLst>
          </p:cNvPr>
          <p:cNvSpPr>
            <a:spLocks noGrp="1"/>
          </p:cNvSpPr>
          <p:nvPr>
            <p:ph type="dt" sz="half" idx="10"/>
          </p:nvPr>
        </p:nvSpPr>
        <p:spPr/>
        <p:txBody>
          <a:bodyPr/>
          <a:lstStyle/>
          <a:p>
            <a:fld id="{647EF18C-0C93-4F74-882D-A579D04958F4}" type="datetime1">
              <a:rPr lang="en-US" smtClean="0"/>
              <a:t>3/29/2022</a:t>
            </a:fld>
            <a:endParaRPr lang="en-US"/>
          </a:p>
        </p:txBody>
      </p:sp>
      <p:sp>
        <p:nvSpPr>
          <p:cNvPr id="6" name="Footer Placeholder 5">
            <a:extLst>
              <a:ext uri="{FF2B5EF4-FFF2-40B4-BE49-F238E27FC236}">
                <a16:creationId xmlns:a16="http://schemas.microsoft.com/office/drawing/2014/main" id="{D4665F37-0CFB-4D19-94F0-890201DE5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36E42-C108-4FE6-B86E-4FE8314BC56F}"/>
              </a:ext>
            </a:extLst>
          </p:cNvPr>
          <p:cNvSpPr>
            <a:spLocks noGrp="1"/>
          </p:cNvSpPr>
          <p:nvPr>
            <p:ph type="sldNum" sz="quarter" idx="12"/>
          </p:nvPr>
        </p:nvSpPr>
        <p:spPr/>
        <p:txBody>
          <a:bodyPr/>
          <a:lstStyle/>
          <a:p>
            <a:fld id="{FC31E06F-B7D5-448B-A315-3B588E818438}" type="slidenum">
              <a:rPr lang="en-US" smtClean="0"/>
              <a:t>‹#›</a:t>
            </a:fld>
            <a:endParaRPr lang="en-US"/>
          </a:p>
        </p:txBody>
      </p:sp>
    </p:spTree>
    <p:extLst>
      <p:ext uri="{BB962C8B-B14F-4D97-AF65-F5344CB8AC3E}">
        <p14:creationId xmlns:p14="http://schemas.microsoft.com/office/powerpoint/2010/main" val="100014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57CD1-C979-4A4A-951C-8F2ACB4818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C3FAA-D363-4CB6-9F0E-CBBC6F5A1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8D3CD-36D9-4512-ADB5-ED9D82605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74CE4-2819-4D9E-9563-0E2293BABB15}" type="datetime1">
              <a:rPr lang="en-US" smtClean="0"/>
              <a:t>3/29/2022</a:t>
            </a:fld>
            <a:endParaRPr lang="en-US"/>
          </a:p>
        </p:txBody>
      </p:sp>
      <p:sp>
        <p:nvSpPr>
          <p:cNvPr id="5" name="Footer Placeholder 4">
            <a:extLst>
              <a:ext uri="{FF2B5EF4-FFF2-40B4-BE49-F238E27FC236}">
                <a16:creationId xmlns:a16="http://schemas.microsoft.com/office/drawing/2014/main" id="{D9EFBE6A-7FF7-42F1-8DAA-3A68D417B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46469-6608-47BD-A0F5-97D333AF0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1E06F-B7D5-448B-A315-3B588E818438}" type="slidenum">
              <a:rPr lang="en-US" smtClean="0"/>
              <a:t>‹#›</a:t>
            </a:fld>
            <a:endParaRPr lang="en-US"/>
          </a:p>
        </p:txBody>
      </p:sp>
    </p:spTree>
    <p:extLst>
      <p:ext uri="{BB962C8B-B14F-4D97-AF65-F5344CB8AC3E}">
        <p14:creationId xmlns:p14="http://schemas.microsoft.com/office/powerpoint/2010/main" val="13589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B5E1AA-FAC5-49C7-9285-8E46E85C48D6}"/>
              </a:ext>
            </a:extLst>
          </p:cNvPr>
          <p:cNvSpPr>
            <a:spLocks noGrp="1"/>
          </p:cNvSpPr>
          <p:nvPr>
            <p:ph type="subTitle" idx="1"/>
          </p:nvPr>
        </p:nvSpPr>
        <p:spPr>
          <a:xfrm>
            <a:off x="754601" y="801209"/>
            <a:ext cx="10682797" cy="5255581"/>
          </a:xfrm>
        </p:spPr>
        <p:txBody>
          <a:bodyPr>
            <a:normAutofit/>
          </a:bodyPr>
          <a:lstStyle/>
          <a:p>
            <a:pPr algn="l"/>
            <a:r>
              <a:rPr lang="en-US" sz="3200" b="1" dirty="0">
                <a:latin typeface="Times" panose="02020603050405020304" pitchFamily="18" charset="0"/>
                <a:cs typeface="Times" panose="02020603050405020304" pitchFamily="18" charset="0"/>
              </a:rPr>
              <a:t>Fundamental principles</a:t>
            </a:r>
          </a:p>
          <a:p>
            <a:pPr marL="342900" indent="-342900" algn="l">
              <a:buFont typeface="Arial" panose="020B0604020202020204" pitchFamily="34" charset="0"/>
              <a:buChar char="•"/>
            </a:pPr>
            <a:r>
              <a:rPr lang="en-US" sz="3200" b="1" dirty="0">
                <a:latin typeface="Times" panose="02020603050405020304" pitchFamily="18" charset="0"/>
                <a:cs typeface="Times" panose="02020603050405020304" pitchFamily="18" charset="0"/>
              </a:rPr>
              <a:t>Definition of Engineering</a:t>
            </a:r>
          </a:p>
          <a:p>
            <a:pPr algn="just"/>
            <a:r>
              <a:rPr lang="en-US" sz="3200" dirty="0">
                <a:latin typeface="Times" panose="02020603050405020304" pitchFamily="18" charset="0"/>
                <a:cs typeface="Times" panose="02020603050405020304" pitchFamily="18" charset="0"/>
              </a:rPr>
              <a:t>Engineering is the profession in which knowledge (math and natural sciences gained by study, experience and practice) is applied with judgment to develop ways to utilize, economically, the materials and forces of nature for the benefit of mankind.</a:t>
            </a:r>
          </a:p>
          <a:p>
            <a:pPr marL="457200" indent="-457200" algn="just">
              <a:buFont typeface="Wingdings" panose="05000000000000000000" pitchFamily="2" charset="2"/>
              <a:buChar char="Ø"/>
            </a:pPr>
            <a:r>
              <a:rPr lang="en-US" sz="3200" dirty="0">
                <a:latin typeface="Times" panose="02020603050405020304" pitchFamily="18" charset="0"/>
                <a:cs typeface="Times" panose="02020603050405020304" pitchFamily="18" charset="0"/>
              </a:rPr>
              <a:t>Two environments are needed for the work of an engineer – physical and – economical environments </a:t>
            </a:r>
          </a:p>
          <a:p>
            <a:pPr marL="457200" indent="-457200" algn="just">
              <a:buFont typeface="Wingdings" panose="05000000000000000000" pitchFamily="2" charset="2"/>
              <a:buChar char="Ø"/>
            </a:pPr>
            <a:r>
              <a:rPr lang="en-US" sz="3200" dirty="0">
                <a:latin typeface="Times" panose="02020603050405020304" pitchFamily="18" charset="0"/>
                <a:cs typeface="Times" panose="02020603050405020304" pitchFamily="18" charset="0"/>
              </a:rPr>
              <a:t>An engineer needs to establish efficiency in both environments that are not independent</a:t>
            </a:r>
          </a:p>
        </p:txBody>
      </p:sp>
      <p:sp>
        <p:nvSpPr>
          <p:cNvPr id="2" name="Slide Number Placeholder 1">
            <a:extLst>
              <a:ext uri="{FF2B5EF4-FFF2-40B4-BE49-F238E27FC236}">
                <a16:creationId xmlns:a16="http://schemas.microsoft.com/office/drawing/2014/main" id="{AF2CF273-551F-4122-8264-AFB5221B8059}"/>
              </a:ext>
            </a:extLst>
          </p:cNvPr>
          <p:cNvSpPr>
            <a:spLocks noGrp="1"/>
          </p:cNvSpPr>
          <p:nvPr>
            <p:ph type="sldNum" sz="quarter" idx="12"/>
          </p:nvPr>
        </p:nvSpPr>
        <p:spPr/>
        <p:txBody>
          <a:bodyPr/>
          <a:lstStyle/>
          <a:p>
            <a:fld id="{FC31E06F-B7D5-448B-A315-3B588E818438}" type="slidenum">
              <a:rPr lang="en-US" sz="2000" smtClean="0"/>
              <a:t>1</a:t>
            </a:fld>
            <a:endParaRPr lang="en-US" sz="2000" dirty="0"/>
          </a:p>
        </p:txBody>
      </p:sp>
    </p:spTree>
    <p:extLst>
      <p:ext uri="{BB962C8B-B14F-4D97-AF65-F5344CB8AC3E}">
        <p14:creationId xmlns:p14="http://schemas.microsoft.com/office/powerpoint/2010/main" val="53607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20805-B836-42C6-82F0-37CAAC271DE9}"/>
              </a:ext>
            </a:extLst>
          </p:cNvPr>
          <p:cNvSpPr>
            <a:spLocks noGrp="1"/>
          </p:cNvSpPr>
          <p:nvPr>
            <p:ph idx="1"/>
          </p:nvPr>
        </p:nvSpPr>
        <p:spPr>
          <a:xfrm>
            <a:off x="838200" y="914400"/>
            <a:ext cx="10515600" cy="5262563"/>
          </a:xfrm>
        </p:spPr>
        <p:txBody>
          <a:bodyPr>
            <a:normAutofit lnSpcReduction="10000"/>
          </a:bodyPr>
          <a:lstStyle/>
          <a:p>
            <a:r>
              <a:rPr lang="en-US" b="1" dirty="0"/>
              <a:t>Demand and Supply </a:t>
            </a:r>
          </a:p>
          <a:p>
            <a:pPr>
              <a:buFont typeface="Wingdings" panose="05000000000000000000" pitchFamily="2" charset="2"/>
              <a:buChar char="Ø"/>
            </a:pPr>
            <a:r>
              <a:rPr lang="en-US" dirty="0"/>
              <a:t>Demand curve shows the number of units people are willing to buy and cost per unit (decreasing curve). </a:t>
            </a:r>
          </a:p>
          <a:p>
            <a:pPr>
              <a:buFont typeface="Wingdings" panose="05000000000000000000" pitchFamily="2" charset="2"/>
              <a:buChar char="Ø"/>
            </a:pPr>
            <a:r>
              <a:rPr lang="en-US" dirty="0"/>
              <a:t>Supply curve shows the number of units that vendors will offer for sale and unit price (increasing curve). </a:t>
            </a:r>
          </a:p>
          <a:p>
            <a:pPr>
              <a:buFont typeface="Wingdings" panose="05000000000000000000" pitchFamily="2" charset="2"/>
              <a:buChar char="Ø"/>
            </a:pPr>
            <a:r>
              <a:rPr lang="en-US" dirty="0"/>
              <a:t>The intersection defines the exchange price.</a:t>
            </a:r>
          </a:p>
          <a:p>
            <a:pPr>
              <a:buFont typeface="Wingdings" panose="05000000000000000000" pitchFamily="2" charset="2"/>
              <a:buChar char="Ø"/>
            </a:pPr>
            <a:r>
              <a:rPr lang="en-US" dirty="0"/>
              <a:t>Elasticity of demand. Price changes and their effect on demand changes. It depends on whether the consumer product is a necessity or a luxury. </a:t>
            </a:r>
          </a:p>
          <a:p>
            <a:pPr>
              <a:buFont typeface="Wingdings" panose="05000000000000000000" pitchFamily="2" charset="2"/>
              <a:buChar char="Ø"/>
            </a:pPr>
            <a:r>
              <a:rPr lang="en-US" dirty="0"/>
              <a:t>Law of diminishing return. A process can be improved at a rate with a diminishing return. Example: cost of inspection to reduce cost of repair and lost production.</a:t>
            </a:r>
          </a:p>
        </p:txBody>
      </p:sp>
      <p:sp>
        <p:nvSpPr>
          <p:cNvPr id="2" name="Slide Number Placeholder 1">
            <a:extLst>
              <a:ext uri="{FF2B5EF4-FFF2-40B4-BE49-F238E27FC236}">
                <a16:creationId xmlns:a16="http://schemas.microsoft.com/office/drawing/2014/main" id="{119A10C2-5767-4644-803B-D2A667A1F75F}"/>
              </a:ext>
            </a:extLst>
          </p:cNvPr>
          <p:cNvSpPr>
            <a:spLocks noGrp="1"/>
          </p:cNvSpPr>
          <p:nvPr>
            <p:ph type="sldNum" sz="quarter" idx="12"/>
          </p:nvPr>
        </p:nvSpPr>
        <p:spPr/>
        <p:txBody>
          <a:bodyPr/>
          <a:lstStyle/>
          <a:p>
            <a:fld id="{FC31E06F-B7D5-448B-A315-3B588E818438}" type="slidenum">
              <a:rPr lang="en-US" sz="2400" smtClean="0"/>
              <a:t>10</a:t>
            </a:fld>
            <a:endParaRPr lang="en-US" sz="2400" dirty="0"/>
          </a:p>
        </p:txBody>
      </p:sp>
    </p:spTree>
    <p:extLst>
      <p:ext uri="{BB962C8B-B14F-4D97-AF65-F5344CB8AC3E}">
        <p14:creationId xmlns:p14="http://schemas.microsoft.com/office/powerpoint/2010/main" val="64093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E97B9-775B-40BE-A147-E09865150C89}"/>
              </a:ext>
            </a:extLst>
          </p:cNvPr>
          <p:cNvSpPr>
            <a:spLocks noGrp="1"/>
          </p:cNvSpPr>
          <p:nvPr>
            <p:ph idx="1"/>
          </p:nvPr>
        </p:nvSpPr>
        <p:spPr>
          <a:xfrm>
            <a:off x="838200" y="248576"/>
            <a:ext cx="10515600" cy="6267634"/>
          </a:xfrm>
        </p:spPr>
        <p:txBody>
          <a:bodyPr>
            <a:normAutofit/>
          </a:bodyPr>
          <a:lstStyle/>
          <a:p>
            <a:pPr marL="0" indent="0">
              <a:buNone/>
            </a:pPr>
            <a:r>
              <a:rPr lang="en-US" sz="3600" b="1" dirty="0"/>
              <a:t>Laws of supply and demand </a:t>
            </a:r>
          </a:p>
          <a:p>
            <a:r>
              <a:rPr lang="en-US" sz="3600" dirty="0"/>
              <a:t>Laws of supply - states that the quantity of a commodity supplied varies directly with the price, other determinants of supply remaining constant. </a:t>
            </a:r>
          </a:p>
          <a:p>
            <a:pPr>
              <a:buFont typeface="Wingdings" panose="05000000000000000000" pitchFamily="2" charset="2"/>
              <a:buChar char="Ø"/>
            </a:pPr>
            <a:r>
              <a:rPr lang="en-US" sz="3600" dirty="0"/>
              <a:t>If the cost of inputs increases, then naturally, the cost of the product will go up. In such a situation, at the prevailing price of the product the profit margin per unit will be less. </a:t>
            </a:r>
          </a:p>
          <a:p>
            <a:pPr>
              <a:buFont typeface="Wingdings" panose="05000000000000000000" pitchFamily="2" charset="2"/>
              <a:buChar char="Ø"/>
            </a:pPr>
            <a:r>
              <a:rPr lang="en-US" sz="3600" dirty="0"/>
              <a:t>The producers will then reduce the production quantity, which in turn will affect the supply of the product. </a:t>
            </a:r>
          </a:p>
        </p:txBody>
      </p:sp>
      <p:sp>
        <p:nvSpPr>
          <p:cNvPr id="2" name="Slide Number Placeholder 1">
            <a:extLst>
              <a:ext uri="{FF2B5EF4-FFF2-40B4-BE49-F238E27FC236}">
                <a16:creationId xmlns:a16="http://schemas.microsoft.com/office/drawing/2014/main" id="{027064C5-EB3D-47C6-8856-E9AF5C3B3DD5}"/>
              </a:ext>
            </a:extLst>
          </p:cNvPr>
          <p:cNvSpPr>
            <a:spLocks noGrp="1"/>
          </p:cNvSpPr>
          <p:nvPr>
            <p:ph type="sldNum" sz="quarter" idx="12"/>
          </p:nvPr>
        </p:nvSpPr>
        <p:spPr/>
        <p:txBody>
          <a:bodyPr/>
          <a:lstStyle/>
          <a:p>
            <a:fld id="{FC31E06F-B7D5-448B-A315-3B588E818438}" type="slidenum">
              <a:rPr lang="en-US" sz="2400" smtClean="0"/>
              <a:t>11</a:t>
            </a:fld>
            <a:endParaRPr lang="en-US" sz="2400" dirty="0"/>
          </a:p>
        </p:txBody>
      </p:sp>
    </p:spTree>
    <p:extLst>
      <p:ext uri="{BB962C8B-B14F-4D97-AF65-F5344CB8AC3E}">
        <p14:creationId xmlns:p14="http://schemas.microsoft.com/office/powerpoint/2010/main" val="404827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EADD6-5AF6-4326-80E7-40C17A1AF0BF}"/>
              </a:ext>
            </a:extLst>
          </p:cNvPr>
          <p:cNvSpPr>
            <a:spLocks noGrp="1"/>
          </p:cNvSpPr>
          <p:nvPr>
            <p:ph idx="1"/>
          </p:nvPr>
        </p:nvSpPr>
        <p:spPr>
          <a:xfrm>
            <a:off x="838200" y="408373"/>
            <a:ext cx="10515600" cy="5768590"/>
          </a:xfrm>
        </p:spPr>
        <p:txBody>
          <a:bodyPr>
            <a:normAutofit/>
          </a:bodyPr>
          <a:lstStyle/>
          <a:p>
            <a:pPr marL="0" indent="0">
              <a:buNone/>
            </a:pPr>
            <a:r>
              <a:rPr lang="en-US" b="1" i="1" dirty="0"/>
              <a:t>Laws of supply contd.</a:t>
            </a:r>
          </a:p>
          <a:p>
            <a:pPr>
              <a:buFont typeface="Wingdings" panose="05000000000000000000" pitchFamily="2" charset="2"/>
              <a:buChar char="Ø"/>
            </a:pPr>
            <a:r>
              <a:rPr lang="en-US" dirty="0"/>
              <a:t>For instance, if the prices of fertilizers and cost of labour are increased significantly, in agriculture, the profit margin per bag of paddy will be reduced. </a:t>
            </a:r>
          </a:p>
          <a:p>
            <a:pPr>
              <a:buFont typeface="Wingdings" panose="05000000000000000000" pitchFamily="2" charset="2"/>
              <a:buChar char="Ø"/>
            </a:pPr>
            <a:r>
              <a:rPr lang="en-US" dirty="0"/>
              <a:t>So, the farmers will reduce the area of cultivation, and hence the quantity of supply of paddy will be reduced at the prevailing prices of the paddy. </a:t>
            </a:r>
          </a:p>
          <a:p>
            <a:pPr>
              <a:buFont typeface="Wingdings" panose="05000000000000000000" pitchFamily="2" charset="2"/>
              <a:buChar char="Ø"/>
            </a:pPr>
            <a:r>
              <a:rPr lang="en-US" dirty="0"/>
              <a:t>If there is an advancement in technology used in the manufacture of the product in the long run, there will be a reduction in the production cost per unit. </a:t>
            </a:r>
          </a:p>
          <a:p>
            <a:pPr>
              <a:buFont typeface="Wingdings" panose="05000000000000000000" pitchFamily="2" charset="2"/>
              <a:buChar char="Ø"/>
            </a:pPr>
            <a:r>
              <a:rPr lang="en-US" dirty="0"/>
              <a:t>This will enable the manufacturer to have a greater profit margin per unit at the prevailing price of the product. Hence, the producer will be tempted to supply more quantity to the market. </a:t>
            </a:r>
          </a:p>
          <a:p>
            <a:endParaRPr lang="en-US" dirty="0"/>
          </a:p>
        </p:txBody>
      </p:sp>
      <p:sp>
        <p:nvSpPr>
          <p:cNvPr id="2" name="Slide Number Placeholder 1">
            <a:extLst>
              <a:ext uri="{FF2B5EF4-FFF2-40B4-BE49-F238E27FC236}">
                <a16:creationId xmlns:a16="http://schemas.microsoft.com/office/drawing/2014/main" id="{822499C1-4322-4653-B522-BD5A36F8D342}"/>
              </a:ext>
            </a:extLst>
          </p:cNvPr>
          <p:cNvSpPr>
            <a:spLocks noGrp="1"/>
          </p:cNvSpPr>
          <p:nvPr>
            <p:ph type="sldNum" sz="quarter" idx="12"/>
          </p:nvPr>
        </p:nvSpPr>
        <p:spPr/>
        <p:txBody>
          <a:bodyPr/>
          <a:lstStyle/>
          <a:p>
            <a:fld id="{FC31E06F-B7D5-448B-A315-3B588E818438}" type="slidenum">
              <a:rPr lang="en-US" sz="2400" smtClean="0"/>
              <a:t>12</a:t>
            </a:fld>
            <a:endParaRPr lang="en-US" sz="2400" dirty="0"/>
          </a:p>
        </p:txBody>
      </p:sp>
    </p:spTree>
    <p:extLst>
      <p:ext uri="{BB962C8B-B14F-4D97-AF65-F5344CB8AC3E}">
        <p14:creationId xmlns:p14="http://schemas.microsoft.com/office/powerpoint/2010/main" val="176233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000FC-BEF6-4CB1-AD50-B630DFA51F03}"/>
              </a:ext>
            </a:extLst>
          </p:cNvPr>
          <p:cNvSpPr>
            <a:spLocks noGrp="1"/>
          </p:cNvSpPr>
          <p:nvPr>
            <p:ph idx="1"/>
          </p:nvPr>
        </p:nvSpPr>
        <p:spPr>
          <a:xfrm>
            <a:off x="838200" y="568803"/>
            <a:ext cx="10515600" cy="5862436"/>
          </a:xfrm>
        </p:spPr>
        <p:txBody>
          <a:bodyPr>
            <a:noAutofit/>
          </a:bodyPr>
          <a:lstStyle/>
          <a:p>
            <a:pPr marL="0" indent="0">
              <a:buNone/>
            </a:pPr>
            <a:r>
              <a:rPr lang="en-US" b="1" i="1" dirty="0"/>
              <a:t>Laws of supply contd</a:t>
            </a:r>
            <a:r>
              <a:rPr lang="en-US" dirty="0"/>
              <a:t>.</a:t>
            </a:r>
          </a:p>
          <a:p>
            <a:pPr>
              <a:buFont typeface="Wingdings" panose="05000000000000000000" pitchFamily="2" charset="2"/>
              <a:buChar char="Ø"/>
            </a:pPr>
            <a:r>
              <a:rPr lang="en-US" dirty="0"/>
              <a:t>Weather also has a direct bearing on the supply of products. For example, demand for </a:t>
            </a:r>
            <a:r>
              <a:rPr lang="en-US" dirty="0" err="1"/>
              <a:t>woollen</a:t>
            </a:r>
            <a:r>
              <a:rPr lang="en-US" dirty="0"/>
              <a:t> products will increase during winter. This means the prices of </a:t>
            </a:r>
            <a:r>
              <a:rPr lang="en-US" dirty="0" err="1"/>
              <a:t>woollen</a:t>
            </a:r>
            <a:r>
              <a:rPr lang="en-US" dirty="0"/>
              <a:t> goods will be increased in winter. </a:t>
            </a:r>
          </a:p>
          <a:p>
            <a:pPr>
              <a:buFont typeface="Wingdings" panose="05000000000000000000" pitchFamily="2" charset="2"/>
              <a:buChar char="Ø"/>
            </a:pPr>
            <a:r>
              <a:rPr lang="en-US" dirty="0"/>
              <a:t>So, naturally, manufacturers will supply more volume of </a:t>
            </a:r>
            <a:r>
              <a:rPr lang="en-US" dirty="0" err="1"/>
              <a:t>woollen</a:t>
            </a:r>
            <a:r>
              <a:rPr lang="en-US" dirty="0"/>
              <a:t> goods during winter.</a:t>
            </a:r>
          </a:p>
          <a:p>
            <a:pPr marL="0" indent="0">
              <a:buNone/>
            </a:pPr>
            <a:endParaRPr lang="en-US" dirty="0"/>
          </a:p>
          <a:p>
            <a:r>
              <a:rPr lang="en-US" b="1" dirty="0"/>
              <a:t>Factors influencing supply </a:t>
            </a:r>
          </a:p>
          <a:p>
            <a:pPr>
              <a:buFont typeface="Wingdings" panose="05000000000000000000" pitchFamily="2" charset="2"/>
              <a:buChar char="Ø"/>
            </a:pPr>
            <a:r>
              <a:rPr lang="en-US" dirty="0"/>
              <a:t>Cost of the inputs </a:t>
            </a:r>
          </a:p>
          <a:p>
            <a:pPr>
              <a:buFont typeface="Wingdings" panose="05000000000000000000" pitchFamily="2" charset="2"/>
              <a:buChar char="Ø"/>
            </a:pPr>
            <a:r>
              <a:rPr lang="en-US" dirty="0"/>
              <a:t>Technology </a:t>
            </a:r>
          </a:p>
          <a:p>
            <a:pPr>
              <a:buFont typeface="Wingdings" panose="05000000000000000000" pitchFamily="2" charset="2"/>
              <a:buChar char="Ø"/>
            </a:pPr>
            <a:r>
              <a:rPr lang="en-US" dirty="0"/>
              <a:t>Weather </a:t>
            </a:r>
          </a:p>
          <a:p>
            <a:pPr>
              <a:buFont typeface="Wingdings" panose="05000000000000000000" pitchFamily="2" charset="2"/>
              <a:buChar char="Ø"/>
            </a:pPr>
            <a:r>
              <a:rPr lang="en-US" dirty="0"/>
              <a:t>Prices of related goods</a:t>
            </a:r>
          </a:p>
        </p:txBody>
      </p:sp>
      <p:sp>
        <p:nvSpPr>
          <p:cNvPr id="2" name="Slide Number Placeholder 1">
            <a:extLst>
              <a:ext uri="{FF2B5EF4-FFF2-40B4-BE49-F238E27FC236}">
                <a16:creationId xmlns:a16="http://schemas.microsoft.com/office/drawing/2014/main" id="{A05C9D2F-B18F-49F2-A24B-EA1431FC3EE4}"/>
              </a:ext>
            </a:extLst>
          </p:cNvPr>
          <p:cNvSpPr>
            <a:spLocks noGrp="1"/>
          </p:cNvSpPr>
          <p:nvPr>
            <p:ph type="sldNum" sz="quarter" idx="12"/>
          </p:nvPr>
        </p:nvSpPr>
        <p:spPr/>
        <p:txBody>
          <a:bodyPr/>
          <a:lstStyle/>
          <a:p>
            <a:fld id="{FC31E06F-B7D5-448B-A315-3B588E818438}" type="slidenum">
              <a:rPr lang="en-US" sz="2400" smtClean="0"/>
              <a:t>13</a:t>
            </a:fld>
            <a:endParaRPr lang="en-US" sz="2400" dirty="0"/>
          </a:p>
        </p:txBody>
      </p:sp>
    </p:spTree>
    <p:extLst>
      <p:ext uri="{BB962C8B-B14F-4D97-AF65-F5344CB8AC3E}">
        <p14:creationId xmlns:p14="http://schemas.microsoft.com/office/powerpoint/2010/main" val="139773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634E1-9D4F-42F4-A2D8-A8D678F197A8}"/>
              </a:ext>
            </a:extLst>
          </p:cNvPr>
          <p:cNvSpPr>
            <a:spLocks noGrp="1"/>
          </p:cNvSpPr>
          <p:nvPr>
            <p:ph idx="1"/>
          </p:nvPr>
        </p:nvSpPr>
        <p:spPr>
          <a:xfrm>
            <a:off x="838200" y="621437"/>
            <a:ext cx="10515600" cy="5555526"/>
          </a:xfrm>
        </p:spPr>
        <p:txBody>
          <a:bodyPr>
            <a:normAutofit/>
          </a:bodyPr>
          <a:lstStyle/>
          <a:p>
            <a:r>
              <a:rPr lang="en-US" b="1" dirty="0"/>
              <a:t>Law of demand </a:t>
            </a:r>
            <a:r>
              <a:rPr lang="en-US" dirty="0"/>
              <a:t>states that other things being equal demand when price falls and contracts when price rises. </a:t>
            </a:r>
          </a:p>
          <a:p>
            <a:pPr>
              <a:buFont typeface="Wingdings" panose="05000000000000000000" pitchFamily="2" charset="2"/>
              <a:buChar char="Ø"/>
            </a:pPr>
            <a:r>
              <a:rPr lang="en-US" dirty="0"/>
              <a:t>Market demand is the total quantity demanded by all the purchasers together. </a:t>
            </a:r>
          </a:p>
          <a:p>
            <a:pPr>
              <a:buFont typeface="Wingdings" panose="05000000000000000000" pitchFamily="2" charset="2"/>
              <a:buChar char="Ø"/>
            </a:pPr>
            <a:r>
              <a:rPr lang="en-US" dirty="0"/>
              <a:t>Elasticity of Demand - Elasticity of demand may be defined as the degree of responsiveness of quantity demanded to a Change in price. </a:t>
            </a:r>
          </a:p>
          <a:p>
            <a:pPr>
              <a:buFont typeface="Wingdings" panose="05000000000000000000" pitchFamily="2" charset="2"/>
              <a:buChar char="ü"/>
            </a:pPr>
            <a:r>
              <a:rPr lang="en-US" dirty="0"/>
              <a:t>An interesting aspect of the economy is that the demand and supply of a product are interdependent and they are sensitive with respect to the price of that product. </a:t>
            </a:r>
          </a:p>
          <a:p>
            <a:pPr>
              <a:buFont typeface="Wingdings" panose="05000000000000000000" pitchFamily="2" charset="2"/>
              <a:buChar char="ü"/>
            </a:pPr>
            <a:r>
              <a:rPr lang="en-US" dirty="0"/>
              <a:t>From Fig. it is clear that when there is a decrease in the price of a product, the demand for the product increases and its supply decreases. </a:t>
            </a:r>
          </a:p>
        </p:txBody>
      </p:sp>
      <p:sp>
        <p:nvSpPr>
          <p:cNvPr id="2" name="Slide Number Placeholder 1">
            <a:extLst>
              <a:ext uri="{FF2B5EF4-FFF2-40B4-BE49-F238E27FC236}">
                <a16:creationId xmlns:a16="http://schemas.microsoft.com/office/drawing/2014/main" id="{83DD6EEA-B365-4BEF-86FE-9CA56304E30F}"/>
              </a:ext>
            </a:extLst>
          </p:cNvPr>
          <p:cNvSpPr>
            <a:spLocks noGrp="1"/>
          </p:cNvSpPr>
          <p:nvPr>
            <p:ph type="sldNum" sz="quarter" idx="12"/>
          </p:nvPr>
        </p:nvSpPr>
        <p:spPr/>
        <p:txBody>
          <a:bodyPr/>
          <a:lstStyle/>
          <a:p>
            <a:fld id="{FC31E06F-B7D5-448B-A315-3B588E818438}" type="slidenum">
              <a:rPr lang="en-US" sz="2400" smtClean="0"/>
              <a:t>14</a:t>
            </a:fld>
            <a:endParaRPr lang="en-US" sz="2400" dirty="0"/>
          </a:p>
        </p:txBody>
      </p:sp>
    </p:spTree>
    <p:extLst>
      <p:ext uri="{BB962C8B-B14F-4D97-AF65-F5344CB8AC3E}">
        <p14:creationId xmlns:p14="http://schemas.microsoft.com/office/powerpoint/2010/main" val="15337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97051-2701-4E25-9023-93CCAFE686A7}"/>
              </a:ext>
            </a:extLst>
          </p:cNvPr>
          <p:cNvSpPr>
            <a:spLocks noGrp="1"/>
          </p:cNvSpPr>
          <p:nvPr>
            <p:ph idx="1"/>
          </p:nvPr>
        </p:nvSpPr>
        <p:spPr>
          <a:xfrm>
            <a:off x="838200" y="390617"/>
            <a:ext cx="6237303" cy="5786346"/>
          </a:xfrm>
        </p:spPr>
        <p:txBody>
          <a:bodyPr>
            <a:normAutofit lnSpcReduction="10000"/>
          </a:bodyPr>
          <a:lstStyle/>
          <a:p>
            <a:pPr>
              <a:buFont typeface="Wingdings" panose="05000000000000000000" pitchFamily="2" charset="2"/>
              <a:buChar char="ü"/>
            </a:pPr>
            <a:r>
              <a:rPr lang="en-US" dirty="0"/>
              <a:t>Also, the product is more in demand and hence the demand of the product increases. </a:t>
            </a:r>
          </a:p>
          <a:p>
            <a:pPr>
              <a:buFont typeface="Wingdings" panose="05000000000000000000" pitchFamily="2" charset="2"/>
              <a:buChar char="ü"/>
            </a:pPr>
            <a:r>
              <a:rPr lang="en-US" dirty="0"/>
              <a:t>At the same time, lowering of the price of the product makes the producers restrain from releasing more quantities of the product in the market. </a:t>
            </a:r>
          </a:p>
          <a:p>
            <a:pPr>
              <a:buFont typeface="Wingdings" panose="05000000000000000000" pitchFamily="2" charset="2"/>
              <a:buChar char="ü"/>
            </a:pPr>
            <a:r>
              <a:rPr lang="en-US" dirty="0"/>
              <a:t>Hence, the supply of the product is decreased. The point of intersection of the supply curve and the demand curve is known as the equilibrium point. </a:t>
            </a:r>
          </a:p>
          <a:p>
            <a:pPr>
              <a:buFont typeface="Wingdings" panose="05000000000000000000" pitchFamily="2" charset="2"/>
              <a:buChar char="ü"/>
            </a:pPr>
            <a:r>
              <a:rPr lang="en-US" dirty="0"/>
              <a:t>At the price corresponding to this point, the quantity of supply is equal to the quantity of demand. Hence, this point is called the equilibrium point.</a:t>
            </a:r>
          </a:p>
          <a:p>
            <a:endParaRPr lang="en-US" dirty="0"/>
          </a:p>
        </p:txBody>
      </p:sp>
      <p:pic>
        <p:nvPicPr>
          <p:cNvPr id="5" name="Picture 4">
            <a:extLst>
              <a:ext uri="{FF2B5EF4-FFF2-40B4-BE49-F238E27FC236}">
                <a16:creationId xmlns:a16="http://schemas.microsoft.com/office/drawing/2014/main" id="{B2144CCA-5E42-45EA-B7B0-17941199B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235" y="1454990"/>
            <a:ext cx="4283565" cy="3657600"/>
          </a:xfrm>
          <a:prstGeom prst="rect">
            <a:avLst/>
          </a:prstGeom>
        </p:spPr>
      </p:pic>
      <p:sp>
        <p:nvSpPr>
          <p:cNvPr id="2" name="Slide Number Placeholder 1">
            <a:extLst>
              <a:ext uri="{FF2B5EF4-FFF2-40B4-BE49-F238E27FC236}">
                <a16:creationId xmlns:a16="http://schemas.microsoft.com/office/drawing/2014/main" id="{AD7B6F0B-172F-43FA-91EB-09DA97DF0044}"/>
              </a:ext>
            </a:extLst>
          </p:cNvPr>
          <p:cNvSpPr>
            <a:spLocks noGrp="1"/>
          </p:cNvSpPr>
          <p:nvPr>
            <p:ph type="sldNum" sz="quarter" idx="12"/>
          </p:nvPr>
        </p:nvSpPr>
        <p:spPr/>
        <p:txBody>
          <a:bodyPr/>
          <a:lstStyle/>
          <a:p>
            <a:fld id="{FC31E06F-B7D5-448B-A315-3B588E818438}" type="slidenum">
              <a:rPr lang="en-US" sz="2400" smtClean="0"/>
              <a:t>15</a:t>
            </a:fld>
            <a:endParaRPr lang="en-US" sz="2400" dirty="0"/>
          </a:p>
        </p:txBody>
      </p:sp>
    </p:spTree>
    <p:extLst>
      <p:ext uri="{BB962C8B-B14F-4D97-AF65-F5344CB8AC3E}">
        <p14:creationId xmlns:p14="http://schemas.microsoft.com/office/powerpoint/2010/main" val="37337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7C97F-800B-4CAF-B53F-40FA7A4DD441}"/>
              </a:ext>
            </a:extLst>
          </p:cNvPr>
          <p:cNvSpPr>
            <a:spLocks noGrp="1"/>
          </p:cNvSpPr>
          <p:nvPr>
            <p:ph idx="1"/>
          </p:nvPr>
        </p:nvSpPr>
        <p:spPr>
          <a:xfrm>
            <a:off x="838200" y="825623"/>
            <a:ext cx="10515600" cy="5351340"/>
          </a:xfrm>
        </p:spPr>
        <p:txBody>
          <a:bodyPr>
            <a:normAutofit lnSpcReduction="10000"/>
          </a:bodyPr>
          <a:lstStyle/>
          <a:p>
            <a:r>
              <a:rPr lang="en-US" b="1" i="1" dirty="0"/>
              <a:t>Factors influencing demand </a:t>
            </a:r>
          </a:p>
          <a:p>
            <a:pPr>
              <a:buFont typeface="Wingdings" panose="05000000000000000000" pitchFamily="2" charset="2"/>
              <a:buChar char="Ø"/>
            </a:pPr>
            <a:r>
              <a:rPr lang="en-US" dirty="0"/>
              <a:t>Price of the product</a:t>
            </a:r>
          </a:p>
          <a:p>
            <a:pPr>
              <a:buFont typeface="Wingdings" panose="05000000000000000000" pitchFamily="2" charset="2"/>
              <a:buChar char="Ø"/>
            </a:pPr>
            <a:r>
              <a:rPr lang="en-US" dirty="0"/>
              <a:t>The consumers’ income</a:t>
            </a:r>
          </a:p>
          <a:p>
            <a:pPr>
              <a:buFont typeface="Wingdings" panose="05000000000000000000" pitchFamily="2" charset="2"/>
              <a:buChar char="Ø"/>
            </a:pPr>
            <a:r>
              <a:rPr lang="en-US" dirty="0"/>
              <a:t>Prices of related goods </a:t>
            </a:r>
          </a:p>
          <a:p>
            <a:pPr>
              <a:buFont typeface="Wingdings" panose="05000000000000000000" pitchFamily="2" charset="2"/>
              <a:buChar char="Ø"/>
            </a:pPr>
            <a:r>
              <a:rPr lang="en-US" dirty="0"/>
              <a:t>Tastes and preferences of consumers</a:t>
            </a:r>
          </a:p>
          <a:p>
            <a:pPr>
              <a:buFont typeface="Wingdings" panose="05000000000000000000" pitchFamily="2" charset="2"/>
              <a:buChar char="Ø"/>
            </a:pPr>
            <a:r>
              <a:rPr lang="en-US" dirty="0"/>
              <a:t>Consumers’ expectations/ </a:t>
            </a:r>
            <a:r>
              <a:rPr lang="en-GB" dirty="0"/>
              <a:t>Expectation of future change in price</a:t>
            </a:r>
          </a:p>
          <a:p>
            <a:pPr>
              <a:buFont typeface="Wingdings" panose="05000000000000000000" pitchFamily="2" charset="2"/>
              <a:buChar char="Ø"/>
            </a:pPr>
            <a:r>
              <a:rPr lang="en-US" dirty="0"/>
              <a:t>Number of consumers in the market</a:t>
            </a:r>
          </a:p>
          <a:p>
            <a:pPr>
              <a:buFont typeface="Wingdings" panose="05000000000000000000" pitchFamily="2" charset="2"/>
              <a:buChar char="Ø"/>
            </a:pPr>
            <a:r>
              <a:rPr lang="en-GB" dirty="0"/>
              <a:t>Weather condition</a:t>
            </a:r>
          </a:p>
          <a:p>
            <a:pPr>
              <a:buFont typeface="Wingdings" panose="05000000000000000000" pitchFamily="2" charset="2"/>
              <a:buChar char="Ø"/>
            </a:pPr>
            <a:r>
              <a:rPr lang="en-GB" dirty="0"/>
              <a:t>Advertisement</a:t>
            </a:r>
          </a:p>
          <a:p>
            <a:pPr>
              <a:buFont typeface="Wingdings" panose="05000000000000000000" pitchFamily="2" charset="2"/>
              <a:buChar char="Ø"/>
            </a:pPr>
            <a:r>
              <a:rPr lang="en-GB" dirty="0"/>
              <a:t>Government policy (taxation)</a:t>
            </a:r>
          </a:p>
          <a:p>
            <a:pPr>
              <a:buFont typeface="Wingdings" panose="05000000000000000000" pitchFamily="2" charset="2"/>
              <a:buChar char="Ø"/>
            </a:pPr>
            <a:r>
              <a:rPr lang="en-GB" dirty="0"/>
              <a:t>Availability of credit facilities</a:t>
            </a:r>
          </a:p>
          <a:p>
            <a:pPr>
              <a:buFont typeface="Wingdings" panose="05000000000000000000" pitchFamily="2" charset="2"/>
              <a:buChar char="Ø"/>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D77F633D-538B-4C18-8FCE-97708829E5AB}"/>
              </a:ext>
            </a:extLst>
          </p:cNvPr>
          <p:cNvSpPr>
            <a:spLocks noGrp="1"/>
          </p:cNvSpPr>
          <p:nvPr>
            <p:ph type="sldNum" sz="quarter" idx="12"/>
          </p:nvPr>
        </p:nvSpPr>
        <p:spPr/>
        <p:txBody>
          <a:bodyPr/>
          <a:lstStyle/>
          <a:p>
            <a:fld id="{FC31E06F-B7D5-448B-A315-3B588E818438}" type="slidenum">
              <a:rPr lang="en-US" sz="2400" smtClean="0"/>
              <a:t>16</a:t>
            </a:fld>
            <a:endParaRPr lang="en-US" sz="2400" dirty="0"/>
          </a:p>
        </p:txBody>
      </p:sp>
    </p:spTree>
    <p:extLst>
      <p:ext uri="{BB962C8B-B14F-4D97-AF65-F5344CB8AC3E}">
        <p14:creationId xmlns:p14="http://schemas.microsoft.com/office/powerpoint/2010/main" val="258006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838200" y="365126"/>
            <a:ext cx="10515600" cy="847270"/>
          </a:xfrm>
        </p:spPr>
        <p:txBody>
          <a:bodyPr>
            <a:normAutofit/>
          </a:bodyPr>
          <a:lstStyle/>
          <a:p>
            <a:r>
              <a:rPr lang="en-GB" sz="3200" b="1" dirty="0"/>
              <a:t>Shift in Demand</a:t>
            </a:r>
          </a:p>
        </p:txBody>
      </p:sp>
      <p:sp>
        <p:nvSpPr>
          <p:cNvPr id="1048597" name="Content Placeholder 2"/>
          <p:cNvSpPr>
            <a:spLocks noGrp="1"/>
          </p:cNvSpPr>
          <p:nvPr>
            <p:ph idx="1"/>
          </p:nvPr>
        </p:nvSpPr>
        <p:spPr>
          <a:xfrm>
            <a:off x="838200" y="1455510"/>
            <a:ext cx="10515600" cy="4351338"/>
          </a:xfrm>
        </p:spPr>
        <p:txBody>
          <a:bodyPr/>
          <a:lstStyle/>
          <a:p>
            <a:pPr algn="just"/>
            <a:r>
              <a:rPr lang="en-GB" dirty="0"/>
              <a:t>A shift in demand occurs when the determinants of demand change. When taste, preferences and income are altered, the basic relationship between price and quantity demanded changes (shifts). The shift in the entire demand curve upward and is called increase while a downward shift is called decrease in demand.</a:t>
            </a:r>
          </a:p>
        </p:txBody>
      </p:sp>
      <p:cxnSp>
        <p:nvCxnSpPr>
          <p:cNvPr id="3145731" name="Straight Connector 4"/>
          <p:cNvCxnSpPr>
            <a:cxnSpLocks/>
          </p:cNvCxnSpPr>
          <p:nvPr/>
        </p:nvCxnSpPr>
        <p:spPr>
          <a:xfrm>
            <a:off x="2460171" y="4180114"/>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6"/>
          <p:cNvCxnSpPr>
            <a:cxnSpLocks/>
          </p:cNvCxnSpPr>
          <p:nvPr/>
        </p:nvCxnSpPr>
        <p:spPr>
          <a:xfrm>
            <a:off x="2460171" y="6422571"/>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8"/>
          <p:cNvCxnSpPr>
            <a:cxnSpLocks/>
          </p:cNvCxnSpPr>
          <p:nvPr/>
        </p:nvCxnSpPr>
        <p:spPr>
          <a:xfrm>
            <a:off x="2830286" y="4506686"/>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Straight Connector 9"/>
          <p:cNvCxnSpPr>
            <a:cxnSpLocks/>
          </p:cNvCxnSpPr>
          <p:nvPr/>
        </p:nvCxnSpPr>
        <p:spPr>
          <a:xfrm>
            <a:off x="2634348" y="4920340"/>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0"/>
          <p:cNvCxnSpPr>
            <a:cxnSpLocks/>
          </p:cNvCxnSpPr>
          <p:nvPr/>
        </p:nvCxnSpPr>
        <p:spPr>
          <a:xfrm>
            <a:off x="3113322" y="4136577"/>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6" name="Straight Arrow Connector 14"/>
          <p:cNvCxnSpPr>
            <a:cxnSpLocks/>
          </p:cNvCxnSpPr>
          <p:nvPr/>
        </p:nvCxnSpPr>
        <p:spPr>
          <a:xfrm flipV="1">
            <a:off x="3810000" y="4800600"/>
            <a:ext cx="179070" cy="240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16"/>
          <p:cNvCxnSpPr>
            <a:cxnSpLocks/>
          </p:cNvCxnSpPr>
          <p:nvPr/>
        </p:nvCxnSpPr>
        <p:spPr>
          <a:xfrm flipH="1">
            <a:off x="3509010" y="5202487"/>
            <a:ext cx="185062" cy="24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598" name="TextBox 18"/>
          <p:cNvSpPr txBox="1"/>
          <p:nvPr/>
        </p:nvSpPr>
        <p:spPr>
          <a:xfrm>
            <a:off x="2775045" y="3944886"/>
            <a:ext cx="397329" cy="374776"/>
          </a:xfrm>
          <a:prstGeom prst="rect">
            <a:avLst/>
          </a:prstGeom>
          <a:noFill/>
        </p:spPr>
        <p:txBody>
          <a:bodyPr wrap="square" rtlCol="0">
            <a:spAutoFit/>
          </a:bodyPr>
          <a:lstStyle/>
          <a:p>
            <a:r>
              <a:rPr lang="en-GB" sz="1200" dirty="0"/>
              <a:t>D</a:t>
            </a:r>
            <a:r>
              <a:rPr lang="en-GB" sz="1200" baseline="-25000" dirty="0"/>
              <a:t>1</a:t>
            </a:r>
          </a:p>
        </p:txBody>
      </p:sp>
      <p:sp>
        <p:nvSpPr>
          <p:cNvPr id="1048599" name="TextBox 19"/>
          <p:cNvSpPr txBox="1"/>
          <p:nvPr/>
        </p:nvSpPr>
        <p:spPr>
          <a:xfrm>
            <a:off x="5048261" y="5379971"/>
            <a:ext cx="397329" cy="374776"/>
          </a:xfrm>
          <a:prstGeom prst="rect">
            <a:avLst/>
          </a:prstGeom>
          <a:noFill/>
        </p:spPr>
        <p:txBody>
          <a:bodyPr wrap="square" rtlCol="0">
            <a:spAutoFit/>
          </a:bodyPr>
          <a:lstStyle/>
          <a:p>
            <a:r>
              <a:rPr lang="en-GB" sz="1200" dirty="0"/>
              <a:t>D</a:t>
            </a:r>
            <a:r>
              <a:rPr lang="en-GB" sz="1200" baseline="-25000" dirty="0"/>
              <a:t>1</a:t>
            </a:r>
          </a:p>
        </p:txBody>
      </p:sp>
      <p:sp>
        <p:nvSpPr>
          <p:cNvPr id="1048600" name="TextBox 20"/>
          <p:cNvSpPr txBox="1"/>
          <p:nvPr/>
        </p:nvSpPr>
        <p:spPr>
          <a:xfrm>
            <a:off x="2607938" y="4252747"/>
            <a:ext cx="397329" cy="336676"/>
          </a:xfrm>
          <a:prstGeom prst="rect">
            <a:avLst/>
          </a:prstGeom>
          <a:noFill/>
        </p:spPr>
        <p:txBody>
          <a:bodyPr wrap="square" rtlCol="0">
            <a:spAutoFit/>
          </a:bodyPr>
          <a:lstStyle/>
          <a:p>
            <a:r>
              <a:rPr lang="en-GB" sz="1200" dirty="0"/>
              <a:t>D</a:t>
            </a:r>
            <a:endParaRPr lang="en-GB" sz="1200" baseline="-25000" dirty="0"/>
          </a:p>
        </p:txBody>
      </p:sp>
      <p:sp>
        <p:nvSpPr>
          <p:cNvPr id="1048601" name="TextBox 21"/>
          <p:cNvSpPr txBox="1"/>
          <p:nvPr/>
        </p:nvSpPr>
        <p:spPr>
          <a:xfrm>
            <a:off x="4789714" y="5713287"/>
            <a:ext cx="397329" cy="336676"/>
          </a:xfrm>
          <a:prstGeom prst="rect">
            <a:avLst/>
          </a:prstGeom>
          <a:noFill/>
        </p:spPr>
        <p:txBody>
          <a:bodyPr wrap="square" rtlCol="0">
            <a:spAutoFit/>
          </a:bodyPr>
          <a:lstStyle/>
          <a:p>
            <a:r>
              <a:rPr lang="en-GB" sz="1200" dirty="0"/>
              <a:t>D</a:t>
            </a:r>
            <a:endParaRPr lang="en-GB" sz="1200" baseline="-25000" dirty="0"/>
          </a:p>
        </p:txBody>
      </p:sp>
      <p:sp>
        <p:nvSpPr>
          <p:cNvPr id="1048602" name="TextBox 22"/>
          <p:cNvSpPr txBox="1"/>
          <p:nvPr/>
        </p:nvSpPr>
        <p:spPr>
          <a:xfrm>
            <a:off x="2483855" y="4645381"/>
            <a:ext cx="397329" cy="374777"/>
          </a:xfrm>
          <a:prstGeom prst="rect">
            <a:avLst/>
          </a:prstGeom>
          <a:noFill/>
        </p:spPr>
        <p:txBody>
          <a:bodyPr wrap="square" rtlCol="0">
            <a:spAutoFit/>
          </a:bodyPr>
          <a:lstStyle/>
          <a:p>
            <a:r>
              <a:rPr lang="en-GB" sz="1200" dirty="0"/>
              <a:t>D</a:t>
            </a:r>
            <a:r>
              <a:rPr lang="en-GB" sz="1200" baseline="-25000" dirty="0"/>
              <a:t>o</a:t>
            </a:r>
          </a:p>
        </p:txBody>
      </p:sp>
      <p:sp>
        <p:nvSpPr>
          <p:cNvPr id="1048603" name="TextBox 23"/>
          <p:cNvSpPr txBox="1"/>
          <p:nvPr/>
        </p:nvSpPr>
        <p:spPr>
          <a:xfrm>
            <a:off x="4593776" y="6058776"/>
            <a:ext cx="397329" cy="374776"/>
          </a:xfrm>
          <a:prstGeom prst="rect">
            <a:avLst/>
          </a:prstGeom>
          <a:noFill/>
        </p:spPr>
        <p:txBody>
          <a:bodyPr wrap="square" rtlCol="0">
            <a:spAutoFit/>
          </a:bodyPr>
          <a:lstStyle/>
          <a:p>
            <a:r>
              <a:rPr lang="en-GB" sz="1200" dirty="0"/>
              <a:t>D</a:t>
            </a:r>
            <a:r>
              <a:rPr lang="en-GB" sz="1200" baseline="-25000" dirty="0"/>
              <a:t>o</a:t>
            </a:r>
          </a:p>
        </p:txBody>
      </p:sp>
      <p:sp>
        <p:nvSpPr>
          <p:cNvPr id="1048604" name="TextBox 24"/>
          <p:cNvSpPr txBox="1"/>
          <p:nvPr/>
        </p:nvSpPr>
        <p:spPr>
          <a:xfrm>
            <a:off x="3694072" y="6460283"/>
            <a:ext cx="2147203" cy="367411"/>
          </a:xfrm>
          <a:prstGeom prst="rect">
            <a:avLst/>
          </a:prstGeom>
          <a:noFill/>
        </p:spPr>
        <p:txBody>
          <a:bodyPr wrap="square" rtlCol="0">
            <a:spAutoFit/>
          </a:bodyPr>
          <a:lstStyle/>
          <a:p>
            <a:r>
              <a:rPr lang="en-GB" sz="1400" dirty="0"/>
              <a:t>Quantity Demanded</a:t>
            </a:r>
            <a:endParaRPr lang="en-GB" sz="1200" baseline="-25000" dirty="0"/>
          </a:p>
        </p:txBody>
      </p:sp>
      <p:sp>
        <p:nvSpPr>
          <p:cNvPr id="1048605" name="TextBox 25"/>
          <p:cNvSpPr txBox="1"/>
          <p:nvPr/>
        </p:nvSpPr>
        <p:spPr>
          <a:xfrm rot="16200000">
            <a:off x="1954265" y="4944972"/>
            <a:ext cx="616124" cy="367409"/>
          </a:xfrm>
          <a:prstGeom prst="rect">
            <a:avLst/>
          </a:prstGeom>
          <a:noFill/>
        </p:spPr>
        <p:txBody>
          <a:bodyPr wrap="square" rtlCol="0">
            <a:spAutoFit/>
          </a:bodyPr>
          <a:lstStyle/>
          <a:p>
            <a:r>
              <a:rPr lang="en-GB" sz="1400" dirty="0"/>
              <a:t>Price</a:t>
            </a:r>
            <a:endParaRPr lang="en-GB" sz="1200" baseline="-25000" dirty="0"/>
          </a:p>
        </p:txBody>
      </p:sp>
      <p:sp>
        <p:nvSpPr>
          <p:cNvPr id="2" name="Slide Number Placeholder 1">
            <a:extLst>
              <a:ext uri="{FF2B5EF4-FFF2-40B4-BE49-F238E27FC236}">
                <a16:creationId xmlns:a16="http://schemas.microsoft.com/office/drawing/2014/main" id="{5A9B5FE5-A6A8-4E4B-9C79-83FA6410C3B3}"/>
              </a:ext>
            </a:extLst>
          </p:cNvPr>
          <p:cNvSpPr>
            <a:spLocks noGrp="1"/>
          </p:cNvSpPr>
          <p:nvPr>
            <p:ph type="sldNum" sz="quarter" idx="12"/>
          </p:nvPr>
        </p:nvSpPr>
        <p:spPr/>
        <p:txBody>
          <a:bodyPr/>
          <a:lstStyle/>
          <a:p>
            <a:fld id="{FC31E06F-B7D5-448B-A315-3B588E818438}" type="slidenum">
              <a:rPr lang="en-US" sz="2400" smtClean="0"/>
              <a:t>17</a:t>
            </a:fld>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838200" y="602673"/>
            <a:ext cx="10515600" cy="5204175"/>
          </a:xfrm>
        </p:spPr>
        <p:txBody>
          <a:bodyPr/>
          <a:lstStyle/>
          <a:p>
            <a:pPr algn="just"/>
            <a:r>
              <a:rPr lang="en-GB" dirty="0"/>
              <a:t>The movement along a demand curve can take place due to price rise or fall. When price falls, more of the commodity is purchased and vice versa.</a:t>
            </a:r>
          </a:p>
        </p:txBody>
      </p:sp>
      <p:cxnSp>
        <p:nvCxnSpPr>
          <p:cNvPr id="3145738" name="Straight Connector 4"/>
          <p:cNvCxnSpPr>
            <a:cxnSpLocks/>
          </p:cNvCxnSpPr>
          <p:nvPr/>
        </p:nvCxnSpPr>
        <p:spPr>
          <a:xfrm>
            <a:off x="2555174" y="3586348"/>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6"/>
          <p:cNvCxnSpPr>
            <a:cxnSpLocks/>
          </p:cNvCxnSpPr>
          <p:nvPr/>
        </p:nvCxnSpPr>
        <p:spPr>
          <a:xfrm>
            <a:off x="2555174" y="5828805"/>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8"/>
          <p:cNvCxnSpPr>
            <a:cxnSpLocks/>
          </p:cNvCxnSpPr>
          <p:nvPr/>
        </p:nvCxnSpPr>
        <p:spPr>
          <a:xfrm>
            <a:off x="3076676" y="3553936"/>
            <a:ext cx="1786000" cy="1672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9" name="TextBox 20"/>
          <p:cNvSpPr txBox="1"/>
          <p:nvPr/>
        </p:nvSpPr>
        <p:spPr>
          <a:xfrm>
            <a:off x="2855970" y="3344338"/>
            <a:ext cx="397329" cy="336676"/>
          </a:xfrm>
          <a:prstGeom prst="rect">
            <a:avLst/>
          </a:prstGeom>
          <a:noFill/>
        </p:spPr>
        <p:txBody>
          <a:bodyPr wrap="square" rtlCol="0">
            <a:spAutoFit/>
          </a:bodyPr>
          <a:lstStyle/>
          <a:p>
            <a:r>
              <a:rPr lang="en-GB" sz="1200" dirty="0"/>
              <a:t>D</a:t>
            </a:r>
            <a:endParaRPr lang="en-GB" sz="1200" baseline="-25000" dirty="0"/>
          </a:p>
        </p:txBody>
      </p:sp>
      <p:sp>
        <p:nvSpPr>
          <p:cNvPr id="1048610" name="TextBox 21"/>
          <p:cNvSpPr txBox="1"/>
          <p:nvPr/>
        </p:nvSpPr>
        <p:spPr>
          <a:xfrm>
            <a:off x="4862676" y="5230016"/>
            <a:ext cx="397329" cy="336676"/>
          </a:xfrm>
          <a:prstGeom prst="rect">
            <a:avLst/>
          </a:prstGeom>
          <a:noFill/>
        </p:spPr>
        <p:txBody>
          <a:bodyPr wrap="square" rtlCol="0">
            <a:spAutoFit/>
          </a:bodyPr>
          <a:lstStyle/>
          <a:p>
            <a:r>
              <a:rPr lang="en-GB" sz="1200" dirty="0"/>
              <a:t>D</a:t>
            </a:r>
            <a:endParaRPr lang="en-GB" sz="1200" baseline="-25000" dirty="0"/>
          </a:p>
        </p:txBody>
      </p:sp>
      <p:sp>
        <p:nvSpPr>
          <p:cNvPr id="1048611" name="TextBox 24"/>
          <p:cNvSpPr txBox="1"/>
          <p:nvPr/>
        </p:nvSpPr>
        <p:spPr>
          <a:xfrm>
            <a:off x="3757552" y="6024548"/>
            <a:ext cx="2147203" cy="367411"/>
          </a:xfrm>
          <a:prstGeom prst="rect">
            <a:avLst/>
          </a:prstGeom>
          <a:noFill/>
        </p:spPr>
        <p:txBody>
          <a:bodyPr wrap="square" rtlCol="0">
            <a:spAutoFit/>
          </a:bodyPr>
          <a:lstStyle/>
          <a:p>
            <a:r>
              <a:rPr lang="en-GB" sz="1400" dirty="0"/>
              <a:t>Quantity Demanded</a:t>
            </a:r>
            <a:endParaRPr lang="en-GB" sz="1200" baseline="-25000" dirty="0"/>
          </a:p>
        </p:txBody>
      </p:sp>
      <p:sp>
        <p:nvSpPr>
          <p:cNvPr id="1048612" name="TextBox 25"/>
          <p:cNvSpPr txBox="1"/>
          <p:nvPr/>
        </p:nvSpPr>
        <p:spPr>
          <a:xfrm rot="16200000">
            <a:off x="1849783" y="4351204"/>
            <a:ext cx="616124" cy="367411"/>
          </a:xfrm>
          <a:prstGeom prst="rect">
            <a:avLst/>
          </a:prstGeom>
          <a:noFill/>
        </p:spPr>
        <p:txBody>
          <a:bodyPr wrap="square" rtlCol="0">
            <a:spAutoFit/>
          </a:bodyPr>
          <a:lstStyle/>
          <a:p>
            <a:r>
              <a:rPr lang="en-GB" sz="1400" dirty="0"/>
              <a:t>Price</a:t>
            </a:r>
            <a:endParaRPr lang="en-GB" sz="1200" baseline="-25000" dirty="0"/>
          </a:p>
        </p:txBody>
      </p:sp>
      <p:cxnSp>
        <p:nvCxnSpPr>
          <p:cNvPr id="3145741" name="Straight Arrow Connector 7"/>
          <p:cNvCxnSpPr>
            <a:cxnSpLocks/>
          </p:cNvCxnSpPr>
          <p:nvPr/>
        </p:nvCxnSpPr>
        <p:spPr>
          <a:xfrm>
            <a:off x="3991425" y="3904684"/>
            <a:ext cx="510639" cy="501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Connector 15"/>
          <p:cNvCxnSpPr>
            <a:cxnSpLocks/>
          </p:cNvCxnSpPr>
          <p:nvPr/>
        </p:nvCxnSpPr>
        <p:spPr>
          <a:xfrm>
            <a:off x="3977246" y="4390402"/>
            <a:ext cx="0" cy="1438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Straight Connector 26"/>
          <p:cNvCxnSpPr>
            <a:cxnSpLocks/>
          </p:cNvCxnSpPr>
          <p:nvPr/>
        </p:nvCxnSpPr>
        <p:spPr>
          <a:xfrm>
            <a:off x="3515095" y="3976131"/>
            <a:ext cx="0" cy="1852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28"/>
          <p:cNvCxnSpPr>
            <a:cxnSpLocks/>
          </p:cNvCxnSpPr>
          <p:nvPr/>
        </p:nvCxnSpPr>
        <p:spPr>
          <a:xfrm flipH="1">
            <a:off x="4439391" y="4842972"/>
            <a:ext cx="2655" cy="985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33"/>
          <p:cNvCxnSpPr>
            <a:cxnSpLocks/>
          </p:cNvCxnSpPr>
          <p:nvPr/>
        </p:nvCxnSpPr>
        <p:spPr>
          <a:xfrm flipH="1">
            <a:off x="2555174" y="3976131"/>
            <a:ext cx="9599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45746" name="Straight Connector 35"/>
          <p:cNvCxnSpPr>
            <a:cxnSpLocks/>
          </p:cNvCxnSpPr>
          <p:nvPr/>
        </p:nvCxnSpPr>
        <p:spPr>
          <a:xfrm flipH="1">
            <a:off x="2555174" y="4390402"/>
            <a:ext cx="1422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37"/>
          <p:cNvCxnSpPr>
            <a:cxnSpLocks/>
          </p:cNvCxnSpPr>
          <p:nvPr/>
        </p:nvCxnSpPr>
        <p:spPr>
          <a:xfrm flipH="1">
            <a:off x="2555174" y="4842972"/>
            <a:ext cx="18842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3" name="TextBox 38"/>
          <p:cNvSpPr txBox="1"/>
          <p:nvPr/>
        </p:nvSpPr>
        <p:spPr>
          <a:xfrm>
            <a:off x="3840026" y="5811191"/>
            <a:ext cx="259299" cy="336677"/>
          </a:xfrm>
          <a:prstGeom prst="rect">
            <a:avLst/>
          </a:prstGeom>
          <a:noFill/>
        </p:spPr>
        <p:txBody>
          <a:bodyPr wrap="square" rtlCol="0">
            <a:spAutoFit/>
          </a:bodyPr>
          <a:lstStyle/>
          <a:p>
            <a:r>
              <a:rPr lang="en-GB" sz="1200" dirty="0"/>
              <a:t>Q</a:t>
            </a:r>
            <a:endParaRPr lang="en-GB" sz="1200" baseline="-25000" dirty="0"/>
          </a:p>
        </p:txBody>
      </p:sp>
      <p:sp>
        <p:nvSpPr>
          <p:cNvPr id="1048614" name="TextBox 39"/>
          <p:cNvSpPr txBox="1"/>
          <p:nvPr/>
        </p:nvSpPr>
        <p:spPr>
          <a:xfrm>
            <a:off x="4308129" y="5811189"/>
            <a:ext cx="418250" cy="374777"/>
          </a:xfrm>
          <a:prstGeom prst="rect">
            <a:avLst/>
          </a:prstGeom>
          <a:noFill/>
        </p:spPr>
        <p:txBody>
          <a:bodyPr wrap="square" rtlCol="0">
            <a:spAutoFit/>
          </a:bodyPr>
          <a:lstStyle/>
          <a:p>
            <a:r>
              <a:rPr lang="en-GB" sz="1200" dirty="0"/>
              <a:t>Q</a:t>
            </a:r>
            <a:r>
              <a:rPr lang="en-GB" sz="1200" baseline="-25000" dirty="0"/>
              <a:t>O</a:t>
            </a:r>
          </a:p>
        </p:txBody>
      </p:sp>
      <p:sp>
        <p:nvSpPr>
          <p:cNvPr id="1048615" name="TextBox 40"/>
          <p:cNvSpPr txBox="1"/>
          <p:nvPr/>
        </p:nvSpPr>
        <p:spPr>
          <a:xfrm>
            <a:off x="3364345" y="5807510"/>
            <a:ext cx="418250" cy="374777"/>
          </a:xfrm>
          <a:prstGeom prst="rect">
            <a:avLst/>
          </a:prstGeom>
          <a:noFill/>
        </p:spPr>
        <p:txBody>
          <a:bodyPr wrap="square" rtlCol="0">
            <a:spAutoFit/>
          </a:bodyPr>
          <a:lstStyle/>
          <a:p>
            <a:r>
              <a:rPr lang="en-GB" sz="1200" dirty="0"/>
              <a:t>Q</a:t>
            </a:r>
            <a:r>
              <a:rPr lang="en-GB" sz="1200" baseline="-25000" dirty="0"/>
              <a:t>1</a:t>
            </a:r>
          </a:p>
        </p:txBody>
      </p:sp>
      <p:sp>
        <p:nvSpPr>
          <p:cNvPr id="1048616" name="TextBox 41"/>
          <p:cNvSpPr txBox="1"/>
          <p:nvPr/>
        </p:nvSpPr>
        <p:spPr>
          <a:xfrm>
            <a:off x="2279436" y="4268085"/>
            <a:ext cx="372886" cy="336677"/>
          </a:xfrm>
          <a:prstGeom prst="rect">
            <a:avLst/>
          </a:prstGeom>
          <a:noFill/>
        </p:spPr>
        <p:txBody>
          <a:bodyPr wrap="square" rtlCol="0">
            <a:spAutoFit/>
          </a:bodyPr>
          <a:lstStyle/>
          <a:p>
            <a:r>
              <a:rPr lang="en-GB" sz="1200" dirty="0"/>
              <a:t>P</a:t>
            </a:r>
            <a:endParaRPr lang="en-GB" sz="1200" baseline="-25000" dirty="0"/>
          </a:p>
        </p:txBody>
      </p:sp>
      <p:sp>
        <p:nvSpPr>
          <p:cNvPr id="1048617" name="TextBox 42"/>
          <p:cNvSpPr txBox="1"/>
          <p:nvPr/>
        </p:nvSpPr>
        <p:spPr>
          <a:xfrm>
            <a:off x="2276934" y="3820834"/>
            <a:ext cx="418250" cy="374777"/>
          </a:xfrm>
          <a:prstGeom prst="rect">
            <a:avLst/>
          </a:prstGeom>
          <a:noFill/>
        </p:spPr>
        <p:txBody>
          <a:bodyPr wrap="square" rtlCol="0">
            <a:spAutoFit/>
          </a:bodyPr>
          <a:lstStyle/>
          <a:p>
            <a:r>
              <a:rPr lang="en-GB" sz="1200" dirty="0"/>
              <a:t>P</a:t>
            </a:r>
            <a:r>
              <a:rPr lang="en-GB" sz="1200" baseline="-25000" dirty="0"/>
              <a:t>1</a:t>
            </a:r>
          </a:p>
        </p:txBody>
      </p:sp>
      <p:sp>
        <p:nvSpPr>
          <p:cNvPr id="1048618" name="TextBox 43"/>
          <p:cNvSpPr txBox="1"/>
          <p:nvPr/>
        </p:nvSpPr>
        <p:spPr>
          <a:xfrm>
            <a:off x="2271509" y="4674098"/>
            <a:ext cx="418250" cy="374777"/>
          </a:xfrm>
          <a:prstGeom prst="rect">
            <a:avLst/>
          </a:prstGeom>
          <a:noFill/>
        </p:spPr>
        <p:txBody>
          <a:bodyPr wrap="square" rtlCol="0">
            <a:spAutoFit/>
          </a:bodyPr>
          <a:lstStyle/>
          <a:p>
            <a:r>
              <a:rPr lang="en-GB" sz="1200" dirty="0"/>
              <a:t>P</a:t>
            </a:r>
            <a:r>
              <a:rPr lang="en-GB" sz="1200" baseline="-25000" dirty="0"/>
              <a:t>O</a:t>
            </a:r>
          </a:p>
        </p:txBody>
      </p:sp>
      <p:sp>
        <p:nvSpPr>
          <p:cNvPr id="1048619" name="TextBox 44"/>
          <p:cNvSpPr txBox="1"/>
          <p:nvPr/>
        </p:nvSpPr>
        <p:spPr>
          <a:xfrm>
            <a:off x="4002443" y="4239838"/>
            <a:ext cx="372886" cy="336677"/>
          </a:xfrm>
          <a:prstGeom prst="rect">
            <a:avLst/>
          </a:prstGeom>
          <a:noFill/>
        </p:spPr>
        <p:txBody>
          <a:bodyPr wrap="square" rtlCol="0">
            <a:spAutoFit/>
          </a:bodyPr>
          <a:lstStyle/>
          <a:p>
            <a:r>
              <a:rPr lang="en-GB" sz="1200" dirty="0"/>
              <a:t>b</a:t>
            </a:r>
            <a:endParaRPr lang="en-GB" sz="1200" baseline="-25000" dirty="0"/>
          </a:p>
        </p:txBody>
      </p:sp>
      <p:sp>
        <p:nvSpPr>
          <p:cNvPr id="1048620" name="TextBox 45"/>
          <p:cNvSpPr txBox="1"/>
          <p:nvPr/>
        </p:nvSpPr>
        <p:spPr>
          <a:xfrm>
            <a:off x="3546942" y="3819090"/>
            <a:ext cx="372886" cy="336677"/>
          </a:xfrm>
          <a:prstGeom prst="rect">
            <a:avLst/>
          </a:prstGeom>
          <a:noFill/>
        </p:spPr>
        <p:txBody>
          <a:bodyPr wrap="square" rtlCol="0">
            <a:spAutoFit/>
          </a:bodyPr>
          <a:lstStyle/>
          <a:p>
            <a:r>
              <a:rPr lang="en-GB" sz="1200" dirty="0"/>
              <a:t>a</a:t>
            </a:r>
            <a:endParaRPr lang="en-GB" sz="1200" baseline="-25000" dirty="0"/>
          </a:p>
        </p:txBody>
      </p:sp>
      <p:sp>
        <p:nvSpPr>
          <p:cNvPr id="1048621" name="TextBox 46"/>
          <p:cNvSpPr txBox="1"/>
          <p:nvPr/>
        </p:nvSpPr>
        <p:spPr>
          <a:xfrm>
            <a:off x="4439391" y="4637217"/>
            <a:ext cx="372886" cy="336677"/>
          </a:xfrm>
          <a:prstGeom prst="rect">
            <a:avLst/>
          </a:prstGeom>
          <a:noFill/>
        </p:spPr>
        <p:txBody>
          <a:bodyPr wrap="square" rtlCol="0">
            <a:spAutoFit/>
          </a:bodyPr>
          <a:lstStyle/>
          <a:p>
            <a:r>
              <a:rPr lang="en-GB" sz="1200" dirty="0"/>
              <a:t>c</a:t>
            </a:r>
            <a:endParaRPr lang="en-GB" sz="1200" baseline="-25000" dirty="0"/>
          </a:p>
        </p:txBody>
      </p:sp>
      <p:sp>
        <p:nvSpPr>
          <p:cNvPr id="2" name="Slide Number Placeholder 1">
            <a:extLst>
              <a:ext uri="{FF2B5EF4-FFF2-40B4-BE49-F238E27FC236}">
                <a16:creationId xmlns:a16="http://schemas.microsoft.com/office/drawing/2014/main" id="{EC4AE8FC-D42F-4CF2-9679-A6D4D7FE551B}"/>
              </a:ext>
            </a:extLst>
          </p:cNvPr>
          <p:cNvSpPr>
            <a:spLocks noGrp="1"/>
          </p:cNvSpPr>
          <p:nvPr>
            <p:ph type="sldNum" sz="quarter" idx="12"/>
          </p:nvPr>
        </p:nvSpPr>
        <p:spPr/>
        <p:txBody>
          <a:bodyPr/>
          <a:lstStyle/>
          <a:p>
            <a:fld id="{FC31E06F-B7D5-448B-A315-3B588E818438}" type="slidenum">
              <a:rPr lang="en-US" sz="2400" smtClean="0"/>
              <a:t>18</a:t>
            </a:fld>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GB" sz="3200" b="1" dirty="0"/>
              <a:t>Types of Demand</a:t>
            </a:r>
            <a:r>
              <a:rPr lang="en-GB" dirty="0"/>
              <a:t>	</a:t>
            </a:r>
          </a:p>
        </p:txBody>
      </p:sp>
      <p:sp>
        <p:nvSpPr>
          <p:cNvPr id="1048648" name="Content Placeholder 2"/>
          <p:cNvSpPr>
            <a:spLocks noGrp="1"/>
          </p:cNvSpPr>
          <p:nvPr>
            <p:ph idx="1"/>
          </p:nvPr>
        </p:nvSpPr>
        <p:spPr/>
        <p:txBody>
          <a:bodyPr>
            <a:normAutofit fontScale="96429"/>
          </a:bodyPr>
          <a:lstStyle/>
          <a:p>
            <a:r>
              <a:rPr lang="en-GB" dirty="0"/>
              <a:t>Direct and Indirect</a:t>
            </a:r>
          </a:p>
          <a:p>
            <a:r>
              <a:rPr lang="en-GB" dirty="0"/>
              <a:t>Derived and autonomous</a:t>
            </a:r>
          </a:p>
          <a:p>
            <a:r>
              <a:rPr lang="en-GB" dirty="0"/>
              <a:t>Durable and non durable goods demand</a:t>
            </a:r>
          </a:p>
          <a:p>
            <a:r>
              <a:rPr lang="en-GB" dirty="0"/>
              <a:t>Firm and Industry demand</a:t>
            </a:r>
          </a:p>
          <a:p>
            <a:r>
              <a:rPr lang="en-GB" dirty="0"/>
              <a:t>Total market / Segment demand</a:t>
            </a:r>
          </a:p>
          <a:p>
            <a:r>
              <a:rPr lang="en-GB" dirty="0"/>
              <a:t>Short run / Long run demand</a:t>
            </a:r>
          </a:p>
          <a:p>
            <a:r>
              <a:rPr lang="en-GB" dirty="0"/>
              <a:t>Joint / Composite demand</a:t>
            </a:r>
          </a:p>
          <a:p>
            <a:r>
              <a:rPr lang="en-GB" dirty="0"/>
              <a:t>Price demand / Income demand / Cross demand</a:t>
            </a:r>
          </a:p>
          <a:p>
            <a:endParaRPr lang="en-GB" dirty="0"/>
          </a:p>
        </p:txBody>
      </p:sp>
      <p:sp>
        <p:nvSpPr>
          <p:cNvPr id="2" name="Slide Number Placeholder 1">
            <a:extLst>
              <a:ext uri="{FF2B5EF4-FFF2-40B4-BE49-F238E27FC236}">
                <a16:creationId xmlns:a16="http://schemas.microsoft.com/office/drawing/2014/main" id="{B1881021-40E3-4428-A1AB-0AD642F093AD}"/>
              </a:ext>
            </a:extLst>
          </p:cNvPr>
          <p:cNvSpPr>
            <a:spLocks noGrp="1"/>
          </p:cNvSpPr>
          <p:nvPr>
            <p:ph type="sldNum" sz="quarter" idx="12"/>
          </p:nvPr>
        </p:nvSpPr>
        <p:spPr/>
        <p:txBody>
          <a:bodyPr/>
          <a:lstStyle/>
          <a:p>
            <a:fld id="{FC31E06F-B7D5-448B-A315-3B588E818438}" type="slidenum">
              <a:rPr lang="en-US" sz="2400" smtClean="0"/>
              <a:t>19</a:t>
            </a:fld>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1F46-5044-40B1-9034-45C9B374C1CA}"/>
              </a:ext>
            </a:extLst>
          </p:cNvPr>
          <p:cNvSpPr>
            <a:spLocks noGrp="1"/>
          </p:cNvSpPr>
          <p:nvPr>
            <p:ph idx="1"/>
          </p:nvPr>
        </p:nvSpPr>
        <p:spPr>
          <a:xfrm>
            <a:off x="838200" y="326254"/>
            <a:ext cx="10515600" cy="6205491"/>
          </a:xfrm>
        </p:spPr>
        <p:txBody>
          <a:bodyPr>
            <a:noAutofit/>
          </a:bodyPr>
          <a:lstStyle/>
          <a:p>
            <a:r>
              <a:rPr lang="en-US" sz="3000" b="1" i="1" dirty="0">
                <a:latin typeface="Times" panose="02020603050405020304" pitchFamily="18" charset="0"/>
                <a:cs typeface="Times" panose="02020603050405020304" pitchFamily="18" charset="0"/>
              </a:rPr>
              <a:t>Engineering Process</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Determination of objectives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Identification of strategic factors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Determination of means (engineering proposals)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Evaluation of engineering proposals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Assistance in decision making</a:t>
            </a:r>
          </a:p>
          <a:p>
            <a:r>
              <a:rPr lang="en-US" sz="3000" dirty="0">
                <a:latin typeface="Times" panose="02020603050405020304" pitchFamily="18" charset="0"/>
                <a:cs typeface="Times" panose="02020603050405020304" pitchFamily="18" charset="0"/>
              </a:rPr>
              <a:t>Engineering Economic Studies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Creative step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Definition step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Conversion step to same scale to facilitate comparative evaluation </a:t>
            </a:r>
          </a:p>
          <a:p>
            <a:pPr>
              <a:buFont typeface="Wingdings" panose="05000000000000000000" pitchFamily="2" charset="2"/>
              <a:buChar char="Ø"/>
            </a:pPr>
            <a:r>
              <a:rPr lang="en-US" sz="3000" dirty="0">
                <a:latin typeface="Times" panose="02020603050405020304" pitchFamily="18" charset="0"/>
                <a:cs typeface="Times" panose="02020603050405020304" pitchFamily="18" charset="0"/>
              </a:rPr>
              <a:t>Decision step</a:t>
            </a:r>
          </a:p>
        </p:txBody>
      </p:sp>
      <p:sp>
        <p:nvSpPr>
          <p:cNvPr id="2" name="Slide Number Placeholder 1">
            <a:extLst>
              <a:ext uri="{FF2B5EF4-FFF2-40B4-BE49-F238E27FC236}">
                <a16:creationId xmlns:a16="http://schemas.microsoft.com/office/drawing/2014/main" id="{0F5881E8-EE62-4945-9C1B-4778F0353A84}"/>
              </a:ext>
            </a:extLst>
          </p:cNvPr>
          <p:cNvSpPr>
            <a:spLocks noGrp="1"/>
          </p:cNvSpPr>
          <p:nvPr>
            <p:ph type="sldNum" sz="quarter" idx="12"/>
          </p:nvPr>
        </p:nvSpPr>
        <p:spPr/>
        <p:txBody>
          <a:bodyPr/>
          <a:lstStyle/>
          <a:p>
            <a:fld id="{FC31E06F-B7D5-448B-A315-3B588E818438}" type="slidenum">
              <a:rPr lang="en-US" sz="2400" smtClean="0"/>
              <a:t>2</a:t>
            </a:fld>
            <a:endParaRPr lang="en-US" sz="2400" dirty="0"/>
          </a:p>
        </p:txBody>
      </p:sp>
    </p:spTree>
    <p:extLst>
      <p:ext uri="{BB962C8B-B14F-4D97-AF65-F5344CB8AC3E}">
        <p14:creationId xmlns:p14="http://schemas.microsoft.com/office/powerpoint/2010/main" val="110644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GB" sz="3400" b="1" dirty="0"/>
              <a:t>Elasticity of Demand</a:t>
            </a:r>
            <a:r>
              <a:rPr lang="en-GB" dirty="0"/>
              <a:t>		</a:t>
            </a:r>
          </a:p>
        </p:txBody>
      </p:sp>
      <p:sp>
        <p:nvSpPr>
          <p:cNvPr id="1048650"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r="-1159"/>
            </a:stretch>
          </a:blipFill>
        </p:spPr>
        <p:txBody>
          <a:bodyPr/>
          <a:lstStyle/>
          <a:p>
            <a:r>
              <a:rPr lang="en-GB">
                <a:noFill/>
              </a:rPr>
              <a:t> </a:t>
            </a:r>
          </a:p>
        </p:txBody>
      </p:sp>
      <p:sp>
        <p:nvSpPr>
          <p:cNvPr id="2" name="Slide Number Placeholder 1">
            <a:extLst>
              <a:ext uri="{FF2B5EF4-FFF2-40B4-BE49-F238E27FC236}">
                <a16:creationId xmlns:a16="http://schemas.microsoft.com/office/drawing/2014/main" id="{64E90CFE-18D5-4AAC-9DAC-65800B2A0667}"/>
              </a:ext>
            </a:extLst>
          </p:cNvPr>
          <p:cNvSpPr>
            <a:spLocks noGrp="1"/>
          </p:cNvSpPr>
          <p:nvPr>
            <p:ph type="sldNum" sz="quarter" idx="12"/>
          </p:nvPr>
        </p:nvSpPr>
        <p:spPr/>
        <p:txBody>
          <a:bodyPr/>
          <a:lstStyle/>
          <a:p>
            <a:fld id="{FC31E06F-B7D5-448B-A315-3B588E818438}" type="slidenum">
              <a:rPr lang="en-US" sz="2400" smtClean="0"/>
              <a:t>20</a:t>
            </a:fld>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GB" sz="3400" b="1" dirty="0"/>
              <a:t>Cross Elasticity</a:t>
            </a:r>
          </a:p>
        </p:txBody>
      </p:sp>
      <p:sp>
        <p:nvSpPr>
          <p:cNvPr id="4" name="Content Placeholder 3"/>
          <p:cNvSpPr>
            <a:spLocks noGrp="1"/>
          </p:cNvSpPr>
          <p:nvPr>
            <p:ph idx="1"/>
          </p:nvPr>
        </p:nvSpPr>
        <p:spPr/>
        <p:txBody>
          <a:bodyPr/>
          <a:lstStyle/>
          <a:p>
            <a:r>
              <a:rPr lang="en-US" dirty="0"/>
              <a:t>Cross Elasticity = Percentage Change in Quantity Demanded of A/ Percentage Change in Price of B</a:t>
            </a:r>
          </a:p>
          <a:p>
            <a:r>
              <a:rPr lang="en-US" dirty="0"/>
              <a:t>Theories of elasticity is useful in making decisions on:</a:t>
            </a:r>
          </a:p>
          <a:p>
            <a:pPr>
              <a:buFont typeface="Wingdings" pitchFamily="2" charset="2"/>
              <a:buChar char="Ø"/>
            </a:pPr>
            <a:r>
              <a:rPr lang="en-US" dirty="0"/>
              <a:t>Production</a:t>
            </a:r>
          </a:p>
          <a:p>
            <a:pPr>
              <a:buFont typeface="Wingdings" pitchFamily="2" charset="2"/>
              <a:buChar char="Ø"/>
            </a:pPr>
            <a:r>
              <a:rPr lang="en-US" dirty="0"/>
              <a:t>Price Fixation</a:t>
            </a:r>
          </a:p>
          <a:p>
            <a:pPr>
              <a:buFont typeface="Wingdings" pitchFamily="2" charset="2"/>
              <a:buChar char="Ø"/>
            </a:pPr>
            <a:r>
              <a:rPr lang="en-US" dirty="0"/>
              <a:t>Distribution</a:t>
            </a:r>
          </a:p>
          <a:p>
            <a:pPr>
              <a:buFont typeface="Wingdings" pitchFamily="2" charset="2"/>
              <a:buChar char="Ø"/>
            </a:pPr>
            <a:r>
              <a:rPr lang="en-US" dirty="0"/>
              <a:t>International Trade</a:t>
            </a:r>
          </a:p>
          <a:p>
            <a:pPr>
              <a:buFont typeface="Wingdings" pitchFamily="2" charset="2"/>
              <a:buChar char="Ø"/>
            </a:pPr>
            <a:r>
              <a:rPr lang="en-US" dirty="0"/>
              <a:t>Public Finance</a:t>
            </a:r>
          </a:p>
        </p:txBody>
      </p:sp>
      <p:sp>
        <p:nvSpPr>
          <p:cNvPr id="2" name="Slide Number Placeholder 1">
            <a:extLst>
              <a:ext uri="{FF2B5EF4-FFF2-40B4-BE49-F238E27FC236}">
                <a16:creationId xmlns:a16="http://schemas.microsoft.com/office/drawing/2014/main" id="{E60CA416-BC54-47C9-9FED-19537194142C}"/>
              </a:ext>
            </a:extLst>
          </p:cNvPr>
          <p:cNvSpPr>
            <a:spLocks noGrp="1"/>
          </p:cNvSpPr>
          <p:nvPr>
            <p:ph type="sldNum" sz="quarter" idx="12"/>
          </p:nvPr>
        </p:nvSpPr>
        <p:spPr/>
        <p:txBody>
          <a:bodyPr/>
          <a:lstStyle/>
          <a:p>
            <a:fld id="{FC31E06F-B7D5-448B-A315-3B588E818438}" type="slidenum">
              <a:rPr lang="en-US" sz="2400" smtClean="0"/>
              <a:t>21</a:t>
            </a:fld>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GB" b="1" dirty="0"/>
              <a:t>Class activity 1</a:t>
            </a:r>
          </a:p>
        </p:txBody>
      </p:sp>
      <p:sp>
        <p:nvSpPr>
          <p:cNvPr id="1048656" name="Content Placeholder 2"/>
          <p:cNvSpPr>
            <a:spLocks noGrp="1"/>
          </p:cNvSpPr>
          <p:nvPr>
            <p:ph idx="1"/>
          </p:nvPr>
        </p:nvSpPr>
        <p:spPr/>
        <p:txBody>
          <a:bodyPr/>
          <a:lstStyle/>
          <a:p>
            <a:pPr marL="0" indent="0" algn="just">
              <a:buNone/>
            </a:pPr>
            <a:r>
              <a:rPr lang="en-GB" dirty="0"/>
              <a:t>The demand for a product rises from 500 units to 600 units where the price of a particular product reduces from N25 000 to N22 000. Find the cross elasticity of demand for the two products. What is the nature of their relationship?</a:t>
            </a:r>
          </a:p>
        </p:txBody>
      </p:sp>
      <p:sp>
        <p:nvSpPr>
          <p:cNvPr id="2" name="Slide Number Placeholder 1">
            <a:extLst>
              <a:ext uri="{FF2B5EF4-FFF2-40B4-BE49-F238E27FC236}">
                <a16:creationId xmlns:a16="http://schemas.microsoft.com/office/drawing/2014/main" id="{83C3CC98-8F9E-4E36-B7CF-E7315770E3AF}"/>
              </a:ext>
            </a:extLst>
          </p:cNvPr>
          <p:cNvSpPr>
            <a:spLocks noGrp="1"/>
          </p:cNvSpPr>
          <p:nvPr>
            <p:ph type="sldNum" sz="quarter" idx="12"/>
          </p:nvPr>
        </p:nvSpPr>
        <p:spPr/>
        <p:txBody>
          <a:bodyPr/>
          <a:lstStyle/>
          <a:p>
            <a:fld id="{FC31E06F-B7D5-448B-A315-3B588E818438}" type="slidenum">
              <a:rPr lang="en-US" sz="2400" smtClean="0"/>
              <a:t>22</a:t>
            </a:fld>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Production</a:t>
            </a:r>
          </a:p>
        </p:txBody>
      </p:sp>
      <p:sp>
        <p:nvSpPr>
          <p:cNvPr id="3" name="Content Placeholder 2"/>
          <p:cNvSpPr>
            <a:spLocks noGrp="1"/>
          </p:cNvSpPr>
          <p:nvPr>
            <p:ph idx="1"/>
          </p:nvPr>
        </p:nvSpPr>
        <p:spPr/>
        <p:txBody>
          <a:bodyPr>
            <a:normAutofit/>
          </a:bodyPr>
          <a:lstStyle/>
          <a:p>
            <a:r>
              <a:rPr lang="en-US" b="1" dirty="0"/>
              <a:t>Definition</a:t>
            </a:r>
          </a:p>
          <a:p>
            <a:pPr algn="just">
              <a:buNone/>
            </a:pPr>
            <a:r>
              <a:rPr lang="en-US" sz="2900" dirty="0"/>
              <a:t>   The principal aim of any economic activity is creation of utility (satisfaction); hence, all activities that provide utility or which assist to provide satisfaction in the future time are regarded as production. Firms are involved in production processes and they refer to entities created by persons to organize and spur production. A firm makes use of factors of production to transform resources into good and services and which eventually create utility.</a:t>
            </a:r>
          </a:p>
        </p:txBody>
      </p:sp>
      <p:sp>
        <p:nvSpPr>
          <p:cNvPr id="4" name="Slide Number Placeholder 3">
            <a:extLst>
              <a:ext uri="{FF2B5EF4-FFF2-40B4-BE49-F238E27FC236}">
                <a16:creationId xmlns:a16="http://schemas.microsoft.com/office/drawing/2014/main" id="{8FB34487-7F0A-46A3-9232-4945FB590F4C}"/>
              </a:ext>
            </a:extLst>
          </p:cNvPr>
          <p:cNvSpPr>
            <a:spLocks noGrp="1"/>
          </p:cNvSpPr>
          <p:nvPr>
            <p:ph type="sldNum" sz="quarter" idx="12"/>
          </p:nvPr>
        </p:nvSpPr>
        <p:spPr/>
        <p:txBody>
          <a:bodyPr/>
          <a:lstStyle/>
          <a:p>
            <a:fld id="{FC31E06F-B7D5-448B-A315-3B588E818438}" type="slidenum">
              <a:rPr lang="en-US" sz="2400" smtClean="0"/>
              <a:t>23</a:t>
            </a:fld>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Autofit/>
          </a:bodyPr>
          <a:lstStyle/>
          <a:p>
            <a:r>
              <a:rPr lang="en-US" b="1" i="1" dirty="0"/>
              <a:t>Types of Production</a:t>
            </a:r>
          </a:p>
          <a:p>
            <a:pPr>
              <a:buFont typeface="Wingdings" pitchFamily="2" charset="2"/>
              <a:buChar char="Ø"/>
            </a:pPr>
            <a:r>
              <a:rPr lang="en-US" dirty="0"/>
              <a:t>Primary Production: This is done by extractive industries like agriculture, mining, oil industry. The activities involve extraction of ores and other natural resources from beneath the earth crust, water bodies etc.</a:t>
            </a:r>
          </a:p>
          <a:p>
            <a:pPr>
              <a:buFont typeface="Wingdings" pitchFamily="2" charset="2"/>
              <a:buChar char="Ø"/>
            </a:pPr>
            <a:r>
              <a:rPr lang="en-US" dirty="0"/>
              <a:t>Secondary Production: This is largely manifested in manufacturing activities in the various industries involved in making finished and semi finished products from crude materials.</a:t>
            </a:r>
          </a:p>
          <a:p>
            <a:pPr>
              <a:buFont typeface="Wingdings" pitchFamily="2" charset="2"/>
              <a:buChar char="Ø"/>
            </a:pPr>
            <a:r>
              <a:rPr lang="en-US" dirty="0"/>
              <a:t>Tertiary Production: The production activities involved here include all services which cause finished goods to reach final consumers. Activities in this category include warehousing, wholesales, retailing, haulage, communication, banking, insurance, law, health </a:t>
            </a:r>
            <a:r>
              <a:rPr lang="en-US" dirty="0" err="1"/>
              <a:t>etc</a:t>
            </a:r>
            <a:endParaRPr lang="en-US" dirty="0"/>
          </a:p>
          <a:p>
            <a:pPr>
              <a:buFont typeface="Wingdings" pitchFamily="2" charset="2"/>
              <a:buChar char="Ø"/>
            </a:pPr>
            <a:endParaRPr lang="en-US" dirty="0"/>
          </a:p>
        </p:txBody>
      </p:sp>
      <p:sp>
        <p:nvSpPr>
          <p:cNvPr id="2" name="Slide Number Placeholder 1">
            <a:extLst>
              <a:ext uri="{FF2B5EF4-FFF2-40B4-BE49-F238E27FC236}">
                <a16:creationId xmlns:a16="http://schemas.microsoft.com/office/drawing/2014/main" id="{32D0AFC5-4356-4F3E-BF4E-77A64C57059B}"/>
              </a:ext>
            </a:extLst>
          </p:cNvPr>
          <p:cNvSpPr>
            <a:spLocks noGrp="1"/>
          </p:cNvSpPr>
          <p:nvPr>
            <p:ph type="sldNum" sz="quarter" idx="12"/>
          </p:nvPr>
        </p:nvSpPr>
        <p:spPr/>
        <p:txBody>
          <a:bodyPr/>
          <a:lstStyle/>
          <a:p>
            <a:fld id="{FC31E06F-B7D5-448B-A315-3B588E818438}" type="slidenum">
              <a:rPr lang="en-US" sz="2400" smtClean="0"/>
              <a:t>24</a:t>
            </a:fld>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normAutofit fontScale="70000" lnSpcReduction="20000"/>
          </a:bodyPr>
          <a:lstStyle/>
          <a:p>
            <a:pPr algn="just"/>
            <a:r>
              <a:rPr lang="en-US" sz="5700" b="1" i="1" dirty="0"/>
              <a:t>Factors of Production</a:t>
            </a:r>
          </a:p>
          <a:p>
            <a:pPr algn="just">
              <a:buNone/>
            </a:pPr>
            <a:r>
              <a:rPr lang="en-US" sz="5700" dirty="0"/>
              <a:t>   </a:t>
            </a:r>
            <a:r>
              <a:rPr lang="en-US" sz="5400" dirty="0"/>
              <a:t>These are resources that are combined together to achieve creation of utility. Each Factor gets rewarded based on its contribution to the production process. These factors include:</a:t>
            </a:r>
          </a:p>
          <a:p>
            <a:pPr algn="just">
              <a:buFont typeface="Wingdings" pitchFamily="2" charset="2"/>
              <a:buChar char="Ø"/>
            </a:pPr>
            <a:r>
              <a:rPr lang="en-US" sz="5400" dirty="0"/>
              <a:t> Entrepreneur:</a:t>
            </a:r>
          </a:p>
          <a:p>
            <a:pPr algn="just">
              <a:buNone/>
            </a:pPr>
            <a:r>
              <a:rPr lang="en-US" sz="5400" dirty="0"/>
              <a:t>   An individual or group of individuals which forms  an entity called firm. The reward of an enterprise or entrepreneur is profit. This factor is concerned with decision making, management control, division of income, risk taking and bearing of uncertainties, innovations etc</a:t>
            </a:r>
          </a:p>
          <a:p>
            <a:pPr>
              <a:buFont typeface="Wingdings" pitchFamily="2" charset="2"/>
              <a:buChar char="Ø"/>
            </a:pPr>
            <a:endParaRPr lang="en-US" dirty="0"/>
          </a:p>
        </p:txBody>
      </p:sp>
      <p:sp>
        <p:nvSpPr>
          <p:cNvPr id="2" name="Slide Number Placeholder 1">
            <a:extLst>
              <a:ext uri="{FF2B5EF4-FFF2-40B4-BE49-F238E27FC236}">
                <a16:creationId xmlns:a16="http://schemas.microsoft.com/office/drawing/2014/main" id="{70389DB3-206A-4CB7-8F57-A577BF0E591F}"/>
              </a:ext>
            </a:extLst>
          </p:cNvPr>
          <p:cNvSpPr>
            <a:spLocks noGrp="1"/>
          </p:cNvSpPr>
          <p:nvPr>
            <p:ph type="sldNum" sz="quarter" idx="12"/>
          </p:nvPr>
        </p:nvSpPr>
        <p:spPr/>
        <p:txBody>
          <a:bodyPr/>
          <a:lstStyle/>
          <a:p>
            <a:fld id="{FC31E06F-B7D5-448B-A315-3B588E818438}" type="slidenum">
              <a:rPr lang="en-US" sz="2400" smtClean="0"/>
              <a:t>25</a:t>
            </a:fld>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85000" lnSpcReduction="20000"/>
          </a:bodyPr>
          <a:lstStyle/>
          <a:p>
            <a:pPr>
              <a:buFont typeface="Wingdings" pitchFamily="2" charset="2"/>
              <a:buChar char="Ø"/>
            </a:pPr>
            <a:r>
              <a:rPr lang="en-US" sz="4000" dirty="0"/>
              <a:t>Capital:</a:t>
            </a:r>
          </a:p>
          <a:p>
            <a:pPr algn="just">
              <a:buNone/>
            </a:pPr>
            <a:r>
              <a:rPr lang="en-US" sz="4000" dirty="0"/>
              <a:t>   These are man made resources whose rewards    manifest as interests. They can be classified as fixed or circulating.</a:t>
            </a:r>
          </a:p>
          <a:p>
            <a:pPr algn="just">
              <a:buFont typeface="Wingdings" pitchFamily="2" charset="2"/>
              <a:buChar char="Ø"/>
            </a:pPr>
            <a:r>
              <a:rPr lang="en-US" sz="4000" dirty="0"/>
              <a:t>Land: Refers to any natural resource. The reward of land is rent. The supply of land is limited although reclamation is possible in some sense. Although fixed in supply, lands have alternative uses. Land is not homogenous and values vary from place to place. It may be subject to diminishing returns and it is not mobile.</a:t>
            </a:r>
          </a:p>
          <a:p>
            <a:pPr algn="just">
              <a:buFont typeface="Wingdings" pitchFamily="2" charset="2"/>
              <a:buChar char="Ø"/>
            </a:pPr>
            <a:r>
              <a:rPr lang="en-US" sz="4000" dirty="0" err="1"/>
              <a:t>Labour</a:t>
            </a:r>
            <a:r>
              <a:rPr lang="en-US" sz="4000" dirty="0"/>
              <a:t> : These are skilled and unskilled persons employed to create utility and whose rewards manifest as wages.</a:t>
            </a:r>
          </a:p>
          <a:p>
            <a:endParaRPr lang="en-US" dirty="0"/>
          </a:p>
        </p:txBody>
      </p:sp>
      <p:sp>
        <p:nvSpPr>
          <p:cNvPr id="2" name="Slide Number Placeholder 1">
            <a:extLst>
              <a:ext uri="{FF2B5EF4-FFF2-40B4-BE49-F238E27FC236}">
                <a16:creationId xmlns:a16="http://schemas.microsoft.com/office/drawing/2014/main" id="{FC8B801A-DAC1-4D85-8754-F5DEFE736BFE}"/>
              </a:ext>
            </a:extLst>
          </p:cNvPr>
          <p:cNvSpPr>
            <a:spLocks noGrp="1"/>
          </p:cNvSpPr>
          <p:nvPr>
            <p:ph type="sldNum" sz="quarter" idx="12"/>
          </p:nvPr>
        </p:nvSpPr>
        <p:spPr/>
        <p:txBody>
          <a:bodyPr/>
          <a:lstStyle/>
          <a:p>
            <a:fld id="{FC31E06F-B7D5-448B-A315-3B588E818438}" type="slidenum">
              <a:rPr lang="en-US" sz="2400" smtClean="0"/>
              <a:t>26</a:t>
            </a:fld>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B3DB-79A5-422F-99F1-7792992DAA56}"/>
              </a:ext>
            </a:extLst>
          </p:cNvPr>
          <p:cNvSpPr>
            <a:spLocks noGrp="1"/>
          </p:cNvSpPr>
          <p:nvPr>
            <p:ph type="title"/>
          </p:nvPr>
        </p:nvSpPr>
        <p:spPr>
          <a:xfrm>
            <a:off x="838200" y="365126"/>
            <a:ext cx="10515600" cy="513764"/>
          </a:xfrm>
        </p:spPr>
        <p:txBody>
          <a:bodyPr>
            <a:normAutofit fontScale="90000"/>
          </a:bodyPr>
          <a:lstStyle/>
          <a:p>
            <a:r>
              <a:rPr lang="en-US" sz="3200" b="1" dirty="0">
                <a:solidFill>
                  <a:srgbClr val="FF0000"/>
                </a:solidFill>
              </a:rPr>
              <a:t>Elements Of Costs</a:t>
            </a:r>
          </a:p>
        </p:txBody>
      </p:sp>
      <p:sp>
        <p:nvSpPr>
          <p:cNvPr id="3" name="Content Placeholder 2">
            <a:extLst>
              <a:ext uri="{FF2B5EF4-FFF2-40B4-BE49-F238E27FC236}">
                <a16:creationId xmlns:a16="http://schemas.microsoft.com/office/drawing/2014/main" id="{99123B67-C182-48D0-A6CC-B2648F3A6ED2}"/>
              </a:ext>
            </a:extLst>
          </p:cNvPr>
          <p:cNvSpPr>
            <a:spLocks noGrp="1"/>
          </p:cNvSpPr>
          <p:nvPr>
            <p:ph idx="1"/>
          </p:nvPr>
        </p:nvSpPr>
        <p:spPr>
          <a:xfrm>
            <a:off x="838200" y="878890"/>
            <a:ext cx="10515600" cy="5298073"/>
          </a:xfrm>
        </p:spPr>
        <p:txBody>
          <a:bodyPr/>
          <a:lstStyle/>
          <a:p>
            <a:r>
              <a:rPr lang="en-US" dirty="0">
                <a:solidFill>
                  <a:srgbClr val="FF0000"/>
                </a:solidFill>
              </a:rPr>
              <a:t>Cost can be broadly classified into variable cost and overhead cost.</a:t>
            </a:r>
          </a:p>
          <a:p>
            <a:r>
              <a:rPr lang="en-US" dirty="0">
                <a:solidFill>
                  <a:srgbClr val="FF0000"/>
                </a:solidFill>
              </a:rPr>
              <a:t>Variable cost varies with the volume of production while overhead cost is fixed, irrespective of the production volume. </a:t>
            </a:r>
          </a:p>
          <a:p>
            <a:r>
              <a:rPr lang="en-US" dirty="0">
                <a:solidFill>
                  <a:srgbClr val="FF0000"/>
                </a:solidFill>
              </a:rPr>
              <a:t>Variable cost can be further classified into direct material cost, direct labour cost, and direct expenses. </a:t>
            </a:r>
          </a:p>
          <a:p>
            <a:r>
              <a:rPr lang="en-US" dirty="0">
                <a:solidFill>
                  <a:srgbClr val="FF0000"/>
                </a:solidFill>
              </a:rPr>
              <a:t>The overhead cost can be classified into factory overhead, administration overhead, selling overhead, and distribution overhead.</a:t>
            </a:r>
          </a:p>
          <a:p>
            <a:r>
              <a:rPr lang="en-US" dirty="0">
                <a:solidFill>
                  <a:srgbClr val="FF0000"/>
                </a:solidFill>
              </a:rPr>
              <a:t>Direct material costs are those costs of materials that are used to produce the product. </a:t>
            </a:r>
          </a:p>
          <a:p>
            <a:r>
              <a:rPr lang="en-US" dirty="0">
                <a:solidFill>
                  <a:srgbClr val="FF0000"/>
                </a:solidFill>
              </a:rPr>
              <a:t>Direct labour cost is the amount of wages paid to the direct labour involved in the production activities. </a:t>
            </a:r>
          </a:p>
        </p:txBody>
      </p:sp>
      <p:sp>
        <p:nvSpPr>
          <p:cNvPr id="4" name="Slide Number Placeholder 3">
            <a:extLst>
              <a:ext uri="{FF2B5EF4-FFF2-40B4-BE49-F238E27FC236}">
                <a16:creationId xmlns:a16="http://schemas.microsoft.com/office/drawing/2014/main" id="{2880C135-A3F6-4EEA-91D8-EA89F972C183}"/>
              </a:ext>
            </a:extLst>
          </p:cNvPr>
          <p:cNvSpPr>
            <a:spLocks noGrp="1"/>
          </p:cNvSpPr>
          <p:nvPr>
            <p:ph type="sldNum" sz="quarter" idx="12"/>
          </p:nvPr>
        </p:nvSpPr>
        <p:spPr/>
        <p:txBody>
          <a:bodyPr/>
          <a:lstStyle/>
          <a:p>
            <a:fld id="{FC31E06F-B7D5-448B-A315-3B588E818438}" type="slidenum">
              <a:rPr lang="en-US" sz="2400" smtClean="0"/>
              <a:t>27</a:t>
            </a:fld>
            <a:endParaRPr lang="en-US" sz="2400" dirty="0"/>
          </a:p>
        </p:txBody>
      </p:sp>
    </p:spTree>
    <p:extLst>
      <p:ext uri="{BB962C8B-B14F-4D97-AF65-F5344CB8AC3E}">
        <p14:creationId xmlns:p14="http://schemas.microsoft.com/office/powerpoint/2010/main" val="393919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16F07-6301-4561-9D38-7BBDB5C2F28A}"/>
              </a:ext>
            </a:extLst>
          </p:cNvPr>
          <p:cNvSpPr>
            <a:spLocks noGrp="1"/>
          </p:cNvSpPr>
          <p:nvPr>
            <p:ph idx="1"/>
          </p:nvPr>
        </p:nvSpPr>
        <p:spPr>
          <a:xfrm>
            <a:off x="838200" y="452761"/>
            <a:ext cx="10515600" cy="5724202"/>
          </a:xfrm>
        </p:spPr>
        <p:txBody>
          <a:bodyPr/>
          <a:lstStyle/>
          <a:p>
            <a:pPr marL="0" indent="0">
              <a:buNone/>
            </a:pPr>
            <a:r>
              <a:rPr lang="en-US" sz="2800" b="1" i="1" dirty="0"/>
              <a:t>Elements Of Costs Contd.</a:t>
            </a:r>
          </a:p>
          <a:p>
            <a:r>
              <a:rPr lang="en-US" dirty="0"/>
              <a:t>Direct expenses are those expenses that vary in relation to the production volume, other than the direct material costs and direct labour costs. </a:t>
            </a:r>
          </a:p>
          <a:p>
            <a:r>
              <a:rPr lang="en-US" dirty="0"/>
              <a:t>Overhead cost is the aggregate of indirect material costs, indirect labour costs and indirect expenses. </a:t>
            </a:r>
          </a:p>
          <a:p>
            <a:r>
              <a:rPr lang="en-US" dirty="0"/>
              <a:t>Administration overhead includes all the costs that are incurred in administering the business. </a:t>
            </a:r>
          </a:p>
          <a:p>
            <a:r>
              <a:rPr lang="en-US" dirty="0"/>
              <a:t>Selling overhead is the total expense that is incurred in the promotional activities and the expenses relating to sales force.</a:t>
            </a:r>
          </a:p>
          <a:p>
            <a:r>
              <a:rPr lang="en-US" dirty="0"/>
              <a:t>Distribution overhead is the total cost of shipping the items from the factory site to the customer </a:t>
            </a:r>
            <a:endParaRPr lang="en-US" sz="2800" dirty="0"/>
          </a:p>
          <a:p>
            <a:pPr marL="0" indent="0">
              <a:buNone/>
            </a:pPr>
            <a:endParaRPr lang="en-US" dirty="0"/>
          </a:p>
        </p:txBody>
      </p:sp>
      <p:sp>
        <p:nvSpPr>
          <p:cNvPr id="2" name="Slide Number Placeholder 1">
            <a:extLst>
              <a:ext uri="{FF2B5EF4-FFF2-40B4-BE49-F238E27FC236}">
                <a16:creationId xmlns:a16="http://schemas.microsoft.com/office/drawing/2014/main" id="{D8430D14-4E0F-437B-A4B5-E59A001CF93A}"/>
              </a:ext>
            </a:extLst>
          </p:cNvPr>
          <p:cNvSpPr>
            <a:spLocks noGrp="1"/>
          </p:cNvSpPr>
          <p:nvPr>
            <p:ph type="sldNum" sz="quarter" idx="12"/>
          </p:nvPr>
        </p:nvSpPr>
        <p:spPr/>
        <p:txBody>
          <a:bodyPr/>
          <a:lstStyle/>
          <a:p>
            <a:fld id="{FC31E06F-B7D5-448B-A315-3B588E818438}" type="slidenum">
              <a:rPr lang="en-US" sz="2400" smtClean="0"/>
              <a:t>28</a:t>
            </a:fld>
            <a:endParaRPr lang="en-US" sz="2400" dirty="0"/>
          </a:p>
        </p:txBody>
      </p:sp>
    </p:spTree>
    <p:extLst>
      <p:ext uri="{BB962C8B-B14F-4D97-AF65-F5344CB8AC3E}">
        <p14:creationId xmlns:p14="http://schemas.microsoft.com/office/powerpoint/2010/main" val="84395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6B75-8948-401D-A2F5-019E1315D565}"/>
              </a:ext>
            </a:extLst>
          </p:cNvPr>
          <p:cNvSpPr>
            <a:spLocks noGrp="1"/>
          </p:cNvSpPr>
          <p:nvPr>
            <p:ph type="title"/>
          </p:nvPr>
        </p:nvSpPr>
        <p:spPr>
          <a:xfrm>
            <a:off x="838200" y="365125"/>
            <a:ext cx="10515600" cy="433865"/>
          </a:xfrm>
        </p:spPr>
        <p:txBody>
          <a:bodyPr>
            <a:noAutofit/>
          </a:bodyPr>
          <a:lstStyle/>
          <a:p>
            <a:r>
              <a:rPr lang="en-US" sz="3200" b="1" i="1" dirty="0"/>
              <a:t>Other Costs/Revenues</a:t>
            </a:r>
          </a:p>
        </p:txBody>
      </p:sp>
      <p:sp>
        <p:nvSpPr>
          <p:cNvPr id="3" name="Content Placeholder 2">
            <a:extLst>
              <a:ext uri="{FF2B5EF4-FFF2-40B4-BE49-F238E27FC236}">
                <a16:creationId xmlns:a16="http://schemas.microsoft.com/office/drawing/2014/main" id="{1849BEBA-825B-46AF-AC4F-1CEE97B6E0A1}"/>
              </a:ext>
            </a:extLst>
          </p:cNvPr>
          <p:cNvSpPr>
            <a:spLocks noGrp="1"/>
          </p:cNvSpPr>
          <p:nvPr>
            <p:ph idx="1"/>
          </p:nvPr>
        </p:nvSpPr>
        <p:spPr>
          <a:xfrm>
            <a:off x="838200" y="985422"/>
            <a:ext cx="10515600" cy="5406500"/>
          </a:xfrm>
        </p:spPr>
        <p:txBody>
          <a:bodyPr>
            <a:normAutofit/>
          </a:bodyPr>
          <a:lstStyle/>
          <a:p>
            <a:r>
              <a:rPr lang="en-US" dirty="0"/>
              <a:t>First (or initial) cost: Cost to get activity started such as property improvement, transportation, installation, and initial expenditures)</a:t>
            </a:r>
          </a:p>
          <a:p>
            <a:r>
              <a:rPr lang="en-US" dirty="0"/>
              <a:t>Operation and maintenance cost: They are experienced continually over the useful life of the activity</a:t>
            </a:r>
          </a:p>
          <a:p>
            <a:r>
              <a:rPr lang="en-US" dirty="0"/>
              <a:t>Incremental or marginal cost: Cost per unit or production increase. It is determined from the variable cost.</a:t>
            </a:r>
          </a:p>
          <a:p>
            <a:r>
              <a:rPr lang="en-US" dirty="0"/>
              <a:t>Sunk cost: It cannot be recovered or altered by future actions. Usually this cost is not a part of engineering economic analysis. </a:t>
            </a:r>
          </a:p>
          <a:p>
            <a:r>
              <a:rPr lang="en-US" dirty="0"/>
              <a:t>Life-cycle cost: Feasibility, design, construction, operation and disposal costs</a:t>
            </a:r>
          </a:p>
          <a:p>
            <a:endParaRPr lang="en-US" dirty="0"/>
          </a:p>
        </p:txBody>
      </p:sp>
      <p:sp>
        <p:nvSpPr>
          <p:cNvPr id="4" name="Slide Number Placeholder 3">
            <a:extLst>
              <a:ext uri="{FF2B5EF4-FFF2-40B4-BE49-F238E27FC236}">
                <a16:creationId xmlns:a16="http://schemas.microsoft.com/office/drawing/2014/main" id="{DA61C1DE-5263-4AD1-904A-4CBBCFFD8C52}"/>
              </a:ext>
            </a:extLst>
          </p:cNvPr>
          <p:cNvSpPr>
            <a:spLocks noGrp="1"/>
          </p:cNvSpPr>
          <p:nvPr>
            <p:ph type="sldNum" sz="quarter" idx="12"/>
          </p:nvPr>
        </p:nvSpPr>
        <p:spPr/>
        <p:txBody>
          <a:bodyPr/>
          <a:lstStyle/>
          <a:p>
            <a:fld id="{FC31E06F-B7D5-448B-A315-3B588E818438}" type="slidenum">
              <a:rPr lang="en-US" sz="2400" smtClean="0"/>
              <a:t>29</a:t>
            </a:fld>
            <a:endParaRPr lang="en-US" sz="2400" dirty="0"/>
          </a:p>
        </p:txBody>
      </p:sp>
    </p:spTree>
    <p:extLst>
      <p:ext uri="{BB962C8B-B14F-4D97-AF65-F5344CB8AC3E}">
        <p14:creationId xmlns:p14="http://schemas.microsoft.com/office/powerpoint/2010/main" val="288851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D40D3-4AA5-4019-BE7F-4D4942F95A05}"/>
              </a:ext>
            </a:extLst>
          </p:cNvPr>
          <p:cNvSpPr>
            <a:spLocks noGrp="1"/>
          </p:cNvSpPr>
          <p:nvPr>
            <p:ph idx="1"/>
          </p:nvPr>
        </p:nvSpPr>
        <p:spPr>
          <a:xfrm>
            <a:off x="838200" y="648072"/>
            <a:ext cx="10515600" cy="5741957"/>
          </a:xfrm>
        </p:spPr>
        <p:txBody>
          <a:bodyPr>
            <a:normAutofit/>
          </a:bodyPr>
          <a:lstStyle/>
          <a:p>
            <a:r>
              <a:rPr lang="en-US" sz="3200" b="1" i="1" dirty="0">
                <a:latin typeface="Times" panose="02020603050405020304" pitchFamily="18" charset="0"/>
                <a:cs typeface="Times" panose="02020603050405020304" pitchFamily="18" charset="0"/>
              </a:rPr>
              <a:t>EXAMPLES</a:t>
            </a:r>
            <a:r>
              <a:rPr lang="en-US" sz="3200" dirty="0">
                <a:latin typeface="Times" panose="02020603050405020304" pitchFamily="18" charset="0"/>
                <a:cs typeface="Times" panose="02020603050405020304" pitchFamily="18" charset="0"/>
              </a:rPr>
              <a:t>: – Infrastructure expenditure decision – Replace versus repair decisions – Selection of inspection method – Selection of a replacement for an equipment</a:t>
            </a:r>
          </a:p>
          <a:p>
            <a:r>
              <a:rPr lang="en-US" sz="3200" dirty="0">
                <a:latin typeface="Times" panose="02020603050405020304" pitchFamily="18" charset="0"/>
                <a:cs typeface="Times" panose="02020603050405020304" pitchFamily="18" charset="0"/>
              </a:rPr>
              <a:t>Economics deals with the behavior of people </a:t>
            </a:r>
          </a:p>
          <a:p>
            <a:r>
              <a:rPr lang="en-US" sz="3200" dirty="0">
                <a:latin typeface="Times" panose="02020603050405020304" pitchFamily="18" charset="0"/>
                <a:cs typeface="Times" panose="02020603050405020304" pitchFamily="18" charset="0"/>
              </a:rPr>
              <a:t>Utility – “Utility is the power of a good or service to satisfy human needs”</a:t>
            </a:r>
          </a:p>
          <a:p>
            <a:r>
              <a:rPr lang="en-US" sz="3200" dirty="0">
                <a:latin typeface="Times" panose="02020603050405020304" pitchFamily="18" charset="0"/>
                <a:cs typeface="Times" panose="02020603050405020304" pitchFamily="18" charset="0"/>
              </a:rPr>
              <a:t>Value – Value designate the worth that a person attaches to an object or service – Value is a measure or appraisal of utility in some medium of exchange. – Value is not the same as cost or price</a:t>
            </a:r>
          </a:p>
        </p:txBody>
      </p:sp>
      <p:sp>
        <p:nvSpPr>
          <p:cNvPr id="2" name="Slide Number Placeholder 1">
            <a:extLst>
              <a:ext uri="{FF2B5EF4-FFF2-40B4-BE49-F238E27FC236}">
                <a16:creationId xmlns:a16="http://schemas.microsoft.com/office/drawing/2014/main" id="{AA1E1830-2AD1-4916-BE1D-58DC7725344E}"/>
              </a:ext>
            </a:extLst>
          </p:cNvPr>
          <p:cNvSpPr>
            <a:spLocks noGrp="1"/>
          </p:cNvSpPr>
          <p:nvPr>
            <p:ph type="sldNum" sz="quarter" idx="12"/>
          </p:nvPr>
        </p:nvSpPr>
        <p:spPr/>
        <p:txBody>
          <a:bodyPr/>
          <a:lstStyle/>
          <a:p>
            <a:fld id="{FC31E06F-B7D5-448B-A315-3B588E818438}" type="slidenum">
              <a:rPr lang="en-US" sz="2400" smtClean="0"/>
              <a:t>3</a:t>
            </a:fld>
            <a:endParaRPr lang="en-US" sz="2400" dirty="0"/>
          </a:p>
        </p:txBody>
      </p:sp>
    </p:spTree>
    <p:extLst>
      <p:ext uri="{BB962C8B-B14F-4D97-AF65-F5344CB8AC3E}">
        <p14:creationId xmlns:p14="http://schemas.microsoft.com/office/powerpoint/2010/main" val="696077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normAutofit/>
          </a:bodyPr>
          <a:lstStyle/>
          <a:p>
            <a:r>
              <a:rPr lang="en-GB" sz="3800" b="1" dirty="0"/>
              <a:t>Cost Functions</a:t>
            </a:r>
          </a:p>
        </p:txBody>
      </p:sp>
      <p:sp>
        <p:nvSpPr>
          <p:cNvPr id="1048666"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623"/>
            </a:stretch>
          </a:blipFill>
        </p:spPr>
        <p:txBody>
          <a:bodyPr/>
          <a:lstStyle/>
          <a:p>
            <a:r>
              <a:rPr lang="en-GB" dirty="0">
                <a:noFill/>
              </a:rPr>
              <a:t> </a:t>
            </a:r>
          </a:p>
        </p:txBody>
      </p:sp>
      <p:sp>
        <p:nvSpPr>
          <p:cNvPr id="1048667" name="TextBox 3"/>
          <p:cNvSpPr txBox="1"/>
          <p:nvPr/>
        </p:nvSpPr>
        <p:spPr>
          <a:xfrm>
            <a:off x="7498080" y="2956816"/>
            <a:ext cx="5709920" cy="1823466"/>
          </a:xfrm>
          <a:prstGeom prst="rect">
            <a:avLst/>
          </a:prstGeom>
          <a:noFill/>
        </p:spPr>
        <p:txBody>
          <a:bodyPr wrap="square" rtlCol="0">
            <a:spAutoFit/>
          </a:bodyPr>
          <a:lstStyle/>
          <a:p>
            <a:r>
              <a:rPr lang="en-GB" sz="2800" dirty="0"/>
              <a:t>Where  a    =    Total fixed cost</a:t>
            </a:r>
          </a:p>
          <a:p>
            <a:r>
              <a:rPr lang="en-GB" sz="2800" dirty="0"/>
              <a:t>	  </a:t>
            </a:r>
            <a:r>
              <a:rPr lang="en-GB" sz="2800" dirty="0" err="1"/>
              <a:t>bQ</a:t>
            </a:r>
            <a:r>
              <a:rPr lang="en-GB" sz="2800" dirty="0"/>
              <a:t> = Total variable cost</a:t>
            </a:r>
          </a:p>
          <a:p>
            <a:r>
              <a:rPr lang="en-GB" sz="2800" dirty="0"/>
              <a:t>	</a:t>
            </a:r>
          </a:p>
        </p:txBody>
      </p:sp>
      <p:sp>
        <p:nvSpPr>
          <p:cNvPr id="2" name="Slide Number Placeholder 1">
            <a:extLst>
              <a:ext uri="{FF2B5EF4-FFF2-40B4-BE49-F238E27FC236}">
                <a16:creationId xmlns:a16="http://schemas.microsoft.com/office/drawing/2014/main" id="{390BF0D3-D2D3-4E7C-8FDE-0559F83BFB91}"/>
              </a:ext>
            </a:extLst>
          </p:cNvPr>
          <p:cNvSpPr>
            <a:spLocks noGrp="1"/>
          </p:cNvSpPr>
          <p:nvPr>
            <p:ph type="sldNum" sz="quarter" idx="12"/>
          </p:nvPr>
        </p:nvSpPr>
        <p:spPr/>
        <p:txBody>
          <a:bodyPr/>
          <a:lstStyle/>
          <a:p>
            <a:fld id="{FC31E06F-B7D5-448B-A315-3B588E818438}" type="slidenum">
              <a:rPr lang="en-US" sz="2400" smtClean="0"/>
              <a:t>30</a:t>
            </a:fld>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normAutofit/>
          </a:bodyPr>
          <a:lstStyle/>
          <a:p>
            <a:r>
              <a:rPr lang="en-GB" sz="3800" b="1" dirty="0"/>
              <a:t>Cost Function Contd.</a:t>
            </a:r>
          </a:p>
        </p:txBody>
      </p:sp>
      <p:sp>
        <p:nvSpPr>
          <p:cNvPr id="1048669"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a:stretch>
          </a:blipFill>
        </p:spPr>
        <p:txBody>
          <a:bodyPr/>
          <a:lstStyle/>
          <a:p>
            <a:r>
              <a:rPr lang="en-GB" dirty="0">
                <a:noFill/>
              </a:rPr>
              <a:t> </a:t>
            </a:r>
          </a:p>
        </p:txBody>
      </p:sp>
      <p:sp>
        <p:nvSpPr>
          <p:cNvPr id="2" name="Slide Number Placeholder 1">
            <a:extLst>
              <a:ext uri="{FF2B5EF4-FFF2-40B4-BE49-F238E27FC236}">
                <a16:creationId xmlns:a16="http://schemas.microsoft.com/office/drawing/2014/main" id="{187FD2E8-4148-47D0-A953-647A514A3EB7}"/>
              </a:ext>
            </a:extLst>
          </p:cNvPr>
          <p:cNvSpPr>
            <a:spLocks noGrp="1"/>
          </p:cNvSpPr>
          <p:nvPr>
            <p:ph type="sldNum" sz="quarter" idx="12"/>
          </p:nvPr>
        </p:nvSpPr>
        <p:spPr/>
        <p:txBody>
          <a:bodyPr/>
          <a:lstStyle/>
          <a:p>
            <a:fld id="{FC31E06F-B7D5-448B-A315-3B588E818438}" type="slidenum">
              <a:rPr lang="en-US" sz="2400" smtClean="0"/>
              <a:t>31</a:t>
            </a:fld>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GB" dirty="0"/>
              <a:t>Cubic Cost Function</a:t>
            </a:r>
          </a:p>
        </p:txBody>
      </p:sp>
      <p:sp>
        <p:nvSpPr>
          <p:cNvPr id="1048671"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a:stretch>
          </a:blipFill>
        </p:spPr>
        <p:txBody>
          <a:bodyPr/>
          <a:lstStyle/>
          <a:p>
            <a:r>
              <a:rPr lang="en-GB" dirty="0">
                <a:noFill/>
              </a:rPr>
              <a:t> </a:t>
            </a:r>
          </a:p>
        </p:txBody>
      </p:sp>
      <p:sp>
        <p:nvSpPr>
          <p:cNvPr id="2" name="Slide Number Placeholder 1">
            <a:extLst>
              <a:ext uri="{FF2B5EF4-FFF2-40B4-BE49-F238E27FC236}">
                <a16:creationId xmlns:a16="http://schemas.microsoft.com/office/drawing/2014/main" id="{2A079976-31E6-4715-BB06-BC22992AF816}"/>
              </a:ext>
            </a:extLst>
          </p:cNvPr>
          <p:cNvSpPr>
            <a:spLocks noGrp="1"/>
          </p:cNvSpPr>
          <p:nvPr>
            <p:ph type="sldNum" sz="quarter" idx="12"/>
          </p:nvPr>
        </p:nvSpPr>
        <p:spPr/>
        <p:txBody>
          <a:bodyPr/>
          <a:lstStyle/>
          <a:p>
            <a:fld id="{FC31E06F-B7D5-448B-A315-3B588E818438}" type="slidenum">
              <a:rPr lang="en-US" sz="2400" smtClean="0"/>
              <a:t>32</a:t>
            </a:fld>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GB" dirty="0"/>
              <a:t>Class activity 2: Cost Minimization</a:t>
            </a:r>
          </a:p>
        </p:txBody>
      </p:sp>
      <p:sp>
        <p:nvSpPr>
          <p:cNvPr id="104867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159"/>
            </a:stretch>
          </a:blipFill>
        </p:spPr>
        <p:txBody>
          <a:bodyPr/>
          <a:lstStyle/>
          <a:p>
            <a:r>
              <a:rPr lang="en-GB">
                <a:noFill/>
              </a:rPr>
              <a:t> </a:t>
            </a:r>
          </a:p>
        </p:txBody>
      </p:sp>
      <p:sp>
        <p:nvSpPr>
          <p:cNvPr id="2" name="Slide Number Placeholder 1">
            <a:extLst>
              <a:ext uri="{FF2B5EF4-FFF2-40B4-BE49-F238E27FC236}">
                <a16:creationId xmlns:a16="http://schemas.microsoft.com/office/drawing/2014/main" id="{16561A5C-702D-46CF-89B8-34F14D253C9A}"/>
              </a:ext>
            </a:extLst>
          </p:cNvPr>
          <p:cNvSpPr>
            <a:spLocks noGrp="1"/>
          </p:cNvSpPr>
          <p:nvPr>
            <p:ph type="sldNum" sz="quarter" idx="12"/>
          </p:nvPr>
        </p:nvSpPr>
        <p:spPr/>
        <p:txBody>
          <a:bodyPr/>
          <a:lstStyle/>
          <a:p>
            <a:fld id="{FC31E06F-B7D5-448B-A315-3B588E818438}" type="slidenum">
              <a:rPr lang="en-US" sz="2400" smtClean="0"/>
              <a:t>33</a:t>
            </a:fld>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p:txBody>
          <a:bodyPr>
            <a:normAutofit/>
          </a:bodyPr>
          <a:lstStyle/>
          <a:p>
            <a:r>
              <a:rPr lang="en-GB" sz="4000" dirty="0"/>
              <a:t>Class activity 3: Output optimization in short run</a:t>
            </a:r>
          </a:p>
        </p:txBody>
      </p:sp>
      <p:sp>
        <p:nvSpPr>
          <p:cNvPr id="1048675"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b="-840"/>
            </a:stretch>
          </a:blipFill>
        </p:spPr>
        <p:txBody>
          <a:bodyPr/>
          <a:lstStyle/>
          <a:p>
            <a:r>
              <a:rPr lang="en-GB">
                <a:noFill/>
              </a:rPr>
              <a:t> </a:t>
            </a:r>
          </a:p>
        </p:txBody>
      </p:sp>
      <p:sp>
        <p:nvSpPr>
          <p:cNvPr id="2" name="Slide Number Placeholder 1">
            <a:extLst>
              <a:ext uri="{FF2B5EF4-FFF2-40B4-BE49-F238E27FC236}">
                <a16:creationId xmlns:a16="http://schemas.microsoft.com/office/drawing/2014/main" id="{F79890A3-1DCF-494E-A4F8-6F9C8563E67A}"/>
              </a:ext>
            </a:extLst>
          </p:cNvPr>
          <p:cNvSpPr>
            <a:spLocks noGrp="1"/>
          </p:cNvSpPr>
          <p:nvPr>
            <p:ph type="sldNum" sz="quarter" idx="12"/>
          </p:nvPr>
        </p:nvSpPr>
        <p:spPr/>
        <p:txBody>
          <a:bodyPr/>
          <a:lstStyle/>
          <a:p>
            <a:fld id="{FC31E06F-B7D5-448B-A315-3B588E818438}" type="slidenum">
              <a:rPr lang="en-US" sz="2400" smtClean="0"/>
              <a:t>34</a:t>
            </a:fld>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CAD-8C8E-45F1-BAC2-C4D95287C553}"/>
              </a:ext>
            </a:extLst>
          </p:cNvPr>
          <p:cNvSpPr>
            <a:spLocks noGrp="1"/>
          </p:cNvSpPr>
          <p:nvPr>
            <p:ph type="title"/>
          </p:nvPr>
        </p:nvSpPr>
        <p:spPr>
          <a:xfrm>
            <a:off x="838200" y="365125"/>
            <a:ext cx="10515600" cy="602541"/>
          </a:xfrm>
        </p:spPr>
        <p:txBody>
          <a:bodyPr>
            <a:normAutofit fontScale="90000"/>
          </a:bodyPr>
          <a:lstStyle/>
          <a:p>
            <a:r>
              <a:rPr lang="en-US" b="1" i="1" dirty="0"/>
              <a:t>Break-Even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CEB40C-A11E-4185-88A4-45A9CC4D40A4}"/>
                  </a:ext>
                </a:extLst>
              </p:cNvPr>
              <p:cNvSpPr>
                <a:spLocks noGrp="1"/>
              </p:cNvSpPr>
              <p:nvPr>
                <p:ph idx="1"/>
              </p:nvPr>
            </p:nvSpPr>
            <p:spPr>
              <a:xfrm>
                <a:off x="838200" y="1065320"/>
                <a:ext cx="10515600" cy="5111643"/>
              </a:xfrm>
            </p:spPr>
            <p:txBody>
              <a:bodyPr>
                <a:normAutofit fontScale="92500" lnSpcReduction="20000"/>
              </a:bodyPr>
              <a:lstStyle/>
              <a:p>
                <a:r>
                  <a:rPr lang="en-US" dirty="0"/>
                  <a:t>The main objective of break-even analysis is to find the cut-off production volume from where a firm will make profit. </a:t>
                </a:r>
              </a:p>
              <a:p>
                <a:r>
                  <a:rPr lang="en-US" dirty="0"/>
                  <a:t>Let s = selling price per unit v = variable cost per unit FC = fixed cost per period Q = volume of production</a:t>
                </a:r>
              </a:p>
              <a:p>
                <a:r>
                  <a:rPr lang="en-US" dirty="0"/>
                  <a:t>The total sales revenue (S) of the firm is given by the following formula: S = s Q </a:t>
                </a:r>
              </a:p>
              <a:p>
                <a:r>
                  <a:rPr lang="en-US" dirty="0"/>
                  <a:t>The total cost of the firm for a given production volume is given as TC = Total variable cost + Fixed cost = v Q + FC</a:t>
                </a:r>
              </a:p>
              <a:p>
                <a:r>
                  <a:rPr lang="en-US" dirty="0"/>
                  <a:t>Profit = Sales – (Fixed cost + Variable costs) = s Q – (FC + v Q) </a:t>
                </a:r>
              </a:p>
              <a:p>
                <a:r>
                  <a:rPr lang="en-US" dirty="0"/>
                  <a:t>Break-even point (BEP) </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𝐹𝑖𝑥𝑒𝑑</m:t>
                        </m:r>
                        <m:r>
                          <a:rPr lang="en-US" b="0" i="1" smtClean="0">
                            <a:latin typeface="Cambria Math" panose="02040503050406030204" pitchFamily="18" charset="0"/>
                          </a:rPr>
                          <m:t> </m:t>
                        </m:r>
                        <m:r>
                          <a:rPr lang="en-US" b="0" i="1" smtClean="0">
                            <a:latin typeface="Cambria Math" panose="02040503050406030204" pitchFamily="18" charset="0"/>
                          </a:rPr>
                          <m:t>𝑐𝑜𝑠𝑡𝑠</m:t>
                        </m:r>
                      </m:num>
                      <m:den>
                        <m:r>
                          <a:rPr lang="en-US" b="0" i="1" smtClean="0">
                            <a:latin typeface="Cambria Math" panose="02040503050406030204" pitchFamily="18" charset="0"/>
                          </a:rPr>
                          <m:t>𝑆𝑒𝑙𝑙𝑖𝑛𝑔</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𝑉𝑎𝑟𝑖𝑎𝑏𝑙𝑒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𝑐𝑜𝑠𝑡</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𝐹𝑖𝑥𝑒𝑑</m:t>
                        </m:r>
                        <m:r>
                          <a:rPr lang="en-US" b="0" i="1" smtClean="0">
                            <a:latin typeface="Cambria Math" panose="02040503050406030204" pitchFamily="18" charset="0"/>
                          </a:rPr>
                          <m:t> </m:t>
                        </m:r>
                        <m:r>
                          <a:rPr lang="en-US" b="0" i="1" smtClean="0">
                            <a:latin typeface="Cambria Math" panose="02040503050406030204" pitchFamily="18" charset="0"/>
                          </a:rPr>
                          <m:t>𝑐𝑜𝑠𝑡𝑠</m:t>
                        </m:r>
                      </m:num>
                      <m:den>
                        <m:r>
                          <a:rPr lang="en-US" b="0" i="1" smtClean="0">
                            <a:latin typeface="Cambria Math" panose="02040503050406030204" pitchFamily="18" charset="0"/>
                          </a:rPr>
                          <m:t>𝑐𝑜𝑛𝑡𝑟𝑖𝑏𝑢𝑡𝑖𝑜𝑛</m:t>
                        </m:r>
                        <m:r>
                          <a:rPr lang="en-US" b="0" i="1" smtClean="0">
                            <a:latin typeface="Cambria Math" panose="02040503050406030204" pitchFamily="18" charset="0"/>
                          </a:rPr>
                          <m:t> </m:t>
                        </m:r>
                        <m:r>
                          <a:rPr lang="en-US" b="0" i="1" smtClean="0">
                            <a:latin typeface="Cambria Math" panose="02040503050406030204" pitchFamily="18" charset="0"/>
                          </a:rPr>
                          <m:t>𝑚𝑎𝑟𝑔𝑖𝑛</m:t>
                        </m:r>
                      </m:den>
                    </m:f>
                  </m:oMath>
                </a14:m>
                <a:endParaRPr lang="en-US" dirty="0"/>
              </a:p>
              <a:p>
                <a:r>
                  <a:rPr lang="en-US" dirty="0"/>
                  <a:t>Margin of safety = actual sales – breakeven sales </a:t>
                </a:r>
              </a:p>
              <a:p>
                <a:r>
                  <a:rPr lang="en-US" dirty="0"/>
                  <a:t>Profit/ volume ration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𝑐𝑜𝑛𝑡𝑟𝑖𝑏𝑢𝑡𝑖𝑜𝑛</m:t>
                        </m:r>
                      </m:num>
                      <m:den>
                        <m:r>
                          <a:rPr lang="en-US" b="0" i="1" smtClean="0">
                            <a:latin typeface="Cambria Math" panose="02040503050406030204" pitchFamily="18" charset="0"/>
                          </a:rPr>
                          <m:t>𝑠𝑎𝑙𝑒𝑠</m:t>
                        </m:r>
                      </m:den>
                    </m:f>
                  </m:oMath>
                </a14:m>
                <a:r>
                  <a:rPr lang="en-US"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𝑆𝑒𝑙𝑙𝑖𝑛𝑔</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𝑉𝑎𝑟𝑖𝑎𝑏𝑙𝑒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𝑐𝑜𝑠𝑡</m:t>
                        </m:r>
                      </m:num>
                      <m:den>
                        <m:r>
                          <a:rPr lang="en-US" b="0" i="1" smtClean="0">
                            <a:latin typeface="Cambria Math" panose="02040503050406030204" pitchFamily="18" charset="0"/>
                          </a:rPr>
                          <m:t>𝑆𝑒𝑙𝑙𝑖𝑛𝑔</m:t>
                        </m:r>
                        <m:r>
                          <a:rPr lang="en-US" b="0" i="1" smtClean="0">
                            <a:latin typeface="Cambria Math" panose="02040503050406030204" pitchFamily="18" charset="0"/>
                          </a:rPr>
                          <m:t> </m:t>
                        </m:r>
                        <m:r>
                          <a:rPr lang="en-US" b="0" i="1" smtClean="0">
                            <a:latin typeface="Cambria Math" panose="02040503050406030204" pitchFamily="18" charset="0"/>
                          </a:rPr>
                          <m:t>𝑝𝑟𝑖𝑐𝑒</m:t>
                        </m:r>
                      </m:den>
                    </m:f>
                  </m:oMath>
                </a14:m>
                <a:endParaRPr lang="en-US" dirty="0"/>
              </a:p>
            </p:txBody>
          </p:sp>
        </mc:Choice>
        <mc:Fallback xmlns="">
          <p:sp>
            <p:nvSpPr>
              <p:cNvPr id="3" name="Content Placeholder 2">
                <a:extLst>
                  <a:ext uri="{FF2B5EF4-FFF2-40B4-BE49-F238E27FC236}">
                    <a16:creationId xmlns:a16="http://schemas.microsoft.com/office/drawing/2014/main" id="{2CCEB40C-A11E-4185-88A4-45A9CC4D40A4}"/>
                  </a:ext>
                </a:extLst>
              </p:cNvPr>
              <p:cNvSpPr>
                <a:spLocks noGrp="1" noRot="1" noChangeAspect="1" noMove="1" noResize="1" noEditPoints="1" noAdjustHandles="1" noChangeArrowheads="1" noChangeShapeType="1" noTextEdit="1"/>
              </p:cNvSpPr>
              <p:nvPr>
                <p:ph idx="1"/>
              </p:nvPr>
            </p:nvSpPr>
            <p:spPr>
              <a:xfrm>
                <a:off x="838200" y="1065320"/>
                <a:ext cx="10515600" cy="5111643"/>
              </a:xfrm>
              <a:blipFill>
                <a:blip r:embed="rId2"/>
                <a:stretch>
                  <a:fillRect l="-928" t="-2983"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75FDA96-1F92-4C93-9E50-4E41107BE42F}"/>
              </a:ext>
            </a:extLst>
          </p:cNvPr>
          <p:cNvSpPr>
            <a:spLocks noGrp="1"/>
          </p:cNvSpPr>
          <p:nvPr>
            <p:ph type="sldNum" sz="quarter" idx="12"/>
          </p:nvPr>
        </p:nvSpPr>
        <p:spPr/>
        <p:txBody>
          <a:bodyPr/>
          <a:lstStyle/>
          <a:p>
            <a:fld id="{FC31E06F-B7D5-448B-A315-3B588E818438}" type="slidenum">
              <a:rPr lang="en-US" sz="2400" smtClean="0"/>
              <a:t>35</a:t>
            </a:fld>
            <a:endParaRPr lang="en-US" sz="2400" dirty="0"/>
          </a:p>
        </p:txBody>
      </p:sp>
    </p:spTree>
    <p:extLst>
      <p:ext uri="{BB962C8B-B14F-4D97-AF65-F5344CB8AC3E}">
        <p14:creationId xmlns:p14="http://schemas.microsoft.com/office/powerpoint/2010/main" val="2559347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08F431-9386-4FC5-8393-71929FDC4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731" y="1371600"/>
            <a:ext cx="5256603" cy="4114800"/>
          </a:xfrm>
        </p:spPr>
      </p:pic>
      <p:pic>
        <p:nvPicPr>
          <p:cNvPr id="7" name="Picture 6">
            <a:extLst>
              <a:ext uri="{FF2B5EF4-FFF2-40B4-BE49-F238E27FC236}">
                <a16:creationId xmlns:a16="http://schemas.microsoft.com/office/drawing/2014/main" id="{A677ADE3-2898-448E-B6F7-A1488EFDE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542" y="1371600"/>
            <a:ext cx="6468681" cy="4114800"/>
          </a:xfrm>
          <a:prstGeom prst="rect">
            <a:avLst/>
          </a:prstGeom>
        </p:spPr>
      </p:pic>
      <p:sp>
        <p:nvSpPr>
          <p:cNvPr id="2" name="Slide Number Placeholder 1">
            <a:extLst>
              <a:ext uri="{FF2B5EF4-FFF2-40B4-BE49-F238E27FC236}">
                <a16:creationId xmlns:a16="http://schemas.microsoft.com/office/drawing/2014/main" id="{EB09E51E-22B5-4FB5-AB6D-2BD1A058659B}"/>
              </a:ext>
            </a:extLst>
          </p:cNvPr>
          <p:cNvSpPr>
            <a:spLocks noGrp="1"/>
          </p:cNvSpPr>
          <p:nvPr>
            <p:ph type="sldNum" sz="quarter" idx="12"/>
          </p:nvPr>
        </p:nvSpPr>
        <p:spPr/>
        <p:txBody>
          <a:bodyPr/>
          <a:lstStyle/>
          <a:p>
            <a:fld id="{FC31E06F-B7D5-448B-A315-3B588E818438}" type="slidenum">
              <a:rPr lang="en-US" sz="2400" smtClean="0"/>
              <a:t>36</a:t>
            </a:fld>
            <a:endParaRPr lang="en-US" sz="2400" dirty="0"/>
          </a:p>
        </p:txBody>
      </p:sp>
    </p:spTree>
    <p:extLst>
      <p:ext uri="{BB962C8B-B14F-4D97-AF65-F5344CB8AC3E}">
        <p14:creationId xmlns:p14="http://schemas.microsoft.com/office/powerpoint/2010/main" val="408449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2E4F-D65D-4B7F-A24B-6FADFA149544}"/>
              </a:ext>
            </a:extLst>
          </p:cNvPr>
          <p:cNvSpPr>
            <a:spLocks noGrp="1"/>
          </p:cNvSpPr>
          <p:nvPr>
            <p:ph type="title"/>
          </p:nvPr>
        </p:nvSpPr>
        <p:spPr>
          <a:xfrm>
            <a:off x="838200" y="365125"/>
            <a:ext cx="10515600" cy="549275"/>
          </a:xfrm>
        </p:spPr>
        <p:txBody>
          <a:bodyPr>
            <a:noAutofit/>
          </a:bodyPr>
          <a:lstStyle/>
          <a:p>
            <a:r>
              <a:rPr lang="en-US" sz="3400" b="1" dirty="0"/>
              <a:t>Elementary Economic Analysis</a:t>
            </a:r>
          </a:p>
        </p:txBody>
      </p:sp>
      <p:sp>
        <p:nvSpPr>
          <p:cNvPr id="3" name="Content Placeholder 2">
            <a:extLst>
              <a:ext uri="{FF2B5EF4-FFF2-40B4-BE49-F238E27FC236}">
                <a16:creationId xmlns:a16="http://schemas.microsoft.com/office/drawing/2014/main" id="{6DCFC375-9ADA-468A-96F2-AF14C39092B9}"/>
              </a:ext>
            </a:extLst>
          </p:cNvPr>
          <p:cNvSpPr>
            <a:spLocks noGrp="1"/>
          </p:cNvSpPr>
          <p:nvPr>
            <p:ph idx="1"/>
          </p:nvPr>
        </p:nvSpPr>
        <p:spPr>
          <a:xfrm>
            <a:off x="838200" y="1136342"/>
            <a:ext cx="10515600" cy="5040621"/>
          </a:xfrm>
        </p:spPr>
        <p:txBody>
          <a:bodyPr/>
          <a:lstStyle/>
          <a:p>
            <a:r>
              <a:rPr lang="en-US" dirty="0"/>
              <a:t>Whether it is a business situation or a day-to-day event in somebody’s personal life, there are a large number of economic decision making involved. One can manage many of these decision problems by using simple economic analysis. For example, an industry can source its raw materials from a nearby place or from a far-off place. In this problem, the following factors will affect the decision: </a:t>
            </a:r>
          </a:p>
          <a:p>
            <a:pPr>
              <a:buFont typeface="Wingdings" panose="05000000000000000000" pitchFamily="2" charset="2"/>
              <a:buChar char="v"/>
            </a:pPr>
            <a:r>
              <a:rPr lang="en-US" dirty="0"/>
              <a:t>Price of the raw material </a:t>
            </a:r>
          </a:p>
          <a:p>
            <a:pPr>
              <a:buFont typeface="Wingdings" panose="05000000000000000000" pitchFamily="2" charset="2"/>
              <a:buChar char="v"/>
            </a:pPr>
            <a:r>
              <a:rPr lang="en-US" dirty="0"/>
              <a:t>Transportation cost of the raw material </a:t>
            </a:r>
          </a:p>
          <a:p>
            <a:pPr>
              <a:buFont typeface="Wingdings" panose="05000000000000000000" pitchFamily="2" charset="2"/>
              <a:buChar char="v"/>
            </a:pPr>
            <a:r>
              <a:rPr lang="en-US" dirty="0"/>
              <a:t>Availability of the raw material </a:t>
            </a:r>
          </a:p>
          <a:p>
            <a:pPr>
              <a:buFont typeface="Wingdings" panose="05000000000000000000" pitchFamily="2" charset="2"/>
              <a:buChar char="v"/>
            </a:pPr>
            <a:r>
              <a:rPr lang="en-US" dirty="0"/>
              <a:t>Quality of the raw material</a:t>
            </a:r>
          </a:p>
        </p:txBody>
      </p:sp>
      <p:sp>
        <p:nvSpPr>
          <p:cNvPr id="4" name="Slide Number Placeholder 3">
            <a:extLst>
              <a:ext uri="{FF2B5EF4-FFF2-40B4-BE49-F238E27FC236}">
                <a16:creationId xmlns:a16="http://schemas.microsoft.com/office/drawing/2014/main" id="{5FA6F7D2-F6B2-4C8B-9C0C-FCAF5529E5CA}"/>
              </a:ext>
            </a:extLst>
          </p:cNvPr>
          <p:cNvSpPr>
            <a:spLocks noGrp="1"/>
          </p:cNvSpPr>
          <p:nvPr>
            <p:ph type="sldNum" sz="quarter" idx="12"/>
          </p:nvPr>
        </p:nvSpPr>
        <p:spPr/>
        <p:txBody>
          <a:bodyPr/>
          <a:lstStyle/>
          <a:p>
            <a:fld id="{FC31E06F-B7D5-448B-A315-3B588E818438}" type="slidenum">
              <a:rPr lang="en-US" sz="2400" smtClean="0"/>
              <a:t>37</a:t>
            </a:fld>
            <a:endParaRPr lang="en-US" sz="2400" dirty="0"/>
          </a:p>
        </p:txBody>
      </p:sp>
    </p:spTree>
    <p:extLst>
      <p:ext uri="{BB962C8B-B14F-4D97-AF65-F5344CB8AC3E}">
        <p14:creationId xmlns:p14="http://schemas.microsoft.com/office/powerpoint/2010/main" val="66672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DC0F-EF41-44E4-9689-AE89EA0846CA}"/>
              </a:ext>
            </a:extLst>
          </p:cNvPr>
          <p:cNvSpPr>
            <a:spLocks noGrp="1"/>
          </p:cNvSpPr>
          <p:nvPr>
            <p:ph type="title"/>
          </p:nvPr>
        </p:nvSpPr>
        <p:spPr>
          <a:xfrm>
            <a:off x="838200" y="365126"/>
            <a:ext cx="10515600" cy="460498"/>
          </a:xfrm>
        </p:spPr>
        <p:txBody>
          <a:bodyPr>
            <a:normAutofit fontScale="90000"/>
          </a:bodyPr>
          <a:lstStyle/>
          <a:p>
            <a:r>
              <a:rPr lang="en-US" sz="3000" b="1" dirty="0"/>
              <a:t>Elementary Economic Analysis Contd.</a:t>
            </a:r>
          </a:p>
        </p:txBody>
      </p:sp>
      <p:sp>
        <p:nvSpPr>
          <p:cNvPr id="3" name="Content Placeholder 2">
            <a:extLst>
              <a:ext uri="{FF2B5EF4-FFF2-40B4-BE49-F238E27FC236}">
                <a16:creationId xmlns:a16="http://schemas.microsoft.com/office/drawing/2014/main" id="{019CE982-2128-491D-A90F-B0E6B8B69FE8}"/>
              </a:ext>
            </a:extLst>
          </p:cNvPr>
          <p:cNvSpPr>
            <a:spLocks noGrp="1"/>
          </p:cNvSpPr>
          <p:nvPr>
            <p:ph idx="1"/>
          </p:nvPr>
        </p:nvSpPr>
        <p:spPr/>
        <p:txBody>
          <a:bodyPr/>
          <a:lstStyle/>
          <a:p>
            <a:r>
              <a:rPr lang="en-US" dirty="0"/>
              <a:t>Consider the alternative of sourcing raw materials from a nearby place with the following characteristics: </a:t>
            </a:r>
          </a:p>
          <a:p>
            <a:pPr>
              <a:buFont typeface="Wingdings" panose="05000000000000000000" pitchFamily="2" charset="2"/>
              <a:buChar char="v"/>
            </a:pPr>
            <a:r>
              <a:rPr lang="en-US" dirty="0"/>
              <a:t>The raw material is more costly in the nearby area. </a:t>
            </a:r>
          </a:p>
          <a:p>
            <a:pPr>
              <a:buFont typeface="Wingdings" panose="05000000000000000000" pitchFamily="2" charset="2"/>
              <a:buChar char="v"/>
            </a:pPr>
            <a:r>
              <a:rPr lang="en-US" dirty="0"/>
              <a:t>The availability of the raw material is not sufficient enough to support the operation of the industry throughout the year. </a:t>
            </a:r>
          </a:p>
          <a:p>
            <a:pPr>
              <a:buFont typeface="Wingdings" panose="05000000000000000000" pitchFamily="2" charset="2"/>
              <a:buChar char="v"/>
            </a:pPr>
            <a:r>
              <a:rPr lang="en-US" dirty="0"/>
              <a:t>The raw material requires pre-processing before it is used in the production process. This would certainly add cost to the product. </a:t>
            </a:r>
          </a:p>
          <a:p>
            <a:pPr>
              <a:buFont typeface="Wingdings" panose="05000000000000000000" pitchFamily="2" charset="2"/>
              <a:buChar char="v"/>
            </a:pPr>
            <a:r>
              <a:rPr lang="en-US" dirty="0"/>
              <a:t>The cost of transportation is minimal under this alternative</a:t>
            </a:r>
          </a:p>
        </p:txBody>
      </p:sp>
      <p:sp>
        <p:nvSpPr>
          <p:cNvPr id="4" name="Slide Number Placeholder 3">
            <a:extLst>
              <a:ext uri="{FF2B5EF4-FFF2-40B4-BE49-F238E27FC236}">
                <a16:creationId xmlns:a16="http://schemas.microsoft.com/office/drawing/2014/main" id="{4B1B8402-3D9F-4717-8434-FBDCAD13C412}"/>
              </a:ext>
            </a:extLst>
          </p:cNvPr>
          <p:cNvSpPr>
            <a:spLocks noGrp="1"/>
          </p:cNvSpPr>
          <p:nvPr>
            <p:ph type="sldNum" sz="quarter" idx="12"/>
          </p:nvPr>
        </p:nvSpPr>
        <p:spPr/>
        <p:txBody>
          <a:bodyPr/>
          <a:lstStyle/>
          <a:p>
            <a:fld id="{FC31E06F-B7D5-448B-A315-3B588E818438}" type="slidenum">
              <a:rPr lang="en-US" sz="2400" smtClean="0"/>
              <a:t>38</a:t>
            </a:fld>
            <a:endParaRPr lang="en-US" sz="2400" dirty="0"/>
          </a:p>
        </p:txBody>
      </p:sp>
    </p:spTree>
    <p:extLst>
      <p:ext uri="{BB962C8B-B14F-4D97-AF65-F5344CB8AC3E}">
        <p14:creationId xmlns:p14="http://schemas.microsoft.com/office/powerpoint/2010/main" val="3034955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A960-FE72-473F-AE78-66B84452704E}"/>
              </a:ext>
            </a:extLst>
          </p:cNvPr>
          <p:cNvSpPr>
            <a:spLocks noGrp="1"/>
          </p:cNvSpPr>
          <p:nvPr>
            <p:ph type="title"/>
          </p:nvPr>
        </p:nvSpPr>
        <p:spPr>
          <a:xfrm>
            <a:off x="838200" y="365125"/>
            <a:ext cx="10515600" cy="433865"/>
          </a:xfrm>
        </p:spPr>
        <p:txBody>
          <a:bodyPr>
            <a:noAutofit/>
          </a:bodyPr>
          <a:lstStyle/>
          <a:p>
            <a:r>
              <a:rPr lang="en-US" sz="3200" b="1" dirty="0"/>
              <a:t>Elementary Economic Analysis Contd.</a:t>
            </a:r>
          </a:p>
        </p:txBody>
      </p:sp>
      <p:sp>
        <p:nvSpPr>
          <p:cNvPr id="3" name="Content Placeholder 2">
            <a:extLst>
              <a:ext uri="{FF2B5EF4-FFF2-40B4-BE49-F238E27FC236}">
                <a16:creationId xmlns:a16="http://schemas.microsoft.com/office/drawing/2014/main" id="{9FA2A271-D777-45BC-9C4F-0FB8C3289DD2}"/>
              </a:ext>
            </a:extLst>
          </p:cNvPr>
          <p:cNvSpPr>
            <a:spLocks noGrp="1"/>
          </p:cNvSpPr>
          <p:nvPr>
            <p:ph idx="1"/>
          </p:nvPr>
        </p:nvSpPr>
        <p:spPr/>
        <p:txBody>
          <a:bodyPr/>
          <a:lstStyle/>
          <a:p>
            <a:r>
              <a:rPr lang="en-US" dirty="0"/>
              <a:t>On the other hand, consider another alternative of sourcing the raw materials from a far-off place with the following characteristics: </a:t>
            </a:r>
          </a:p>
          <a:p>
            <a:pPr>
              <a:buFont typeface="Wingdings" panose="05000000000000000000" pitchFamily="2" charset="2"/>
              <a:buChar char="v"/>
            </a:pPr>
            <a:r>
              <a:rPr lang="en-US" dirty="0"/>
              <a:t>The raw material is less costly at the far off place. </a:t>
            </a:r>
          </a:p>
          <a:p>
            <a:pPr>
              <a:buFont typeface="Wingdings" panose="05000000000000000000" pitchFamily="2" charset="2"/>
              <a:buChar char="v"/>
            </a:pPr>
            <a:r>
              <a:rPr lang="en-US" dirty="0"/>
              <a:t>The cost of transportation is very high. </a:t>
            </a:r>
          </a:p>
          <a:p>
            <a:pPr>
              <a:buFont typeface="Wingdings" panose="05000000000000000000" pitchFamily="2" charset="2"/>
              <a:buChar char="v"/>
            </a:pPr>
            <a:r>
              <a:rPr lang="en-US" dirty="0"/>
              <a:t>The availability of the raw material at this site is abundant and it can support the plant throughout the year. </a:t>
            </a:r>
          </a:p>
          <a:p>
            <a:pPr>
              <a:buFont typeface="Wingdings" panose="05000000000000000000" pitchFamily="2" charset="2"/>
              <a:buChar char="v"/>
            </a:pPr>
            <a:r>
              <a:rPr lang="en-US" dirty="0"/>
              <a:t>The raw material from this site does not require any pre-processing before using it for production</a:t>
            </a:r>
          </a:p>
        </p:txBody>
      </p:sp>
      <p:sp>
        <p:nvSpPr>
          <p:cNvPr id="4" name="Slide Number Placeholder 3">
            <a:extLst>
              <a:ext uri="{FF2B5EF4-FFF2-40B4-BE49-F238E27FC236}">
                <a16:creationId xmlns:a16="http://schemas.microsoft.com/office/drawing/2014/main" id="{617E3FD2-53AB-4144-9C1C-7920E1ED4258}"/>
              </a:ext>
            </a:extLst>
          </p:cNvPr>
          <p:cNvSpPr>
            <a:spLocks noGrp="1"/>
          </p:cNvSpPr>
          <p:nvPr>
            <p:ph type="sldNum" sz="quarter" idx="12"/>
          </p:nvPr>
        </p:nvSpPr>
        <p:spPr/>
        <p:txBody>
          <a:bodyPr/>
          <a:lstStyle/>
          <a:p>
            <a:fld id="{FC31E06F-B7D5-448B-A315-3B588E818438}" type="slidenum">
              <a:rPr lang="en-US" sz="2400" smtClean="0"/>
              <a:t>39</a:t>
            </a:fld>
            <a:endParaRPr lang="en-US" sz="2400" dirty="0"/>
          </a:p>
        </p:txBody>
      </p:sp>
    </p:spTree>
    <p:extLst>
      <p:ext uri="{BB962C8B-B14F-4D97-AF65-F5344CB8AC3E}">
        <p14:creationId xmlns:p14="http://schemas.microsoft.com/office/powerpoint/2010/main" val="249273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E9C91-538F-4F9C-8319-4C22762BAFD8}"/>
              </a:ext>
            </a:extLst>
          </p:cNvPr>
          <p:cNvSpPr>
            <a:spLocks noGrp="1"/>
          </p:cNvSpPr>
          <p:nvPr>
            <p:ph idx="1"/>
          </p:nvPr>
        </p:nvSpPr>
        <p:spPr>
          <a:xfrm>
            <a:off x="838200" y="692458"/>
            <a:ext cx="10515600" cy="5484505"/>
          </a:xfrm>
        </p:spPr>
        <p:txBody>
          <a:bodyPr>
            <a:normAutofit/>
          </a:bodyPr>
          <a:lstStyle/>
          <a:p>
            <a:r>
              <a:rPr lang="en-US" b="1" i="1" dirty="0">
                <a:latin typeface="Times" panose="02020603050405020304" pitchFamily="18" charset="0"/>
                <a:cs typeface="Times" panose="02020603050405020304" pitchFamily="18" charset="0"/>
              </a:rPr>
              <a:t>Consumer and Producer Goods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 Consumer goods are the goods and services that directly satisfy human wants. For example, TV, shoes, houses.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Producer goods are the goods and services that satisfy human wants indirectly as a part of the production or construction process. For example, factory equipment, industrial chemicals ands materials</a:t>
            </a:r>
          </a:p>
          <a:p>
            <a:r>
              <a:rPr lang="en-US" b="1" i="1" dirty="0">
                <a:latin typeface="Times" panose="02020603050405020304" pitchFamily="18" charset="0"/>
                <a:cs typeface="Times" panose="02020603050405020304" pitchFamily="18" charset="0"/>
              </a:rPr>
              <a:t>The Utilities of Goods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Consumer goods: Basic human needs of food, clothing and shelter. In commercial advertisements, emphasis is given to senses not reasoning. The utility in this case is considered objectively and/or subjectively.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Producer goods: The utility stems for their means to get to an end. The utility in this case is considered objectively.</a:t>
            </a:r>
          </a:p>
        </p:txBody>
      </p:sp>
      <p:sp>
        <p:nvSpPr>
          <p:cNvPr id="2" name="Slide Number Placeholder 1">
            <a:extLst>
              <a:ext uri="{FF2B5EF4-FFF2-40B4-BE49-F238E27FC236}">
                <a16:creationId xmlns:a16="http://schemas.microsoft.com/office/drawing/2014/main" id="{7CB7E0E6-D857-4664-AC01-8E083EB74F79}"/>
              </a:ext>
            </a:extLst>
          </p:cNvPr>
          <p:cNvSpPr>
            <a:spLocks noGrp="1"/>
          </p:cNvSpPr>
          <p:nvPr>
            <p:ph type="sldNum" sz="quarter" idx="12"/>
          </p:nvPr>
        </p:nvSpPr>
        <p:spPr/>
        <p:txBody>
          <a:bodyPr/>
          <a:lstStyle/>
          <a:p>
            <a:fld id="{FC31E06F-B7D5-448B-A315-3B588E818438}" type="slidenum">
              <a:rPr lang="en-US" sz="2400" smtClean="0"/>
              <a:t>4</a:t>
            </a:fld>
            <a:endParaRPr lang="en-US" sz="2400" dirty="0"/>
          </a:p>
        </p:txBody>
      </p:sp>
    </p:spTree>
    <p:extLst>
      <p:ext uri="{BB962C8B-B14F-4D97-AF65-F5344CB8AC3E}">
        <p14:creationId xmlns:p14="http://schemas.microsoft.com/office/powerpoint/2010/main" val="165887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5CE-6C73-4C67-8F8C-D269CC3E7990}"/>
              </a:ext>
            </a:extLst>
          </p:cNvPr>
          <p:cNvSpPr>
            <a:spLocks noGrp="1"/>
          </p:cNvSpPr>
          <p:nvPr>
            <p:ph type="title"/>
          </p:nvPr>
        </p:nvSpPr>
        <p:spPr>
          <a:xfrm>
            <a:off x="838200" y="365125"/>
            <a:ext cx="10515600" cy="611419"/>
          </a:xfrm>
        </p:spPr>
        <p:txBody>
          <a:bodyPr>
            <a:normAutofit/>
          </a:bodyPr>
          <a:lstStyle/>
          <a:p>
            <a:r>
              <a:rPr lang="en-US" sz="3200" b="1" dirty="0"/>
              <a:t>Material Selection For A Product/Substitution Of Raw Material</a:t>
            </a:r>
          </a:p>
        </p:txBody>
      </p:sp>
      <p:sp>
        <p:nvSpPr>
          <p:cNvPr id="3" name="Content Placeholder 2">
            <a:extLst>
              <a:ext uri="{FF2B5EF4-FFF2-40B4-BE49-F238E27FC236}">
                <a16:creationId xmlns:a16="http://schemas.microsoft.com/office/drawing/2014/main" id="{10E549BE-6F91-495F-8BD5-6701558B171C}"/>
              </a:ext>
            </a:extLst>
          </p:cNvPr>
          <p:cNvSpPr>
            <a:spLocks noGrp="1"/>
          </p:cNvSpPr>
          <p:nvPr>
            <p:ph idx="1"/>
          </p:nvPr>
        </p:nvSpPr>
        <p:spPr>
          <a:xfrm>
            <a:off x="838200" y="1127464"/>
            <a:ext cx="10515600" cy="5049499"/>
          </a:xfrm>
        </p:spPr>
        <p:txBody>
          <a:bodyPr>
            <a:normAutofit fontScale="92500" lnSpcReduction="10000"/>
          </a:bodyPr>
          <a:lstStyle/>
          <a:p>
            <a:r>
              <a:rPr lang="en-US" dirty="0"/>
              <a:t>The cost of a product can be reduced greatly by substitution of the raw materials. Among various elements of cost, raw material cost is most significant and it forms a major portion of the total cost of any product. So, any attempt to find a suitable raw material will bring a reduction in the total cost in any one or combinations of the following ways: </a:t>
            </a:r>
          </a:p>
          <a:p>
            <a:pPr>
              <a:buFont typeface="Wingdings" panose="05000000000000000000" pitchFamily="2" charset="2"/>
              <a:buChar char="v"/>
            </a:pPr>
            <a:r>
              <a:rPr lang="en-US" dirty="0"/>
              <a:t>Reduced machining/process time </a:t>
            </a:r>
          </a:p>
          <a:p>
            <a:pPr>
              <a:buFont typeface="Wingdings" panose="05000000000000000000" pitchFamily="2" charset="2"/>
              <a:buChar char="v"/>
            </a:pPr>
            <a:r>
              <a:rPr lang="en-US" dirty="0"/>
              <a:t>Enhanced durability of the product </a:t>
            </a:r>
          </a:p>
          <a:p>
            <a:pPr>
              <a:buFont typeface="Wingdings" panose="05000000000000000000" pitchFamily="2" charset="2"/>
              <a:buChar char="v"/>
            </a:pPr>
            <a:r>
              <a:rPr lang="en-US" dirty="0"/>
              <a:t>Cheaper raw material price</a:t>
            </a:r>
          </a:p>
          <a:p>
            <a:r>
              <a:rPr lang="en-US" dirty="0"/>
              <a:t>Therefore, the process of raw material selection/substitution will result in finding an alternate raw material which will provide the necessary functions that are provided by the raw material that is presently used. In this process, if the new raw material provides any additional benefit, then it should be treated as its welcoming feature. This concept is demonstrated with numerical problem given below:</a:t>
            </a:r>
          </a:p>
        </p:txBody>
      </p:sp>
      <p:sp>
        <p:nvSpPr>
          <p:cNvPr id="4" name="Slide Number Placeholder 3">
            <a:extLst>
              <a:ext uri="{FF2B5EF4-FFF2-40B4-BE49-F238E27FC236}">
                <a16:creationId xmlns:a16="http://schemas.microsoft.com/office/drawing/2014/main" id="{1B59CB32-6EF8-48B4-92B5-0909A362C014}"/>
              </a:ext>
            </a:extLst>
          </p:cNvPr>
          <p:cNvSpPr>
            <a:spLocks noGrp="1"/>
          </p:cNvSpPr>
          <p:nvPr>
            <p:ph type="sldNum" sz="quarter" idx="12"/>
          </p:nvPr>
        </p:nvSpPr>
        <p:spPr/>
        <p:txBody>
          <a:bodyPr/>
          <a:lstStyle/>
          <a:p>
            <a:fld id="{FC31E06F-B7D5-448B-A315-3B588E818438}" type="slidenum">
              <a:rPr lang="en-US" sz="2400" smtClean="0"/>
              <a:t>40</a:t>
            </a:fld>
            <a:endParaRPr lang="en-US" sz="2400" dirty="0"/>
          </a:p>
        </p:txBody>
      </p:sp>
    </p:spTree>
    <p:extLst>
      <p:ext uri="{BB962C8B-B14F-4D97-AF65-F5344CB8AC3E}">
        <p14:creationId xmlns:p14="http://schemas.microsoft.com/office/powerpoint/2010/main" val="1588310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4E43F-A1A8-4753-B3F9-0976794E1725}"/>
              </a:ext>
            </a:extLst>
          </p:cNvPr>
          <p:cNvSpPr>
            <a:spLocks noGrp="1"/>
          </p:cNvSpPr>
          <p:nvPr>
            <p:ph idx="1"/>
          </p:nvPr>
        </p:nvSpPr>
        <p:spPr>
          <a:xfrm>
            <a:off x="838200" y="594804"/>
            <a:ext cx="10515600" cy="5582159"/>
          </a:xfrm>
        </p:spPr>
        <p:txBody>
          <a:bodyPr/>
          <a:lstStyle/>
          <a:p>
            <a:r>
              <a:rPr lang="en-US" dirty="0"/>
              <a:t>Example: In the design of a jet engine part, the designer has a choice of specifying either an aluminium alloy casting or a steel casting. Either material will provide equal service, but the aluminium casting will weigh 1.2 kg as compared with 1.35 kg for the steel casting. The aluminium can be cast for  $80.00 per kg. and the steel one for $35.00 per kg. The cost of machining per unit is $150.00 for aluminium and $170.00 for steel. Every kilogram of excess weight is associated with a penalty of $1,300 due to increased fuel consumption. Which material should be specified and what is the economic advantage of the selection per unit?</a:t>
            </a:r>
          </a:p>
        </p:txBody>
      </p:sp>
      <p:sp>
        <p:nvSpPr>
          <p:cNvPr id="2" name="Slide Number Placeholder 1">
            <a:extLst>
              <a:ext uri="{FF2B5EF4-FFF2-40B4-BE49-F238E27FC236}">
                <a16:creationId xmlns:a16="http://schemas.microsoft.com/office/drawing/2014/main" id="{1BFA2985-9D1C-4686-9B2C-070266D34818}"/>
              </a:ext>
            </a:extLst>
          </p:cNvPr>
          <p:cNvSpPr>
            <a:spLocks noGrp="1"/>
          </p:cNvSpPr>
          <p:nvPr>
            <p:ph type="sldNum" sz="quarter" idx="12"/>
          </p:nvPr>
        </p:nvSpPr>
        <p:spPr/>
        <p:txBody>
          <a:bodyPr/>
          <a:lstStyle/>
          <a:p>
            <a:fld id="{FC31E06F-B7D5-448B-A315-3B588E818438}" type="slidenum">
              <a:rPr lang="en-US" sz="2400" smtClean="0"/>
              <a:t>41</a:t>
            </a:fld>
            <a:endParaRPr lang="en-US" sz="2400" dirty="0"/>
          </a:p>
        </p:txBody>
      </p:sp>
    </p:spTree>
    <p:extLst>
      <p:ext uri="{BB962C8B-B14F-4D97-AF65-F5344CB8AC3E}">
        <p14:creationId xmlns:p14="http://schemas.microsoft.com/office/powerpoint/2010/main" val="753496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3EF94-F5B9-43DB-8B0D-3CA98289B726}"/>
              </a:ext>
            </a:extLst>
          </p:cNvPr>
          <p:cNvSpPr>
            <a:spLocks noGrp="1"/>
          </p:cNvSpPr>
          <p:nvPr>
            <p:ph idx="1"/>
          </p:nvPr>
        </p:nvSpPr>
        <p:spPr>
          <a:xfrm>
            <a:off x="838200" y="719091"/>
            <a:ext cx="10515600" cy="5457872"/>
          </a:xfrm>
        </p:spPr>
        <p:txBody>
          <a:bodyPr>
            <a:normAutofit/>
          </a:bodyPr>
          <a:lstStyle/>
          <a:p>
            <a:r>
              <a:rPr lang="en-US" dirty="0"/>
              <a:t>Solution (a) Cost of using aluminium metal for the jet engine part:</a:t>
            </a:r>
          </a:p>
          <a:p>
            <a:pPr marL="0" indent="0">
              <a:buNone/>
            </a:pPr>
            <a:r>
              <a:rPr lang="en-US" dirty="0"/>
              <a:t>Weight of aluminium casting/unit = 1.2 kg; </a:t>
            </a:r>
          </a:p>
          <a:p>
            <a:pPr marL="0" indent="0">
              <a:buNone/>
            </a:pPr>
            <a:r>
              <a:rPr lang="en-US" dirty="0"/>
              <a:t>Cost of making aluminium casting = $80.00 per kg; </a:t>
            </a:r>
          </a:p>
          <a:p>
            <a:pPr marL="0" indent="0">
              <a:buNone/>
            </a:pPr>
            <a:r>
              <a:rPr lang="en-US" dirty="0"/>
              <a:t>Cost of machining aluminium casting per unit = $150.00 </a:t>
            </a:r>
          </a:p>
          <a:p>
            <a:pPr marL="0" indent="0">
              <a:buNone/>
            </a:pPr>
            <a:r>
              <a:rPr lang="en-US" dirty="0"/>
              <a:t>Total cost of jet engine part made of aluminium/unit = Cost of making aluminium casting/unit + Cost of machining aluminium casting/unit = 80*1.2 + 150 = 96 + 150 = $246</a:t>
            </a:r>
          </a:p>
          <a:p>
            <a:pPr marL="0" indent="0">
              <a:buNone/>
            </a:pPr>
            <a:r>
              <a:rPr lang="en-US" dirty="0"/>
              <a:t>(b) Cost of jet engine part made of steel/unit: </a:t>
            </a:r>
          </a:p>
          <a:p>
            <a:pPr marL="0" indent="0">
              <a:buNone/>
            </a:pPr>
            <a:r>
              <a:rPr lang="en-US" dirty="0"/>
              <a:t>Weight of steel casting/unit = 1.35 kg; </a:t>
            </a:r>
          </a:p>
          <a:p>
            <a:pPr marL="0" indent="0">
              <a:buNone/>
            </a:pPr>
            <a:r>
              <a:rPr lang="en-US" dirty="0"/>
              <a:t>Cost of making steel casting = $35.00 per kg; </a:t>
            </a:r>
          </a:p>
          <a:p>
            <a:pPr marL="0" indent="0">
              <a:buNone/>
            </a:pPr>
            <a:r>
              <a:rPr lang="en-US" dirty="0"/>
              <a:t>Cost of machining steel casting per unit = $170.00; </a:t>
            </a:r>
          </a:p>
          <a:p>
            <a:pPr marL="0" indent="0">
              <a:buNone/>
            </a:pPr>
            <a:endParaRPr lang="en-US" dirty="0"/>
          </a:p>
        </p:txBody>
      </p:sp>
      <p:sp>
        <p:nvSpPr>
          <p:cNvPr id="2" name="Slide Number Placeholder 1">
            <a:extLst>
              <a:ext uri="{FF2B5EF4-FFF2-40B4-BE49-F238E27FC236}">
                <a16:creationId xmlns:a16="http://schemas.microsoft.com/office/drawing/2014/main" id="{A6D09094-2C43-426D-9409-E9B686F088C9}"/>
              </a:ext>
            </a:extLst>
          </p:cNvPr>
          <p:cNvSpPr>
            <a:spLocks noGrp="1"/>
          </p:cNvSpPr>
          <p:nvPr>
            <p:ph type="sldNum" sz="quarter" idx="12"/>
          </p:nvPr>
        </p:nvSpPr>
        <p:spPr/>
        <p:txBody>
          <a:bodyPr/>
          <a:lstStyle/>
          <a:p>
            <a:fld id="{FC31E06F-B7D5-448B-A315-3B588E818438}" type="slidenum">
              <a:rPr lang="en-US" sz="2400" smtClean="0"/>
              <a:t>42</a:t>
            </a:fld>
            <a:endParaRPr lang="en-US" sz="2400" dirty="0"/>
          </a:p>
        </p:txBody>
      </p:sp>
    </p:spTree>
    <p:extLst>
      <p:ext uri="{BB962C8B-B14F-4D97-AF65-F5344CB8AC3E}">
        <p14:creationId xmlns:p14="http://schemas.microsoft.com/office/powerpoint/2010/main" val="1139216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B524-5DC0-4A21-8142-55C558594BC8}"/>
              </a:ext>
            </a:extLst>
          </p:cNvPr>
          <p:cNvSpPr>
            <a:spLocks noGrp="1"/>
          </p:cNvSpPr>
          <p:nvPr>
            <p:ph idx="1"/>
          </p:nvPr>
        </p:nvSpPr>
        <p:spPr>
          <a:xfrm>
            <a:off x="838200" y="1065320"/>
            <a:ext cx="10515600" cy="5111643"/>
          </a:xfrm>
        </p:spPr>
        <p:txBody>
          <a:bodyPr>
            <a:normAutofit/>
          </a:bodyPr>
          <a:lstStyle/>
          <a:p>
            <a:pPr marL="0" indent="0">
              <a:buNone/>
            </a:pPr>
            <a:r>
              <a:rPr lang="en-US" dirty="0"/>
              <a:t>Solution Contd.</a:t>
            </a:r>
          </a:p>
          <a:p>
            <a:pPr marL="0" indent="0">
              <a:buNone/>
            </a:pPr>
            <a:r>
              <a:rPr lang="en-US" dirty="0"/>
              <a:t>Penalty of excess weight of steel casting = $1,300 per kg </a:t>
            </a:r>
          </a:p>
          <a:p>
            <a:pPr marL="0" indent="0">
              <a:buNone/>
            </a:pPr>
            <a:r>
              <a:rPr lang="en-US" dirty="0"/>
              <a:t>Total cost of jet engine part made of steel/unit = Cost of making steel casting/unit + Cost of machining steel casting/unit + Penalty for excess weight of steel casting = 35*1.35 + 170 + 1,300*(1.35 – 1.2) = $ 412.25</a:t>
            </a:r>
          </a:p>
          <a:p>
            <a:pPr marL="0" indent="0">
              <a:buNone/>
            </a:pPr>
            <a:endParaRPr lang="en-US" dirty="0"/>
          </a:p>
          <a:p>
            <a:r>
              <a:rPr lang="en-US" dirty="0"/>
              <a:t>DECISION The total cost/unit of a jet engine part made of aluminium is less than that for an engine made of steel. </a:t>
            </a:r>
          </a:p>
          <a:p>
            <a:r>
              <a:rPr lang="en-US" dirty="0"/>
              <a:t>Hence, aluminium is suggested for making the jet engine part. </a:t>
            </a:r>
          </a:p>
          <a:p>
            <a:r>
              <a:rPr lang="en-US" dirty="0"/>
              <a:t>The economic advantage of using aluminium over steel/unit is Rs. 412.25 – Rs. 246 = Rs. 166.25</a:t>
            </a:r>
          </a:p>
        </p:txBody>
      </p:sp>
      <p:sp>
        <p:nvSpPr>
          <p:cNvPr id="2" name="Slide Number Placeholder 1">
            <a:extLst>
              <a:ext uri="{FF2B5EF4-FFF2-40B4-BE49-F238E27FC236}">
                <a16:creationId xmlns:a16="http://schemas.microsoft.com/office/drawing/2014/main" id="{05EF4CA5-242E-4179-BA27-17710E42680B}"/>
              </a:ext>
            </a:extLst>
          </p:cNvPr>
          <p:cNvSpPr>
            <a:spLocks noGrp="1"/>
          </p:cNvSpPr>
          <p:nvPr>
            <p:ph type="sldNum" sz="quarter" idx="12"/>
          </p:nvPr>
        </p:nvSpPr>
        <p:spPr/>
        <p:txBody>
          <a:bodyPr/>
          <a:lstStyle/>
          <a:p>
            <a:fld id="{FC31E06F-B7D5-448B-A315-3B588E818438}" type="slidenum">
              <a:rPr lang="en-US" sz="2400" smtClean="0"/>
              <a:t>43</a:t>
            </a:fld>
            <a:endParaRPr lang="en-US" sz="2400" dirty="0"/>
          </a:p>
        </p:txBody>
      </p:sp>
    </p:spTree>
    <p:extLst>
      <p:ext uri="{BB962C8B-B14F-4D97-AF65-F5344CB8AC3E}">
        <p14:creationId xmlns:p14="http://schemas.microsoft.com/office/powerpoint/2010/main" val="2208018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8E63E-F20A-4587-A32E-6AA0C2866C73}"/>
              </a:ext>
            </a:extLst>
          </p:cNvPr>
          <p:cNvSpPr>
            <a:spLocks noGrp="1"/>
          </p:cNvSpPr>
          <p:nvPr>
            <p:ph idx="1"/>
          </p:nvPr>
        </p:nvSpPr>
        <p:spPr>
          <a:xfrm>
            <a:off x="292963" y="0"/>
            <a:ext cx="11452193" cy="6161103"/>
          </a:xfrm>
        </p:spPr>
        <p:txBody>
          <a:bodyPr>
            <a:noAutofit/>
          </a:bodyPr>
          <a:lstStyle/>
          <a:p>
            <a:r>
              <a:rPr lang="en-US" sz="2700" b="1" dirty="0"/>
              <a:t>Design Selection for a Product </a:t>
            </a:r>
          </a:p>
          <a:p>
            <a:pPr marL="0" indent="0">
              <a:buNone/>
            </a:pPr>
            <a:r>
              <a:rPr lang="en-US" sz="2700" dirty="0"/>
              <a:t>a. The design modification of a product may result in reduced raw material requirements, increased machinability of the materials and reduced labour. b. Design is an important factor which decides the cost of the product for a specified level of performance of that product.</a:t>
            </a:r>
          </a:p>
          <a:p>
            <a:pPr marL="0" indent="0">
              <a:buNone/>
            </a:pPr>
            <a:r>
              <a:rPr lang="en-US" sz="2700" dirty="0"/>
              <a:t>Assignment 1: (Design selection for a process industry). The chief engineer of refinery operations is not satisfied with the preliminary design for storage tanks to be used as part of a plant expansion </a:t>
            </a:r>
            <a:r>
              <a:rPr lang="en-US" sz="2700" dirty="0" err="1"/>
              <a:t>programme</a:t>
            </a:r>
            <a:r>
              <a:rPr lang="en-US" sz="2700" dirty="0"/>
              <a:t>. The engineer who submitted the design was called in and asked to reconsider the overall dimensions in the light of an article in the Chemical Engineer, entitled “How to size future process vessels?” The original design submitted called for 4 tanks 5.2 m in diameter and 7 m in height. From a graph of the article, the engineer found that the present ratio of height to diameter of 1.35 is 111% of the minimum cost and that the minimum cost for a tank was when the ratio of height to diameter was 4 : 1. The cost for the tank design as originally submitted was estimated to be N900,000. What are the optimum tank dimensions if the volume remains the same as for the original design? What total savings may be expected through the redesign?</a:t>
            </a:r>
          </a:p>
        </p:txBody>
      </p:sp>
      <p:sp>
        <p:nvSpPr>
          <p:cNvPr id="2" name="Slide Number Placeholder 1">
            <a:extLst>
              <a:ext uri="{FF2B5EF4-FFF2-40B4-BE49-F238E27FC236}">
                <a16:creationId xmlns:a16="http://schemas.microsoft.com/office/drawing/2014/main" id="{EA5E3411-3025-4A39-9DE7-6DA857FBD9EF}"/>
              </a:ext>
            </a:extLst>
          </p:cNvPr>
          <p:cNvSpPr>
            <a:spLocks noGrp="1"/>
          </p:cNvSpPr>
          <p:nvPr>
            <p:ph type="sldNum" sz="quarter" idx="12"/>
          </p:nvPr>
        </p:nvSpPr>
        <p:spPr/>
        <p:txBody>
          <a:bodyPr/>
          <a:lstStyle/>
          <a:p>
            <a:fld id="{FC31E06F-B7D5-448B-A315-3B588E818438}" type="slidenum">
              <a:rPr lang="en-US" sz="2400" smtClean="0"/>
              <a:t>44</a:t>
            </a:fld>
            <a:endParaRPr lang="en-US" sz="2400" dirty="0"/>
          </a:p>
        </p:txBody>
      </p:sp>
    </p:spTree>
    <p:extLst>
      <p:ext uri="{BB962C8B-B14F-4D97-AF65-F5344CB8AC3E}">
        <p14:creationId xmlns:p14="http://schemas.microsoft.com/office/powerpoint/2010/main" val="2473427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0E538-9148-4077-B0B6-E65BEB5B9A83}"/>
              </a:ext>
            </a:extLst>
          </p:cNvPr>
          <p:cNvSpPr>
            <a:spLocks noGrp="1"/>
          </p:cNvSpPr>
          <p:nvPr>
            <p:ph idx="1"/>
          </p:nvPr>
        </p:nvSpPr>
        <p:spPr>
          <a:xfrm>
            <a:off x="838200" y="355107"/>
            <a:ext cx="10515600" cy="5821856"/>
          </a:xfrm>
        </p:spPr>
        <p:txBody>
          <a:bodyPr>
            <a:normAutofit fontScale="92500" lnSpcReduction="20000"/>
          </a:bodyPr>
          <a:lstStyle/>
          <a:p>
            <a:pPr marL="0" indent="0">
              <a:buNone/>
            </a:pPr>
            <a:r>
              <a:rPr lang="en-US" dirty="0"/>
              <a:t>Hint: (Diameter of the new design, cost of the new design and expected savings by the redesign).</a:t>
            </a:r>
          </a:p>
          <a:p>
            <a:pPr marL="0" indent="0">
              <a:buNone/>
            </a:pPr>
            <a:endParaRPr lang="en-US" dirty="0"/>
          </a:p>
          <a:p>
            <a:r>
              <a:rPr lang="en-US" b="1" dirty="0"/>
              <a:t>Process Planning /Process Modification </a:t>
            </a:r>
          </a:p>
          <a:p>
            <a:pPr>
              <a:buFont typeface="Wingdings" panose="05000000000000000000" pitchFamily="2" charset="2"/>
              <a:buChar char="v"/>
            </a:pPr>
            <a:r>
              <a:rPr lang="en-US" dirty="0"/>
              <a:t>While planning for a new component, a feasible sequence of operations with the least cost of processing is to be considered. </a:t>
            </a:r>
          </a:p>
          <a:p>
            <a:pPr>
              <a:buFont typeface="Wingdings" panose="05000000000000000000" pitchFamily="2" charset="2"/>
              <a:buChar char="v"/>
            </a:pPr>
            <a:r>
              <a:rPr lang="en-US" dirty="0"/>
              <a:t>The process sequence of a component which has been planned in the past is not static. </a:t>
            </a:r>
          </a:p>
          <a:p>
            <a:pPr>
              <a:buFont typeface="Wingdings" panose="05000000000000000000" pitchFamily="2" charset="2"/>
              <a:buChar char="v"/>
            </a:pPr>
            <a:r>
              <a:rPr lang="en-US" dirty="0"/>
              <a:t>It is always subject to modification with a view to minimize the cost of manufacturing the component. </a:t>
            </a:r>
          </a:p>
          <a:p>
            <a:pPr>
              <a:buFont typeface="Wingdings" panose="05000000000000000000" pitchFamily="2" charset="2"/>
              <a:buChar char="v"/>
            </a:pPr>
            <a:r>
              <a:rPr lang="en-US" dirty="0"/>
              <a:t>So, the objective of process planning/process modification is to identify the most economical sequence of operations to produce a component. </a:t>
            </a:r>
          </a:p>
          <a:p>
            <a:pPr marL="0" indent="0">
              <a:buNone/>
            </a:pPr>
            <a:r>
              <a:rPr lang="en-US" dirty="0"/>
              <a:t>Example: The process planning engineer of a firm listed the sequences of operations to produce a component as: (1). Turning – Milling – Shaping – Drilling (2). Turning – Milling – Drilling (3). All operations are performed with CNC machine (computer numerical controlled)</a:t>
            </a:r>
          </a:p>
        </p:txBody>
      </p:sp>
      <p:sp>
        <p:nvSpPr>
          <p:cNvPr id="2" name="Slide Number Placeholder 1">
            <a:extLst>
              <a:ext uri="{FF2B5EF4-FFF2-40B4-BE49-F238E27FC236}">
                <a16:creationId xmlns:a16="http://schemas.microsoft.com/office/drawing/2014/main" id="{A9237E04-8340-4813-B793-EB6455061E99}"/>
              </a:ext>
            </a:extLst>
          </p:cNvPr>
          <p:cNvSpPr>
            <a:spLocks noGrp="1"/>
          </p:cNvSpPr>
          <p:nvPr>
            <p:ph type="sldNum" sz="quarter" idx="12"/>
          </p:nvPr>
        </p:nvSpPr>
        <p:spPr/>
        <p:txBody>
          <a:bodyPr/>
          <a:lstStyle/>
          <a:p>
            <a:fld id="{FC31E06F-B7D5-448B-A315-3B588E818438}" type="slidenum">
              <a:rPr lang="en-US" sz="2400" smtClean="0"/>
              <a:t>45</a:t>
            </a:fld>
            <a:endParaRPr lang="en-US" sz="2400" dirty="0"/>
          </a:p>
        </p:txBody>
      </p:sp>
    </p:spTree>
    <p:extLst>
      <p:ext uri="{BB962C8B-B14F-4D97-AF65-F5344CB8AC3E}">
        <p14:creationId xmlns:p14="http://schemas.microsoft.com/office/powerpoint/2010/main" val="37983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681C0-3B0C-4255-BFF9-3CF637BD03D2}"/>
              </a:ext>
            </a:extLst>
          </p:cNvPr>
          <p:cNvSpPr>
            <a:spLocks noGrp="1"/>
          </p:cNvSpPr>
          <p:nvPr>
            <p:ph idx="1"/>
          </p:nvPr>
        </p:nvSpPr>
        <p:spPr>
          <a:xfrm>
            <a:off x="838200" y="656948"/>
            <a:ext cx="10515600" cy="5520015"/>
          </a:xfrm>
        </p:spPr>
        <p:txBody>
          <a:bodyPr/>
          <a:lstStyle/>
          <a:p>
            <a:r>
              <a:rPr lang="en-US" b="1" i="1" dirty="0">
                <a:latin typeface="Times" panose="02020603050405020304" pitchFamily="18" charset="0"/>
                <a:cs typeface="Times" panose="02020603050405020304" pitchFamily="18" charset="0"/>
              </a:rPr>
              <a:t>Economy of Exchange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Economy of exchange occurs when utilities are exchanged by two or more people.</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It is possible because consumer utilities are evaluated subjectively.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Mutual benefit in exchange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Persuasion in exchange. Salesperson</a:t>
            </a:r>
          </a:p>
          <a:p>
            <a:r>
              <a:rPr lang="en-US" b="1" i="1" dirty="0">
                <a:latin typeface="Times" panose="02020603050405020304" pitchFamily="18" charset="0"/>
                <a:cs typeface="Times" panose="02020603050405020304" pitchFamily="18" charset="0"/>
              </a:rPr>
              <a:t>Economy of Organization </a:t>
            </a:r>
          </a:p>
          <a:p>
            <a:pPr>
              <a:buFont typeface="Wingdings" panose="05000000000000000000" pitchFamily="2" charset="2"/>
              <a:buChar char="Ø"/>
            </a:pPr>
            <a:r>
              <a:rPr lang="en-US" dirty="0">
                <a:latin typeface="Times" panose="02020603050405020304" pitchFamily="18" charset="0"/>
                <a:cs typeface="Times" panose="02020603050405020304" pitchFamily="18" charset="0"/>
              </a:rPr>
              <a:t>Through organizations, ends can be attained or attained more economically by: 1. Labor saving 2. Efficiency in manufacturing or capital use</a:t>
            </a:r>
          </a:p>
        </p:txBody>
      </p:sp>
      <p:sp>
        <p:nvSpPr>
          <p:cNvPr id="2" name="Slide Number Placeholder 1">
            <a:extLst>
              <a:ext uri="{FF2B5EF4-FFF2-40B4-BE49-F238E27FC236}">
                <a16:creationId xmlns:a16="http://schemas.microsoft.com/office/drawing/2014/main" id="{0028D2EC-6213-44AC-ADF0-2F7C314CE2B2}"/>
              </a:ext>
            </a:extLst>
          </p:cNvPr>
          <p:cNvSpPr>
            <a:spLocks noGrp="1"/>
          </p:cNvSpPr>
          <p:nvPr>
            <p:ph type="sldNum" sz="quarter" idx="12"/>
          </p:nvPr>
        </p:nvSpPr>
        <p:spPr/>
        <p:txBody>
          <a:bodyPr/>
          <a:lstStyle/>
          <a:p>
            <a:fld id="{FC31E06F-B7D5-448B-A315-3B588E818438}" type="slidenum">
              <a:rPr lang="en-US" sz="2400" smtClean="0"/>
              <a:t>5</a:t>
            </a:fld>
            <a:endParaRPr lang="en-US" sz="2400" dirty="0"/>
          </a:p>
        </p:txBody>
      </p:sp>
    </p:spTree>
    <p:extLst>
      <p:ext uri="{BB962C8B-B14F-4D97-AF65-F5344CB8AC3E}">
        <p14:creationId xmlns:p14="http://schemas.microsoft.com/office/powerpoint/2010/main" val="403875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23EC4-D5F8-4224-AACA-EFFE692ADC91}"/>
              </a:ext>
            </a:extLst>
          </p:cNvPr>
          <p:cNvSpPr>
            <a:spLocks noGrp="1"/>
          </p:cNvSpPr>
          <p:nvPr>
            <p:ph idx="1"/>
          </p:nvPr>
        </p:nvSpPr>
        <p:spPr>
          <a:xfrm>
            <a:off x="838200" y="452761"/>
            <a:ext cx="10515600" cy="5724202"/>
          </a:xfrm>
        </p:spPr>
        <p:txBody>
          <a:bodyPr/>
          <a:lstStyle/>
          <a:p>
            <a:r>
              <a:rPr lang="en-US" b="1" i="1" dirty="0"/>
              <a:t>The Interest Rate </a:t>
            </a:r>
          </a:p>
          <a:p>
            <a:pPr>
              <a:buFont typeface="Wingdings" panose="05000000000000000000" pitchFamily="2" charset="2"/>
              <a:buChar char="Ø"/>
            </a:pPr>
            <a:r>
              <a:rPr lang="en-US" dirty="0"/>
              <a:t>Called also the rate of capital growth, it is the rate of gain received from an investment. </a:t>
            </a:r>
          </a:p>
          <a:p>
            <a:pPr>
              <a:buFont typeface="Wingdings" panose="05000000000000000000" pitchFamily="2" charset="2"/>
              <a:buChar char="Ø"/>
            </a:pPr>
            <a:r>
              <a:rPr lang="en-US" dirty="0"/>
              <a:t>It is expressed on an annual basis. </a:t>
            </a:r>
          </a:p>
          <a:p>
            <a:pPr>
              <a:buFont typeface="Wingdings" panose="05000000000000000000" pitchFamily="2" charset="2"/>
              <a:buChar char="Ø"/>
            </a:pPr>
            <a:r>
              <a:rPr lang="en-US" dirty="0"/>
              <a:t>For the lender, it consists, for convenience, of (1) risk of loss, (2) administrative expenses, and (3) profit or pure gain. </a:t>
            </a:r>
          </a:p>
          <a:p>
            <a:pPr>
              <a:buFont typeface="Wingdings" panose="05000000000000000000" pitchFamily="2" charset="2"/>
              <a:buChar char="Ø"/>
            </a:pPr>
            <a:r>
              <a:rPr lang="en-US" dirty="0"/>
              <a:t>For the borrower, it is the cost of using a capital for immediately meeting his or her needs.</a:t>
            </a:r>
          </a:p>
          <a:p>
            <a:r>
              <a:rPr lang="en-US" b="1" i="1" dirty="0"/>
              <a:t>The Time Value of Money (TVM) </a:t>
            </a:r>
          </a:p>
          <a:p>
            <a:pPr>
              <a:buFont typeface="Wingdings" panose="05000000000000000000" pitchFamily="2" charset="2"/>
              <a:buChar char="Ø"/>
            </a:pPr>
            <a:r>
              <a:rPr lang="en-US" dirty="0"/>
              <a:t>As a result of the earning power of money (through interest), time increases the purchasing power of money by its increase through earning</a:t>
            </a:r>
          </a:p>
        </p:txBody>
      </p:sp>
      <p:sp>
        <p:nvSpPr>
          <p:cNvPr id="2" name="Slide Number Placeholder 1">
            <a:extLst>
              <a:ext uri="{FF2B5EF4-FFF2-40B4-BE49-F238E27FC236}">
                <a16:creationId xmlns:a16="http://schemas.microsoft.com/office/drawing/2014/main" id="{DED47A04-5FED-49F7-AAAA-A9B4A8C86DB8}"/>
              </a:ext>
            </a:extLst>
          </p:cNvPr>
          <p:cNvSpPr>
            <a:spLocks noGrp="1"/>
          </p:cNvSpPr>
          <p:nvPr>
            <p:ph type="sldNum" sz="quarter" idx="12"/>
          </p:nvPr>
        </p:nvSpPr>
        <p:spPr/>
        <p:txBody>
          <a:bodyPr/>
          <a:lstStyle/>
          <a:p>
            <a:fld id="{FC31E06F-B7D5-448B-A315-3B588E818438}" type="slidenum">
              <a:rPr lang="en-US" sz="2400" smtClean="0"/>
              <a:t>6</a:t>
            </a:fld>
            <a:endParaRPr lang="en-US" sz="2400" dirty="0"/>
          </a:p>
        </p:txBody>
      </p:sp>
    </p:spTree>
    <p:extLst>
      <p:ext uri="{BB962C8B-B14F-4D97-AF65-F5344CB8AC3E}">
        <p14:creationId xmlns:p14="http://schemas.microsoft.com/office/powerpoint/2010/main" val="269825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A4913-F6F3-4816-87BB-452975453A60}"/>
              </a:ext>
            </a:extLst>
          </p:cNvPr>
          <p:cNvSpPr>
            <a:spLocks noGrp="1"/>
          </p:cNvSpPr>
          <p:nvPr>
            <p:ph idx="1"/>
          </p:nvPr>
        </p:nvSpPr>
        <p:spPr>
          <a:xfrm>
            <a:off x="838200" y="541538"/>
            <a:ext cx="10515600" cy="5635425"/>
          </a:xfrm>
        </p:spPr>
        <p:txBody>
          <a:bodyPr/>
          <a:lstStyle/>
          <a:p>
            <a:r>
              <a:rPr lang="en-US" b="1" i="1" dirty="0"/>
              <a:t>The Time Value of Money (TVM)</a:t>
            </a:r>
            <a:r>
              <a:rPr lang="en-US" dirty="0"/>
              <a:t> </a:t>
            </a:r>
          </a:p>
          <a:p>
            <a:pPr>
              <a:buFont typeface="Wingdings" panose="05000000000000000000" pitchFamily="2" charset="2"/>
              <a:buChar char="Ø"/>
            </a:pPr>
            <a:r>
              <a:rPr lang="en-US" dirty="0"/>
              <a:t>Money has a time value </a:t>
            </a:r>
          </a:p>
          <a:p>
            <a:pPr>
              <a:buFont typeface="Wingdings" panose="05000000000000000000" pitchFamily="2" charset="2"/>
              <a:buChar char="Ø"/>
            </a:pPr>
            <a:r>
              <a:rPr lang="en-US" dirty="0"/>
              <a:t>One dollar today is worth more than $1 tomorrow (exchange rate)</a:t>
            </a:r>
          </a:p>
          <a:p>
            <a:pPr>
              <a:buFont typeface="Wingdings" panose="05000000000000000000" pitchFamily="2" charset="2"/>
              <a:buChar char="Ø"/>
            </a:pPr>
            <a:r>
              <a:rPr lang="en-US" dirty="0"/>
              <a:t>Failure to pay the bills results in additional charge termed interest</a:t>
            </a:r>
          </a:p>
          <a:p>
            <a:r>
              <a:rPr lang="en-US" dirty="0"/>
              <a:t>The earning power of money </a:t>
            </a:r>
          </a:p>
          <a:p>
            <a:pPr>
              <a:buFont typeface="Wingdings" panose="05000000000000000000" pitchFamily="2" charset="2"/>
              <a:buChar char="Ø"/>
            </a:pPr>
            <a:r>
              <a:rPr lang="en-US" dirty="0"/>
              <a:t>This power is there because money can be exchanged by production tools </a:t>
            </a:r>
          </a:p>
          <a:p>
            <a:r>
              <a:rPr lang="en-US" b="1" i="1" dirty="0"/>
              <a:t>The purchasing power of money </a:t>
            </a:r>
          </a:p>
          <a:p>
            <a:pPr>
              <a:buFont typeface="Wingdings" panose="05000000000000000000" pitchFamily="2" charset="2"/>
              <a:buChar char="Ø"/>
            </a:pPr>
            <a:r>
              <a:rPr lang="en-US" dirty="0"/>
              <a:t>The prices of goods and services can go upward or downward, therefore the purchasing power of money can change with time</a:t>
            </a:r>
          </a:p>
        </p:txBody>
      </p:sp>
      <p:sp>
        <p:nvSpPr>
          <p:cNvPr id="2" name="Slide Number Placeholder 1">
            <a:extLst>
              <a:ext uri="{FF2B5EF4-FFF2-40B4-BE49-F238E27FC236}">
                <a16:creationId xmlns:a16="http://schemas.microsoft.com/office/drawing/2014/main" id="{B83E92CB-34CD-4FEE-BA22-DB9CBA57733B}"/>
              </a:ext>
            </a:extLst>
          </p:cNvPr>
          <p:cNvSpPr>
            <a:spLocks noGrp="1"/>
          </p:cNvSpPr>
          <p:nvPr>
            <p:ph type="sldNum" sz="quarter" idx="12"/>
          </p:nvPr>
        </p:nvSpPr>
        <p:spPr/>
        <p:txBody>
          <a:bodyPr/>
          <a:lstStyle/>
          <a:p>
            <a:fld id="{FC31E06F-B7D5-448B-A315-3B588E818438}" type="slidenum">
              <a:rPr lang="en-US" sz="2400" smtClean="0"/>
              <a:t>7</a:t>
            </a:fld>
            <a:endParaRPr lang="en-US" sz="2400" dirty="0"/>
          </a:p>
        </p:txBody>
      </p:sp>
    </p:spTree>
    <p:extLst>
      <p:ext uri="{BB962C8B-B14F-4D97-AF65-F5344CB8AC3E}">
        <p14:creationId xmlns:p14="http://schemas.microsoft.com/office/powerpoint/2010/main" val="146564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50FA7-C3A7-4E15-832D-C49264B2A8F5}"/>
              </a:ext>
            </a:extLst>
          </p:cNvPr>
          <p:cNvSpPr>
            <a:spLocks noGrp="1"/>
          </p:cNvSpPr>
          <p:nvPr>
            <p:ph idx="1"/>
          </p:nvPr>
        </p:nvSpPr>
        <p:spPr>
          <a:xfrm>
            <a:off x="838200" y="443883"/>
            <a:ext cx="10515600" cy="5733080"/>
          </a:xfrm>
        </p:spPr>
        <p:txBody>
          <a:bodyPr/>
          <a:lstStyle/>
          <a:p>
            <a:pPr marL="0" indent="0">
              <a:buNone/>
            </a:pPr>
            <a:r>
              <a:rPr lang="en-US" b="1" dirty="0"/>
              <a:t>Introduction to Engineering Economics</a:t>
            </a:r>
          </a:p>
          <a:p>
            <a:r>
              <a:rPr lang="en-US" dirty="0"/>
              <a:t>Efficient functioning of any business organization would enable it to provide goods/services at a lower price. </a:t>
            </a:r>
          </a:p>
          <a:p>
            <a:r>
              <a:rPr lang="en-US" dirty="0"/>
              <a:t>In the process of managing organizations, the managers at different levels should take appropriate economic decisions which will help in minimizing investment, operating and maintenance expenditures besides increasing the revenue, savings and such other gains of the organization. </a:t>
            </a:r>
          </a:p>
          <a:p>
            <a:r>
              <a:rPr lang="en-US" dirty="0"/>
              <a:t>These can be achieved through Engineering Economics which deals with the methods that enable one to make economic decisions towards minimizing costs and/or maximizing benefits to business organizations.</a:t>
            </a:r>
          </a:p>
        </p:txBody>
      </p:sp>
      <p:sp>
        <p:nvSpPr>
          <p:cNvPr id="2" name="Slide Number Placeholder 1">
            <a:extLst>
              <a:ext uri="{FF2B5EF4-FFF2-40B4-BE49-F238E27FC236}">
                <a16:creationId xmlns:a16="http://schemas.microsoft.com/office/drawing/2014/main" id="{0F7A78B1-89CD-486A-9982-B927BF47226F}"/>
              </a:ext>
            </a:extLst>
          </p:cNvPr>
          <p:cNvSpPr>
            <a:spLocks noGrp="1"/>
          </p:cNvSpPr>
          <p:nvPr>
            <p:ph type="sldNum" sz="quarter" idx="12"/>
          </p:nvPr>
        </p:nvSpPr>
        <p:spPr/>
        <p:txBody>
          <a:bodyPr/>
          <a:lstStyle/>
          <a:p>
            <a:fld id="{FC31E06F-B7D5-448B-A315-3B588E818438}" type="slidenum">
              <a:rPr lang="en-US" sz="2400" smtClean="0"/>
              <a:t>8</a:t>
            </a:fld>
            <a:endParaRPr lang="en-US" sz="2400" dirty="0"/>
          </a:p>
        </p:txBody>
      </p:sp>
    </p:spTree>
    <p:extLst>
      <p:ext uri="{BB962C8B-B14F-4D97-AF65-F5344CB8AC3E}">
        <p14:creationId xmlns:p14="http://schemas.microsoft.com/office/powerpoint/2010/main" val="335341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2D3EE-05E1-4ADD-AA51-60CB27449677}"/>
              </a:ext>
            </a:extLst>
          </p:cNvPr>
          <p:cNvSpPr>
            <a:spLocks noGrp="1"/>
          </p:cNvSpPr>
          <p:nvPr>
            <p:ph idx="1"/>
          </p:nvPr>
        </p:nvSpPr>
        <p:spPr>
          <a:xfrm>
            <a:off x="838200" y="637920"/>
            <a:ext cx="10515600" cy="5582159"/>
          </a:xfrm>
        </p:spPr>
        <p:txBody>
          <a:bodyPr>
            <a:normAutofit lnSpcReduction="10000"/>
          </a:bodyPr>
          <a:lstStyle/>
          <a:p>
            <a:r>
              <a:rPr lang="en-US" dirty="0"/>
              <a:t>Economics - is a study of economic problems of the people concerning production, consumption, exchange and distribution of wealth. </a:t>
            </a:r>
          </a:p>
          <a:p>
            <a:r>
              <a:rPr lang="en-US" dirty="0"/>
              <a:t>Economics is the science that deals with the production and consumption of goods and services and the distribution and rendering of these for human welfare. </a:t>
            </a:r>
          </a:p>
          <a:p>
            <a:r>
              <a:rPr lang="en-US" dirty="0"/>
              <a:t>The following are the economic goals. </a:t>
            </a:r>
          </a:p>
          <a:p>
            <a:pPr>
              <a:buFont typeface="Wingdings" panose="05000000000000000000" pitchFamily="2" charset="2"/>
              <a:buChar char="Ø"/>
            </a:pPr>
            <a:r>
              <a:rPr lang="en-US" dirty="0"/>
              <a:t>A high level of employment </a:t>
            </a:r>
          </a:p>
          <a:p>
            <a:pPr>
              <a:buFont typeface="Wingdings" panose="05000000000000000000" pitchFamily="2" charset="2"/>
              <a:buChar char="Ø"/>
            </a:pPr>
            <a:r>
              <a:rPr lang="en-US" dirty="0"/>
              <a:t>Price stability </a:t>
            </a:r>
          </a:p>
          <a:p>
            <a:pPr>
              <a:buFont typeface="Wingdings" panose="05000000000000000000" pitchFamily="2" charset="2"/>
              <a:buChar char="Ø"/>
            </a:pPr>
            <a:r>
              <a:rPr lang="en-US" dirty="0"/>
              <a:t>Efficiency </a:t>
            </a:r>
          </a:p>
          <a:p>
            <a:pPr>
              <a:buFont typeface="Wingdings" panose="05000000000000000000" pitchFamily="2" charset="2"/>
              <a:buChar char="Ø"/>
            </a:pPr>
            <a:r>
              <a:rPr lang="en-US" dirty="0"/>
              <a:t>An equitable distribution of income </a:t>
            </a:r>
          </a:p>
          <a:p>
            <a:pPr>
              <a:buFont typeface="Wingdings" panose="05000000000000000000" pitchFamily="2" charset="2"/>
              <a:buChar char="Ø"/>
            </a:pPr>
            <a:r>
              <a:rPr lang="en-US" dirty="0"/>
              <a:t>Growth</a:t>
            </a:r>
          </a:p>
        </p:txBody>
      </p:sp>
      <p:sp>
        <p:nvSpPr>
          <p:cNvPr id="2" name="Slide Number Placeholder 1">
            <a:extLst>
              <a:ext uri="{FF2B5EF4-FFF2-40B4-BE49-F238E27FC236}">
                <a16:creationId xmlns:a16="http://schemas.microsoft.com/office/drawing/2014/main" id="{CD55578B-3243-490E-9AA5-9989734E2E27}"/>
              </a:ext>
            </a:extLst>
          </p:cNvPr>
          <p:cNvSpPr>
            <a:spLocks noGrp="1"/>
          </p:cNvSpPr>
          <p:nvPr>
            <p:ph type="sldNum" sz="quarter" idx="12"/>
          </p:nvPr>
        </p:nvSpPr>
        <p:spPr/>
        <p:txBody>
          <a:bodyPr/>
          <a:lstStyle/>
          <a:p>
            <a:fld id="{FC31E06F-B7D5-448B-A315-3B588E818438}" type="slidenum">
              <a:rPr lang="en-US" sz="2400" smtClean="0"/>
              <a:t>9</a:t>
            </a:fld>
            <a:endParaRPr lang="en-US" sz="2400" dirty="0"/>
          </a:p>
        </p:txBody>
      </p:sp>
    </p:spTree>
    <p:extLst>
      <p:ext uri="{BB962C8B-B14F-4D97-AF65-F5344CB8AC3E}">
        <p14:creationId xmlns:p14="http://schemas.microsoft.com/office/powerpoint/2010/main" val="241152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3803</Words>
  <Application>Microsoft Office PowerPoint</Application>
  <PresentationFormat>Widescreen</PresentationFormat>
  <Paragraphs>302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Cambria Math</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Shift in Demand</vt:lpstr>
      <vt:lpstr>PowerPoint Presentation</vt:lpstr>
      <vt:lpstr>Types of Demand </vt:lpstr>
      <vt:lpstr>Elasticity of Demand  </vt:lpstr>
      <vt:lpstr>Cross Elasticity</vt:lpstr>
      <vt:lpstr>Class activity 1</vt:lpstr>
      <vt:lpstr>Production</vt:lpstr>
      <vt:lpstr>PowerPoint Presentation</vt:lpstr>
      <vt:lpstr>PowerPoint Presentation</vt:lpstr>
      <vt:lpstr>PowerPoint Presentation</vt:lpstr>
      <vt:lpstr>Elements Of Costs</vt:lpstr>
      <vt:lpstr>PowerPoint Presentation</vt:lpstr>
      <vt:lpstr>Other Costs/Revenues</vt:lpstr>
      <vt:lpstr>Cost Functions</vt:lpstr>
      <vt:lpstr>Cost Function Contd.</vt:lpstr>
      <vt:lpstr>Cubic Cost Function</vt:lpstr>
      <vt:lpstr>Class activity 2: Cost Minimization</vt:lpstr>
      <vt:lpstr>Class activity 3: Output optimization in short run</vt:lpstr>
      <vt:lpstr>Break-Even Analysis</vt:lpstr>
      <vt:lpstr>PowerPoint Presentation</vt:lpstr>
      <vt:lpstr>Elementary Economic Analysis</vt:lpstr>
      <vt:lpstr>Elementary Economic Analysis Contd.</vt:lpstr>
      <vt:lpstr>Elementary Economic Analysis Contd.</vt:lpstr>
      <vt:lpstr>Material Selection For A Product/Substitution Of Raw Material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kehinde fayemiwo</dc:creator>
  <cp:lastModifiedBy>kehinde fayemiwo</cp:lastModifiedBy>
  <cp:revision>6</cp:revision>
  <cp:lastPrinted>2022-01-19T13:28:46Z</cp:lastPrinted>
  <dcterms:created xsi:type="dcterms:W3CDTF">2022-01-17T15:28:37Z</dcterms:created>
  <dcterms:modified xsi:type="dcterms:W3CDTF">2022-03-30T21:21:56Z</dcterms:modified>
</cp:coreProperties>
</file>