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2"/>
  </p:notesMasterIdLst>
  <p:sldIdLst>
    <p:sldId id="290" r:id="rId2"/>
    <p:sldId id="339" r:id="rId3"/>
    <p:sldId id="338" r:id="rId4"/>
    <p:sldId id="291" r:id="rId5"/>
    <p:sldId id="292" r:id="rId6"/>
    <p:sldId id="293" r:id="rId7"/>
    <p:sldId id="294" r:id="rId8"/>
    <p:sldId id="295" r:id="rId9"/>
    <p:sldId id="296" r:id="rId10"/>
    <p:sldId id="297" r:id="rId11"/>
    <p:sldId id="298" r:id="rId12"/>
    <p:sldId id="299" r:id="rId13"/>
    <p:sldId id="300" r:id="rId14"/>
    <p:sldId id="301" r:id="rId15"/>
    <p:sldId id="302" r:id="rId16"/>
    <p:sldId id="303" r:id="rId17"/>
    <p:sldId id="304" r:id="rId18"/>
    <p:sldId id="305" r:id="rId19"/>
    <p:sldId id="306" r:id="rId20"/>
    <p:sldId id="307" r:id="rId21"/>
    <p:sldId id="308" r:id="rId22"/>
    <p:sldId id="309" r:id="rId23"/>
    <p:sldId id="310" r:id="rId24"/>
    <p:sldId id="311" r:id="rId25"/>
    <p:sldId id="312" r:id="rId26"/>
    <p:sldId id="313" r:id="rId27"/>
    <p:sldId id="314" r:id="rId28"/>
    <p:sldId id="315" r:id="rId29"/>
    <p:sldId id="316" r:id="rId30"/>
    <p:sldId id="317" r:id="rId31"/>
    <p:sldId id="318" r:id="rId32"/>
    <p:sldId id="319" r:id="rId33"/>
    <p:sldId id="320" r:id="rId34"/>
    <p:sldId id="321" r:id="rId35"/>
    <p:sldId id="322" r:id="rId36"/>
    <p:sldId id="323" r:id="rId37"/>
    <p:sldId id="324" r:id="rId38"/>
    <p:sldId id="325" r:id="rId39"/>
    <p:sldId id="326" r:id="rId40"/>
    <p:sldId id="327" r:id="rId41"/>
    <p:sldId id="328" r:id="rId42"/>
    <p:sldId id="329" r:id="rId43"/>
    <p:sldId id="330" r:id="rId44"/>
    <p:sldId id="331" r:id="rId45"/>
    <p:sldId id="332" r:id="rId46"/>
    <p:sldId id="333" r:id="rId47"/>
    <p:sldId id="334" r:id="rId48"/>
    <p:sldId id="335" r:id="rId49"/>
    <p:sldId id="336" r:id="rId50"/>
    <p:sldId id="337"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563" autoAdjust="0"/>
  </p:normalViewPr>
  <p:slideViewPr>
    <p:cSldViewPr snapToGrid="0">
      <p:cViewPr varScale="1">
        <p:scale>
          <a:sx n="46" d="100"/>
          <a:sy n="46" d="100"/>
        </p:scale>
        <p:origin x="-768"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88"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89"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90"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91"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92"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93"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3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104863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1048634" name="Date Placeholder 3"/>
          <p:cNvSpPr>
            <a:spLocks noGrp="1"/>
          </p:cNvSpPr>
          <p:nvPr>
            <p:ph type="dt" sz="half" idx="10"/>
          </p:nvPr>
        </p:nvSpPr>
        <p:spPr/>
        <p:txBody>
          <a:bodyPr/>
          <a:lstStyle/>
          <a:p>
            <a:fld id="{F1DB9605-8863-4F1B-A937-D36A7D6CA6A2}" type="datetimeFigureOut">
              <a:rPr lang="en-GB" smtClean="0"/>
              <a:pPr/>
              <a:t>06/05/2019</a:t>
            </a:fld>
            <a:endParaRPr lang="en-GB"/>
          </a:p>
        </p:txBody>
      </p:sp>
      <p:sp>
        <p:nvSpPr>
          <p:cNvPr id="1048635" name="Footer Placeholder 4"/>
          <p:cNvSpPr>
            <a:spLocks noGrp="1"/>
          </p:cNvSpPr>
          <p:nvPr>
            <p:ph type="ftr" sz="quarter" idx="11"/>
          </p:nvPr>
        </p:nvSpPr>
        <p:spPr/>
        <p:txBody>
          <a:bodyPr/>
          <a:lstStyle/>
          <a:p>
            <a:endParaRPr lang="en-GB"/>
          </a:p>
        </p:txBody>
      </p:sp>
      <p:sp>
        <p:nvSpPr>
          <p:cNvPr id="1048636" name="Slide Number Placeholder 5"/>
          <p:cNvSpPr>
            <a:spLocks noGrp="1"/>
          </p:cNvSpPr>
          <p:nvPr>
            <p:ph type="sldNum" sz="quarter" idx="12"/>
          </p:nvPr>
        </p:nvSpPr>
        <p:spPr/>
        <p:txBody>
          <a:bodyPr/>
          <a:lstStyle/>
          <a:p>
            <a:fld id="{1A263E84-A927-4EAE-8BB6-00ED529DA82C}"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77" name="Title 1"/>
          <p:cNvSpPr>
            <a:spLocks noGrp="1"/>
          </p:cNvSpPr>
          <p:nvPr>
            <p:ph type="title"/>
          </p:nvPr>
        </p:nvSpPr>
        <p:spPr/>
        <p:txBody>
          <a:bodyPr/>
          <a:lstStyle/>
          <a:p>
            <a:r>
              <a:rPr lang="en-US" smtClean="0"/>
              <a:t>Click to edit Master title style</a:t>
            </a:r>
            <a:endParaRPr lang="en-GB"/>
          </a:p>
        </p:txBody>
      </p:sp>
      <p:sp>
        <p:nvSpPr>
          <p:cNvPr id="1048778"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1048779" name="Date Placeholder 3"/>
          <p:cNvSpPr>
            <a:spLocks noGrp="1"/>
          </p:cNvSpPr>
          <p:nvPr>
            <p:ph type="dt" sz="half" idx="10"/>
          </p:nvPr>
        </p:nvSpPr>
        <p:spPr/>
        <p:txBody>
          <a:bodyPr/>
          <a:lstStyle/>
          <a:p>
            <a:fld id="{F1DB9605-8863-4F1B-A937-D36A7D6CA6A2}" type="datetimeFigureOut">
              <a:rPr lang="en-GB" smtClean="0"/>
              <a:pPr/>
              <a:t>06/05/2019</a:t>
            </a:fld>
            <a:endParaRPr lang="en-GB"/>
          </a:p>
        </p:txBody>
      </p:sp>
      <p:sp>
        <p:nvSpPr>
          <p:cNvPr id="1048780" name="Footer Placeholder 4"/>
          <p:cNvSpPr>
            <a:spLocks noGrp="1"/>
          </p:cNvSpPr>
          <p:nvPr>
            <p:ph type="ftr" sz="quarter" idx="11"/>
          </p:nvPr>
        </p:nvSpPr>
        <p:spPr/>
        <p:txBody>
          <a:bodyPr/>
          <a:lstStyle/>
          <a:p>
            <a:endParaRPr lang="en-GB"/>
          </a:p>
        </p:txBody>
      </p:sp>
      <p:sp>
        <p:nvSpPr>
          <p:cNvPr id="1048781" name="Slide Number Placeholder 5"/>
          <p:cNvSpPr>
            <a:spLocks noGrp="1"/>
          </p:cNvSpPr>
          <p:nvPr>
            <p:ph type="sldNum" sz="quarter" idx="12"/>
          </p:nvPr>
        </p:nvSpPr>
        <p:spPr/>
        <p:txBody>
          <a:bodyPr/>
          <a:lstStyle/>
          <a:p>
            <a:fld id="{1A263E84-A927-4EAE-8BB6-00ED529DA82C}"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58"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1048759"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1048760" name="Date Placeholder 3"/>
          <p:cNvSpPr>
            <a:spLocks noGrp="1"/>
          </p:cNvSpPr>
          <p:nvPr>
            <p:ph type="dt" sz="half" idx="10"/>
          </p:nvPr>
        </p:nvSpPr>
        <p:spPr/>
        <p:txBody>
          <a:bodyPr/>
          <a:lstStyle/>
          <a:p>
            <a:fld id="{F1DB9605-8863-4F1B-A937-D36A7D6CA6A2}" type="datetimeFigureOut">
              <a:rPr lang="en-GB" smtClean="0"/>
              <a:pPr/>
              <a:t>06/05/2019</a:t>
            </a:fld>
            <a:endParaRPr lang="en-GB"/>
          </a:p>
        </p:txBody>
      </p:sp>
      <p:sp>
        <p:nvSpPr>
          <p:cNvPr id="1048761" name="Footer Placeholder 4"/>
          <p:cNvSpPr>
            <a:spLocks noGrp="1"/>
          </p:cNvSpPr>
          <p:nvPr>
            <p:ph type="ftr" sz="quarter" idx="11"/>
          </p:nvPr>
        </p:nvSpPr>
        <p:spPr/>
        <p:txBody>
          <a:bodyPr/>
          <a:lstStyle/>
          <a:p>
            <a:endParaRPr lang="en-GB"/>
          </a:p>
        </p:txBody>
      </p:sp>
      <p:sp>
        <p:nvSpPr>
          <p:cNvPr id="1048762" name="Slide Number Placeholder 5"/>
          <p:cNvSpPr>
            <a:spLocks noGrp="1"/>
          </p:cNvSpPr>
          <p:nvPr>
            <p:ph type="sldNum" sz="quarter" idx="12"/>
          </p:nvPr>
        </p:nvSpPr>
        <p:spPr/>
        <p:txBody>
          <a:bodyPr/>
          <a:lstStyle/>
          <a:p>
            <a:fld id="{1A263E84-A927-4EAE-8BB6-00ED529DA82C}"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1" name="Title 1"/>
          <p:cNvSpPr>
            <a:spLocks noGrp="1"/>
          </p:cNvSpPr>
          <p:nvPr>
            <p:ph type="title"/>
          </p:nvPr>
        </p:nvSpPr>
        <p:spPr/>
        <p:txBody>
          <a:bodyPr/>
          <a:lstStyle/>
          <a:p>
            <a:r>
              <a:rPr lang="en-US" smtClean="0"/>
              <a:t>Click to edit Master title style</a:t>
            </a:r>
            <a:endParaRPr lang="en-GB"/>
          </a:p>
        </p:txBody>
      </p:sp>
      <p:sp>
        <p:nvSpPr>
          <p:cNvPr id="1048582"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1048583" name="Date Placeholder 3"/>
          <p:cNvSpPr>
            <a:spLocks noGrp="1"/>
          </p:cNvSpPr>
          <p:nvPr>
            <p:ph type="dt" sz="half" idx="10"/>
          </p:nvPr>
        </p:nvSpPr>
        <p:spPr/>
        <p:txBody>
          <a:bodyPr/>
          <a:lstStyle/>
          <a:p>
            <a:fld id="{F1DB9605-8863-4F1B-A937-D36A7D6CA6A2}" type="datetimeFigureOut">
              <a:rPr lang="en-GB" smtClean="0"/>
              <a:pPr/>
              <a:t>06/05/2019</a:t>
            </a:fld>
            <a:endParaRPr lang="en-GB"/>
          </a:p>
        </p:txBody>
      </p:sp>
      <p:sp>
        <p:nvSpPr>
          <p:cNvPr id="1048584" name="Footer Placeholder 4"/>
          <p:cNvSpPr>
            <a:spLocks noGrp="1"/>
          </p:cNvSpPr>
          <p:nvPr>
            <p:ph type="ftr" sz="quarter" idx="11"/>
          </p:nvPr>
        </p:nvSpPr>
        <p:spPr/>
        <p:txBody>
          <a:bodyPr/>
          <a:lstStyle/>
          <a:p>
            <a:endParaRPr lang="en-GB"/>
          </a:p>
        </p:txBody>
      </p:sp>
      <p:sp>
        <p:nvSpPr>
          <p:cNvPr id="1048585" name="Slide Number Placeholder 5"/>
          <p:cNvSpPr>
            <a:spLocks noGrp="1"/>
          </p:cNvSpPr>
          <p:nvPr>
            <p:ph type="sldNum" sz="quarter" idx="12"/>
          </p:nvPr>
        </p:nvSpPr>
        <p:spPr/>
        <p:txBody>
          <a:bodyPr/>
          <a:lstStyle/>
          <a:p>
            <a:fld id="{1A263E84-A927-4EAE-8BB6-00ED529DA82C}"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77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104877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1048774" name="Date Placeholder 3"/>
          <p:cNvSpPr>
            <a:spLocks noGrp="1"/>
          </p:cNvSpPr>
          <p:nvPr>
            <p:ph type="dt" sz="half" idx="10"/>
          </p:nvPr>
        </p:nvSpPr>
        <p:spPr/>
        <p:txBody>
          <a:bodyPr/>
          <a:lstStyle/>
          <a:p>
            <a:fld id="{F1DB9605-8863-4F1B-A937-D36A7D6CA6A2}" type="datetimeFigureOut">
              <a:rPr lang="en-GB" smtClean="0"/>
              <a:pPr/>
              <a:t>06/05/2019</a:t>
            </a:fld>
            <a:endParaRPr lang="en-GB"/>
          </a:p>
        </p:txBody>
      </p:sp>
      <p:sp>
        <p:nvSpPr>
          <p:cNvPr id="1048775" name="Footer Placeholder 4"/>
          <p:cNvSpPr>
            <a:spLocks noGrp="1"/>
          </p:cNvSpPr>
          <p:nvPr>
            <p:ph type="ftr" sz="quarter" idx="11"/>
          </p:nvPr>
        </p:nvSpPr>
        <p:spPr/>
        <p:txBody>
          <a:bodyPr/>
          <a:lstStyle/>
          <a:p>
            <a:endParaRPr lang="en-GB"/>
          </a:p>
        </p:txBody>
      </p:sp>
      <p:sp>
        <p:nvSpPr>
          <p:cNvPr id="1048776" name="Slide Number Placeholder 5"/>
          <p:cNvSpPr>
            <a:spLocks noGrp="1"/>
          </p:cNvSpPr>
          <p:nvPr>
            <p:ph type="sldNum" sz="quarter" idx="12"/>
          </p:nvPr>
        </p:nvSpPr>
        <p:spPr/>
        <p:txBody>
          <a:bodyPr/>
          <a:lstStyle/>
          <a:p>
            <a:fld id="{1A263E84-A927-4EAE-8BB6-00ED529DA82C}"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40" name="Title 1"/>
          <p:cNvSpPr>
            <a:spLocks noGrp="1"/>
          </p:cNvSpPr>
          <p:nvPr>
            <p:ph type="title"/>
          </p:nvPr>
        </p:nvSpPr>
        <p:spPr/>
        <p:txBody>
          <a:bodyPr/>
          <a:lstStyle/>
          <a:p>
            <a:r>
              <a:rPr lang="en-US" smtClean="0"/>
              <a:t>Click to edit Master title style</a:t>
            </a:r>
            <a:endParaRPr lang="en-GB"/>
          </a:p>
        </p:txBody>
      </p:sp>
      <p:sp>
        <p:nvSpPr>
          <p:cNvPr id="1048741"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1048742"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1048743" name="Date Placeholder 4"/>
          <p:cNvSpPr>
            <a:spLocks noGrp="1"/>
          </p:cNvSpPr>
          <p:nvPr>
            <p:ph type="dt" sz="half" idx="10"/>
          </p:nvPr>
        </p:nvSpPr>
        <p:spPr/>
        <p:txBody>
          <a:bodyPr/>
          <a:lstStyle/>
          <a:p>
            <a:fld id="{F1DB9605-8863-4F1B-A937-D36A7D6CA6A2}" type="datetimeFigureOut">
              <a:rPr lang="en-GB" smtClean="0"/>
              <a:pPr/>
              <a:t>06/05/2019</a:t>
            </a:fld>
            <a:endParaRPr lang="en-GB"/>
          </a:p>
        </p:txBody>
      </p:sp>
      <p:sp>
        <p:nvSpPr>
          <p:cNvPr id="1048744" name="Footer Placeholder 5"/>
          <p:cNvSpPr>
            <a:spLocks noGrp="1"/>
          </p:cNvSpPr>
          <p:nvPr>
            <p:ph type="ftr" sz="quarter" idx="11"/>
          </p:nvPr>
        </p:nvSpPr>
        <p:spPr/>
        <p:txBody>
          <a:bodyPr/>
          <a:lstStyle/>
          <a:p>
            <a:endParaRPr lang="en-GB"/>
          </a:p>
        </p:txBody>
      </p:sp>
      <p:sp>
        <p:nvSpPr>
          <p:cNvPr id="1048745" name="Slide Number Placeholder 6"/>
          <p:cNvSpPr>
            <a:spLocks noGrp="1"/>
          </p:cNvSpPr>
          <p:nvPr>
            <p:ph type="sldNum" sz="quarter" idx="12"/>
          </p:nvPr>
        </p:nvSpPr>
        <p:spPr/>
        <p:txBody>
          <a:bodyPr/>
          <a:lstStyle/>
          <a:p>
            <a:fld id="{1A263E84-A927-4EAE-8BB6-00ED529DA82C}"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46"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1048747"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48748"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1048749"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48750"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1048751" name="Date Placeholder 6"/>
          <p:cNvSpPr>
            <a:spLocks noGrp="1"/>
          </p:cNvSpPr>
          <p:nvPr>
            <p:ph type="dt" sz="half" idx="10"/>
          </p:nvPr>
        </p:nvSpPr>
        <p:spPr/>
        <p:txBody>
          <a:bodyPr/>
          <a:lstStyle/>
          <a:p>
            <a:fld id="{F1DB9605-8863-4F1B-A937-D36A7D6CA6A2}" type="datetimeFigureOut">
              <a:rPr lang="en-GB" smtClean="0"/>
              <a:pPr/>
              <a:t>06/05/2019</a:t>
            </a:fld>
            <a:endParaRPr lang="en-GB"/>
          </a:p>
        </p:txBody>
      </p:sp>
      <p:sp>
        <p:nvSpPr>
          <p:cNvPr id="1048752" name="Footer Placeholder 7"/>
          <p:cNvSpPr>
            <a:spLocks noGrp="1"/>
          </p:cNvSpPr>
          <p:nvPr>
            <p:ph type="ftr" sz="quarter" idx="11"/>
          </p:nvPr>
        </p:nvSpPr>
        <p:spPr/>
        <p:txBody>
          <a:bodyPr/>
          <a:lstStyle/>
          <a:p>
            <a:endParaRPr lang="en-GB"/>
          </a:p>
        </p:txBody>
      </p:sp>
      <p:sp>
        <p:nvSpPr>
          <p:cNvPr id="1048753" name="Slide Number Placeholder 8"/>
          <p:cNvSpPr>
            <a:spLocks noGrp="1"/>
          </p:cNvSpPr>
          <p:nvPr>
            <p:ph type="sldNum" sz="quarter" idx="12"/>
          </p:nvPr>
        </p:nvSpPr>
        <p:spPr/>
        <p:txBody>
          <a:bodyPr/>
          <a:lstStyle/>
          <a:p>
            <a:fld id="{1A263E84-A927-4EAE-8BB6-00ED529DA82C}"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754" name="Title 1"/>
          <p:cNvSpPr>
            <a:spLocks noGrp="1"/>
          </p:cNvSpPr>
          <p:nvPr>
            <p:ph type="title"/>
          </p:nvPr>
        </p:nvSpPr>
        <p:spPr/>
        <p:txBody>
          <a:bodyPr/>
          <a:lstStyle/>
          <a:p>
            <a:r>
              <a:rPr lang="en-US" smtClean="0"/>
              <a:t>Click to edit Master title style</a:t>
            </a:r>
            <a:endParaRPr lang="en-GB"/>
          </a:p>
        </p:txBody>
      </p:sp>
      <p:sp>
        <p:nvSpPr>
          <p:cNvPr id="1048755" name="Date Placeholder 2"/>
          <p:cNvSpPr>
            <a:spLocks noGrp="1"/>
          </p:cNvSpPr>
          <p:nvPr>
            <p:ph type="dt" sz="half" idx="10"/>
          </p:nvPr>
        </p:nvSpPr>
        <p:spPr/>
        <p:txBody>
          <a:bodyPr/>
          <a:lstStyle/>
          <a:p>
            <a:fld id="{F1DB9605-8863-4F1B-A937-D36A7D6CA6A2}" type="datetimeFigureOut">
              <a:rPr lang="en-GB" smtClean="0"/>
              <a:pPr/>
              <a:t>06/05/2019</a:t>
            </a:fld>
            <a:endParaRPr lang="en-GB"/>
          </a:p>
        </p:txBody>
      </p:sp>
      <p:sp>
        <p:nvSpPr>
          <p:cNvPr id="1048756" name="Footer Placeholder 3"/>
          <p:cNvSpPr>
            <a:spLocks noGrp="1"/>
          </p:cNvSpPr>
          <p:nvPr>
            <p:ph type="ftr" sz="quarter" idx="11"/>
          </p:nvPr>
        </p:nvSpPr>
        <p:spPr/>
        <p:txBody>
          <a:bodyPr/>
          <a:lstStyle/>
          <a:p>
            <a:endParaRPr lang="en-GB"/>
          </a:p>
        </p:txBody>
      </p:sp>
      <p:sp>
        <p:nvSpPr>
          <p:cNvPr id="1048757" name="Slide Number Placeholder 4"/>
          <p:cNvSpPr>
            <a:spLocks noGrp="1"/>
          </p:cNvSpPr>
          <p:nvPr>
            <p:ph type="sldNum" sz="quarter" idx="12"/>
          </p:nvPr>
        </p:nvSpPr>
        <p:spPr/>
        <p:txBody>
          <a:bodyPr/>
          <a:lstStyle/>
          <a:p>
            <a:fld id="{1A263E84-A927-4EAE-8BB6-00ED529DA82C}"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763" name="Date Placeholder 1"/>
          <p:cNvSpPr>
            <a:spLocks noGrp="1"/>
          </p:cNvSpPr>
          <p:nvPr>
            <p:ph type="dt" sz="half" idx="10"/>
          </p:nvPr>
        </p:nvSpPr>
        <p:spPr/>
        <p:txBody>
          <a:bodyPr/>
          <a:lstStyle/>
          <a:p>
            <a:fld id="{F1DB9605-8863-4F1B-A937-D36A7D6CA6A2}" type="datetimeFigureOut">
              <a:rPr lang="en-GB" smtClean="0"/>
              <a:pPr/>
              <a:t>06/05/2019</a:t>
            </a:fld>
            <a:endParaRPr lang="en-GB"/>
          </a:p>
        </p:txBody>
      </p:sp>
      <p:sp>
        <p:nvSpPr>
          <p:cNvPr id="1048764" name="Footer Placeholder 2"/>
          <p:cNvSpPr>
            <a:spLocks noGrp="1"/>
          </p:cNvSpPr>
          <p:nvPr>
            <p:ph type="ftr" sz="quarter" idx="11"/>
          </p:nvPr>
        </p:nvSpPr>
        <p:spPr/>
        <p:txBody>
          <a:bodyPr/>
          <a:lstStyle/>
          <a:p>
            <a:endParaRPr lang="en-GB"/>
          </a:p>
        </p:txBody>
      </p:sp>
      <p:sp>
        <p:nvSpPr>
          <p:cNvPr id="1048765" name="Slide Number Placeholder 3"/>
          <p:cNvSpPr>
            <a:spLocks noGrp="1"/>
          </p:cNvSpPr>
          <p:nvPr>
            <p:ph type="sldNum" sz="quarter" idx="12"/>
          </p:nvPr>
        </p:nvSpPr>
        <p:spPr/>
        <p:txBody>
          <a:bodyPr/>
          <a:lstStyle/>
          <a:p>
            <a:fld id="{1A263E84-A927-4EAE-8BB6-00ED529DA82C}"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8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104878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104878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1048785" name="Date Placeholder 4"/>
          <p:cNvSpPr>
            <a:spLocks noGrp="1"/>
          </p:cNvSpPr>
          <p:nvPr>
            <p:ph type="dt" sz="half" idx="10"/>
          </p:nvPr>
        </p:nvSpPr>
        <p:spPr/>
        <p:txBody>
          <a:bodyPr/>
          <a:lstStyle/>
          <a:p>
            <a:fld id="{F1DB9605-8863-4F1B-A937-D36A7D6CA6A2}" type="datetimeFigureOut">
              <a:rPr lang="en-GB" smtClean="0"/>
              <a:pPr/>
              <a:t>06/05/2019</a:t>
            </a:fld>
            <a:endParaRPr lang="en-GB"/>
          </a:p>
        </p:txBody>
      </p:sp>
      <p:sp>
        <p:nvSpPr>
          <p:cNvPr id="1048786" name="Footer Placeholder 5"/>
          <p:cNvSpPr>
            <a:spLocks noGrp="1"/>
          </p:cNvSpPr>
          <p:nvPr>
            <p:ph type="ftr" sz="quarter" idx="11"/>
          </p:nvPr>
        </p:nvSpPr>
        <p:spPr/>
        <p:txBody>
          <a:bodyPr/>
          <a:lstStyle/>
          <a:p>
            <a:endParaRPr lang="en-GB"/>
          </a:p>
        </p:txBody>
      </p:sp>
      <p:sp>
        <p:nvSpPr>
          <p:cNvPr id="1048787" name="Slide Number Placeholder 6"/>
          <p:cNvSpPr>
            <a:spLocks noGrp="1"/>
          </p:cNvSpPr>
          <p:nvPr>
            <p:ph type="sldNum" sz="quarter" idx="12"/>
          </p:nvPr>
        </p:nvSpPr>
        <p:spPr/>
        <p:txBody>
          <a:bodyPr/>
          <a:lstStyle/>
          <a:p>
            <a:fld id="{1A263E84-A927-4EAE-8BB6-00ED529DA82C}"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766"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1048767"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1048768"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1048769" name="Date Placeholder 4"/>
          <p:cNvSpPr>
            <a:spLocks noGrp="1"/>
          </p:cNvSpPr>
          <p:nvPr>
            <p:ph type="dt" sz="half" idx="10"/>
          </p:nvPr>
        </p:nvSpPr>
        <p:spPr/>
        <p:txBody>
          <a:bodyPr/>
          <a:lstStyle/>
          <a:p>
            <a:fld id="{F1DB9605-8863-4F1B-A937-D36A7D6CA6A2}" type="datetimeFigureOut">
              <a:rPr lang="en-GB" smtClean="0"/>
              <a:pPr/>
              <a:t>06/05/2019</a:t>
            </a:fld>
            <a:endParaRPr lang="en-GB"/>
          </a:p>
        </p:txBody>
      </p:sp>
      <p:sp>
        <p:nvSpPr>
          <p:cNvPr id="1048770" name="Footer Placeholder 5"/>
          <p:cNvSpPr>
            <a:spLocks noGrp="1"/>
          </p:cNvSpPr>
          <p:nvPr>
            <p:ph type="ftr" sz="quarter" idx="11"/>
          </p:nvPr>
        </p:nvSpPr>
        <p:spPr/>
        <p:txBody>
          <a:bodyPr/>
          <a:lstStyle/>
          <a:p>
            <a:endParaRPr lang="en-GB"/>
          </a:p>
        </p:txBody>
      </p:sp>
      <p:sp>
        <p:nvSpPr>
          <p:cNvPr id="1048771" name="Slide Number Placeholder 6"/>
          <p:cNvSpPr>
            <a:spLocks noGrp="1"/>
          </p:cNvSpPr>
          <p:nvPr>
            <p:ph type="sldNum" sz="quarter" idx="12"/>
          </p:nvPr>
        </p:nvSpPr>
        <p:spPr/>
        <p:txBody>
          <a:bodyPr/>
          <a:lstStyle/>
          <a:p>
            <a:fld id="{1A263E84-A927-4EAE-8BB6-00ED529DA82C}"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alphaModFix amt="5000"/>
            <a:lum/>
          </a:blip>
          <a:srcRect/>
          <a:stretch>
            <a:fillRect t="-9000" b="-9000"/>
          </a:stretch>
        </a:blipFill>
        <a:effectLst/>
      </p:bgPr>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1048577"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1048578"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DB9605-8863-4F1B-A937-D36A7D6CA6A2}" type="datetimeFigureOut">
              <a:rPr lang="en-GB" smtClean="0"/>
              <a:pPr/>
              <a:t>06/05/2019</a:t>
            </a:fld>
            <a:endParaRPr lang="en-GB"/>
          </a:p>
        </p:txBody>
      </p:sp>
      <p:sp>
        <p:nvSpPr>
          <p:cNvPr id="1048579"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1048580"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263E84-A927-4EAE-8BB6-00ED529DA82C}"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2" name="Picture 3"/>
          <p:cNvPicPr>
            <a:picLocks noChangeAspect="1"/>
          </p:cNvPicPr>
          <p:nvPr/>
        </p:nvPicPr>
        <p:blipFill>
          <a:blip r:embed="rId2" cstate="print"/>
          <a:stretch>
            <a:fillRect/>
          </a:stretch>
        </p:blipFill>
        <p:spPr>
          <a:xfrm>
            <a:off x="3575304" y="4080867"/>
            <a:ext cx="5351526" cy="2508528"/>
          </a:xfrm>
          <a:prstGeom prst="rect">
            <a:avLst/>
          </a:prstGeom>
        </p:spPr>
      </p:pic>
      <p:sp>
        <p:nvSpPr>
          <p:cNvPr id="1048637" name="Title 1"/>
          <p:cNvSpPr>
            <a:spLocks noGrp="1"/>
          </p:cNvSpPr>
          <p:nvPr>
            <p:ph type="ctrTitle"/>
          </p:nvPr>
        </p:nvSpPr>
        <p:spPr>
          <a:xfrm>
            <a:off x="1348196" y="429310"/>
            <a:ext cx="9144000" cy="2387600"/>
          </a:xfrm>
        </p:spPr>
        <p:txBody>
          <a:bodyPr>
            <a:normAutofit/>
          </a:bodyPr>
          <a:lstStyle/>
          <a:p>
            <a:r>
              <a:rPr lang="en-GB" sz="13800" b="1" dirty="0" smtClean="0">
                <a:latin typeface="Berlin Sans FB" panose="020E0602020502020306" pitchFamily="34" charset="0"/>
              </a:rPr>
              <a:t>CVE 511</a:t>
            </a:r>
            <a:endParaRPr lang="en-GB" sz="13800" b="1" dirty="0">
              <a:latin typeface="Berlin Sans FB" panose="020E0602020502020306" pitchFamily="34" charset="0"/>
            </a:endParaRPr>
          </a:p>
        </p:txBody>
      </p:sp>
      <p:sp>
        <p:nvSpPr>
          <p:cNvPr id="1048638" name="Subtitle 2"/>
          <p:cNvSpPr>
            <a:spLocks noGrp="1"/>
          </p:cNvSpPr>
          <p:nvPr>
            <p:ph type="subTitle" idx="1"/>
          </p:nvPr>
        </p:nvSpPr>
        <p:spPr>
          <a:xfrm>
            <a:off x="1588226" y="2965678"/>
            <a:ext cx="9144000" cy="817652"/>
          </a:xfrm>
        </p:spPr>
        <p:txBody>
          <a:bodyPr>
            <a:normAutofit fontScale="97727"/>
          </a:bodyPr>
          <a:lstStyle/>
          <a:p>
            <a:r>
              <a:rPr lang="en-GB" sz="4400" b="1" dirty="0" smtClean="0">
                <a:latin typeface="Berlin Sans FB" panose="020E0602020502020306" pitchFamily="34" charset="0"/>
              </a:rPr>
              <a:t>INDUSTRIAL ECONOMICS</a:t>
            </a:r>
            <a:endParaRPr lang="en-GB" sz="4400" b="1" dirty="0">
              <a:latin typeface="Berlin Sans FB" panose="020E0602020502020306"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Title 1"/>
          <p:cNvSpPr>
            <a:spLocks noGrp="1"/>
          </p:cNvSpPr>
          <p:nvPr>
            <p:ph type="title"/>
          </p:nvPr>
        </p:nvSpPr>
        <p:spPr/>
        <p:txBody>
          <a:bodyPr/>
          <a:lstStyle/>
          <a:p>
            <a:r>
              <a:rPr lang="en-GB" dirty="0" smtClean="0"/>
              <a:t>Shift in Demand</a:t>
            </a:r>
            <a:endParaRPr lang="en-GB" dirty="0"/>
          </a:p>
        </p:txBody>
      </p:sp>
      <p:sp>
        <p:nvSpPr>
          <p:cNvPr id="1048597" name="Content Placeholder 2"/>
          <p:cNvSpPr>
            <a:spLocks noGrp="1"/>
          </p:cNvSpPr>
          <p:nvPr>
            <p:ph idx="1"/>
          </p:nvPr>
        </p:nvSpPr>
        <p:spPr>
          <a:xfrm>
            <a:off x="838200" y="1455510"/>
            <a:ext cx="10515600" cy="4351338"/>
          </a:xfrm>
        </p:spPr>
        <p:txBody>
          <a:bodyPr/>
          <a:lstStyle/>
          <a:p>
            <a:pPr algn="just"/>
            <a:r>
              <a:rPr lang="en-GB" dirty="0" smtClean="0"/>
              <a:t>A shift in demand curve occurs when the determinants of demand change. When taste and preferences and income are altered, the basic relationship between price and quantity demanded changes (shifts). The shift in the entire demand curve upward and is called increase in demand because more of the commodity is demanded at that price. A downward shift is called decrease in demand.</a:t>
            </a:r>
            <a:endParaRPr lang="en-GB" dirty="0"/>
          </a:p>
        </p:txBody>
      </p:sp>
      <p:cxnSp>
        <p:nvCxnSpPr>
          <p:cNvPr id="3145731" name="Straight Connector 4"/>
          <p:cNvCxnSpPr>
            <a:cxnSpLocks/>
          </p:cNvCxnSpPr>
          <p:nvPr/>
        </p:nvCxnSpPr>
        <p:spPr>
          <a:xfrm>
            <a:off x="2460171" y="4180114"/>
            <a:ext cx="0" cy="22424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32" name="Straight Connector 6"/>
          <p:cNvCxnSpPr>
            <a:cxnSpLocks/>
          </p:cNvCxnSpPr>
          <p:nvPr/>
        </p:nvCxnSpPr>
        <p:spPr>
          <a:xfrm>
            <a:off x="2460171" y="6422571"/>
            <a:ext cx="2743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33" name="Straight Connector 8"/>
          <p:cNvCxnSpPr>
            <a:cxnSpLocks/>
          </p:cNvCxnSpPr>
          <p:nvPr/>
        </p:nvCxnSpPr>
        <p:spPr>
          <a:xfrm>
            <a:off x="2830286" y="4506686"/>
            <a:ext cx="1959428" cy="13001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34" name="Straight Connector 9"/>
          <p:cNvCxnSpPr>
            <a:cxnSpLocks/>
          </p:cNvCxnSpPr>
          <p:nvPr/>
        </p:nvCxnSpPr>
        <p:spPr>
          <a:xfrm>
            <a:off x="2634348" y="4920340"/>
            <a:ext cx="1959428" cy="13001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35" name="Straight Connector 10"/>
          <p:cNvCxnSpPr>
            <a:cxnSpLocks/>
          </p:cNvCxnSpPr>
          <p:nvPr/>
        </p:nvCxnSpPr>
        <p:spPr>
          <a:xfrm>
            <a:off x="3113322" y="4136577"/>
            <a:ext cx="1959428" cy="13001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36" name="Straight Arrow Connector 14"/>
          <p:cNvCxnSpPr>
            <a:cxnSpLocks/>
          </p:cNvCxnSpPr>
          <p:nvPr/>
        </p:nvCxnSpPr>
        <p:spPr>
          <a:xfrm flipV="1">
            <a:off x="3810000" y="4800600"/>
            <a:ext cx="179070" cy="2400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45737" name="Straight Arrow Connector 16"/>
          <p:cNvCxnSpPr>
            <a:cxnSpLocks/>
          </p:cNvCxnSpPr>
          <p:nvPr/>
        </p:nvCxnSpPr>
        <p:spPr>
          <a:xfrm flipH="1">
            <a:off x="3509010" y="5202487"/>
            <a:ext cx="185062" cy="24102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8598" name="TextBox 18"/>
          <p:cNvSpPr txBox="1"/>
          <p:nvPr/>
        </p:nvSpPr>
        <p:spPr>
          <a:xfrm>
            <a:off x="2775045" y="3944886"/>
            <a:ext cx="397329" cy="374776"/>
          </a:xfrm>
          <a:prstGeom prst="rect">
            <a:avLst/>
          </a:prstGeom>
          <a:noFill/>
        </p:spPr>
        <p:txBody>
          <a:bodyPr wrap="square" rtlCol="0">
            <a:spAutoFit/>
          </a:bodyPr>
          <a:lstStyle/>
          <a:p>
            <a:r>
              <a:rPr lang="en-GB" sz="1200" dirty="0" smtClean="0"/>
              <a:t>D</a:t>
            </a:r>
            <a:r>
              <a:rPr lang="en-GB" sz="1200" baseline="-25000" dirty="0" smtClean="0"/>
              <a:t>1</a:t>
            </a:r>
            <a:endParaRPr lang="en-GB" sz="1200" baseline="-25000" dirty="0"/>
          </a:p>
        </p:txBody>
      </p:sp>
      <p:sp>
        <p:nvSpPr>
          <p:cNvPr id="1048599" name="TextBox 19"/>
          <p:cNvSpPr txBox="1"/>
          <p:nvPr/>
        </p:nvSpPr>
        <p:spPr>
          <a:xfrm>
            <a:off x="5048261" y="5379971"/>
            <a:ext cx="397329" cy="374776"/>
          </a:xfrm>
          <a:prstGeom prst="rect">
            <a:avLst/>
          </a:prstGeom>
          <a:noFill/>
        </p:spPr>
        <p:txBody>
          <a:bodyPr wrap="square" rtlCol="0">
            <a:spAutoFit/>
          </a:bodyPr>
          <a:lstStyle/>
          <a:p>
            <a:r>
              <a:rPr lang="en-GB" sz="1200" dirty="0" smtClean="0"/>
              <a:t>D</a:t>
            </a:r>
            <a:r>
              <a:rPr lang="en-GB" sz="1200" baseline="-25000" dirty="0" smtClean="0"/>
              <a:t>1</a:t>
            </a:r>
            <a:endParaRPr lang="en-GB" sz="1200" baseline="-25000" dirty="0"/>
          </a:p>
        </p:txBody>
      </p:sp>
      <p:sp>
        <p:nvSpPr>
          <p:cNvPr id="1048600" name="TextBox 20"/>
          <p:cNvSpPr txBox="1"/>
          <p:nvPr/>
        </p:nvSpPr>
        <p:spPr>
          <a:xfrm>
            <a:off x="2607938" y="4252747"/>
            <a:ext cx="397329" cy="336676"/>
          </a:xfrm>
          <a:prstGeom prst="rect">
            <a:avLst/>
          </a:prstGeom>
          <a:noFill/>
        </p:spPr>
        <p:txBody>
          <a:bodyPr wrap="square" rtlCol="0">
            <a:spAutoFit/>
          </a:bodyPr>
          <a:lstStyle/>
          <a:p>
            <a:r>
              <a:rPr lang="en-GB" sz="1200" dirty="0" smtClean="0"/>
              <a:t>D</a:t>
            </a:r>
            <a:endParaRPr lang="en-GB" sz="1200" baseline="-25000" dirty="0"/>
          </a:p>
        </p:txBody>
      </p:sp>
      <p:sp>
        <p:nvSpPr>
          <p:cNvPr id="1048601" name="TextBox 21"/>
          <p:cNvSpPr txBox="1"/>
          <p:nvPr/>
        </p:nvSpPr>
        <p:spPr>
          <a:xfrm>
            <a:off x="4789714" y="5713287"/>
            <a:ext cx="397329" cy="336676"/>
          </a:xfrm>
          <a:prstGeom prst="rect">
            <a:avLst/>
          </a:prstGeom>
          <a:noFill/>
        </p:spPr>
        <p:txBody>
          <a:bodyPr wrap="square" rtlCol="0">
            <a:spAutoFit/>
          </a:bodyPr>
          <a:lstStyle/>
          <a:p>
            <a:r>
              <a:rPr lang="en-GB" sz="1200" dirty="0" smtClean="0"/>
              <a:t>D</a:t>
            </a:r>
            <a:endParaRPr lang="en-GB" sz="1200" baseline="-25000" dirty="0"/>
          </a:p>
        </p:txBody>
      </p:sp>
      <p:sp>
        <p:nvSpPr>
          <p:cNvPr id="1048602" name="TextBox 22"/>
          <p:cNvSpPr txBox="1"/>
          <p:nvPr/>
        </p:nvSpPr>
        <p:spPr>
          <a:xfrm>
            <a:off x="2483855" y="4645381"/>
            <a:ext cx="397329" cy="374777"/>
          </a:xfrm>
          <a:prstGeom prst="rect">
            <a:avLst/>
          </a:prstGeom>
          <a:noFill/>
        </p:spPr>
        <p:txBody>
          <a:bodyPr wrap="square" rtlCol="0">
            <a:spAutoFit/>
          </a:bodyPr>
          <a:lstStyle/>
          <a:p>
            <a:r>
              <a:rPr lang="en-GB" sz="1200" dirty="0" smtClean="0"/>
              <a:t>D</a:t>
            </a:r>
            <a:r>
              <a:rPr lang="en-GB" sz="1200" baseline="-25000" dirty="0" smtClean="0"/>
              <a:t>o</a:t>
            </a:r>
            <a:endParaRPr lang="en-GB" sz="1200" baseline="-25000" dirty="0"/>
          </a:p>
        </p:txBody>
      </p:sp>
      <p:sp>
        <p:nvSpPr>
          <p:cNvPr id="1048603" name="TextBox 23"/>
          <p:cNvSpPr txBox="1"/>
          <p:nvPr/>
        </p:nvSpPr>
        <p:spPr>
          <a:xfrm>
            <a:off x="4593776" y="6058776"/>
            <a:ext cx="397329" cy="374776"/>
          </a:xfrm>
          <a:prstGeom prst="rect">
            <a:avLst/>
          </a:prstGeom>
          <a:noFill/>
        </p:spPr>
        <p:txBody>
          <a:bodyPr wrap="square" rtlCol="0">
            <a:spAutoFit/>
          </a:bodyPr>
          <a:lstStyle/>
          <a:p>
            <a:r>
              <a:rPr lang="en-GB" sz="1200" dirty="0" smtClean="0"/>
              <a:t>D</a:t>
            </a:r>
            <a:r>
              <a:rPr lang="en-GB" sz="1200" baseline="-25000" dirty="0" smtClean="0"/>
              <a:t>o</a:t>
            </a:r>
            <a:endParaRPr lang="en-GB" sz="1200" baseline="-25000" dirty="0"/>
          </a:p>
        </p:txBody>
      </p:sp>
      <p:sp>
        <p:nvSpPr>
          <p:cNvPr id="1048604" name="TextBox 24"/>
          <p:cNvSpPr txBox="1"/>
          <p:nvPr/>
        </p:nvSpPr>
        <p:spPr>
          <a:xfrm>
            <a:off x="3694072" y="6460283"/>
            <a:ext cx="2147203" cy="367411"/>
          </a:xfrm>
          <a:prstGeom prst="rect">
            <a:avLst/>
          </a:prstGeom>
          <a:noFill/>
        </p:spPr>
        <p:txBody>
          <a:bodyPr wrap="square" rtlCol="0">
            <a:spAutoFit/>
          </a:bodyPr>
          <a:lstStyle/>
          <a:p>
            <a:r>
              <a:rPr lang="en-GB" sz="1400" dirty="0" smtClean="0"/>
              <a:t>Quantity Demanded</a:t>
            </a:r>
            <a:endParaRPr lang="en-GB" sz="1200" baseline="-25000" dirty="0"/>
          </a:p>
        </p:txBody>
      </p:sp>
      <p:sp>
        <p:nvSpPr>
          <p:cNvPr id="1048605" name="TextBox 25"/>
          <p:cNvSpPr txBox="1"/>
          <p:nvPr/>
        </p:nvSpPr>
        <p:spPr>
          <a:xfrm rot="16200000">
            <a:off x="1954265" y="4944972"/>
            <a:ext cx="616124" cy="367409"/>
          </a:xfrm>
          <a:prstGeom prst="rect">
            <a:avLst/>
          </a:prstGeom>
          <a:noFill/>
        </p:spPr>
        <p:txBody>
          <a:bodyPr wrap="square" rtlCol="0">
            <a:spAutoFit/>
          </a:bodyPr>
          <a:lstStyle/>
          <a:p>
            <a:r>
              <a:rPr lang="en-GB" sz="1400" dirty="0" smtClean="0"/>
              <a:t>Price</a:t>
            </a:r>
            <a:endParaRPr lang="en-GB" sz="1200" baseline="-25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Title 1"/>
          <p:cNvSpPr>
            <a:spLocks noGrp="1"/>
          </p:cNvSpPr>
          <p:nvPr>
            <p:ph type="title"/>
          </p:nvPr>
        </p:nvSpPr>
        <p:spPr/>
        <p:txBody>
          <a:bodyPr/>
          <a:lstStyle/>
          <a:p>
            <a:r>
              <a:rPr lang="en-GB" dirty="0" smtClean="0"/>
              <a:t>Shift in Demand Cont’d</a:t>
            </a:r>
            <a:endParaRPr lang="en-GB" dirty="0"/>
          </a:p>
        </p:txBody>
      </p:sp>
      <p:sp>
        <p:nvSpPr>
          <p:cNvPr id="1048608" name="Content Placeholder 2"/>
          <p:cNvSpPr>
            <a:spLocks noGrp="1"/>
          </p:cNvSpPr>
          <p:nvPr>
            <p:ph idx="1"/>
          </p:nvPr>
        </p:nvSpPr>
        <p:spPr>
          <a:xfrm>
            <a:off x="838200" y="1455510"/>
            <a:ext cx="10515600" cy="4351338"/>
          </a:xfrm>
        </p:spPr>
        <p:txBody>
          <a:bodyPr/>
          <a:lstStyle/>
          <a:p>
            <a:pPr algn="just"/>
            <a:r>
              <a:rPr lang="en-GB" dirty="0" smtClean="0"/>
              <a:t>The movement along a demand curve can take place (extension and contraction) due to price rise or fall. When price falls, more of the commodity is purchased, there will be an extension of the demand curve and vice versa for contraction.</a:t>
            </a:r>
            <a:endParaRPr lang="en-GB" dirty="0"/>
          </a:p>
        </p:txBody>
      </p:sp>
      <p:cxnSp>
        <p:nvCxnSpPr>
          <p:cNvPr id="3145738" name="Straight Connector 4"/>
          <p:cNvCxnSpPr>
            <a:cxnSpLocks/>
          </p:cNvCxnSpPr>
          <p:nvPr/>
        </p:nvCxnSpPr>
        <p:spPr>
          <a:xfrm>
            <a:off x="2555174" y="3586348"/>
            <a:ext cx="0" cy="22424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39" name="Straight Connector 6"/>
          <p:cNvCxnSpPr>
            <a:cxnSpLocks/>
          </p:cNvCxnSpPr>
          <p:nvPr/>
        </p:nvCxnSpPr>
        <p:spPr>
          <a:xfrm>
            <a:off x="2555174" y="5828805"/>
            <a:ext cx="2743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40" name="Straight Connector 8"/>
          <p:cNvCxnSpPr>
            <a:cxnSpLocks/>
          </p:cNvCxnSpPr>
          <p:nvPr/>
        </p:nvCxnSpPr>
        <p:spPr>
          <a:xfrm>
            <a:off x="3076676" y="3553936"/>
            <a:ext cx="1786000" cy="16729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48609" name="TextBox 20"/>
          <p:cNvSpPr txBox="1"/>
          <p:nvPr/>
        </p:nvSpPr>
        <p:spPr>
          <a:xfrm>
            <a:off x="2855970" y="3344338"/>
            <a:ext cx="397329" cy="336676"/>
          </a:xfrm>
          <a:prstGeom prst="rect">
            <a:avLst/>
          </a:prstGeom>
          <a:noFill/>
        </p:spPr>
        <p:txBody>
          <a:bodyPr wrap="square" rtlCol="0">
            <a:spAutoFit/>
          </a:bodyPr>
          <a:lstStyle/>
          <a:p>
            <a:r>
              <a:rPr lang="en-GB" sz="1200" dirty="0" smtClean="0"/>
              <a:t>D</a:t>
            </a:r>
            <a:endParaRPr lang="en-GB" sz="1200" baseline="-25000" dirty="0"/>
          </a:p>
        </p:txBody>
      </p:sp>
      <p:sp>
        <p:nvSpPr>
          <p:cNvPr id="1048610" name="TextBox 21"/>
          <p:cNvSpPr txBox="1"/>
          <p:nvPr/>
        </p:nvSpPr>
        <p:spPr>
          <a:xfrm>
            <a:off x="4862676" y="5230016"/>
            <a:ext cx="397329" cy="336676"/>
          </a:xfrm>
          <a:prstGeom prst="rect">
            <a:avLst/>
          </a:prstGeom>
          <a:noFill/>
        </p:spPr>
        <p:txBody>
          <a:bodyPr wrap="square" rtlCol="0">
            <a:spAutoFit/>
          </a:bodyPr>
          <a:lstStyle/>
          <a:p>
            <a:r>
              <a:rPr lang="en-GB" sz="1200" dirty="0" smtClean="0"/>
              <a:t>D</a:t>
            </a:r>
            <a:endParaRPr lang="en-GB" sz="1200" baseline="-25000" dirty="0"/>
          </a:p>
        </p:txBody>
      </p:sp>
      <p:sp>
        <p:nvSpPr>
          <p:cNvPr id="1048611" name="TextBox 24"/>
          <p:cNvSpPr txBox="1"/>
          <p:nvPr/>
        </p:nvSpPr>
        <p:spPr>
          <a:xfrm>
            <a:off x="3757552" y="6024548"/>
            <a:ext cx="2147203" cy="367411"/>
          </a:xfrm>
          <a:prstGeom prst="rect">
            <a:avLst/>
          </a:prstGeom>
          <a:noFill/>
        </p:spPr>
        <p:txBody>
          <a:bodyPr wrap="square" rtlCol="0">
            <a:spAutoFit/>
          </a:bodyPr>
          <a:lstStyle/>
          <a:p>
            <a:r>
              <a:rPr lang="en-GB" sz="1400" dirty="0" smtClean="0"/>
              <a:t>Quantity Demanded</a:t>
            </a:r>
            <a:endParaRPr lang="en-GB" sz="1200" baseline="-25000" dirty="0"/>
          </a:p>
        </p:txBody>
      </p:sp>
      <p:sp>
        <p:nvSpPr>
          <p:cNvPr id="1048612" name="TextBox 25"/>
          <p:cNvSpPr txBox="1"/>
          <p:nvPr/>
        </p:nvSpPr>
        <p:spPr>
          <a:xfrm rot="16200000">
            <a:off x="1849783" y="4351204"/>
            <a:ext cx="616124" cy="367411"/>
          </a:xfrm>
          <a:prstGeom prst="rect">
            <a:avLst/>
          </a:prstGeom>
          <a:noFill/>
        </p:spPr>
        <p:txBody>
          <a:bodyPr wrap="square" rtlCol="0">
            <a:spAutoFit/>
          </a:bodyPr>
          <a:lstStyle/>
          <a:p>
            <a:r>
              <a:rPr lang="en-GB" sz="1400" dirty="0" smtClean="0"/>
              <a:t>Price</a:t>
            </a:r>
            <a:endParaRPr lang="en-GB" sz="1200" baseline="-25000" dirty="0"/>
          </a:p>
        </p:txBody>
      </p:sp>
      <p:cxnSp>
        <p:nvCxnSpPr>
          <p:cNvPr id="3145741" name="Straight Arrow Connector 7"/>
          <p:cNvCxnSpPr>
            <a:cxnSpLocks/>
          </p:cNvCxnSpPr>
          <p:nvPr/>
        </p:nvCxnSpPr>
        <p:spPr>
          <a:xfrm>
            <a:off x="3991425" y="3904684"/>
            <a:ext cx="510639" cy="5014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45742" name="Straight Connector 15"/>
          <p:cNvCxnSpPr>
            <a:cxnSpLocks/>
          </p:cNvCxnSpPr>
          <p:nvPr/>
        </p:nvCxnSpPr>
        <p:spPr>
          <a:xfrm>
            <a:off x="3977246" y="4390402"/>
            <a:ext cx="0" cy="14384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43" name="Straight Connector 26"/>
          <p:cNvCxnSpPr>
            <a:cxnSpLocks/>
          </p:cNvCxnSpPr>
          <p:nvPr/>
        </p:nvCxnSpPr>
        <p:spPr>
          <a:xfrm>
            <a:off x="3515095" y="3976131"/>
            <a:ext cx="0" cy="18526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44" name="Straight Connector 28"/>
          <p:cNvCxnSpPr>
            <a:cxnSpLocks/>
          </p:cNvCxnSpPr>
          <p:nvPr/>
        </p:nvCxnSpPr>
        <p:spPr>
          <a:xfrm flipH="1">
            <a:off x="4439391" y="4842972"/>
            <a:ext cx="2655" cy="9858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45" name="Straight Connector 33"/>
          <p:cNvCxnSpPr>
            <a:cxnSpLocks/>
          </p:cNvCxnSpPr>
          <p:nvPr/>
        </p:nvCxnSpPr>
        <p:spPr>
          <a:xfrm flipH="1">
            <a:off x="2555174" y="3976131"/>
            <a:ext cx="959921"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45746" name="Straight Connector 35"/>
          <p:cNvCxnSpPr>
            <a:cxnSpLocks/>
          </p:cNvCxnSpPr>
          <p:nvPr/>
        </p:nvCxnSpPr>
        <p:spPr>
          <a:xfrm flipH="1">
            <a:off x="2555174" y="4390402"/>
            <a:ext cx="142207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47" name="Straight Connector 37"/>
          <p:cNvCxnSpPr>
            <a:cxnSpLocks/>
          </p:cNvCxnSpPr>
          <p:nvPr/>
        </p:nvCxnSpPr>
        <p:spPr>
          <a:xfrm flipH="1">
            <a:off x="2555174" y="4842972"/>
            <a:ext cx="188421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48613" name="TextBox 38"/>
          <p:cNvSpPr txBox="1"/>
          <p:nvPr/>
        </p:nvSpPr>
        <p:spPr>
          <a:xfrm>
            <a:off x="3840026" y="5811191"/>
            <a:ext cx="259299" cy="336677"/>
          </a:xfrm>
          <a:prstGeom prst="rect">
            <a:avLst/>
          </a:prstGeom>
          <a:noFill/>
        </p:spPr>
        <p:txBody>
          <a:bodyPr wrap="square" rtlCol="0">
            <a:spAutoFit/>
          </a:bodyPr>
          <a:lstStyle/>
          <a:p>
            <a:r>
              <a:rPr lang="en-GB" sz="1200" dirty="0" smtClean="0"/>
              <a:t>Q</a:t>
            </a:r>
            <a:endParaRPr lang="en-GB" sz="1200" baseline="-25000" dirty="0"/>
          </a:p>
        </p:txBody>
      </p:sp>
      <p:sp>
        <p:nvSpPr>
          <p:cNvPr id="1048614" name="TextBox 39"/>
          <p:cNvSpPr txBox="1"/>
          <p:nvPr/>
        </p:nvSpPr>
        <p:spPr>
          <a:xfrm>
            <a:off x="4308129" y="5811189"/>
            <a:ext cx="418250" cy="374777"/>
          </a:xfrm>
          <a:prstGeom prst="rect">
            <a:avLst/>
          </a:prstGeom>
          <a:noFill/>
        </p:spPr>
        <p:txBody>
          <a:bodyPr wrap="square" rtlCol="0">
            <a:spAutoFit/>
          </a:bodyPr>
          <a:lstStyle/>
          <a:p>
            <a:r>
              <a:rPr lang="en-GB" sz="1200" dirty="0" smtClean="0"/>
              <a:t>Q</a:t>
            </a:r>
            <a:r>
              <a:rPr lang="en-GB" sz="1200" baseline="-25000" dirty="0" smtClean="0"/>
              <a:t>O</a:t>
            </a:r>
            <a:endParaRPr lang="en-GB" sz="1200" baseline="-25000" dirty="0"/>
          </a:p>
        </p:txBody>
      </p:sp>
      <p:sp>
        <p:nvSpPr>
          <p:cNvPr id="1048615" name="TextBox 40"/>
          <p:cNvSpPr txBox="1"/>
          <p:nvPr/>
        </p:nvSpPr>
        <p:spPr>
          <a:xfrm>
            <a:off x="3364345" y="5807510"/>
            <a:ext cx="418250" cy="374777"/>
          </a:xfrm>
          <a:prstGeom prst="rect">
            <a:avLst/>
          </a:prstGeom>
          <a:noFill/>
        </p:spPr>
        <p:txBody>
          <a:bodyPr wrap="square" rtlCol="0">
            <a:spAutoFit/>
          </a:bodyPr>
          <a:lstStyle/>
          <a:p>
            <a:r>
              <a:rPr lang="en-GB" sz="1200" dirty="0" smtClean="0"/>
              <a:t>Q</a:t>
            </a:r>
            <a:r>
              <a:rPr lang="en-GB" sz="1200" baseline="-25000" dirty="0"/>
              <a:t>1</a:t>
            </a:r>
          </a:p>
        </p:txBody>
      </p:sp>
      <p:sp>
        <p:nvSpPr>
          <p:cNvPr id="1048616" name="TextBox 41"/>
          <p:cNvSpPr txBox="1"/>
          <p:nvPr/>
        </p:nvSpPr>
        <p:spPr>
          <a:xfrm>
            <a:off x="2279436" y="4268085"/>
            <a:ext cx="372886" cy="336677"/>
          </a:xfrm>
          <a:prstGeom prst="rect">
            <a:avLst/>
          </a:prstGeom>
          <a:noFill/>
        </p:spPr>
        <p:txBody>
          <a:bodyPr wrap="square" rtlCol="0">
            <a:spAutoFit/>
          </a:bodyPr>
          <a:lstStyle/>
          <a:p>
            <a:r>
              <a:rPr lang="en-GB" sz="1200" dirty="0" smtClean="0"/>
              <a:t>P</a:t>
            </a:r>
            <a:endParaRPr lang="en-GB" sz="1200" baseline="-25000" dirty="0"/>
          </a:p>
        </p:txBody>
      </p:sp>
      <p:sp>
        <p:nvSpPr>
          <p:cNvPr id="1048617" name="TextBox 42"/>
          <p:cNvSpPr txBox="1"/>
          <p:nvPr/>
        </p:nvSpPr>
        <p:spPr>
          <a:xfrm>
            <a:off x="2276934" y="3820834"/>
            <a:ext cx="418250" cy="374777"/>
          </a:xfrm>
          <a:prstGeom prst="rect">
            <a:avLst/>
          </a:prstGeom>
          <a:noFill/>
        </p:spPr>
        <p:txBody>
          <a:bodyPr wrap="square" rtlCol="0">
            <a:spAutoFit/>
          </a:bodyPr>
          <a:lstStyle/>
          <a:p>
            <a:r>
              <a:rPr lang="en-GB" sz="1200" dirty="0"/>
              <a:t>P</a:t>
            </a:r>
            <a:r>
              <a:rPr lang="en-GB" sz="1200" baseline="-25000" dirty="0" smtClean="0"/>
              <a:t>1</a:t>
            </a:r>
            <a:endParaRPr lang="en-GB" sz="1200" baseline="-25000" dirty="0"/>
          </a:p>
        </p:txBody>
      </p:sp>
      <p:sp>
        <p:nvSpPr>
          <p:cNvPr id="1048618" name="TextBox 43"/>
          <p:cNvSpPr txBox="1"/>
          <p:nvPr/>
        </p:nvSpPr>
        <p:spPr>
          <a:xfrm>
            <a:off x="2271509" y="4674098"/>
            <a:ext cx="418250" cy="374777"/>
          </a:xfrm>
          <a:prstGeom prst="rect">
            <a:avLst/>
          </a:prstGeom>
          <a:noFill/>
        </p:spPr>
        <p:txBody>
          <a:bodyPr wrap="square" rtlCol="0">
            <a:spAutoFit/>
          </a:bodyPr>
          <a:lstStyle/>
          <a:p>
            <a:r>
              <a:rPr lang="en-GB" sz="1200" dirty="0" smtClean="0"/>
              <a:t>P</a:t>
            </a:r>
            <a:r>
              <a:rPr lang="en-GB" sz="1200" baseline="-25000" dirty="0"/>
              <a:t>O</a:t>
            </a:r>
          </a:p>
        </p:txBody>
      </p:sp>
      <p:sp>
        <p:nvSpPr>
          <p:cNvPr id="1048619" name="TextBox 44"/>
          <p:cNvSpPr txBox="1"/>
          <p:nvPr/>
        </p:nvSpPr>
        <p:spPr>
          <a:xfrm>
            <a:off x="4002443" y="4239838"/>
            <a:ext cx="372886" cy="336677"/>
          </a:xfrm>
          <a:prstGeom prst="rect">
            <a:avLst/>
          </a:prstGeom>
          <a:noFill/>
        </p:spPr>
        <p:txBody>
          <a:bodyPr wrap="square" rtlCol="0">
            <a:spAutoFit/>
          </a:bodyPr>
          <a:lstStyle/>
          <a:p>
            <a:r>
              <a:rPr lang="en-GB" sz="1200" dirty="0"/>
              <a:t>b</a:t>
            </a:r>
            <a:endParaRPr lang="en-GB" sz="1200" baseline="-25000" dirty="0"/>
          </a:p>
        </p:txBody>
      </p:sp>
      <p:sp>
        <p:nvSpPr>
          <p:cNvPr id="1048620" name="TextBox 45"/>
          <p:cNvSpPr txBox="1"/>
          <p:nvPr/>
        </p:nvSpPr>
        <p:spPr>
          <a:xfrm>
            <a:off x="3546942" y="3819090"/>
            <a:ext cx="372886" cy="336677"/>
          </a:xfrm>
          <a:prstGeom prst="rect">
            <a:avLst/>
          </a:prstGeom>
          <a:noFill/>
        </p:spPr>
        <p:txBody>
          <a:bodyPr wrap="square" rtlCol="0">
            <a:spAutoFit/>
          </a:bodyPr>
          <a:lstStyle/>
          <a:p>
            <a:r>
              <a:rPr lang="en-GB" sz="1200" dirty="0" smtClean="0"/>
              <a:t>a</a:t>
            </a:r>
            <a:endParaRPr lang="en-GB" sz="1200" baseline="-25000" dirty="0"/>
          </a:p>
        </p:txBody>
      </p:sp>
      <p:sp>
        <p:nvSpPr>
          <p:cNvPr id="1048621" name="TextBox 46"/>
          <p:cNvSpPr txBox="1"/>
          <p:nvPr/>
        </p:nvSpPr>
        <p:spPr>
          <a:xfrm>
            <a:off x="4439391" y="4637217"/>
            <a:ext cx="372886" cy="336677"/>
          </a:xfrm>
          <a:prstGeom prst="rect">
            <a:avLst/>
          </a:prstGeom>
          <a:noFill/>
        </p:spPr>
        <p:txBody>
          <a:bodyPr wrap="square" rtlCol="0">
            <a:spAutoFit/>
          </a:bodyPr>
          <a:lstStyle/>
          <a:p>
            <a:r>
              <a:rPr lang="en-GB" sz="1200" dirty="0" smtClean="0"/>
              <a:t>c</a:t>
            </a:r>
            <a:endParaRPr lang="en-GB" sz="1200" baseline="-25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4" name="Title 1"/>
          <p:cNvSpPr>
            <a:spLocks noGrp="1"/>
          </p:cNvSpPr>
          <p:nvPr>
            <p:ph type="title"/>
          </p:nvPr>
        </p:nvSpPr>
        <p:spPr/>
        <p:txBody>
          <a:bodyPr/>
          <a:lstStyle/>
          <a:p>
            <a:r>
              <a:rPr lang="en-GB" dirty="0" smtClean="0"/>
              <a:t>Demand Function	</a:t>
            </a:r>
            <a:endParaRPr lang="en-GB" dirty="0"/>
          </a:p>
        </p:txBody>
      </p:sp>
      <p:sp>
        <p:nvSpPr>
          <p:cNvPr id="1048625" name="Content Placeholder 2"/>
          <p:cNvSpPr>
            <a:spLocks noGrp="1" noRot="1" noChangeAspect="1" noMove="1" noResize="1" noEditPoints="1" noAdjustHandles="1" noChangeArrowheads="1" noChangeShapeType="1" noTextEdit="1"/>
          </p:cNvSpPr>
          <p:nvPr>
            <p:ph idx="1"/>
          </p:nvPr>
        </p:nvSpPr>
        <p:spPr>
          <a:xfrm>
            <a:off x="838200" y="1825625"/>
            <a:ext cx="10515600" cy="4771118"/>
          </a:xfrm>
          <a:blipFill rotWithShape="0">
            <a:blip r:embed="rId2" cstate="print"/>
            <a:stretch>
              <a:fillRect l="-1217" t="-2043" r="-1159"/>
            </a:stretch>
          </a:blipFill>
        </p:spPr>
        <p:txBody>
          <a:bodyPr/>
          <a:lstStyle/>
          <a:p>
            <a:r>
              <a:rPr lang="en-GB">
                <a:noFill/>
              </a:rPr>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3" name="Title 1"/>
          <p:cNvSpPr>
            <a:spLocks noGrp="1"/>
          </p:cNvSpPr>
          <p:nvPr>
            <p:ph type="title"/>
          </p:nvPr>
        </p:nvSpPr>
        <p:spPr/>
        <p:txBody>
          <a:bodyPr/>
          <a:lstStyle/>
          <a:p>
            <a:r>
              <a:rPr lang="en-GB" dirty="0" smtClean="0"/>
              <a:t>Factors affecting Demand</a:t>
            </a:r>
            <a:endParaRPr lang="en-GB" dirty="0"/>
          </a:p>
        </p:txBody>
      </p:sp>
      <p:sp>
        <p:nvSpPr>
          <p:cNvPr id="1048644" name="Content Placeholder 2"/>
          <p:cNvSpPr>
            <a:spLocks noGrp="1"/>
          </p:cNvSpPr>
          <p:nvPr>
            <p:ph idx="1"/>
          </p:nvPr>
        </p:nvSpPr>
        <p:spPr/>
        <p:txBody>
          <a:bodyPr>
            <a:normAutofit fontScale="96429" lnSpcReduction="20000"/>
          </a:bodyPr>
          <a:lstStyle/>
          <a:p>
            <a:r>
              <a:rPr lang="en-GB" dirty="0" smtClean="0"/>
              <a:t>Price of Goods</a:t>
            </a:r>
          </a:p>
          <a:p>
            <a:r>
              <a:rPr lang="en-GB" dirty="0" smtClean="0"/>
              <a:t>Price of related goods (Substitute / complementary goods)</a:t>
            </a:r>
          </a:p>
          <a:p>
            <a:r>
              <a:rPr lang="en-GB" dirty="0" smtClean="0"/>
              <a:t>Income</a:t>
            </a:r>
          </a:p>
          <a:p>
            <a:r>
              <a:rPr lang="en-GB" dirty="0" smtClean="0"/>
              <a:t>Population</a:t>
            </a:r>
          </a:p>
          <a:p>
            <a:r>
              <a:rPr lang="en-GB" dirty="0" smtClean="0"/>
              <a:t>Value of Money</a:t>
            </a:r>
          </a:p>
          <a:p>
            <a:r>
              <a:rPr lang="en-GB" dirty="0" smtClean="0"/>
              <a:t>Weather condition</a:t>
            </a:r>
          </a:p>
          <a:p>
            <a:r>
              <a:rPr lang="en-GB" dirty="0" smtClean="0"/>
              <a:t>Advertisement</a:t>
            </a:r>
          </a:p>
          <a:p>
            <a:r>
              <a:rPr lang="en-GB" dirty="0" smtClean="0"/>
              <a:t>Expectation of future change in price</a:t>
            </a:r>
            <a:endParaRPr lang="en-GB"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5" name="Title 1"/>
          <p:cNvSpPr>
            <a:spLocks noGrp="1"/>
          </p:cNvSpPr>
          <p:nvPr>
            <p:ph type="title"/>
          </p:nvPr>
        </p:nvSpPr>
        <p:spPr/>
        <p:txBody>
          <a:bodyPr/>
          <a:lstStyle/>
          <a:p>
            <a:r>
              <a:rPr lang="en-GB" dirty="0" smtClean="0"/>
              <a:t>Factors affecting Demand</a:t>
            </a:r>
            <a:endParaRPr lang="en-GB" dirty="0"/>
          </a:p>
        </p:txBody>
      </p:sp>
      <p:sp>
        <p:nvSpPr>
          <p:cNvPr id="1048646" name="Content Placeholder 2"/>
          <p:cNvSpPr>
            <a:spLocks noGrp="1"/>
          </p:cNvSpPr>
          <p:nvPr>
            <p:ph idx="1"/>
          </p:nvPr>
        </p:nvSpPr>
        <p:spPr/>
        <p:txBody>
          <a:bodyPr/>
          <a:lstStyle/>
          <a:p>
            <a:r>
              <a:rPr lang="en-GB" dirty="0" smtClean="0"/>
              <a:t>Government policy (taxation)</a:t>
            </a:r>
          </a:p>
          <a:p>
            <a:r>
              <a:rPr lang="en-GB" dirty="0" smtClean="0"/>
              <a:t>Availability of credit facilities</a:t>
            </a:r>
          </a:p>
          <a:p>
            <a:r>
              <a:rPr lang="en-GB" dirty="0" smtClean="0"/>
              <a:t>Multiplicity of users</a:t>
            </a:r>
            <a:endParaRPr lang="en-GB"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7" name="Title 1"/>
          <p:cNvSpPr>
            <a:spLocks noGrp="1"/>
          </p:cNvSpPr>
          <p:nvPr>
            <p:ph type="title"/>
          </p:nvPr>
        </p:nvSpPr>
        <p:spPr/>
        <p:txBody>
          <a:bodyPr/>
          <a:lstStyle/>
          <a:p>
            <a:r>
              <a:rPr lang="en-GB" dirty="0" smtClean="0"/>
              <a:t>Types of Demand	</a:t>
            </a:r>
            <a:endParaRPr lang="en-GB" dirty="0"/>
          </a:p>
        </p:txBody>
      </p:sp>
      <p:sp>
        <p:nvSpPr>
          <p:cNvPr id="1048648" name="Content Placeholder 2"/>
          <p:cNvSpPr>
            <a:spLocks noGrp="1"/>
          </p:cNvSpPr>
          <p:nvPr>
            <p:ph idx="1"/>
          </p:nvPr>
        </p:nvSpPr>
        <p:spPr/>
        <p:txBody>
          <a:bodyPr>
            <a:normAutofit fontScale="96429" lnSpcReduction="20000"/>
          </a:bodyPr>
          <a:lstStyle/>
          <a:p>
            <a:r>
              <a:rPr lang="en-GB" dirty="0" smtClean="0"/>
              <a:t>Direct and Indirect</a:t>
            </a:r>
          </a:p>
          <a:p>
            <a:r>
              <a:rPr lang="en-GB" dirty="0" smtClean="0"/>
              <a:t>Derived and autonomous</a:t>
            </a:r>
          </a:p>
          <a:p>
            <a:r>
              <a:rPr lang="en-GB" dirty="0" smtClean="0"/>
              <a:t>Durable and non durable goods demand</a:t>
            </a:r>
          </a:p>
          <a:p>
            <a:r>
              <a:rPr lang="en-GB" dirty="0" smtClean="0"/>
              <a:t>Firm and Industry demand</a:t>
            </a:r>
          </a:p>
          <a:p>
            <a:r>
              <a:rPr lang="en-GB" dirty="0" smtClean="0"/>
              <a:t>Total market / Segment demand</a:t>
            </a:r>
          </a:p>
          <a:p>
            <a:r>
              <a:rPr lang="en-GB" dirty="0" smtClean="0"/>
              <a:t>Short run / Long run demand</a:t>
            </a:r>
          </a:p>
          <a:p>
            <a:r>
              <a:rPr lang="en-GB" dirty="0" smtClean="0"/>
              <a:t>Joint / Composite demand</a:t>
            </a:r>
          </a:p>
          <a:p>
            <a:r>
              <a:rPr lang="en-GB" dirty="0" smtClean="0"/>
              <a:t>Price demand / Income demand / Cross demand</a:t>
            </a:r>
          </a:p>
          <a:p>
            <a:endParaRPr lang="en-GB"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9" name="Title 1"/>
          <p:cNvSpPr>
            <a:spLocks noGrp="1"/>
          </p:cNvSpPr>
          <p:nvPr>
            <p:ph type="title"/>
          </p:nvPr>
        </p:nvSpPr>
        <p:spPr/>
        <p:txBody>
          <a:bodyPr/>
          <a:lstStyle/>
          <a:p>
            <a:r>
              <a:rPr lang="en-GB" dirty="0" smtClean="0"/>
              <a:t>Elasticity of Demand		</a:t>
            </a:r>
            <a:endParaRPr lang="en-GB" dirty="0"/>
          </a:p>
        </p:txBody>
      </p:sp>
      <p:sp>
        <p:nvSpPr>
          <p:cNvPr id="1048650" name="Content Placeholder 2"/>
          <p:cNvSpPr>
            <a:spLocks noGrp="1" noRot="1" noChangeAspect="1" noMove="1" noResize="1" noEditPoints="1" noAdjustHandles="1" noChangeArrowheads="1" noChangeShapeType="1" noTextEdit="1"/>
          </p:cNvSpPr>
          <p:nvPr>
            <p:ph idx="1"/>
          </p:nvPr>
        </p:nvSpPr>
        <p:spPr>
          <a:blipFill rotWithShape="0">
            <a:blip r:embed="rId2" cstate="print"/>
            <a:stretch>
              <a:fillRect l="-1043" t="-2241" r="-1159"/>
            </a:stretch>
          </a:blipFill>
        </p:spPr>
        <p:txBody>
          <a:bodyPr/>
          <a:lstStyle/>
          <a:p>
            <a:r>
              <a:rPr lang="en-GB">
                <a:noFill/>
              </a:rPr>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1" name="Title 1"/>
          <p:cNvSpPr>
            <a:spLocks noGrp="1"/>
          </p:cNvSpPr>
          <p:nvPr>
            <p:ph type="title"/>
          </p:nvPr>
        </p:nvSpPr>
        <p:spPr/>
        <p:txBody>
          <a:bodyPr/>
          <a:lstStyle/>
          <a:p>
            <a:r>
              <a:rPr lang="en-GB" dirty="0" smtClean="0"/>
              <a:t>Elasticity of Demand Cont’d</a:t>
            </a:r>
            <a:endParaRPr lang="en-GB" dirty="0"/>
          </a:p>
        </p:txBody>
      </p:sp>
      <p:sp>
        <p:nvSpPr>
          <p:cNvPr id="1048652" name="Content Placeholder 2"/>
          <p:cNvSpPr>
            <a:spLocks noGrp="1"/>
          </p:cNvSpPr>
          <p:nvPr>
            <p:ph idx="1"/>
          </p:nvPr>
        </p:nvSpPr>
        <p:spPr/>
        <p:txBody>
          <a:bodyPr/>
          <a:lstStyle/>
          <a:p>
            <a:r>
              <a:rPr lang="en-GB" dirty="0" smtClean="0"/>
              <a:t>Nature of the commodity</a:t>
            </a:r>
          </a:p>
          <a:p>
            <a:r>
              <a:rPr lang="en-GB" dirty="0" smtClean="0"/>
              <a:t>Extent of use</a:t>
            </a:r>
          </a:p>
          <a:p>
            <a:r>
              <a:rPr lang="en-GB" dirty="0" smtClean="0"/>
              <a:t>Range of substitutes</a:t>
            </a:r>
          </a:p>
          <a:p>
            <a:r>
              <a:rPr lang="en-GB" dirty="0" smtClean="0"/>
              <a:t>Income level</a:t>
            </a:r>
          </a:p>
          <a:p>
            <a:r>
              <a:rPr lang="en-GB" dirty="0" smtClean="0"/>
              <a:t>Proportion of income spent on commodity</a:t>
            </a:r>
          </a:p>
          <a:p>
            <a:r>
              <a:rPr lang="en-GB" dirty="0" smtClean="0"/>
              <a:t>Urgency of demand / postponement of purchase</a:t>
            </a:r>
          </a:p>
          <a:p>
            <a:endParaRPr lang="en-GB"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3" name="Title 1"/>
          <p:cNvSpPr>
            <a:spLocks noGrp="1"/>
          </p:cNvSpPr>
          <p:nvPr>
            <p:ph type="title"/>
          </p:nvPr>
        </p:nvSpPr>
        <p:spPr/>
        <p:txBody>
          <a:bodyPr/>
          <a:lstStyle/>
          <a:p>
            <a:r>
              <a:rPr lang="en-GB" dirty="0" smtClean="0"/>
              <a:t>Cross Elasticity</a:t>
            </a:r>
            <a:endParaRPr lang="en-GB" dirty="0"/>
          </a:p>
        </p:txBody>
      </p:sp>
      <p:sp>
        <p:nvSpPr>
          <p:cNvPr id="1048654" name="Content Placeholder 2"/>
          <p:cNvSpPr>
            <a:spLocks noGrp="1" noRot="1" noChangeAspect="1" noMove="1" noResize="1" noEditPoints="1" noAdjustHandles="1" noChangeArrowheads="1" noChangeShapeType="1" noTextEdit="1"/>
          </p:cNvSpPr>
          <p:nvPr>
            <p:ph idx="1"/>
          </p:nvPr>
        </p:nvSpPr>
        <p:spPr>
          <a:blipFill rotWithShape="0">
            <a:blip r:embed="rId2" cstate="print"/>
            <a:stretch>
              <a:fillRect l="-1217" b="-3641"/>
            </a:stretch>
          </a:blipFill>
        </p:spPr>
        <p:txBody>
          <a:bodyPr/>
          <a:lstStyle/>
          <a:p>
            <a:r>
              <a:rPr lang="en-GB">
                <a:noFill/>
              </a:rPr>
              <a: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5" name="Title 1"/>
          <p:cNvSpPr>
            <a:spLocks noGrp="1"/>
          </p:cNvSpPr>
          <p:nvPr>
            <p:ph type="title"/>
          </p:nvPr>
        </p:nvSpPr>
        <p:spPr/>
        <p:txBody>
          <a:bodyPr/>
          <a:lstStyle/>
          <a:p>
            <a:r>
              <a:rPr lang="en-GB" dirty="0" smtClean="0"/>
              <a:t>Example</a:t>
            </a:r>
            <a:endParaRPr lang="en-GB" dirty="0"/>
          </a:p>
        </p:txBody>
      </p:sp>
      <p:sp>
        <p:nvSpPr>
          <p:cNvPr id="1048656" name="Content Placeholder 2"/>
          <p:cNvSpPr>
            <a:spLocks noGrp="1"/>
          </p:cNvSpPr>
          <p:nvPr>
            <p:ph idx="1"/>
          </p:nvPr>
        </p:nvSpPr>
        <p:spPr/>
        <p:txBody>
          <a:bodyPr/>
          <a:lstStyle/>
          <a:p>
            <a:pPr marL="0" indent="0" algn="just">
              <a:buNone/>
            </a:pPr>
            <a:r>
              <a:rPr lang="en-GB" dirty="0" smtClean="0"/>
              <a:t>The demand for a product rises from 500 units to 600 units where the price of a particular product reduces from N25 000 to N22 000. Find the cross elasticity of demand for the two products. What is the nature of their relationship?</a:t>
            </a:r>
            <a:endParaRPr lang="en-GB"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4000" dirty="0" smtClean="0"/>
              <a:t>LECTURER: DR. O.B. OKEDERE</a:t>
            </a:r>
          </a:p>
          <a:p>
            <a:pPr>
              <a:buNone/>
            </a:pPr>
            <a:r>
              <a:rPr lang="en-US" sz="4000" dirty="0" smtClean="0"/>
              <a:t>Text Books:</a:t>
            </a:r>
          </a:p>
          <a:p>
            <a:pPr marL="857250" indent="-857250">
              <a:buAutoNum type="romanLcParenBoth"/>
            </a:pPr>
            <a:r>
              <a:rPr lang="en-US" sz="4000" dirty="0" smtClean="0"/>
              <a:t>Industrial Economics : R.R. </a:t>
            </a:r>
            <a:r>
              <a:rPr lang="en-US" sz="4000" dirty="0" err="1" smtClean="0"/>
              <a:t>Barthwal</a:t>
            </a:r>
            <a:endParaRPr lang="en-US" sz="4000" dirty="0" smtClean="0"/>
          </a:p>
          <a:p>
            <a:pPr marL="857250" indent="-857250">
              <a:buAutoNum type="romanLcParenBoth"/>
            </a:pPr>
            <a:r>
              <a:rPr lang="en-US" sz="4000" dirty="0" smtClean="0"/>
              <a:t>Industrial Economics : </a:t>
            </a:r>
            <a:r>
              <a:rPr lang="en-US" sz="4000" dirty="0" err="1" smtClean="0"/>
              <a:t>Ranjana</a:t>
            </a:r>
            <a:r>
              <a:rPr lang="en-US" sz="4000" dirty="0" smtClean="0"/>
              <a:t> Seth</a:t>
            </a:r>
            <a:endParaRPr lang="en-US" sz="4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7" name="Title 1"/>
          <p:cNvSpPr>
            <a:spLocks noGrp="1"/>
          </p:cNvSpPr>
          <p:nvPr>
            <p:ph type="title"/>
          </p:nvPr>
        </p:nvSpPr>
        <p:spPr/>
        <p:txBody>
          <a:bodyPr/>
          <a:lstStyle/>
          <a:p>
            <a:r>
              <a:rPr lang="en-GB" dirty="0" smtClean="0"/>
              <a:t>Production</a:t>
            </a:r>
            <a:endParaRPr lang="en-GB" dirty="0"/>
          </a:p>
        </p:txBody>
      </p:sp>
      <p:sp>
        <p:nvSpPr>
          <p:cNvPr id="1048658" name="Content Placeholder 2"/>
          <p:cNvSpPr>
            <a:spLocks noGrp="1" noRot="1" noChangeAspect="1" noMove="1" noResize="1" noEditPoints="1" noAdjustHandles="1" noChangeArrowheads="1" noChangeShapeType="1" noTextEdit="1"/>
          </p:cNvSpPr>
          <p:nvPr>
            <p:ph idx="1"/>
          </p:nvPr>
        </p:nvSpPr>
        <p:spPr>
          <a:blipFill rotWithShape="0">
            <a:blip r:embed="rId2" cstate="print"/>
            <a:stretch>
              <a:fillRect l="-1217" t="-2241" r="-1159"/>
            </a:stretch>
          </a:blipFill>
        </p:spPr>
        <p:txBody>
          <a:bodyPr/>
          <a:lstStyle/>
          <a:p>
            <a:r>
              <a:rPr lang="en-GB">
                <a:noFill/>
              </a:rPr>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9" name="Title 1"/>
          <p:cNvSpPr>
            <a:spLocks noGrp="1"/>
          </p:cNvSpPr>
          <p:nvPr>
            <p:ph type="title"/>
          </p:nvPr>
        </p:nvSpPr>
        <p:spPr/>
        <p:txBody>
          <a:bodyPr/>
          <a:lstStyle/>
          <a:p>
            <a:r>
              <a:rPr lang="en-GB" dirty="0" smtClean="0"/>
              <a:t>Concepts of Costs</a:t>
            </a:r>
            <a:endParaRPr lang="en-GB" dirty="0"/>
          </a:p>
        </p:txBody>
      </p:sp>
      <p:sp>
        <p:nvSpPr>
          <p:cNvPr id="1048660" name="Content Placeholder 2"/>
          <p:cNvSpPr>
            <a:spLocks noGrp="1"/>
          </p:cNvSpPr>
          <p:nvPr>
            <p:ph idx="1"/>
          </p:nvPr>
        </p:nvSpPr>
        <p:spPr/>
        <p:txBody>
          <a:bodyPr/>
          <a:lstStyle/>
          <a:p>
            <a:pPr marL="0" indent="0">
              <a:buNone/>
            </a:pPr>
            <a:r>
              <a:rPr lang="en-GB" dirty="0" smtClean="0"/>
              <a:t>Concept of cost can be theoretically grouped into two over-lapping categories:</a:t>
            </a:r>
          </a:p>
          <a:p>
            <a:pPr marL="571500" indent="-571500">
              <a:buFont typeface="+mj-lt"/>
              <a:buAutoNum type="romanLcPeriod"/>
            </a:pPr>
            <a:r>
              <a:rPr lang="en-GB" dirty="0" smtClean="0"/>
              <a:t>Concepts used for accounting purposes; and</a:t>
            </a:r>
          </a:p>
          <a:p>
            <a:pPr marL="571500" indent="-571500">
              <a:buFont typeface="+mj-lt"/>
              <a:buAutoNum type="romanLcPeriod"/>
            </a:pPr>
            <a:r>
              <a:rPr lang="en-GB" dirty="0" smtClean="0"/>
              <a:t>Analytical cost concepts used in economic analysis of business activities.</a:t>
            </a:r>
          </a:p>
          <a:p>
            <a:pPr marL="571500" indent="-571500">
              <a:buFont typeface="+mj-lt"/>
              <a:buAutoNum type="romanLcPeriod"/>
            </a:pPr>
            <a:endParaRPr lang="en-GB" dirty="0"/>
          </a:p>
          <a:p>
            <a:pPr marL="0" indent="0">
              <a:buNone/>
            </a:pPr>
            <a:endParaRPr lang="en-GB" dirty="0" smtClean="0"/>
          </a:p>
          <a:p>
            <a:endParaRPr lang="en-GB"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1" name="Title 1"/>
          <p:cNvSpPr>
            <a:spLocks noGrp="1"/>
          </p:cNvSpPr>
          <p:nvPr>
            <p:ph type="title"/>
          </p:nvPr>
        </p:nvSpPr>
        <p:spPr/>
        <p:txBody>
          <a:bodyPr/>
          <a:lstStyle/>
          <a:p>
            <a:r>
              <a:rPr lang="en-GB" dirty="0" smtClean="0"/>
              <a:t>Accounting cost concept</a:t>
            </a:r>
            <a:endParaRPr lang="en-GB" dirty="0"/>
          </a:p>
        </p:txBody>
      </p:sp>
      <p:sp>
        <p:nvSpPr>
          <p:cNvPr id="1048662" name="Content Placeholder 2"/>
          <p:cNvSpPr>
            <a:spLocks noGrp="1"/>
          </p:cNvSpPr>
          <p:nvPr>
            <p:ph idx="1"/>
          </p:nvPr>
        </p:nvSpPr>
        <p:spPr>
          <a:xfrm>
            <a:off x="838200" y="1825624"/>
            <a:ext cx="10515600" cy="5032375"/>
          </a:xfrm>
        </p:spPr>
        <p:txBody>
          <a:bodyPr>
            <a:normAutofit fontScale="96429" lnSpcReduction="20000"/>
          </a:bodyPr>
          <a:lstStyle/>
          <a:p>
            <a:pPr algn="just"/>
            <a:r>
              <a:rPr lang="en-GB" dirty="0" smtClean="0"/>
              <a:t>Opportunity cost and actual or explicit cost: </a:t>
            </a:r>
            <a:r>
              <a:rPr lang="en-GB" dirty="0" err="1" smtClean="0"/>
              <a:t>Oportunity</a:t>
            </a:r>
            <a:r>
              <a:rPr lang="en-GB" dirty="0" smtClean="0"/>
              <a:t> cost is the expected returns from the second best use of an economic resource while actual costs are those out of the pocket costs of labour, material, machine, plant building and other factors of production</a:t>
            </a:r>
          </a:p>
          <a:p>
            <a:pPr algn="just"/>
            <a:r>
              <a:rPr lang="en-GB" dirty="0" smtClean="0"/>
              <a:t>Business and Full Costs: Business cost are all expenses incurred in carrying out business while full cost include: business cost, opportunity cost and normal profit.</a:t>
            </a:r>
          </a:p>
          <a:p>
            <a:pPr algn="just"/>
            <a:r>
              <a:rPr lang="en-GB" dirty="0" smtClean="0"/>
              <a:t>Explicit and Implicit costs: Explicit costs are cash payments recorded in accounting practices such as wages, salaries, etc. while implicit cost are the cost that do not appear in business accounting system.</a:t>
            </a:r>
            <a:endParaRPr lang="en-GB"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3" name="Title 1"/>
          <p:cNvSpPr>
            <a:spLocks noGrp="1"/>
          </p:cNvSpPr>
          <p:nvPr>
            <p:ph type="title"/>
          </p:nvPr>
        </p:nvSpPr>
        <p:spPr>
          <a:xfrm>
            <a:off x="838200" y="44133"/>
            <a:ext cx="10515600" cy="1325563"/>
          </a:xfrm>
        </p:spPr>
        <p:txBody>
          <a:bodyPr/>
          <a:lstStyle/>
          <a:p>
            <a:r>
              <a:rPr lang="en-GB" dirty="0" smtClean="0"/>
              <a:t>Analytical cost concept	</a:t>
            </a:r>
            <a:endParaRPr lang="en-GB" dirty="0"/>
          </a:p>
        </p:txBody>
      </p:sp>
      <p:sp>
        <p:nvSpPr>
          <p:cNvPr id="1048664" name="Content Placeholder 2"/>
          <p:cNvSpPr>
            <a:spLocks noGrp="1"/>
          </p:cNvSpPr>
          <p:nvPr>
            <p:ph idx="1"/>
          </p:nvPr>
        </p:nvSpPr>
        <p:spPr>
          <a:xfrm>
            <a:off x="635000" y="1247776"/>
            <a:ext cx="10718800" cy="5782944"/>
          </a:xfrm>
        </p:spPr>
        <p:txBody>
          <a:bodyPr>
            <a:normAutofit fontScale="96429" lnSpcReduction="20000"/>
          </a:bodyPr>
          <a:lstStyle/>
          <a:p>
            <a:pPr algn="just"/>
            <a:r>
              <a:rPr lang="en-GB" dirty="0" smtClean="0"/>
              <a:t>Fixed and Variable costs: Fixed costs are costs that remain fixed in volume for a certain level of output while variable costs vary with variation in output. They include cost of raw materials.</a:t>
            </a:r>
          </a:p>
          <a:p>
            <a:pPr algn="just"/>
            <a:r>
              <a:rPr lang="en-GB" dirty="0" smtClean="0"/>
              <a:t>Total, Average and Marginal costs: Total cost refers to the total expenditure on the production of goods and services. Average cost is obtained by dividing the total cost by the output Q, while marginal cost is the additional cost of producing one extra unit of a product. </a:t>
            </a:r>
          </a:p>
          <a:p>
            <a:pPr algn="just"/>
            <a:r>
              <a:rPr lang="en-GB" dirty="0" smtClean="0"/>
              <a:t>Short Run and Long Run costs: Short run costs change as desired output changes given a constant size of firm, while long run costs are costs incurred on firm’s fixed assets such as plant, machinery and buildings, etc.</a:t>
            </a:r>
          </a:p>
          <a:p>
            <a:pPr algn="just"/>
            <a:r>
              <a:rPr lang="en-GB" dirty="0" smtClean="0"/>
              <a:t>Other costs include: Incremental and sunk costs, Historical and replacement costs, private and social costs</a:t>
            </a:r>
            <a:endParaRPr lang="en-GB"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5" name="Title 1"/>
          <p:cNvSpPr>
            <a:spLocks noGrp="1"/>
          </p:cNvSpPr>
          <p:nvPr>
            <p:ph type="title"/>
          </p:nvPr>
        </p:nvSpPr>
        <p:spPr/>
        <p:txBody>
          <a:bodyPr/>
          <a:lstStyle/>
          <a:p>
            <a:r>
              <a:rPr lang="en-GB" dirty="0" smtClean="0"/>
              <a:t>Cost Functions</a:t>
            </a:r>
            <a:endParaRPr lang="en-GB" dirty="0"/>
          </a:p>
        </p:txBody>
      </p:sp>
      <p:sp>
        <p:nvSpPr>
          <p:cNvPr id="1048666" name="Content Placeholder 2"/>
          <p:cNvSpPr>
            <a:spLocks noGrp="1" noRot="1" noChangeAspect="1" noMove="1" noResize="1" noEditPoints="1" noAdjustHandles="1" noChangeArrowheads="1" noChangeShapeType="1" noTextEdit="1"/>
          </p:cNvSpPr>
          <p:nvPr>
            <p:ph idx="1"/>
          </p:nvPr>
        </p:nvSpPr>
        <p:spPr>
          <a:xfrm>
            <a:off x="838200" y="1825624"/>
            <a:ext cx="10515600" cy="5032375"/>
          </a:xfrm>
          <a:blipFill rotWithShape="0">
            <a:blip r:embed="rId2" cstate="print"/>
            <a:stretch>
              <a:fillRect l="-1217" t="-1937" r="-1623"/>
            </a:stretch>
          </a:blipFill>
        </p:spPr>
        <p:txBody>
          <a:bodyPr/>
          <a:lstStyle/>
          <a:p>
            <a:r>
              <a:rPr lang="en-GB">
                <a:noFill/>
              </a:rPr>
              <a:t> </a:t>
            </a:r>
          </a:p>
        </p:txBody>
      </p:sp>
      <p:sp>
        <p:nvSpPr>
          <p:cNvPr id="1048667" name="TextBox 3"/>
          <p:cNvSpPr txBox="1"/>
          <p:nvPr/>
        </p:nvSpPr>
        <p:spPr>
          <a:xfrm>
            <a:off x="7498080" y="2956816"/>
            <a:ext cx="5709920" cy="1823466"/>
          </a:xfrm>
          <a:prstGeom prst="rect">
            <a:avLst/>
          </a:prstGeom>
          <a:noFill/>
        </p:spPr>
        <p:txBody>
          <a:bodyPr wrap="square" rtlCol="0">
            <a:spAutoFit/>
          </a:bodyPr>
          <a:lstStyle/>
          <a:p>
            <a:r>
              <a:rPr lang="en-GB" sz="2800" dirty="0" smtClean="0"/>
              <a:t>Where  a    =    Total fixed cost</a:t>
            </a:r>
          </a:p>
          <a:p>
            <a:r>
              <a:rPr lang="en-GB" sz="2800" dirty="0"/>
              <a:t>	</a:t>
            </a:r>
            <a:r>
              <a:rPr lang="en-GB" sz="2800" dirty="0" smtClean="0"/>
              <a:t>  </a:t>
            </a:r>
            <a:r>
              <a:rPr lang="en-GB" sz="2800" dirty="0" err="1" smtClean="0"/>
              <a:t>bQ</a:t>
            </a:r>
            <a:r>
              <a:rPr lang="en-GB" sz="2800" dirty="0" smtClean="0"/>
              <a:t> = Total variable cost</a:t>
            </a:r>
          </a:p>
          <a:p>
            <a:r>
              <a:rPr lang="en-GB" sz="2800" dirty="0"/>
              <a: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8" name="Title 1"/>
          <p:cNvSpPr>
            <a:spLocks noGrp="1"/>
          </p:cNvSpPr>
          <p:nvPr>
            <p:ph type="title"/>
          </p:nvPr>
        </p:nvSpPr>
        <p:spPr/>
        <p:txBody>
          <a:bodyPr/>
          <a:lstStyle/>
          <a:p>
            <a:r>
              <a:rPr lang="en-GB" dirty="0" smtClean="0"/>
              <a:t>Cost Function Cont’d</a:t>
            </a:r>
            <a:endParaRPr lang="en-GB" dirty="0"/>
          </a:p>
        </p:txBody>
      </p:sp>
      <p:sp>
        <p:nvSpPr>
          <p:cNvPr id="1048669" name="Content Placeholder 2"/>
          <p:cNvSpPr>
            <a:spLocks noGrp="1" noRot="1" noChangeAspect="1" noMove="1" noResize="1" noEditPoints="1" noAdjustHandles="1" noChangeArrowheads="1" noChangeShapeType="1" noTextEdit="1"/>
          </p:cNvSpPr>
          <p:nvPr>
            <p:ph idx="1"/>
          </p:nvPr>
        </p:nvSpPr>
        <p:spPr>
          <a:blipFill rotWithShape="0">
            <a:blip r:embed="rId2" cstate="print"/>
            <a:stretch>
              <a:fillRect l="-1217" t="-2241"/>
            </a:stretch>
          </a:blipFill>
        </p:spPr>
        <p:txBody>
          <a:bodyPr/>
          <a:lstStyle/>
          <a:p>
            <a:r>
              <a:rPr lang="en-GB">
                <a:noFill/>
              </a:rPr>
              <a: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0" name="Title 1"/>
          <p:cNvSpPr>
            <a:spLocks noGrp="1"/>
          </p:cNvSpPr>
          <p:nvPr>
            <p:ph type="title"/>
          </p:nvPr>
        </p:nvSpPr>
        <p:spPr/>
        <p:txBody>
          <a:bodyPr/>
          <a:lstStyle/>
          <a:p>
            <a:r>
              <a:rPr lang="en-GB" dirty="0" smtClean="0"/>
              <a:t>Cubic Cost Function</a:t>
            </a:r>
            <a:endParaRPr lang="en-GB" dirty="0"/>
          </a:p>
        </p:txBody>
      </p:sp>
      <p:sp>
        <p:nvSpPr>
          <p:cNvPr id="1048671" name="Content Placeholder 2"/>
          <p:cNvSpPr>
            <a:spLocks noGrp="1" noRot="1" noChangeAspect="1" noMove="1" noResize="1" noEditPoints="1" noAdjustHandles="1" noChangeArrowheads="1" noChangeShapeType="1" noTextEdit="1"/>
          </p:cNvSpPr>
          <p:nvPr>
            <p:ph idx="1"/>
          </p:nvPr>
        </p:nvSpPr>
        <p:spPr>
          <a:blipFill rotWithShape="0">
            <a:blip r:embed="rId2" cstate="print"/>
            <a:stretch>
              <a:fillRect/>
            </a:stretch>
          </a:blipFill>
        </p:spPr>
        <p:txBody>
          <a:bodyPr/>
          <a:lstStyle/>
          <a:p>
            <a:r>
              <a:rPr lang="en-GB">
                <a:noFill/>
              </a:rPr>
              <a: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2" name="Title 1"/>
          <p:cNvSpPr>
            <a:spLocks noGrp="1"/>
          </p:cNvSpPr>
          <p:nvPr>
            <p:ph type="title"/>
          </p:nvPr>
        </p:nvSpPr>
        <p:spPr/>
        <p:txBody>
          <a:bodyPr/>
          <a:lstStyle/>
          <a:p>
            <a:r>
              <a:rPr lang="en-GB" dirty="0" smtClean="0"/>
              <a:t>Cost Minimization</a:t>
            </a:r>
            <a:endParaRPr lang="en-GB" dirty="0"/>
          </a:p>
        </p:txBody>
      </p:sp>
      <p:sp>
        <p:nvSpPr>
          <p:cNvPr id="1048673" name="Content Placeholder 2"/>
          <p:cNvSpPr>
            <a:spLocks noGrp="1" noRot="1" noChangeAspect="1" noMove="1" noResize="1" noEditPoints="1" noAdjustHandles="1" noChangeArrowheads="1" noChangeShapeType="1" noTextEdit="1"/>
          </p:cNvSpPr>
          <p:nvPr>
            <p:ph idx="1"/>
          </p:nvPr>
        </p:nvSpPr>
        <p:spPr>
          <a:xfrm>
            <a:off x="838200" y="1825624"/>
            <a:ext cx="10515600" cy="5032375"/>
          </a:xfrm>
          <a:blipFill rotWithShape="0">
            <a:blip r:embed="rId2" cstate="print"/>
            <a:stretch>
              <a:fillRect l="-1217" t="-1937" r="-1159"/>
            </a:stretch>
          </a:blipFill>
        </p:spPr>
        <p:txBody>
          <a:bodyPr/>
          <a:lstStyle/>
          <a:p>
            <a:r>
              <a:rPr lang="en-GB">
                <a:noFill/>
              </a:rPr>
              <a:t>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4" name="Title 1"/>
          <p:cNvSpPr>
            <a:spLocks noGrp="1"/>
          </p:cNvSpPr>
          <p:nvPr>
            <p:ph type="title"/>
          </p:nvPr>
        </p:nvSpPr>
        <p:spPr/>
        <p:txBody>
          <a:bodyPr/>
          <a:lstStyle/>
          <a:p>
            <a:r>
              <a:rPr lang="en-GB" dirty="0" smtClean="0"/>
              <a:t>Output optimization in short run</a:t>
            </a:r>
            <a:endParaRPr lang="en-GB" dirty="0"/>
          </a:p>
        </p:txBody>
      </p:sp>
      <p:sp>
        <p:nvSpPr>
          <p:cNvPr id="1048675" name="Content Placeholder 2"/>
          <p:cNvSpPr>
            <a:spLocks noGrp="1" noRot="1" noChangeAspect="1" noMove="1" noResize="1" noEditPoints="1" noAdjustHandles="1" noChangeArrowheads="1" noChangeShapeType="1" noTextEdit="1"/>
          </p:cNvSpPr>
          <p:nvPr>
            <p:ph idx="1"/>
          </p:nvPr>
        </p:nvSpPr>
        <p:spPr>
          <a:blipFill rotWithShape="0">
            <a:blip r:embed="rId2" cstate="print"/>
            <a:stretch>
              <a:fillRect l="-1217" t="-2241" r="-1159" b="-840"/>
            </a:stretch>
          </a:blipFill>
        </p:spPr>
        <p:txBody>
          <a:bodyPr/>
          <a:lstStyle/>
          <a:p>
            <a:r>
              <a:rPr lang="en-GB">
                <a:noFill/>
              </a:rPr>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6" name="Title 1"/>
          <p:cNvSpPr>
            <a:spLocks noGrp="1"/>
          </p:cNvSpPr>
          <p:nvPr>
            <p:ph type="title"/>
          </p:nvPr>
        </p:nvSpPr>
        <p:spPr/>
        <p:txBody>
          <a:bodyPr/>
          <a:lstStyle/>
          <a:p>
            <a:r>
              <a:rPr lang="en-GB" dirty="0" smtClean="0"/>
              <a:t>Maximization of profit</a:t>
            </a:r>
            <a:endParaRPr lang="en-GB" dirty="0"/>
          </a:p>
        </p:txBody>
      </p:sp>
      <p:sp>
        <p:nvSpPr>
          <p:cNvPr id="1048677" name="Content Placeholder 2"/>
          <p:cNvSpPr>
            <a:spLocks noGrp="1" noRot="1" noChangeAspect="1" noMove="1" noResize="1" noEditPoints="1" noAdjustHandles="1" noChangeArrowheads="1" noChangeShapeType="1" noTextEdit="1"/>
          </p:cNvSpPr>
          <p:nvPr>
            <p:ph idx="1"/>
          </p:nvPr>
        </p:nvSpPr>
        <p:spPr>
          <a:blipFill rotWithShape="0">
            <a:blip r:embed="rId2" cstate="print"/>
            <a:stretch>
              <a:fillRect l="-1217" t="-2241" r="-348"/>
            </a:stretch>
          </a:blipFill>
        </p:spPr>
        <p:txBody>
          <a:bodyPr/>
          <a:lstStyle/>
          <a:p>
            <a:r>
              <a:rPr lang="en-GB">
                <a:noFill/>
              </a:rP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23455"/>
            <a:ext cx="10515600" cy="5553508"/>
          </a:xfrm>
        </p:spPr>
        <p:txBody>
          <a:bodyPr>
            <a:normAutofit fontScale="92500" lnSpcReduction="10000"/>
          </a:bodyPr>
          <a:lstStyle/>
          <a:p>
            <a:pPr algn="ctr">
              <a:buNone/>
            </a:pPr>
            <a:r>
              <a:rPr lang="en-US" dirty="0" smtClean="0"/>
              <a:t>   </a:t>
            </a:r>
            <a:r>
              <a:rPr lang="en-US" sz="3500" dirty="0" smtClean="0"/>
              <a:t>Synopsis</a:t>
            </a:r>
          </a:p>
          <a:p>
            <a:pPr>
              <a:buNone/>
            </a:pPr>
            <a:r>
              <a:rPr lang="en-US" dirty="0" smtClean="0"/>
              <a:t>Law </a:t>
            </a:r>
            <a:r>
              <a:rPr lang="en-US" dirty="0" smtClean="0"/>
              <a:t>of management economics, management models, revenue of the firms, production decision, cost of production, profit analysis of the firms, pricing techniques location and  localization of industries, industrial growth in Nigeria, the size of the firm integration and diversification marketing; demand and forecasting. Distributive trade in Nigeria, business finance, investment, capital budgeting and management control. Government policies and firm. Financing Technology: Capital equipment investment appraisal methods. Break even analysis. Budgeting and financial control. Fundamentals of cost accounting with emphasis on production costing. Areas of conflicts between Engineering valuation. Management: </a:t>
            </a:r>
            <a:r>
              <a:rPr lang="en-US" dirty="0" err="1" smtClean="0"/>
              <a:t>Organzational</a:t>
            </a:r>
            <a:r>
              <a:rPr lang="en-US" dirty="0" smtClean="0"/>
              <a:t> </a:t>
            </a:r>
            <a:r>
              <a:rPr lang="en-US" dirty="0" smtClean="0"/>
              <a:t>structure and  behavior, engineer to engineer manager transition, managerial functions, principles and techniques of planning, forecasting organizing technical activities, project selection and management, style of leadership and management techniques.</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8" name="Title 1"/>
          <p:cNvSpPr>
            <a:spLocks noGrp="1"/>
          </p:cNvSpPr>
          <p:nvPr>
            <p:ph type="title"/>
          </p:nvPr>
        </p:nvSpPr>
        <p:spPr/>
        <p:txBody>
          <a:bodyPr/>
          <a:lstStyle/>
          <a:p>
            <a:r>
              <a:rPr lang="en-GB" dirty="0" smtClean="0"/>
              <a:t>Break Even Analysis</a:t>
            </a:r>
            <a:endParaRPr lang="en-GB" dirty="0"/>
          </a:p>
        </p:txBody>
      </p:sp>
      <p:sp>
        <p:nvSpPr>
          <p:cNvPr id="1048679" name="Content Placeholder 2"/>
          <p:cNvSpPr>
            <a:spLocks noGrp="1"/>
          </p:cNvSpPr>
          <p:nvPr>
            <p:ph idx="1"/>
          </p:nvPr>
        </p:nvSpPr>
        <p:spPr/>
        <p:txBody>
          <a:bodyPr/>
          <a:lstStyle/>
          <a:p>
            <a:pPr algn="just"/>
            <a:r>
              <a:rPr lang="en-GB" dirty="0" smtClean="0"/>
              <a:t>Break even analysis is a useful and frequently employed technique for determining the volume of service/goods needed to ensure that revenue generated will exceed costs. Break even is attained when total revenue (TR) is equal to total cost (TC)</a:t>
            </a:r>
            <a:endParaRPr lang="en-GB" dirty="0"/>
          </a:p>
        </p:txBody>
      </p:sp>
      <p:cxnSp>
        <p:nvCxnSpPr>
          <p:cNvPr id="3145750" name="Straight Connector 4"/>
          <p:cNvCxnSpPr>
            <a:cxnSpLocks/>
          </p:cNvCxnSpPr>
          <p:nvPr/>
        </p:nvCxnSpPr>
        <p:spPr>
          <a:xfrm>
            <a:off x="2702560" y="3738880"/>
            <a:ext cx="0" cy="24380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51" name="Straight Connector 6"/>
          <p:cNvCxnSpPr>
            <a:cxnSpLocks/>
          </p:cNvCxnSpPr>
          <p:nvPr/>
        </p:nvCxnSpPr>
        <p:spPr>
          <a:xfrm>
            <a:off x="2722880" y="6176963"/>
            <a:ext cx="30073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52" name="Straight Connector 8"/>
          <p:cNvCxnSpPr>
            <a:cxnSpLocks/>
          </p:cNvCxnSpPr>
          <p:nvPr/>
        </p:nvCxnSpPr>
        <p:spPr>
          <a:xfrm flipV="1">
            <a:off x="2702560" y="3962400"/>
            <a:ext cx="2032000" cy="22145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53" name="Straight Connector 10"/>
          <p:cNvCxnSpPr>
            <a:cxnSpLocks/>
          </p:cNvCxnSpPr>
          <p:nvPr/>
        </p:nvCxnSpPr>
        <p:spPr>
          <a:xfrm flipV="1">
            <a:off x="2702560" y="4307840"/>
            <a:ext cx="3027680" cy="9956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54" name="Straight Connector 12"/>
          <p:cNvCxnSpPr>
            <a:cxnSpLocks/>
          </p:cNvCxnSpPr>
          <p:nvPr/>
        </p:nvCxnSpPr>
        <p:spPr>
          <a:xfrm>
            <a:off x="2702560" y="5303520"/>
            <a:ext cx="30276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55" name="Straight Connector 14"/>
          <p:cNvCxnSpPr>
            <a:cxnSpLocks/>
          </p:cNvCxnSpPr>
          <p:nvPr/>
        </p:nvCxnSpPr>
        <p:spPr>
          <a:xfrm>
            <a:off x="3860800" y="4917440"/>
            <a:ext cx="0" cy="1770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56" name="Straight Connector 17"/>
          <p:cNvCxnSpPr>
            <a:cxnSpLocks/>
          </p:cNvCxnSpPr>
          <p:nvPr/>
        </p:nvCxnSpPr>
        <p:spPr>
          <a:xfrm>
            <a:off x="3860802" y="5178700"/>
            <a:ext cx="0" cy="1770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57" name="Straight Connector 18"/>
          <p:cNvCxnSpPr>
            <a:cxnSpLocks/>
          </p:cNvCxnSpPr>
          <p:nvPr/>
        </p:nvCxnSpPr>
        <p:spPr>
          <a:xfrm>
            <a:off x="3860798" y="5461728"/>
            <a:ext cx="0" cy="1770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58" name="Straight Connector 19"/>
          <p:cNvCxnSpPr>
            <a:cxnSpLocks/>
          </p:cNvCxnSpPr>
          <p:nvPr/>
        </p:nvCxnSpPr>
        <p:spPr>
          <a:xfrm>
            <a:off x="3860798" y="5722980"/>
            <a:ext cx="0" cy="1770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59" name="Straight Connector 20"/>
          <p:cNvCxnSpPr>
            <a:cxnSpLocks/>
          </p:cNvCxnSpPr>
          <p:nvPr/>
        </p:nvCxnSpPr>
        <p:spPr>
          <a:xfrm>
            <a:off x="3851363" y="5995126"/>
            <a:ext cx="0" cy="1770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48680" name="TextBox 21"/>
          <p:cNvSpPr txBox="1"/>
          <p:nvPr/>
        </p:nvSpPr>
        <p:spPr>
          <a:xfrm>
            <a:off x="4734560" y="3712580"/>
            <a:ext cx="731520" cy="454278"/>
          </a:xfrm>
          <a:prstGeom prst="rect">
            <a:avLst/>
          </a:prstGeom>
          <a:noFill/>
        </p:spPr>
        <p:txBody>
          <a:bodyPr wrap="square" rtlCol="0">
            <a:spAutoFit/>
          </a:bodyPr>
          <a:lstStyle/>
          <a:p>
            <a:r>
              <a:rPr lang="en-GB" dirty="0" smtClean="0"/>
              <a:t>TR</a:t>
            </a:r>
            <a:endParaRPr lang="en-GB" dirty="0"/>
          </a:p>
        </p:txBody>
      </p:sp>
      <p:sp>
        <p:nvSpPr>
          <p:cNvPr id="1048681" name="TextBox 22"/>
          <p:cNvSpPr txBox="1"/>
          <p:nvPr/>
        </p:nvSpPr>
        <p:spPr>
          <a:xfrm>
            <a:off x="5791200" y="4123174"/>
            <a:ext cx="731520" cy="454278"/>
          </a:xfrm>
          <a:prstGeom prst="rect">
            <a:avLst/>
          </a:prstGeom>
          <a:noFill/>
        </p:spPr>
        <p:txBody>
          <a:bodyPr wrap="square" rtlCol="0">
            <a:spAutoFit/>
          </a:bodyPr>
          <a:lstStyle/>
          <a:p>
            <a:r>
              <a:rPr lang="en-GB" dirty="0" smtClean="0"/>
              <a:t>TC</a:t>
            </a:r>
            <a:endParaRPr lang="en-GB" dirty="0"/>
          </a:p>
        </p:txBody>
      </p:sp>
      <p:sp>
        <p:nvSpPr>
          <p:cNvPr id="1048682" name="TextBox 23"/>
          <p:cNvSpPr txBox="1"/>
          <p:nvPr/>
        </p:nvSpPr>
        <p:spPr>
          <a:xfrm>
            <a:off x="5892797" y="5171108"/>
            <a:ext cx="731520" cy="454278"/>
          </a:xfrm>
          <a:prstGeom prst="rect">
            <a:avLst/>
          </a:prstGeom>
          <a:noFill/>
        </p:spPr>
        <p:txBody>
          <a:bodyPr wrap="square" rtlCol="0">
            <a:spAutoFit/>
          </a:bodyPr>
          <a:lstStyle/>
          <a:p>
            <a:r>
              <a:rPr lang="en-GB" dirty="0" smtClean="0"/>
              <a:t>FC</a:t>
            </a:r>
            <a:endParaRPr lang="en-GB" dirty="0"/>
          </a:p>
        </p:txBody>
      </p:sp>
      <p:sp>
        <p:nvSpPr>
          <p:cNvPr id="1048683" name="TextBox 24"/>
          <p:cNvSpPr txBox="1"/>
          <p:nvPr/>
        </p:nvSpPr>
        <p:spPr>
          <a:xfrm>
            <a:off x="3718560" y="6200499"/>
            <a:ext cx="731520" cy="454279"/>
          </a:xfrm>
          <a:prstGeom prst="rect">
            <a:avLst/>
          </a:prstGeom>
          <a:noFill/>
        </p:spPr>
        <p:txBody>
          <a:bodyPr wrap="square" rtlCol="0">
            <a:spAutoFit/>
          </a:bodyPr>
          <a:lstStyle/>
          <a:p>
            <a:r>
              <a:rPr lang="en-GB" dirty="0" smtClean="0"/>
              <a:t>A</a:t>
            </a:r>
            <a:endParaRPr lang="en-GB" dirty="0"/>
          </a:p>
        </p:txBody>
      </p:sp>
      <p:sp>
        <p:nvSpPr>
          <p:cNvPr id="1048684" name="TextBox 25"/>
          <p:cNvSpPr txBox="1"/>
          <p:nvPr/>
        </p:nvSpPr>
        <p:spPr>
          <a:xfrm>
            <a:off x="4084320" y="6233652"/>
            <a:ext cx="2946404" cy="454279"/>
          </a:xfrm>
          <a:prstGeom prst="rect">
            <a:avLst/>
          </a:prstGeom>
          <a:noFill/>
        </p:spPr>
        <p:txBody>
          <a:bodyPr wrap="square" rtlCol="0">
            <a:spAutoFit/>
          </a:bodyPr>
          <a:lstStyle/>
          <a:p>
            <a:r>
              <a:rPr lang="en-GB" dirty="0" smtClean="0"/>
              <a:t>Volume of goods / services</a:t>
            </a:r>
            <a:endParaRPr lang="en-GB" dirty="0"/>
          </a:p>
        </p:txBody>
      </p:sp>
      <p:sp>
        <p:nvSpPr>
          <p:cNvPr id="1048685" name="TextBox 26"/>
          <p:cNvSpPr txBox="1"/>
          <p:nvPr/>
        </p:nvSpPr>
        <p:spPr>
          <a:xfrm rot="16200000">
            <a:off x="1469627" y="4426143"/>
            <a:ext cx="1788164" cy="454278"/>
          </a:xfrm>
          <a:prstGeom prst="rect">
            <a:avLst/>
          </a:prstGeom>
          <a:noFill/>
        </p:spPr>
        <p:txBody>
          <a:bodyPr wrap="square" rtlCol="0">
            <a:spAutoFit/>
          </a:bodyPr>
          <a:lstStyle/>
          <a:p>
            <a:r>
              <a:rPr lang="en-GB" dirty="0" smtClean="0"/>
              <a:t>Cost / Revenue</a:t>
            </a:r>
            <a:endParaRPr lang="en-GB"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6" name="Title 1"/>
          <p:cNvSpPr>
            <a:spLocks noGrp="1"/>
          </p:cNvSpPr>
          <p:nvPr>
            <p:ph type="title"/>
          </p:nvPr>
        </p:nvSpPr>
        <p:spPr/>
        <p:txBody>
          <a:bodyPr/>
          <a:lstStyle/>
          <a:p>
            <a:r>
              <a:rPr lang="en-GB" dirty="0" smtClean="0"/>
              <a:t>Cont’d (Relevant equations)</a:t>
            </a:r>
            <a:endParaRPr lang="en-GB" dirty="0"/>
          </a:p>
        </p:txBody>
      </p:sp>
      <p:sp>
        <p:nvSpPr>
          <p:cNvPr id="1048687" name="Content Placeholder 2"/>
          <p:cNvSpPr>
            <a:spLocks noGrp="1"/>
          </p:cNvSpPr>
          <p:nvPr>
            <p:ph idx="1"/>
          </p:nvPr>
        </p:nvSpPr>
        <p:spPr>
          <a:xfrm>
            <a:off x="838200" y="1825624"/>
            <a:ext cx="10515600" cy="5032375"/>
          </a:xfrm>
        </p:spPr>
        <p:txBody>
          <a:bodyPr>
            <a:normAutofit fontScale="96429" lnSpcReduction="20000"/>
          </a:bodyPr>
          <a:lstStyle/>
          <a:p>
            <a:r>
              <a:rPr lang="en-GB" dirty="0" smtClean="0"/>
              <a:t>TR = REV X N</a:t>
            </a:r>
          </a:p>
          <a:p>
            <a:r>
              <a:rPr lang="en-GB" dirty="0" smtClean="0"/>
              <a:t>VC = COST X N</a:t>
            </a:r>
          </a:p>
          <a:p>
            <a:r>
              <a:rPr lang="en-GB" dirty="0" smtClean="0"/>
              <a:t>TC = VC + FC</a:t>
            </a:r>
          </a:p>
          <a:p>
            <a:r>
              <a:rPr lang="en-GB" dirty="0" smtClean="0"/>
              <a:t>TR = Total Revenue</a:t>
            </a:r>
          </a:p>
          <a:p>
            <a:r>
              <a:rPr lang="en-GB" dirty="0" smtClean="0"/>
              <a:t>REV = Revenue generated per unit service</a:t>
            </a:r>
          </a:p>
          <a:p>
            <a:r>
              <a:rPr lang="en-GB" dirty="0" smtClean="0"/>
              <a:t>N = Number of unit or service provided</a:t>
            </a:r>
          </a:p>
          <a:p>
            <a:r>
              <a:rPr lang="en-GB" dirty="0" smtClean="0"/>
              <a:t>VC = Variable cost</a:t>
            </a:r>
          </a:p>
          <a:p>
            <a:r>
              <a:rPr lang="en-GB" dirty="0" smtClean="0"/>
              <a:t>TC = Total cost</a:t>
            </a:r>
          </a:p>
          <a:p>
            <a:r>
              <a:rPr lang="en-GB" dirty="0" smtClean="0"/>
              <a:t>FC = Fixed cost</a:t>
            </a:r>
            <a:endParaRPr lang="en-GB"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8" name="Title 1"/>
          <p:cNvSpPr>
            <a:spLocks noGrp="1"/>
          </p:cNvSpPr>
          <p:nvPr>
            <p:ph type="title"/>
          </p:nvPr>
        </p:nvSpPr>
        <p:spPr/>
        <p:txBody>
          <a:bodyPr/>
          <a:lstStyle/>
          <a:p>
            <a:r>
              <a:rPr lang="en-GB" dirty="0" smtClean="0"/>
              <a:t>Break Even Analysis Example</a:t>
            </a:r>
            <a:endParaRPr lang="en-GB" dirty="0"/>
          </a:p>
        </p:txBody>
      </p:sp>
      <p:graphicFrame>
        <p:nvGraphicFramePr>
          <p:cNvPr id="4194305" name="Content Placeholder 3"/>
          <p:cNvGraphicFramePr>
            <a:graphicFrameLocks noGrp="1"/>
          </p:cNvGraphicFramePr>
          <p:nvPr>
            <p:ph idx="1"/>
          </p:nvPr>
        </p:nvGraphicFramePr>
        <p:xfrm>
          <a:off x="838200" y="1825625"/>
          <a:ext cx="10033000" cy="3385925"/>
        </p:xfrm>
        <a:graphic>
          <a:graphicData uri="http://schemas.openxmlformats.org/drawingml/2006/table">
            <a:tbl>
              <a:tblPr firstRow="1" bandRow="1">
                <a:tableStyleId>{073A0DAA-6AF3-43AB-8588-CEC1D06C72B9}</a:tableStyleId>
              </a:tblPr>
              <a:tblGrid>
                <a:gridCol w="2508250"/>
                <a:gridCol w="2508250"/>
                <a:gridCol w="2508250"/>
                <a:gridCol w="2508250"/>
              </a:tblGrid>
              <a:tr h="549169">
                <a:tc>
                  <a:txBody>
                    <a:bodyPr/>
                    <a:lstStyle/>
                    <a:p>
                      <a:pPr algn="ctr"/>
                      <a:r>
                        <a:rPr lang="en-GB" dirty="0" smtClean="0"/>
                        <a:t>Pen</a:t>
                      </a:r>
                      <a:r>
                        <a:rPr lang="en-GB" baseline="0" dirty="0" smtClean="0"/>
                        <a:t> Sold (Q)</a:t>
                      </a:r>
                      <a:endParaRPr lang="en-GB" dirty="0"/>
                    </a:p>
                  </a:txBody>
                  <a:tcPr/>
                </a:tc>
                <a:tc>
                  <a:txBody>
                    <a:bodyPr/>
                    <a:lstStyle/>
                    <a:p>
                      <a:pPr algn="ctr"/>
                      <a:r>
                        <a:rPr lang="en-GB" dirty="0" smtClean="0"/>
                        <a:t>20 000</a:t>
                      </a:r>
                      <a:endParaRPr lang="en-GB" dirty="0"/>
                    </a:p>
                  </a:txBody>
                  <a:tcPr/>
                </a:tc>
                <a:tc>
                  <a:txBody>
                    <a:bodyPr/>
                    <a:lstStyle/>
                    <a:p>
                      <a:pPr algn="ctr"/>
                      <a:r>
                        <a:rPr lang="en-GB" dirty="0" smtClean="0"/>
                        <a:t>50 000</a:t>
                      </a:r>
                      <a:endParaRPr lang="en-GB" dirty="0"/>
                    </a:p>
                  </a:txBody>
                  <a:tcPr/>
                </a:tc>
                <a:tc>
                  <a:txBody>
                    <a:bodyPr/>
                    <a:lstStyle/>
                    <a:p>
                      <a:pPr algn="ctr"/>
                      <a:r>
                        <a:rPr lang="en-GB" dirty="0" smtClean="0"/>
                        <a:t>80 000</a:t>
                      </a:r>
                      <a:endParaRPr lang="en-GB" dirty="0"/>
                    </a:p>
                  </a:txBody>
                  <a:tcPr/>
                </a:tc>
              </a:tr>
              <a:tr h="549169">
                <a:tc>
                  <a:txBody>
                    <a:bodyPr/>
                    <a:lstStyle/>
                    <a:p>
                      <a:pPr algn="ctr"/>
                      <a:r>
                        <a:rPr lang="en-GB" dirty="0" smtClean="0"/>
                        <a:t>Total Sales (S)</a:t>
                      </a:r>
                      <a:endParaRPr lang="en-GB" dirty="0"/>
                    </a:p>
                  </a:txBody>
                  <a:tcPr/>
                </a:tc>
                <a:tc>
                  <a:txBody>
                    <a:bodyPr/>
                    <a:lstStyle/>
                    <a:p>
                      <a:pPr algn="ctr"/>
                      <a:r>
                        <a:rPr lang="en-GB" dirty="0" smtClean="0"/>
                        <a:t>400 000</a:t>
                      </a:r>
                      <a:endParaRPr lang="en-GB" dirty="0"/>
                    </a:p>
                  </a:txBody>
                  <a:tcPr/>
                </a:tc>
                <a:tc>
                  <a:txBody>
                    <a:bodyPr/>
                    <a:lstStyle/>
                    <a:p>
                      <a:pPr algn="ctr"/>
                      <a:r>
                        <a:rPr lang="en-GB" dirty="0" smtClean="0"/>
                        <a:t>1</a:t>
                      </a:r>
                      <a:r>
                        <a:rPr lang="en-GB" baseline="0" dirty="0" smtClean="0"/>
                        <a:t> 000 000</a:t>
                      </a:r>
                      <a:endParaRPr lang="en-GB" dirty="0"/>
                    </a:p>
                  </a:txBody>
                  <a:tcPr/>
                </a:tc>
                <a:tc>
                  <a:txBody>
                    <a:bodyPr/>
                    <a:lstStyle/>
                    <a:p>
                      <a:pPr algn="ctr"/>
                      <a:r>
                        <a:rPr lang="en-GB" dirty="0" smtClean="0"/>
                        <a:t>1 600 000</a:t>
                      </a:r>
                      <a:endParaRPr lang="en-GB" dirty="0"/>
                    </a:p>
                  </a:txBody>
                  <a:tcPr/>
                </a:tc>
              </a:tr>
              <a:tr h="549169">
                <a:tc>
                  <a:txBody>
                    <a:bodyPr/>
                    <a:lstStyle/>
                    <a:p>
                      <a:pPr algn="ctr"/>
                      <a:r>
                        <a:rPr lang="en-GB" dirty="0" smtClean="0"/>
                        <a:t>Variable Cost (V.C)</a:t>
                      </a:r>
                      <a:endParaRPr lang="en-GB" dirty="0"/>
                    </a:p>
                  </a:txBody>
                  <a:tcPr/>
                </a:tc>
                <a:tc>
                  <a:txBody>
                    <a:bodyPr/>
                    <a:lstStyle/>
                    <a:p>
                      <a:pPr algn="ctr"/>
                      <a:r>
                        <a:rPr lang="en-GB" dirty="0" smtClean="0"/>
                        <a:t>240 000</a:t>
                      </a:r>
                      <a:endParaRPr lang="en-GB" dirty="0"/>
                    </a:p>
                  </a:txBody>
                  <a:tcPr/>
                </a:tc>
                <a:tc>
                  <a:txBody>
                    <a:bodyPr/>
                    <a:lstStyle/>
                    <a:p>
                      <a:pPr algn="ctr"/>
                      <a:r>
                        <a:rPr lang="en-GB" dirty="0" smtClean="0"/>
                        <a:t>600</a:t>
                      </a:r>
                      <a:r>
                        <a:rPr lang="en-GB" baseline="0" dirty="0" smtClean="0"/>
                        <a:t> 000</a:t>
                      </a:r>
                      <a:endParaRPr lang="en-GB" dirty="0"/>
                    </a:p>
                  </a:txBody>
                  <a:tcPr/>
                </a:tc>
                <a:tc>
                  <a:txBody>
                    <a:bodyPr/>
                    <a:lstStyle/>
                    <a:p>
                      <a:pPr algn="ctr"/>
                      <a:r>
                        <a:rPr lang="en-GB" dirty="0" smtClean="0"/>
                        <a:t>960 000</a:t>
                      </a:r>
                      <a:endParaRPr lang="en-GB" dirty="0"/>
                    </a:p>
                  </a:txBody>
                  <a:tcPr/>
                </a:tc>
              </a:tr>
              <a:tr h="549169">
                <a:tc>
                  <a:txBody>
                    <a:bodyPr/>
                    <a:lstStyle/>
                    <a:p>
                      <a:pPr algn="ctr"/>
                      <a:r>
                        <a:rPr lang="en-GB" dirty="0" smtClean="0"/>
                        <a:t>Contribution</a:t>
                      </a:r>
                      <a:r>
                        <a:rPr lang="en-GB" baseline="0" dirty="0" smtClean="0"/>
                        <a:t> Margin (CM)</a:t>
                      </a:r>
                      <a:endParaRPr lang="en-GB" dirty="0"/>
                    </a:p>
                  </a:txBody>
                  <a:tcPr/>
                </a:tc>
                <a:tc>
                  <a:txBody>
                    <a:bodyPr/>
                    <a:lstStyle/>
                    <a:p>
                      <a:pPr algn="ctr"/>
                      <a:r>
                        <a:rPr lang="en-GB" dirty="0" smtClean="0"/>
                        <a:t>160 000</a:t>
                      </a:r>
                      <a:endParaRPr lang="en-GB" dirty="0"/>
                    </a:p>
                  </a:txBody>
                  <a:tcPr/>
                </a:tc>
                <a:tc>
                  <a:txBody>
                    <a:bodyPr/>
                    <a:lstStyle/>
                    <a:p>
                      <a:pPr algn="ctr"/>
                      <a:r>
                        <a:rPr lang="en-GB" dirty="0" smtClean="0"/>
                        <a:t>400 000</a:t>
                      </a:r>
                      <a:endParaRPr lang="en-GB" dirty="0"/>
                    </a:p>
                  </a:txBody>
                  <a:tcPr/>
                </a:tc>
                <a:tc>
                  <a:txBody>
                    <a:bodyPr/>
                    <a:lstStyle/>
                    <a:p>
                      <a:pPr algn="ctr"/>
                      <a:r>
                        <a:rPr lang="en-GB" dirty="0" smtClean="0"/>
                        <a:t>640 000</a:t>
                      </a:r>
                      <a:endParaRPr lang="en-GB" dirty="0"/>
                    </a:p>
                  </a:txBody>
                  <a:tcPr/>
                </a:tc>
              </a:tr>
              <a:tr h="549169">
                <a:tc>
                  <a:txBody>
                    <a:bodyPr/>
                    <a:lstStyle/>
                    <a:p>
                      <a:pPr algn="ctr"/>
                      <a:r>
                        <a:rPr lang="en-GB" dirty="0" smtClean="0"/>
                        <a:t>Fixed Cost (FC)</a:t>
                      </a:r>
                      <a:endParaRPr lang="en-GB" dirty="0"/>
                    </a:p>
                  </a:txBody>
                  <a:tcPr/>
                </a:tc>
                <a:tc>
                  <a:txBody>
                    <a:bodyPr/>
                    <a:lstStyle/>
                    <a:p>
                      <a:pPr algn="ctr"/>
                      <a:r>
                        <a:rPr lang="en-GB" dirty="0" smtClean="0"/>
                        <a:t>400 000</a:t>
                      </a:r>
                      <a:endParaRPr lang="en-GB" dirty="0"/>
                    </a:p>
                  </a:txBody>
                  <a:tcPr/>
                </a:tc>
                <a:tc>
                  <a:txBody>
                    <a:bodyPr/>
                    <a:lstStyle/>
                    <a:p>
                      <a:pPr algn="ctr"/>
                      <a:r>
                        <a:rPr lang="en-GB" dirty="0" smtClean="0"/>
                        <a:t>400 000</a:t>
                      </a:r>
                      <a:endParaRPr lang="en-GB" dirty="0"/>
                    </a:p>
                  </a:txBody>
                  <a:tcPr/>
                </a:tc>
                <a:tc>
                  <a:txBody>
                    <a:bodyPr/>
                    <a:lstStyle/>
                    <a:p>
                      <a:pPr algn="ctr"/>
                      <a:r>
                        <a:rPr lang="en-GB" dirty="0" smtClean="0"/>
                        <a:t>400 000</a:t>
                      </a:r>
                      <a:endParaRPr lang="en-GB" dirty="0"/>
                    </a:p>
                  </a:txBody>
                  <a:tcPr/>
                </a:tc>
              </a:tr>
              <a:tr h="549169">
                <a:tc>
                  <a:txBody>
                    <a:bodyPr/>
                    <a:lstStyle/>
                    <a:p>
                      <a:pPr algn="ctr"/>
                      <a:r>
                        <a:rPr lang="en-GB" dirty="0" smtClean="0"/>
                        <a:t>Profit/Loss</a:t>
                      </a:r>
                      <a:endParaRPr lang="en-GB" dirty="0"/>
                    </a:p>
                  </a:txBody>
                  <a:tcPr/>
                </a:tc>
                <a:tc>
                  <a:txBody>
                    <a:bodyPr/>
                    <a:lstStyle/>
                    <a:p>
                      <a:pPr algn="ctr"/>
                      <a:r>
                        <a:rPr lang="en-GB" dirty="0" smtClean="0"/>
                        <a:t>240 000</a:t>
                      </a:r>
                      <a:endParaRPr lang="en-GB" dirty="0"/>
                    </a:p>
                  </a:txBody>
                  <a:tcPr/>
                </a:tc>
                <a:tc>
                  <a:txBody>
                    <a:bodyPr/>
                    <a:lstStyle/>
                    <a:p>
                      <a:pPr algn="ctr"/>
                      <a:r>
                        <a:rPr lang="en-GB" dirty="0" smtClean="0"/>
                        <a:t>0</a:t>
                      </a:r>
                      <a:endParaRPr lang="en-GB" dirty="0"/>
                    </a:p>
                  </a:txBody>
                  <a:tcPr/>
                </a:tc>
                <a:tc>
                  <a:txBody>
                    <a:bodyPr/>
                    <a:lstStyle/>
                    <a:p>
                      <a:pPr algn="ctr"/>
                      <a:r>
                        <a:rPr lang="en-GB" dirty="0" smtClean="0"/>
                        <a:t>240 000</a:t>
                      </a:r>
                      <a:endParaRPr lang="en-GB" dirty="0"/>
                    </a:p>
                  </a:txBody>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9" name="Title 1"/>
          <p:cNvSpPr>
            <a:spLocks noGrp="1"/>
          </p:cNvSpPr>
          <p:nvPr>
            <p:ph type="title"/>
          </p:nvPr>
        </p:nvSpPr>
        <p:spPr/>
        <p:txBody>
          <a:bodyPr/>
          <a:lstStyle/>
          <a:p>
            <a:r>
              <a:rPr lang="en-GB" dirty="0" smtClean="0"/>
              <a:t>Time Value of Money (TVM)</a:t>
            </a:r>
            <a:endParaRPr lang="en-GB" dirty="0"/>
          </a:p>
        </p:txBody>
      </p:sp>
      <p:sp>
        <p:nvSpPr>
          <p:cNvPr id="1048690" name="Content Placeholder 2"/>
          <p:cNvSpPr>
            <a:spLocks noGrp="1"/>
          </p:cNvSpPr>
          <p:nvPr>
            <p:ph idx="1"/>
          </p:nvPr>
        </p:nvSpPr>
        <p:spPr/>
        <p:txBody>
          <a:bodyPr/>
          <a:lstStyle/>
          <a:p>
            <a:pPr marL="0" indent="0" algn="just">
              <a:buNone/>
            </a:pPr>
            <a:r>
              <a:rPr lang="en-GB" dirty="0" smtClean="0"/>
              <a:t>It is a financial management concept that is used to compare investment alternatives and to solve problems involving loans, mortgages, leases, savings and annuities. It works on the concept that a unit amount of money received today is worth more than the promise or expectation of the same amount in future.</a:t>
            </a:r>
          </a:p>
          <a:p>
            <a:pPr marL="0" indent="0" algn="just">
              <a:buNone/>
            </a:pPr>
            <a:r>
              <a:rPr lang="en-GB" dirty="0" smtClean="0"/>
              <a:t>Terminologies</a:t>
            </a:r>
          </a:p>
          <a:p>
            <a:pPr marL="0" indent="0" algn="just">
              <a:buNone/>
            </a:pPr>
            <a:r>
              <a:rPr lang="en-GB" dirty="0" smtClean="0"/>
              <a:t>Interest, period, payments, present value, future worth, annuity, amortization, cash flow</a:t>
            </a:r>
            <a:endParaRPr lang="en-GB"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1" name="Title 1"/>
          <p:cNvSpPr>
            <a:spLocks noGrp="1"/>
          </p:cNvSpPr>
          <p:nvPr>
            <p:ph type="title"/>
          </p:nvPr>
        </p:nvSpPr>
        <p:spPr/>
        <p:txBody>
          <a:bodyPr/>
          <a:lstStyle/>
          <a:p>
            <a:r>
              <a:rPr lang="en-GB" dirty="0" smtClean="0"/>
              <a:t>Example</a:t>
            </a:r>
            <a:endParaRPr lang="en-GB" dirty="0"/>
          </a:p>
        </p:txBody>
      </p:sp>
      <p:sp>
        <p:nvSpPr>
          <p:cNvPr id="1048692" name="Content Placeholder 2"/>
          <p:cNvSpPr>
            <a:spLocks noGrp="1" noRot="1" noChangeAspect="1" noMove="1" noResize="1" noEditPoints="1" noAdjustHandles="1" noChangeArrowheads="1" noChangeShapeType="1" noTextEdit="1"/>
          </p:cNvSpPr>
          <p:nvPr>
            <p:ph idx="1"/>
          </p:nvPr>
        </p:nvSpPr>
        <p:spPr>
          <a:blipFill rotWithShape="0">
            <a:blip r:embed="rId2" cstate="print"/>
            <a:stretch>
              <a:fillRect l="-1217" t="-2241" r="-1159"/>
            </a:stretch>
          </a:blipFill>
        </p:spPr>
        <p:txBody>
          <a:bodyPr/>
          <a:lstStyle/>
          <a:p>
            <a:r>
              <a:rPr lang="en-GB">
                <a:noFill/>
              </a:rPr>
              <a:t>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3" name="Title 1"/>
          <p:cNvSpPr>
            <a:spLocks noGrp="1"/>
          </p:cNvSpPr>
          <p:nvPr>
            <p:ph type="title"/>
          </p:nvPr>
        </p:nvSpPr>
        <p:spPr/>
        <p:txBody>
          <a:bodyPr/>
          <a:lstStyle/>
          <a:p>
            <a:r>
              <a:rPr lang="en-GB" dirty="0" smtClean="0"/>
              <a:t>Diversification</a:t>
            </a:r>
            <a:endParaRPr lang="en-GB" dirty="0"/>
          </a:p>
        </p:txBody>
      </p:sp>
      <p:sp>
        <p:nvSpPr>
          <p:cNvPr id="1048694" name="Content Placeholder 2"/>
          <p:cNvSpPr>
            <a:spLocks noGrp="1"/>
          </p:cNvSpPr>
          <p:nvPr>
            <p:ph idx="1"/>
          </p:nvPr>
        </p:nvSpPr>
        <p:spPr/>
        <p:txBody>
          <a:bodyPr>
            <a:normAutofit fontScale="96429" lnSpcReduction="20000"/>
          </a:bodyPr>
          <a:lstStyle/>
          <a:p>
            <a:pPr marL="0" indent="0" algn="just">
              <a:buNone/>
            </a:pPr>
            <a:r>
              <a:rPr lang="en-GB" dirty="0" smtClean="0"/>
              <a:t>This is a form of corporate strategy for a company which seeks to increase profitability through greater sales volume obtained from new products and new markets.</a:t>
            </a:r>
          </a:p>
          <a:p>
            <a:pPr marL="0" indent="0" algn="just">
              <a:buNone/>
            </a:pPr>
            <a:r>
              <a:rPr lang="en-GB" dirty="0" smtClean="0"/>
              <a:t>Diversification strategies include:</a:t>
            </a:r>
          </a:p>
          <a:p>
            <a:pPr algn="just"/>
            <a:r>
              <a:rPr lang="en-GB" dirty="0" smtClean="0"/>
              <a:t>Internal development of new products into markets</a:t>
            </a:r>
          </a:p>
          <a:p>
            <a:pPr algn="just"/>
            <a:r>
              <a:rPr lang="en-GB" dirty="0" smtClean="0"/>
              <a:t>Acquisition of a firm</a:t>
            </a:r>
          </a:p>
          <a:p>
            <a:pPr algn="just"/>
            <a:r>
              <a:rPr lang="en-GB" dirty="0" smtClean="0"/>
              <a:t>Alliance with a complementary company</a:t>
            </a:r>
          </a:p>
          <a:p>
            <a:pPr algn="just"/>
            <a:r>
              <a:rPr lang="en-GB" dirty="0" smtClean="0"/>
              <a:t>Licensing of new technologies</a:t>
            </a:r>
          </a:p>
          <a:p>
            <a:pPr algn="just"/>
            <a:r>
              <a:rPr lang="en-GB" dirty="0" smtClean="0"/>
              <a:t>Distribution or importing products manufactured by another firm.</a:t>
            </a:r>
            <a:endParaRPr lang="en-GB"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5" name="Title 1"/>
          <p:cNvSpPr>
            <a:spLocks noGrp="1"/>
          </p:cNvSpPr>
          <p:nvPr>
            <p:ph type="title"/>
          </p:nvPr>
        </p:nvSpPr>
        <p:spPr/>
        <p:txBody>
          <a:bodyPr/>
          <a:lstStyle/>
          <a:p>
            <a:r>
              <a:rPr lang="en-GB" dirty="0" smtClean="0"/>
              <a:t>Types of Diversification</a:t>
            </a:r>
            <a:endParaRPr lang="en-GB" dirty="0"/>
          </a:p>
        </p:txBody>
      </p:sp>
      <p:sp>
        <p:nvSpPr>
          <p:cNvPr id="1048696" name="Content Placeholder 2"/>
          <p:cNvSpPr>
            <a:spLocks noGrp="1"/>
          </p:cNvSpPr>
          <p:nvPr>
            <p:ph idx="1"/>
          </p:nvPr>
        </p:nvSpPr>
        <p:spPr/>
        <p:txBody>
          <a:bodyPr>
            <a:normAutofit fontScale="92857" lnSpcReduction="10000"/>
          </a:bodyPr>
          <a:lstStyle/>
          <a:p>
            <a:pPr algn="just"/>
            <a:r>
              <a:rPr lang="en-GB" dirty="0" smtClean="0"/>
              <a:t>Concentric diversification: This occurs when there is a technological similarity between the industries e.g. the addition of tomato ketchup and sauce to the existing </a:t>
            </a:r>
            <a:r>
              <a:rPr lang="en-GB" dirty="0" err="1" smtClean="0"/>
              <a:t>maggi</a:t>
            </a:r>
            <a:r>
              <a:rPr lang="en-GB" dirty="0" smtClean="0"/>
              <a:t> brand processed item.</a:t>
            </a:r>
          </a:p>
          <a:p>
            <a:pPr algn="just"/>
            <a:r>
              <a:rPr lang="en-GB" dirty="0" smtClean="0"/>
              <a:t>Horizontal diversification: This occurs when a company adds new products or services that are often technologically or commercially unrelated to its current products but that may appeal to current customers</a:t>
            </a:r>
          </a:p>
          <a:p>
            <a:pPr algn="just"/>
            <a:r>
              <a:rPr lang="en-GB" dirty="0" smtClean="0"/>
              <a:t>Conglomerate (Lateral Diversification): The company markets new products or services tat have no technological or commercial relation with current products but that may appeal to new groups of customers.</a:t>
            </a:r>
            <a:endParaRPr lang="en-GB"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7" name="Title 1"/>
          <p:cNvSpPr>
            <a:spLocks noGrp="1"/>
          </p:cNvSpPr>
          <p:nvPr>
            <p:ph type="title"/>
          </p:nvPr>
        </p:nvSpPr>
        <p:spPr/>
        <p:txBody>
          <a:bodyPr/>
          <a:lstStyle/>
          <a:p>
            <a:r>
              <a:rPr lang="en-GB" dirty="0" smtClean="0"/>
              <a:t>Demand Forecasting</a:t>
            </a:r>
            <a:endParaRPr lang="en-GB" dirty="0"/>
          </a:p>
        </p:txBody>
      </p:sp>
      <p:sp>
        <p:nvSpPr>
          <p:cNvPr id="1048698" name="Content Placeholder 2"/>
          <p:cNvSpPr>
            <a:spLocks noGrp="1"/>
          </p:cNvSpPr>
          <p:nvPr>
            <p:ph idx="1"/>
          </p:nvPr>
        </p:nvSpPr>
        <p:spPr/>
        <p:txBody>
          <a:bodyPr/>
          <a:lstStyle/>
          <a:p>
            <a:pPr algn="just"/>
            <a:r>
              <a:rPr lang="en-GB" dirty="0" smtClean="0"/>
              <a:t>A forecast is a prediction or estimation of a future situation, under given conditions. Demand forecast helps managers to make the following decisions effectively.</a:t>
            </a:r>
            <a:endParaRPr lang="en-GB" dirty="0"/>
          </a:p>
        </p:txBody>
      </p:sp>
      <p:graphicFrame>
        <p:nvGraphicFramePr>
          <p:cNvPr id="4194306" name="Table 3"/>
          <p:cNvGraphicFramePr>
            <a:graphicFrameLocks noGrp="1"/>
          </p:cNvGraphicFramePr>
          <p:nvPr/>
        </p:nvGraphicFramePr>
        <p:xfrm>
          <a:off x="1198880" y="3422226"/>
          <a:ext cx="9550400" cy="2966720"/>
        </p:xfrm>
        <a:graphic>
          <a:graphicData uri="http://schemas.openxmlformats.org/drawingml/2006/table">
            <a:tbl>
              <a:tblPr firstRow="1" bandRow="1">
                <a:tableStyleId>{073A0DAA-6AF3-43AB-8588-CEC1D06C72B9}</a:tableStyleId>
              </a:tblPr>
              <a:tblGrid>
                <a:gridCol w="4775200"/>
                <a:gridCol w="4775200"/>
              </a:tblGrid>
              <a:tr h="370840">
                <a:tc>
                  <a:txBody>
                    <a:bodyPr/>
                    <a:lstStyle/>
                    <a:p>
                      <a:pPr algn="ctr"/>
                      <a:r>
                        <a:rPr lang="en-GB" dirty="0" smtClean="0"/>
                        <a:t>Short Run Decision</a:t>
                      </a:r>
                      <a:endParaRPr lang="en-GB" dirty="0"/>
                    </a:p>
                  </a:txBody>
                  <a:tcPr/>
                </a:tc>
                <a:tc>
                  <a:txBody>
                    <a:bodyPr/>
                    <a:lstStyle/>
                    <a:p>
                      <a:pPr algn="ctr"/>
                      <a:r>
                        <a:rPr lang="en-GB" dirty="0" smtClean="0"/>
                        <a:t>Long Run Decision</a:t>
                      </a:r>
                      <a:endParaRPr lang="en-GB" dirty="0"/>
                    </a:p>
                  </a:txBody>
                  <a:tcPr/>
                </a:tc>
              </a:tr>
              <a:tr h="370840">
                <a:tc>
                  <a:txBody>
                    <a:bodyPr/>
                    <a:lstStyle/>
                    <a:p>
                      <a:pPr algn="ctr"/>
                      <a:r>
                        <a:rPr lang="en-GB" dirty="0" smtClean="0"/>
                        <a:t>Purchase of inputs</a:t>
                      </a:r>
                      <a:endParaRPr lang="en-GB" dirty="0"/>
                    </a:p>
                  </a:txBody>
                  <a:tcPr/>
                </a:tc>
                <a:tc>
                  <a:txBody>
                    <a:bodyPr/>
                    <a:lstStyle/>
                    <a:p>
                      <a:pPr algn="ctr"/>
                      <a:r>
                        <a:rPr lang="en-GB" dirty="0" smtClean="0"/>
                        <a:t>Expansion</a:t>
                      </a:r>
                      <a:r>
                        <a:rPr lang="en-GB" baseline="0" dirty="0" smtClean="0"/>
                        <a:t> of existing capacity</a:t>
                      </a:r>
                      <a:endParaRPr lang="en-GB" dirty="0"/>
                    </a:p>
                  </a:txBody>
                  <a:tcPr/>
                </a:tc>
              </a:tr>
              <a:tr h="370840">
                <a:tc>
                  <a:txBody>
                    <a:bodyPr/>
                    <a:lstStyle/>
                    <a:p>
                      <a:pPr algn="ctr"/>
                      <a:r>
                        <a:rPr lang="en-GB" dirty="0" smtClean="0"/>
                        <a:t>Maintenance of economic level of inventory</a:t>
                      </a:r>
                      <a:endParaRPr lang="en-GB" dirty="0"/>
                    </a:p>
                  </a:txBody>
                  <a:tcPr/>
                </a:tc>
                <a:tc>
                  <a:txBody>
                    <a:bodyPr/>
                    <a:lstStyle/>
                    <a:p>
                      <a:pPr algn="ctr"/>
                      <a:r>
                        <a:rPr lang="en-GB" dirty="0" smtClean="0"/>
                        <a:t>Diversification of the product mix</a:t>
                      </a:r>
                      <a:endParaRPr lang="en-GB" dirty="0"/>
                    </a:p>
                  </a:txBody>
                  <a:tcPr/>
                </a:tc>
              </a:tr>
              <a:tr h="370840">
                <a:tc>
                  <a:txBody>
                    <a:bodyPr/>
                    <a:lstStyle/>
                    <a:p>
                      <a:pPr algn="ctr"/>
                      <a:r>
                        <a:rPr lang="en-GB" dirty="0" smtClean="0"/>
                        <a:t>Setting up sales targets</a:t>
                      </a:r>
                      <a:endParaRPr lang="en-GB" dirty="0"/>
                    </a:p>
                  </a:txBody>
                  <a:tcPr/>
                </a:tc>
                <a:tc>
                  <a:txBody>
                    <a:bodyPr/>
                    <a:lstStyle/>
                    <a:p>
                      <a:pPr algn="ctr"/>
                      <a:r>
                        <a:rPr lang="en-GB" dirty="0" smtClean="0"/>
                        <a:t>Growth of acquisition</a:t>
                      </a:r>
                      <a:endParaRPr lang="en-GB" dirty="0"/>
                    </a:p>
                  </a:txBody>
                  <a:tcPr/>
                </a:tc>
              </a:tr>
              <a:tr h="370840">
                <a:tc>
                  <a:txBody>
                    <a:bodyPr/>
                    <a:lstStyle/>
                    <a:p>
                      <a:pPr algn="ctr"/>
                      <a:r>
                        <a:rPr lang="en-GB" dirty="0" smtClean="0"/>
                        <a:t>Distribution network</a:t>
                      </a:r>
                      <a:endParaRPr lang="en-GB" dirty="0"/>
                    </a:p>
                  </a:txBody>
                  <a:tcPr/>
                </a:tc>
                <a:tc>
                  <a:txBody>
                    <a:bodyPr/>
                    <a:lstStyle/>
                    <a:p>
                      <a:pPr algn="ctr"/>
                      <a:r>
                        <a:rPr lang="en-GB" dirty="0" smtClean="0"/>
                        <a:t>Change of location of plant</a:t>
                      </a:r>
                      <a:endParaRPr lang="en-GB" dirty="0"/>
                    </a:p>
                  </a:txBody>
                  <a:tcPr/>
                </a:tc>
              </a:tr>
              <a:tr h="370840">
                <a:tc>
                  <a:txBody>
                    <a:bodyPr/>
                    <a:lstStyle/>
                    <a:p>
                      <a:pPr algn="ctr"/>
                      <a:r>
                        <a:rPr lang="en-GB" dirty="0" smtClean="0"/>
                        <a:t>Management</a:t>
                      </a:r>
                      <a:r>
                        <a:rPr lang="en-GB" baseline="0" dirty="0" smtClean="0"/>
                        <a:t> of working capital</a:t>
                      </a:r>
                      <a:endParaRPr lang="en-GB" dirty="0"/>
                    </a:p>
                  </a:txBody>
                  <a:tcPr/>
                </a:tc>
                <a:tc>
                  <a:txBody>
                    <a:bodyPr/>
                    <a:lstStyle/>
                    <a:p>
                      <a:pPr algn="ctr"/>
                      <a:r>
                        <a:rPr lang="en-GB" dirty="0" smtClean="0"/>
                        <a:t>Capital Issue</a:t>
                      </a:r>
                      <a:endParaRPr lang="en-GB" dirty="0"/>
                    </a:p>
                  </a:txBody>
                  <a:tcPr/>
                </a:tc>
              </a:tr>
              <a:tr h="370840">
                <a:tc>
                  <a:txBody>
                    <a:bodyPr/>
                    <a:lstStyle/>
                    <a:p>
                      <a:pPr algn="ctr"/>
                      <a:r>
                        <a:rPr lang="en-GB" dirty="0" smtClean="0"/>
                        <a:t>Price policy</a:t>
                      </a:r>
                      <a:endParaRPr lang="en-GB" dirty="0"/>
                    </a:p>
                  </a:txBody>
                  <a:tcPr/>
                </a:tc>
                <a:tc>
                  <a:txBody>
                    <a:bodyPr/>
                    <a:lstStyle/>
                    <a:p>
                      <a:pPr algn="ctr"/>
                      <a:r>
                        <a:rPr lang="en-GB" dirty="0" smtClean="0"/>
                        <a:t>Long run borrowing</a:t>
                      </a:r>
                      <a:endParaRPr lang="en-GB" dirty="0"/>
                    </a:p>
                  </a:txBody>
                  <a:tcPr/>
                </a:tc>
              </a:tr>
              <a:tr h="370840">
                <a:tc>
                  <a:txBody>
                    <a:bodyPr/>
                    <a:lstStyle/>
                    <a:p>
                      <a:pPr algn="ctr"/>
                      <a:r>
                        <a:rPr lang="en-GB" dirty="0" smtClean="0"/>
                        <a:t>Promotion</a:t>
                      </a:r>
                      <a:r>
                        <a:rPr lang="en-GB" baseline="0" dirty="0" smtClean="0"/>
                        <a:t> policy</a:t>
                      </a:r>
                      <a:endParaRPr lang="en-GB" dirty="0"/>
                    </a:p>
                  </a:txBody>
                  <a:tcPr/>
                </a:tc>
                <a:tc>
                  <a:txBody>
                    <a:bodyPr/>
                    <a:lstStyle/>
                    <a:p>
                      <a:pPr algn="ctr"/>
                      <a:r>
                        <a:rPr lang="en-GB" dirty="0" smtClean="0"/>
                        <a:t>Manpower planning</a:t>
                      </a:r>
                      <a:endParaRPr lang="en-GB" dirty="0"/>
                    </a:p>
                  </a:txBody>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9" name="Title 1"/>
          <p:cNvSpPr>
            <a:spLocks noGrp="1"/>
          </p:cNvSpPr>
          <p:nvPr>
            <p:ph type="title"/>
          </p:nvPr>
        </p:nvSpPr>
        <p:spPr/>
        <p:txBody>
          <a:bodyPr/>
          <a:lstStyle/>
          <a:p>
            <a:r>
              <a:rPr lang="en-GB" dirty="0" smtClean="0"/>
              <a:t>Demand Forecasting Cont’d		</a:t>
            </a:r>
            <a:endParaRPr lang="en-GB" dirty="0"/>
          </a:p>
        </p:txBody>
      </p:sp>
      <p:sp>
        <p:nvSpPr>
          <p:cNvPr id="1048700" name="Content Placeholder 2"/>
          <p:cNvSpPr>
            <a:spLocks noGrp="1"/>
          </p:cNvSpPr>
          <p:nvPr>
            <p:ph idx="1"/>
          </p:nvPr>
        </p:nvSpPr>
        <p:spPr/>
        <p:txBody>
          <a:bodyPr/>
          <a:lstStyle/>
          <a:p>
            <a:pPr marL="0" indent="0">
              <a:buNone/>
            </a:pPr>
            <a:r>
              <a:rPr lang="en-GB" dirty="0" smtClean="0"/>
              <a:t>Steps to be followed:</a:t>
            </a:r>
          </a:p>
          <a:p>
            <a:r>
              <a:rPr lang="en-GB" dirty="0" smtClean="0"/>
              <a:t>Identification of objectives</a:t>
            </a:r>
          </a:p>
          <a:p>
            <a:r>
              <a:rPr lang="en-GB" dirty="0" smtClean="0"/>
              <a:t>Nature of product and market</a:t>
            </a:r>
          </a:p>
          <a:p>
            <a:r>
              <a:rPr lang="en-GB" dirty="0" smtClean="0"/>
              <a:t>Determination of demand</a:t>
            </a:r>
          </a:p>
          <a:p>
            <a:r>
              <a:rPr lang="en-GB" dirty="0" smtClean="0"/>
              <a:t>Analysis of factors</a:t>
            </a:r>
          </a:p>
          <a:p>
            <a:r>
              <a:rPr lang="en-GB" dirty="0" smtClean="0"/>
              <a:t>Choice of Technology</a:t>
            </a:r>
          </a:p>
          <a:p>
            <a:r>
              <a:rPr lang="en-GB" dirty="0" smtClean="0"/>
              <a:t>Testing of Accuracy</a:t>
            </a:r>
          </a:p>
          <a:p>
            <a:endParaRPr lang="en-GB"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1" name="Title 1"/>
          <p:cNvSpPr>
            <a:spLocks noGrp="1"/>
          </p:cNvSpPr>
          <p:nvPr>
            <p:ph type="title"/>
          </p:nvPr>
        </p:nvSpPr>
        <p:spPr/>
        <p:txBody>
          <a:bodyPr/>
          <a:lstStyle/>
          <a:p>
            <a:r>
              <a:rPr lang="en-GB" dirty="0" smtClean="0"/>
              <a:t>Demand Forecasting Cont’d</a:t>
            </a:r>
            <a:endParaRPr lang="en-GB" dirty="0"/>
          </a:p>
        </p:txBody>
      </p:sp>
      <p:sp>
        <p:nvSpPr>
          <p:cNvPr id="1048702" name="Content Placeholder 2"/>
          <p:cNvSpPr>
            <a:spLocks noGrp="1"/>
          </p:cNvSpPr>
          <p:nvPr>
            <p:ph idx="1"/>
          </p:nvPr>
        </p:nvSpPr>
        <p:spPr/>
        <p:txBody>
          <a:bodyPr/>
          <a:lstStyle/>
          <a:p>
            <a:pPr marL="0" indent="0">
              <a:buNone/>
            </a:pPr>
            <a:r>
              <a:rPr lang="en-GB" dirty="0" smtClean="0"/>
              <a:t>Criteria for choice of forecasting</a:t>
            </a:r>
          </a:p>
          <a:p>
            <a:r>
              <a:rPr lang="en-GB" dirty="0" smtClean="0"/>
              <a:t>Accuracy</a:t>
            </a:r>
          </a:p>
          <a:p>
            <a:r>
              <a:rPr lang="en-GB" dirty="0" smtClean="0"/>
              <a:t>Plausibility</a:t>
            </a:r>
          </a:p>
          <a:p>
            <a:r>
              <a:rPr lang="en-GB" dirty="0" smtClean="0"/>
              <a:t>Durability</a:t>
            </a:r>
          </a:p>
          <a:p>
            <a:r>
              <a:rPr lang="en-GB" dirty="0" smtClean="0"/>
              <a:t>Flexibility</a:t>
            </a:r>
          </a:p>
          <a:p>
            <a:r>
              <a:rPr lang="en-GB" dirty="0" smtClean="0"/>
              <a:t>Availability</a:t>
            </a:r>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9" name="Title 1"/>
          <p:cNvSpPr>
            <a:spLocks noGrp="1"/>
          </p:cNvSpPr>
          <p:nvPr>
            <p:ph type="title"/>
          </p:nvPr>
        </p:nvSpPr>
        <p:spPr/>
        <p:txBody>
          <a:bodyPr/>
          <a:lstStyle/>
          <a:p>
            <a:r>
              <a:rPr lang="en-GB" dirty="0" smtClean="0"/>
              <a:t>Introduction</a:t>
            </a:r>
            <a:endParaRPr lang="en-GB" dirty="0"/>
          </a:p>
        </p:txBody>
      </p:sp>
      <p:sp>
        <p:nvSpPr>
          <p:cNvPr id="1048640" name="Content Placeholder 2"/>
          <p:cNvSpPr>
            <a:spLocks noGrp="1"/>
          </p:cNvSpPr>
          <p:nvPr>
            <p:ph idx="1"/>
          </p:nvPr>
        </p:nvSpPr>
        <p:spPr/>
        <p:txBody>
          <a:bodyPr/>
          <a:lstStyle/>
          <a:p>
            <a:pPr algn="just"/>
            <a:r>
              <a:rPr lang="en-GB" dirty="0" smtClean="0"/>
              <a:t>Managerial economics is concerned with the application of economics concepts and economic analysis to the problems of formulating rational managerial decisions. (Mansfield)</a:t>
            </a:r>
          </a:p>
          <a:p>
            <a:pPr algn="just"/>
            <a:r>
              <a:rPr lang="en-GB" dirty="0" smtClean="0"/>
              <a:t>It is a discipline that combines economic theories with managerial practices and helps to recover the gap between the problem of logic and policy.</a:t>
            </a:r>
            <a:endParaRPr lang="en-GB"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3" name="Title 1"/>
          <p:cNvSpPr>
            <a:spLocks noGrp="1"/>
          </p:cNvSpPr>
          <p:nvPr>
            <p:ph type="title"/>
          </p:nvPr>
        </p:nvSpPr>
        <p:spPr/>
        <p:txBody>
          <a:bodyPr/>
          <a:lstStyle/>
          <a:p>
            <a:r>
              <a:rPr lang="en-GB" dirty="0" smtClean="0"/>
              <a:t>Forecast methods</a:t>
            </a:r>
            <a:endParaRPr lang="en-GB" dirty="0"/>
          </a:p>
        </p:txBody>
      </p:sp>
      <p:sp>
        <p:nvSpPr>
          <p:cNvPr id="1048704" name="Content Placeholder 2"/>
          <p:cNvSpPr>
            <a:spLocks noGrp="1"/>
          </p:cNvSpPr>
          <p:nvPr>
            <p:ph idx="1"/>
          </p:nvPr>
        </p:nvSpPr>
        <p:spPr>
          <a:xfrm>
            <a:off x="838200" y="1825624"/>
            <a:ext cx="10515600" cy="4758055"/>
          </a:xfrm>
        </p:spPr>
        <p:txBody>
          <a:bodyPr>
            <a:normAutofit fontScale="96429" lnSpcReduction="20000"/>
          </a:bodyPr>
          <a:lstStyle/>
          <a:p>
            <a:r>
              <a:rPr lang="en-GB" dirty="0" smtClean="0"/>
              <a:t>Survey of buyer’s intention</a:t>
            </a:r>
          </a:p>
          <a:p>
            <a:r>
              <a:rPr lang="en-GB" dirty="0" smtClean="0"/>
              <a:t>Delphi method</a:t>
            </a:r>
          </a:p>
          <a:p>
            <a:r>
              <a:rPr lang="en-GB" dirty="0" smtClean="0"/>
              <a:t>Expert opinion</a:t>
            </a:r>
          </a:p>
          <a:p>
            <a:r>
              <a:rPr lang="en-GB" dirty="0" smtClean="0"/>
              <a:t>Collection opinion</a:t>
            </a:r>
          </a:p>
          <a:p>
            <a:r>
              <a:rPr lang="en-GB" dirty="0" smtClean="0"/>
              <a:t>Waive model</a:t>
            </a:r>
          </a:p>
          <a:p>
            <a:r>
              <a:rPr lang="en-GB" dirty="0" smtClean="0"/>
              <a:t>Smoothing technique</a:t>
            </a:r>
          </a:p>
          <a:p>
            <a:r>
              <a:rPr lang="en-GB" dirty="0" smtClean="0"/>
              <a:t>Time series / trend projection</a:t>
            </a:r>
          </a:p>
          <a:p>
            <a:r>
              <a:rPr lang="en-GB" dirty="0" smtClean="0"/>
              <a:t>Controlled experiments</a:t>
            </a:r>
          </a:p>
          <a:p>
            <a:r>
              <a:rPr lang="en-GB" dirty="0" smtClean="0"/>
              <a:t>Judgemental approach</a:t>
            </a:r>
            <a:endParaRPr lang="en-GB"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5" name="Title 1"/>
          <p:cNvSpPr>
            <a:spLocks noGrp="1"/>
          </p:cNvSpPr>
          <p:nvPr>
            <p:ph type="title"/>
          </p:nvPr>
        </p:nvSpPr>
        <p:spPr/>
        <p:txBody>
          <a:bodyPr/>
          <a:lstStyle/>
          <a:p>
            <a:r>
              <a:rPr lang="en-GB" dirty="0" smtClean="0"/>
              <a:t>Time series / Trend projection</a:t>
            </a:r>
            <a:endParaRPr lang="en-GB" dirty="0"/>
          </a:p>
        </p:txBody>
      </p:sp>
      <p:sp>
        <p:nvSpPr>
          <p:cNvPr id="1048706" name="Content Placeholder 2"/>
          <p:cNvSpPr>
            <a:spLocks noGrp="1" noRot="1" noChangeAspect="1" noMove="1" noResize="1" noEditPoints="1" noAdjustHandles="1" noChangeArrowheads="1" noChangeShapeType="1" noTextEdit="1"/>
          </p:cNvSpPr>
          <p:nvPr>
            <p:ph idx="1"/>
          </p:nvPr>
        </p:nvSpPr>
        <p:spPr>
          <a:blipFill rotWithShape="0">
            <a:blip r:embed="rId2" cstate="print"/>
            <a:stretch>
              <a:fillRect l="-1217" t="-2241"/>
            </a:stretch>
          </a:blipFill>
        </p:spPr>
        <p:txBody>
          <a:bodyPr/>
          <a:lstStyle/>
          <a:p>
            <a:r>
              <a:rPr lang="en-GB">
                <a:noFill/>
              </a:rPr>
              <a:t>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7" name="Title 1"/>
          <p:cNvSpPr>
            <a:spLocks noGrp="1"/>
          </p:cNvSpPr>
          <p:nvPr>
            <p:ph type="title"/>
          </p:nvPr>
        </p:nvSpPr>
        <p:spPr/>
        <p:txBody>
          <a:bodyPr/>
          <a:lstStyle/>
          <a:p>
            <a:r>
              <a:rPr lang="en-GB" dirty="0" smtClean="0"/>
              <a:t>Linear Trend Equations</a:t>
            </a:r>
            <a:endParaRPr lang="en-GB" dirty="0"/>
          </a:p>
        </p:txBody>
      </p:sp>
      <p:sp>
        <p:nvSpPr>
          <p:cNvPr id="1048708" name="Content Placeholder 2"/>
          <p:cNvSpPr>
            <a:spLocks noGrp="1" noRot="1" noChangeAspect="1" noMove="1" noResize="1" noEditPoints="1" noAdjustHandles="1" noChangeArrowheads="1" noChangeShapeType="1" noTextEdit="1"/>
          </p:cNvSpPr>
          <p:nvPr>
            <p:ph idx="1"/>
          </p:nvPr>
        </p:nvSpPr>
        <p:spPr>
          <a:blipFill rotWithShape="0">
            <a:blip r:embed="rId2" cstate="print"/>
            <a:stretch>
              <a:fillRect l="-1217" r="-1159"/>
            </a:stretch>
          </a:blipFill>
        </p:spPr>
        <p:txBody>
          <a:bodyPr/>
          <a:lstStyle/>
          <a:p>
            <a:r>
              <a:rPr lang="en-GB">
                <a:noFill/>
              </a:rPr>
              <a:t>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9" name="Title 1"/>
          <p:cNvSpPr>
            <a:spLocks noGrp="1"/>
          </p:cNvSpPr>
          <p:nvPr>
            <p:ph type="title"/>
          </p:nvPr>
        </p:nvSpPr>
        <p:spPr/>
        <p:txBody>
          <a:bodyPr/>
          <a:lstStyle/>
          <a:p>
            <a:r>
              <a:rPr lang="en-GB" dirty="0" smtClean="0"/>
              <a:t>Example</a:t>
            </a:r>
            <a:endParaRPr lang="en-GB" dirty="0"/>
          </a:p>
        </p:txBody>
      </p:sp>
      <p:graphicFrame>
        <p:nvGraphicFramePr>
          <p:cNvPr id="4194307" name="Content Placeholder 3"/>
          <p:cNvGraphicFramePr>
            <a:graphicFrameLocks noGrp="1"/>
          </p:cNvGraphicFramePr>
          <p:nvPr>
            <p:ph idx="1"/>
          </p:nvPr>
        </p:nvGraphicFramePr>
        <p:xfrm>
          <a:off x="838200" y="1825625"/>
          <a:ext cx="10515604" cy="741680"/>
        </p:xfrm>
        <a:graphic>
          <a:graphicData uri="http://schemas.openxmlformats.org/drawingml/2006/table">
            <a:tbl>
              <a:tblPr firstRow="1" bandRow="1">
                <a:tableStyleId>{073A0DAA-6AF3-43AB-8588-CEC1D06C72B9}</a:tableStyleId>
              </a:tblPr>
              <a:tblGrid>
                <a:gridCol w="955964"/>
                <a:gridCol w="955964"/>
                <a:gridCol w="955964"/>
                <a:gridCol w="955964"/>
                <a:gridCol w="955964"/>
                <a:gridCol w="955964"/>
                <a:gridCol w="955964"/>
                <a:gridCol w="955964"/>
                <a:gridCol w="955964"/>
                <a:gridCol w="955964"/>
                <a:gridCol w="955964"/>
              </a:tblGrid>
              <a:tr h="370840">
                <a:tc>
                  <a:txBody>
                    <a:bodyPr/>
                    <a:lstStyle/>
                    <a:p>
                      <a:pPr algn="ctr"/>
                      <a:r>
                        <a:rPr lang="en-GB" dirty="0" smtClean="0"/>
                        <a:t>Year</a:t>
                      </a:r>
                      <a:endParaRPr lang="en-GB" dirty="0"/>
                    </a:p>
                  </a:txBody>
                  <a:tcPr/>
                </a:tc>
                <a:tc>
                  <a:txBody>
                    <a:bodyPr/>
                    <a:lstStyle/>
                    <a:p>
                      <a:pPr algn="ctr"/>
                      <a:r>
                        <a:rPr lang="en-GB" dirty="0" smtClean="0"/>
                        <a:t>2002</a:t>
                      </a:r>
                      <a:endParaRPr lang="en-GB" dirty="0"/>
                    </a:p>
                  </a:txBody>
                  <a:tcPr/>
                </a:tc>
                <a:tc>
                  <a:txBody>
                    <a:bodyPr/>
                    <a:lstStyle/>
                    <a:p>
                      <a:pPr algn="ctr"/>
                      <a:r>
                        <a:rPr lang="en-GB" dirty="0" smtClean="0"/>
                        <a:t>2003</a:t>
                      </a:r>
                      <a:endParaRPr lang="en-GB" dirty="0"/>
                    </a:p>
                  </a:txBody>
                  <a:tcPr/>
                </a:tc>
                <a:tc>
                  <a:txBody>
                    <a:bodyPr/>
                    <a:lstStyle/>
                    <a:p>
                      <a:pPr algn="ctr"/>
                      <a:r>
                        <a:rPr lang="en-GB" dirty="0" smtClean="0"/>
                        <a:t>2004</a:t>
                      </a:r>
                      <a:endParaRPr lang="en-GB" dirty="0"/>
                    </a:p>
                  </a:txBody>
                  <a:tcPr/>
                </a:tc>
                <a:tc>
                  <a:txBody>
                    <a:bodyPr/>
                    <a:lstStyle/>
                    <a:p>
                      <a:pPr algn="ctr"/>
                      <a:r>
                        <a:rPr lang="en-GB" dirty="0" smtClean="0"/>
                        <a:t>2005</a:t>
                      </a:r>
                      <a:endParaRPr lang="en-GB" dirty="0"/>
                    </a:p>
                  </a:txBody>
                  <a:tcPr/>
                </a:tc>
                <a:tc>
                  <a:txBody>
                    <a:bodyPr/>
                    <a:lstStyle/>
                    <a:p>
                      <a:pPr algn="ctr"/>
                      <a:r>
                        <a:rPr lang="en-GB" dirty="0" smtClean="0"/>
                        <a:t>2006</a:t>
                      </a:r>
                      <a:endParaRPr lang="en-GB" dirty="0"/>
                    </a:p>
                  </a:txBody>
                  <a:tcPr/>
                </a:tc>
                <a:tc>
                  <a:txBody>
                    <a:bodyPr/>
                    <a:lstStyle/>
                    <a:p>
                      <a:pPr algn="ctr"/>
                      <a:r>
                        <a:rPr lang="en-GB" dirty="0" smtClean="0"/>
                        <a:t>2007</a:t>
                      </a:r>
                      <a:endParaRPr lang="en-GB" dirty="0"/>
                    </a:p>
                  </a:txBody>
                  <a:tcPr/>
                </a:tc>
                <a:tc>
                  <a:txBody>
                    <a:bodyPr/>
                    <a:lstStyle/>
                    <a:p>
                      <a:pPr algn="ctr"/>
                      <a:r>
                        <a:rPr lang="en-GB" dirty="0" smtClean="0"/>
                        <a:t>2008</a:t>
                      </a:r>
                      <a:endParaRPr lang="en-GB" dirty="0"/>
                    </a:p>
                  </a:txBody>
                  <a:tcPr/>
                </a:tc>
                <a:tc>
                  <a:txBody>
                    <a:bodyPr/>
                    <a:lstStyle/>
                    <a:p>
                      <a:pPr algn="ctr"/>
                      <a:r>
                        <a:rPr lang="en-GB" dirty="0" smtClean="0"/>
                        <a:t>2009</a:t>
                      </a:r>
                      <a:endParaRPr lang="en-GB" dirty="0"/>
                    </a:p>
                  </a:txBody>
                  <a:tcPr/>
                </a:tc>
                <a:tc>
                  <a:txBody>
                    <a:bodyPr/>
                    <a:lstStyle/>
                    <a:p>
                      <a:pPr algn="ctr"/>
                      <a:r>
                        <a:rPr lang="en-GB" dirty="0" smtClean="0"/>
                        <a:t>2010</a:t>
                      </a:r>
                      <a:endParaRPr lang="en-GB" dirty="0"/>
                    </a:p>
                  </a:txBody>
                  <a:tcPr/>
                </a:tc>
                <a:tc>
                  <a:txBody>
                    <a:bodyPr/>
                    <a:lstStyle/>
                    <a:p>
                      <a:pPr algn="ctr"/>
                      <a:r>
                        <a:rPr lang="en-GB" dirty="0" smtClean="0"/>
                        <a:t>2011</a:t>
                      </a:r>
                      <a:endParaRPr lang="en-GB" dirty="0"/>
                    </a:p>
                  </a:txBody>
                  <a:tcPr/>
                </a:tc>
              </a:tr>
              <a:tr h="370840">
                <a:tc>
                  <a:txBody>
                    <a:bodyPr/>
                    <a:lstStyle/>
                    <a:p>
                      <a:pPr algn="ctr"/>
                      <a:r>
                        <a:rPr lang="en-GB" dirty="0" smtClean="0"/>
                        <a:t>Sales</a:t>
                      </a:r>
                      <a:endParaRPr lang="en-GB" dirty="0"/>
                    </a:p>
                  </a:txBody>
                  <a:tcPr/>
                </a:tc>
                <a:tc>
                  <a:txBody>
                    <a:bodyPr/>
                    <a:lstStyle/>
                    <a:p>
                      <a:pPr algn="ctr"/>
                      <a:r>
                        <a:rPr lang="en-GB" dirty="0" smtClean="0"/>
                        <a:t>22734</a:t>
                      </a:r>
                      <a:endParaRPr lang="en-GB" dirty="0"/>
                    </a:p>
                  </a:txBody>
                  <a:tcPr/>
                </a:tc>
                <a:tc>
                  <a:txBody>
                    <a:bodyPr/>
                    <a:lstStyle/>
                    <a:p>
                      <a:pPr algn="ctr"/>
                      <a:r>
                        <a:rPr lang="en-GB" dirty="0" smtClean="0"/>
                        <a:t>24731</a:t>
                      </a:r>
                      <a:endParaRPr lang="en-GB" dirty="0"/>
                    </a:p>
                  </a:txBody>
                  <a:tcPr/>
                </a:tc>
                <a:tc>
                  <a:txBody>
                    <a:bodyPr/>
                    <a:lstStyle/>
                    <a:p>
                      <a:pPr algn="ctr"/>
                      <a:r>
                        <a:rPr lang="en-GB" dirty="0" smtClean="0"/>
                        <a:t>31489</a:t>
                      </a:r>
                      <a:endParaRPr lang="en-GB" dirty="0"/>
                    </a:p>
                  </a:txBody>
                  <a:tcPr/>
                </a:tc>
                <a:tc>
                  <a:txBody>
                    <a:bodyPr/>
                    <a:lstStyle/>
                    <a:p>
                      <a:pPr algn="ctr"/>
                      <a:r>
                        <a:rPr lang="en-GB" dirty="0" smtClean="0"/>
                        <a:t>44685</a:t>
                      </a:r>
                      <a:endParaRPr lang="en-GB" dirty="0"/>
                    </a:p>
                  </a:txBody>
                  <a:tcPr/>
                </a:tc>
                <a:tc>
                  <a:txBody>
                    <a:bodyPr/>
                    <a:lstStyle/>
                    <a:p>
                      <a:pPr algn="ctr"/>
                      <a:r>
                        <a:rPr lang="en-GB" dirty="0" smtClean="0"/>
                        <a:t>55319</a:t>
                      </a:r>
                      <a:endParaRPr lang="en-GB" dirty="0"/>
                    </a:p>
                  </a:txBody>
                  <a:tcPr/>
                </a:tc>
                <a:tc>
                  <a:txBody>
                    <a:bodyPr/>
                    <a:lstStyle/>
                    <a:p>
                      <a:pPr algn="ctr"/>
                      <a:r>
                        <a:rPr lang="en-GB" dirty="0" smtClean="0"/>
                        <a:t>91021</a:t>
                      </a:r>
                      <a:endParaRPr lang="en-GB" dirty="0"/>
                    </a:p>
                  </a:txBody>
                  <a:tcPr/>
                </a:tc>
                <a:tc>
                  <a:txBody>
                    <a:bodyPr/>
                    <a:lstStyle/>
                    <a:p>
                      <a:pPr algn="ctr"/>
                      <a:r>
                        <a:rPr lang="en-GB" dirty="0" smtClean="0"/>
                        <a:t>146234</a:t>
                      </a:r>
                      <a:endParaRPr lang="en-GB" dirty="0"/>
                    </a:p>
                  </a:txBody>
                  <a:tcPr/>
                </a:tc>
                <a:tc>
                  <a:txBody>
                    <a:bodyPr/>
                    <a:lstStyle/>
                    <a:p>
                      <a:pPr algn="ctr"/>
                      <a:r>
                        <a:rPr lang="en-GB" dirty="0" smtClean="0"/>
                        <a:t>107887</a:t>
                      </a:r>
                      <a:endParaRPr lang="en-GB" dirty="0"/>
                    </a:p>
                  </a:txBody>
                  <a:tcPr/>
                </a:tc>
                <a:tc>
                  <a:txBody>
                    <a:bodyPr/>
                    <a:lstStyle/>
                    <a:p>
                      <a:pPr algn="ctr"/>
                      <a:r>
                        <a:rPr lang="en-GB" dirty="0" smtClean="0"/>
                        <a:t>127483</a:t>
                      </a:r>
                      <a:endParaRPr lang="en-GB" dirty="0"/>
                    </a:p>
                  </a:txBody>
                  <a:tcPr/>
                </a:tc>
                <a:tc>
                  <a:txBody>
                    <a:bodyPr/>
                    <a:lstStyle/>
                    <a:p>
                      <a:pPr algn="ctr"/>
                      <a:r>
                        <a:rPr lang="en-GB" dirty="0" smtClean="0"/>
                        <a:t>97275</a:t>
                      </a:r>
                      <a:endParaRPr lang="en-GB" dirty="0"/>
                    </a:p>
                  </a:txBody>
                  <a:tcPr/>
                </a:tc>
              </a:tr>
            </a:tbl>
          </a:graphicData>
        </a:graphic>
      </p:graphicFrame>
      <p:sp>
        <p:nvSpPr>
          <p:cNvPr id="1048710" name="TextBox 4"/>
          <p:cNvSpPr txBox="1"/>
          <p:nvPr/>
        </p:nvSpPr>
        <p:spPr>
          <a:xfrm>
            <a:off x="838200" y="3007360"/>
            <a:ext cx="7411720" cy="668782"/>
          </a:xfrm>
          <a:prstGeom prst="rect">
            <a:avLst/>
          </a:prstGeom>
          <a:noFill/>
        </p:spPr>
        <p:txBody>
          <a:bodyPr wrap="square" rtlCol="0">
            <a:spAutoFit/>
          </a:bodyPr>
          <a:lstStyle/>
          <a:p>
            <a:r>
              <a:rPr lang="en-GB" sz="2800" dirty="0" smtClean="0"/>
              <a:t>Estimate the sales for 2012 and 2015</a:t>
            </a:r>
            <a:endParaRPr lang="en-GB" sz="28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1" name="Title 1"/>
          <p:cNvSpPr>
            <a:spLocks noGrp="1"/>
          </p:cNvSpPr>
          <p:nvPr>
            <p:ph type="title"/>
          </p:nvPr>
        </p:nvSpPr>
        <p:spPr/>
        <p:txBody>
          <a:bodyPr/>
          <a:lstStyle/>
          <a:p>
            <a:r>
              <a:rPr lang="en-GB" dirty="0" smtClean="0"/>
              <a:t>Solution</a:t>
            </a:r>
            <a:endParaRPr lang="en-GB" dirty="0"/>
          </a:p>
        </p:txBody>
      </p:sp>
      <p:graphicFrame>
        <p:nvGraphicFramePr>
          <p:cNvPr id="4194308" name="Content Placeholder 3"/>
          <p:cNvGraphicFramePr>
            <a:graphicFrameLocks noGrp="1"/>
          </p:cNvGraphicFramePr>
          <p:nvPr>
            <p:ph idx="1"/>
          </p:nvPr>
        </p:nvGraphicFramePr>
        <p:xfrm>
          <a:off x="1596209" y="1690688"/>
          <a:ext cx="6123940" cy="4013995"/>
        </p:xfrm>
        <a:graphic>
          <a:graphicData uri="http://schemas.openxmlformats.org/drawingml/2006/table">
            <a:tbl>
              <a:tblPr>
                <a:tableStyleId>{616DA210-FB5B-4158-B5E0-FEB733F419BA}</a:tableStyleId>
              </a:tblPr>
              <a:tblGrid>
                <a:gridCol w="1224788"/>
                <a:gridCol w="1224788"/>
                <a:gridCol w="1224788"/>
                <a:gridCol w="1224788"/>
                <a:gridCol w="1224788"/>
              </a:tblGrid>
              <a:tr h="379925">
                <a:tc>
                  <a:txBody>
                    <a:bodyPr/>
                    <a:lstStyle/>
                    <a:p>
                      <a:pPr algn="ctr" fontAlgn="b"/>
                      <a:r>
                        <a:rPr lang="en-GB" sz="1400" b="1" i="0" u="none" strike="noStrike" dirty="0">
                          <a:effectLst/>
                          <a:latin typeface="Cambria Math" panose="02040503050406030204" pitchFamily="18" charset="0"/>
                          <a:ea typeface="Cambria Math" panose="02040503050406030204" pitchFamily="18" charset="0"/>
                        </a:rPr>
                        <a:t>year</a:t>
                      </a:r>
                      <a:endParaRPr lang="en-GB" sz="1400" b="1" i="0" u="none" strike="noStrike" dirty="0">
                        <a:solidFill>
                          <a:srgbClr val="000000"/>
                        </a:solidFill>
                        <a:effectLst/>
                        <a:latin typeface="Cambria Math" panose="02040503050406030204" pitchFamily="18" charset="0"/>
                        <a:ea typeface="Cambria Math" panose="02040503050406030204" pitchFamily="18" charset="0"/>
                      </a:endParaRPr>
                    </a:p>
                  </a:txBody>
                  <a:tcPr marL="9525" marR="9525" marT="9525" marB="0" anchor="b"/>
                </a:tc>
                <a:tc>
                  <a:txBody>
                    <a:bodyPr/>
                    <a:lstStyle/>
                    <a:p>
                      <a:pPr algn="ctr" fontAlgn="b"/>
                      <a:r>
                        <a:rPr lang="en-GB" sz="1400" b="1" i="0" u="none" strike="noStrike">
                          <a:effectLst/>
                          <a:latin typeface="Cambria Math" panose="02040503050406030204" pitchFamily="18" charset="0"/>
                          <a:ea typeface="Cambria Math" panose="02040503050406030204" pitchFamily="18" charset="0"/>
                        </a:rPr>
                        <a:t>x</a:t>
                      </a:r>
                      <a:endParaRPr lang="en-GB" sz="1400" b="1" i="0" u="none" strike="noStrike">
                        <a:solidFill>
                          <a:srgbClr val="000000"/>
                        </a:solidFill>
                        <a:effectLst/>
                        <a:latin typeface="Cambria Math" panose="02040503050406030204" pitchFamily="18" charset="0"/>
                        <a:ea typeface="Cambria Math" panose="02040503050406030204" pitchFamily="18" charset="0"/>
                      </a:endParaRPr>
                    </a:p>
                  </a:txBody>
                  <a:tcPr marL="9525" marR="9525" marT="9525" marB="0" anchor="b"/>
                </a:tc>
                <a:tc>
                  <a:txBody>
                    <a:bodyPr/>
                    <a:lstStyle/>
                    <a:p>
                      <a:pPr algn="ctr" fontAlgn="b"/>
                      <a:r>
                        <a:rPr lang="en-GB" sz="1400" b="1" i="0" u="none" strike="noStrike">
                          <a:effectLst/>
                          <a:latin typeface="Cambria Math" panose="02040503050406030204" pitchFamily="18" charset="0"/>
                          <a:ea typeface="Cambria Math" panose="02040503050406030204" pitchFamily="18" charset="0"/>
                        </a:rPr>
                        <a:t>sales (Y)</a:t>
                      </a:r>
                      <a:endParaRPr lang="en-GB" sz="1400" b="1" i="0" u="none" strike="noStrike">
                        <a:solidFill>
                          <a:srgbClr val="000000"/>
                        </a:solidFill>
                        <a:effectLst/>
                        <a:latin typeface="Cambria Math" panose="02040503050406030204" pitchFamily="18" charset="0"/>
                        <a:ea typeface="Cambria Math" panose="02040503050406030204" pitchFamily="18" charset="0"/>
                      </a:endParaRPr>
                    </a:p>
                  </a:txBody>
                  <a:tcPr marL="9525" marR="9525" marT="9525" marB="0" anchor="b"/>
                </a:tc>
                <a:tc>
                  <a:txBody>
                    <a:bodyPr/>
                    <a:lstStyle/>
                    <a:p>
                      <a:pPr algn="ctr" fontAlgn="b"/>
                      <a:r>
                        <a:rPr lang="en-GB" sz="1400" b="1" i="0" u="none" strike="noStrike">
                          <a:effectLst/>
                          <a:latin typeface="Cambria Math" panose="02040503050406030204" pitchFamily="18" charset="0"/>
                          <a:ea typeface="Cambria Math" panose="02040503050406030204" pitchFamily="18" charset="0"/>
                        </a:rPr>
                        <a:t>XY</a:t>
                      </a:r>
                      <a:endParaRPr lang="en-GB" sz="1400" b="1" i="0" u="none" strike="noStrike">
                        <a:solidFill>
                          <a:srgbClr val="000000"/>
                        </a:solidFill>
                        <a:effectLst/>
                        <a:latin typeface="Cambria Math" panose="02040503050406030204" pitchFamily="18" charset="0"/>
                        <a:ea typeface="Cambria Math" panose="02040503050406030204" pitchFamily="18" charset="0"/>
                      </a:endParaRPr>
                    </a:p>
                  </a:txBody>
                  <a:tcPr marL="9525" marR="9525" marT="9525" marB="0" anchor="b"/>
                </a:tc>
                <a:tc>
                  <a:txBody>
                    <a:bodyPr/>
                    <a:lstStyle/>
                    <a:p>
                      <a:pPr algn="ctr" fontAlgn="b"/>
                      <a:r>
                        <a:rPr lang="en-GB" sz="1400" b="1" i="0" u="none" strike="noStrike">
                          <a:effectLst/>
                          <a:latin typeface="Cambria Math" panose="02040503050406030204" pitchFamily="18" charset="0"/>
                          <a:ea typeface="Cambria Math" panose="02040503050406030204" pitchFamily="18" charset="0"/>
                        </a:rPr>
                        <a:t>X</a:t>
                      </a:r>
                      <a:r>
                        <a:rPr lang="en-GB" sz="1400" b="1" i="0" u="none" strike="noStrike" baseline="30000">
                          <a:effectLst/>
                          <a:latin typeface="Cambria Math" panose="02040503050406030204" pitchFamily="18" charset="0"/>
                          <a:ea typeface="Cambria Math" panose="02040503050406030204" pitchFamily="18" charset="0"/>
                        </a:rPr>
                        <a:t>2</a:t>
                      </a:r>
                      <a:endParaRPr lang="en-GB" sz="1400" b="1" i="0" u="none" strike="noStrike">
                        <a:solidFill>
                          <a:srgbClr val="000000"/>
                        </a:solidFill>
                        <a:effectLst/>
                        <a:latin typeface="Cambria Math" panose="02040503050406030204" pitchFamily="18" charset="0"/>
                        <a:ea typeface="Cambria Math" panose="02040503050406030204" pitchFamily="18" charset="0"/>
                      </a:endParaRPr>
                    </a:p>
                  </a:txBody>
                  <a:tcPr marL="9525" marR="9525" marT="9525" marB="0" anchor="b"/>
                </a:tc>
              </a:tr>
              <a:tr h="330370">
                <a:tc>
                  <a:txBody>
                    <a:bodyPr/>
                    <a:lstStyle/>
                    <a:p>
                      <a:pPr algn="ctr" fontAlgn="b"/>
                      <a:r>
                        <a:rPr lang="en-GB" sz="1400" b="1" i="0" u="none" strike="noStrike" dirty="0">
                          <a:effectLst/>
                          <a:latin typeface="Cambria Math" panose="02040503050406030204" pitchFamily="18" charset="0"/>
                          <a:ea typeface="Cambria Math" panose="02040503050406030204" pitchFamily="18" charset="0"/>
                        </a:rPr>
                        <a:t>2</a:t>
                      </a:r>
                      <a:endParaRPr lang="en-GB" sz="1400" b="1" i="0" u="none" strike="noStrike" dirty="0">
                        <a:solidFill>
                          <a:srgbClr val="000000"/>
                        </a:solidFill>
                        <a:effectLst/>
                        <a:latin typeface="Cambria Math" panose="02040503050406030204" pitchFamily="18" charset="0"/>
                        <a:ea typeface="Cambria Math" panose="02040503050406030204" pitchFamily="18" charset="0"/>
                      </a:endParaRPr>
                    </a:p>
                  </a:txBody>
                  <a:tcPr marL="9525" marR="9525" marT="9525" marB="0" anchor="b"/>
                </a:tc>
                <a:tc>
                  <a:txBody>
                    <a:bodyPr/>
                    <a:lstStyle/>
                    <a:p>
                      <a:pPr algn="ctr" fontAlgn="b"/>
                      <a:r>
                        <a:rPr lang="en-GB" sz="1400" b="1" i="0" u="none" strike="noStrike" dirty="0">
                          <a:effectLst/>
                          <a:latin typeface="Cambria Math" panose="02040503050406030204" pitchFamily="18" charset="0"/>
                          <a:ea typeface="Cambria Math" panose="02040503050406030204" pitchFamily="18" charset="0"/>
                        </a:rPr>
                        <a:t>1</a:t>
                      </a:r>
                      <a:endParaRPr lang="en-GB" sz="1400" b="1" i="0" u="none" strike="noStrike" dirty="0">
                        <a:solidFill>
                          <a:srgbClr val="000000"/>
                        </a:solidFill>
                        <a:effectLst/>
                        <a:latin typeface="Cambria Math" panose="02040503050406030204" pitchFamily="18" charset="0"/>
                        <a:ea typeface="Cambria Math" panose="02040503050406030204" pitchFamily="18" charset="0"/>
                      </a:endParaRPr>
                    </a:p>
                  </a:txBody>
                  <a:tcPr marL="9525" marR="9525" marT="9525" marB="0" anchor="b"/>
                </a:tc>
                <a:tc>
                  <a:txBody>
                    <a:bodyPr/>
                    <a:lstStyle/>
                    <a:p>
                      <a:pPr algn="ctr" fontAlgn="b"/>
                      <a:r>
                        <a:rPr lang="en-GB" sz="1400" b="1" i="0" u="none" strike="noStrike">
                          <a:effectLst/>
                          <a:latin typeface="Cambria Math" panose="02040503050406030204" pitchFamily="18" charset="0"/>
                          <a:ea typeface="Cambria Math" panose="02040503050406030204" pitchFamily="18" charset="0"/>
                        </a:rPr>
                        <a:t>22734</a:t>
                      </a:r>
                      <a:endParaRPr lang="en-GB" sz="1400" b="1" i="0" u="none" strike="noStrike">
                        <a:solidFill>
                          <a:srgbClr val="000000"/>
                        </a:solidFill>
                        <a:effectLst/>
                        <a:latin typeface="Cambria Math" panose="02040503050406030204" pitchFamily="18" charset="0"/>
                        <a:ea typeface="Cambria Math" panose="02040503050406030204" pitchFamily="18" charset="0"/>
                      </a:endParaRPr>
                    </a:p>
                  </a:txBody>
                  <a:tcPr marL="9525" marR="9525" marT="9525" marB="0" anchor="b"/>
                </a:tc>
                <a:tc>
                  <a:txBody>
                    <a:bodyPr/>
                    <a:lstStyle/>
                    <a:p>
                      <a:pPr algn="ctr" fontAlgn="b"/>
                      <a:r>
                        <a:rPr lang="en-GB" sz="1400" b="1" i="0" u="none" strike="noStrike">
                          <a:effectLst/>
                          <a:latin typeface="Cambria Math" panose="02040503050406030204" pitchFamily="18" charset="0"/>
                          <a:ea typeface="Cambria Math" panose="02040503050406030204" pitchFamily="18" charset="0"/>
                        </a:rPr>
                        <a:t>22734</a:t>
                      </a:r>
                      <a:endParaRPr lang="en-GB" sz="1400" b="1" i="0" u="none" strike="noStrike">
                        <a:solidFill>
                          <a:srgbClr val="000000"/>
                        </a:solidFill>
                        <a:effectLst/>
                        <a:latin typeface="Cambria Math" panose="02040503050406030204" pitchFamily="18" charset="0"/>
                        <a:ea typeface="Cambria Math" panose="02040503050406030204" pitchFamily="18" charset="0"/>
                      </a:endParaRPr>
                    </a:p>
                  </a:txBody>
                  <a:tcPr marL="9525" marR="9525" marT="9525" marB="0" anchor="b"/>
                </a:tc>
                <a:tc>
                  <a:txBody>
                    <a:bodyPr/>
                    <a:lstStyle/>
                    <a:p>
                      <a:pPr algn="ctr" fontAlgn="b"/>
                      <a:r>
                        <a:rPr lang="en-GB" sz="1400" b="1" i="0" u="none" strike="noStrike">
                          <a:effectLst/>
                          <a:latin typeface="Cambria Math" panose="02040503050406030204" pitchFamily="18" charset="0"/>
                          <a:ea typeface="Cambria Math" panose="02040503050406030204" pitchFamily="18" charset="0"/>
                        </a:rPr>
                        <a:t>1</a:t>
                      </a:r>
                      <a:endParaRPr lang="en-GB" sz="1400" b="1" i="0" u="none" strike="noStrike">
                        <a:solidFill>
                          <a:srgbClr val="000000"/>
                        </a:solidFill>
                        <a:effectLst/>
                        <a:latin typeface="Cambria Math" panose="02040503050406030204" pitchFamily="18" charset="0"/>
                        <a:ea typeface="Cambria Math" panose="02040503050406030204" pitchFamily="18" charset="0"/>
                      </a:endParaRPr>
                    </a:p>
                  </a:txBody>
                  <a:tcPr marL="9525" marR="9525" marT="9525" marB="0" anchor="b"/>
                </a:tc>
              </a:tr>
              <a:tr h="330370">
                <a:tc>
                  <a:txBody>
                    <a:bodyPr/>
                    <a:lstStyle/>
                    <a:p>
                      <a:pPr algn="ctr" fontAlgn="b"/>
                      <a:r>
                        <a:rPr lang="en-GB" sz="1400" b="1" i="0" u="none" strike="noStrike">
                          <a:effectLst/>
                          <a:latin typeface="Cambria Math" panose="02040503050406030204" pitchFamily="18" charset="0"/>
                          <a:ea typeface="Cambria Math" panose="02040503050406030204" pitchFamily="18" charset="0"/>
                        </a:rPr>
                        <a:t>3</a:t>
                      </a:r>
                      <a:endParaRPr lang="en-GB" sz="1400" b="1" i="0" u="none" strike="noStrike">
                        <a:solidFill>
                          <a:srgbClr val="000000"/>
                        </a:solidFill>
                        <a:effectLst/>
                        <a:latin typeface="Cambria Math" panose="02040503050406030204" pitchFamily="18" charset="0"/>
                        <a:ea typeface="Cambria Math" panose="02040503050406030204" pitchFamily="18" charset="0"/>
                      </a:endParaRPr>
                    </a:p>
                  </a:txBody>
                  <a:tcPr marL="9525" marR="9525" marT="9525" marB="0" anchor="b"/>
                </a:tc>
                <a:tc>
                  <a:txBody>
                    <a:bodyPr/>
                    <a:lstStyle/>
                    <a:p>
                      <a:pPr algn="ctr" fontAlgn="b"/>
                      <a:r>
                        <a:rPr lang="en-GB" sz="1400" b="1" i="0" u="none" strike="noStrike" dirty="0">
                          <a:effectLst/>
                          <a:latin typeface="Cambria Math" panose="02040503050406030204" pitchFamily="18" charset="0"/>
                          <a:ea typeface="Cambria Math" panose="02040503050406030204" pitchFamily="18" charset="0"/>
                        </a:rPr>
                        <a:t>2</a:t>
                      </a:r>
                      <a:endParaRPr lang="en-GB" sz="1400" b="1" i="0" u="none" strike="noStrike" dirty="0">
                        <a:solidFill>
                          <a:srgbClr val="000000"/>
                        </a:solidFill>
                        <a:effectLst/>
                        <a:latin typeface="Cambria Math" panose="02040503050406030204" pitchFamily="18" charset="0"/>
                        <a:ea typeface="Cambria Math" panose="02040503050406030204" pitchFamily="18" charset="0"/>
                      </a:endParaRPr>
                    </a:p>
                  </a:txBody>
                  <a:tcPr marL="9525" marR="9525" marT="9525" marB="0" anchor="b"/>
                </a:tc>
                <a:tc>
                  <a:txBody>
                    <a:bodyPr/>
                    <a:lstStyle/>
                    <a:p>
                      <a:pPr algn="ctr" fontAlgn="b"/>
                      <a:r>
                        <a:rPr lang="en-GB" sz="1400" b="1" i="0" u="none" strike="noStrike">
                          <a:effectLst/>
                          <a:latin typeface="Cambria Math" panose="02040503050406030204" pitchFamily="18" charset="0"/>
                          <a:ea typeface="Cambria Math" panose="02040503050406030204" pitchFamily="18" charset="0"/>
                        </a:rPr>
                        <a:t>24731</a:t>
                      </a:r>
                      <a:endParaRPr lang="en-GB" sz="1400" b="1" i="0" u="none" strike="noStrike">
                        <a:solidFill>
                          <a:srgbClr val="000000"/>
                        </a:solidFill>
                        <a:effectLst/>
                        <a:latin typeface="Cambria Math" panose="02040503050406030204" pitchFamily="18" charset="0"/>
                        <a:ea typeface="Cambria Math" panose="02040503050406030204" pitchFamily="18" charset="0"/>
                      </a:endParaRPr>
                    </a:p>
                  </a:txBody>
                  <a:tcPr marL="9525" marR="9525" marT="9525" marB="0" anchor="b"/>
                </a:tc>
                <a:tc>
                  <a:txBody>
                    <a:bodyPr/>
                    <a:lstStyle/>
                    <a:p>
                      <a:pPr algn="ctr" fontAlgn="b"/>
                      <a:r>
                        <a:rPr lang="en-GB" sz="1400" b="1" i="0" u="none" strike="noStrike">
                          <a:effectLst/>
                          <a:latin typeface="Cambria Math" panose="02040503050406030204" pitchFamily="18" charset="0"/>
                          <a:ea typeface="Cambria Math" panose="02040503050406030204" pitchFamily="18" charset="0"/>
                        </a:rPr>
                        <a:t>49462</a:t>
                      </a:r>
                      <a:endParaRPr lang="en-GB" sz="1400" b="1" i="0" u="none" strike="noStrike">
                        <a:solidFill>
                          <a:srgbClr val="000000"/>
                        </a:solidFill>
                        <a:effectLst/>
                        <a:latin typeface="Cambria Math" panose="02040503050406030204" pitchFamily="18" charset="0"/>
                        <a:ea typeface="Cambria Math" panose="02040503050406030204" pitchFamily="18" charset="0"/>
                      </a:endParaRPr>
                    </a:p>
                  </a:txBody>
                  <a:tcPr marL="9525" marR="9525" marT="9525" marB="0" anchor="b"/>
                </a:tc>
                <a:tc>
                  <a:txBody>
                    <a:bodyPr/>
                    <a:lstStyle/>
                    <a:p>
                      <a:pPr algn="ctr" fontAlgn="b"/>
                      <a:r>
                        <a:rPr lang="en-GB" sz="1400" b="1" i="0" u="none" strike="noStrike">
                          <a:effectLst/>
                          <a:latin typeface="Cambria Math" panose="02040503050406030204" pitchFamily="18" charset="0"/>
                          <a:ea typeface="Cambria Math" panose="02040503050406030204" pitchFamily="18" charset="0"/>
                        </a:rPr>
                        <a:t>4</a:t>
                      </a:r>
                      <a:endParaRPr lang="en-GB" sz="1400" b="1" i="0" u="none" strike="noStrike">
                        <a:solidFill>
                          <a:srgbClr val="000000"/>
                        </a:solidFill>
                        <a:effectLst/>
                        <a:latin typeface="Cambria Math" panose="02040503050406030204" pitchFamily="18" charset="0"/>
                        <a:ea typeface="Cambria Math" panose="02040503050406030204" pitchFamily="18" charset="0"/>
                      </a:endParaRPr>
                    </a:p>
                  </a:txBody>
                  <a:tcPr marL="9525" marR="9525" marT="9525" marB="0" anchor="b"/>
                </a:tc>
              </a:tr>
              <a:tr h="330370">
                <a:tc>
                  <a:txBody>
                    <a:bodyPr/>
                    <a:lstStyle/>
                    <a:p>
                      <a:pPr algn="ctr" fontAlgn="b"/>
                      <a:r>
                        <a:rPr lang="en-GB" sz="1400" b="1" i="0" u="none" strike="noStrike">
                          <a:effectLst/>
                          <a:latin typeface="Cambria Math" panose="02040503050406030204" pitchFamily="18" charset="0"/>
                          <a:ea typeface="Cambria Math" panose="02040503050406030204" pitchFamily="18" charset="0"/>
                        </a:rPr>
                        <a:t>4</a:t>
                      </a:r>
                      <a:endParaRPr lang="en-GB" sz="1400" b="1" i="0" u="none" strike="noStrike">
                        <a:solidFill>
                          <a:srgbClr val="000000"/>
                        </a:solidFill>
                        <a:effectLst/>
                        <a:latin typeface="Cambria Math" panose="02040503050406030204" pitchFamily="18" charset="0"/>
                        <a:ea typeface="Cambria Math" panose="02040503050406030204" pitchFamily="18" charset="0"/>
                      </a:endParaRPr>
                    </a:p>
                  </a:txBody>
                  <a:tcPr marL="9525" marR="9525" marT="9525" marB="0" anchor="b"/>
                </a:tc>
                <a:tc>
                  <a:txBody>
                    <a:bodyPr/>
                    <a:lstStyle/>
                    <a:p>
                      <a:pPr algn="ctr" fontAlgn="b"/>
                      <a:r>
                        <a:rPr lang="en-GB" sz="1400" b="1" i="0" u="none" strike="noStrike">
                          <a:effectLst/>
                          <a:latin typeface="Cambria Math" panose="02040503050406030204" pitchFamily="18" charset="0"/>
                          <a:ea typeface="Cambria Math" panose="02040503050406030204" pitchFamily="18" charset="0"/>
                        </a:rPr>
                        <a:t>3</a:t>
                      </a:r>
                      <a:endParaRPr lang="en-GB" sz="1400" b="1" i="0" u="none" strike="noStrike">
                        <a:solidFill>
                          <a:srgbClr val="000000"/>
                        </a:solidFill>
                        <a:effectLst/>
                        <a:latin typeface="Cambria Math" panose="02040503050406030204" pitchFamily="18" charset="0"/>
                        <a:ea typeface="Cambria Math" panose="02040503050406030204" pitchFamily="18" charset="0"/>
                      </a:endParaRPr>
                    </a:p>
                  </a:txBody>
                  <a:tcPr marL="9525" marR="9525" marT="9525" marB="0" anchor="b"/>
                </a:tc>
                <a:tc>
                  <a:txBody>
                    <a:bodyPr/>
                    <a:lstStyle/>
                    <a:p>
                      <a:pPr algn="ctr" fontAlgn="b"/>
                      <a:r>
                        <a:rPr lang="en-GB" sz="1400" b="1" i="0" u="none" strike="noStrike" dirty="0">
                          <a:effectLst/>
                          <a:latin typeface="Cambria Math" panose="02040503050406030204" pitchFamily="18" charset="0"/>
                          <a:ea typeface="Cambria Math" panose="02040503050406030204" pitchFamily="18" charset="0"/>
                        </a:rPr>
                        <a:t>31489</a:t>
                      </a:r>
                      <a:endParaRPr lang="en-GB" sz="1400" b="1" i="0" u="none" strike="noStrike" dirty="0">
                        <a:solidFill>
                          <a:srgbClr val="000000"/>
                        </a:solidFill>
                        <a:effectLst/>
                        <a:latin typeface="Cambria Math" panose="02040503050406030204" pitchFamily="18" charset="0"/>
                        <a:ea typeface="Cambria Math" panose="02040503050406030204" pitchFamily="18" charset="0"/>
                      </a:endParaRPr>
                    </a:p>
                  </a:txBody>
                  <a:tcPr marL="9525" marR="9525" marT="9525" marB="0" anchor="b"/>
                </a:tc>
                <a:tc>
                  <a:txBody>
                    <a:bodyPr/>
                    <a:lstStyle/>
                    <a:p>
                      <a:pPr algn="ctr" fontAlgn="b"/>
                      <a:r>
                        <a:rPr lang="en-GB" sz="1400" b="1" i="0" u="none" strike="noStrike">
                          <a:effectLst/>
                          <a:latin typeface="Cambria Math" panose="02040503050406030204" pitchFamily="18" charset="0"/>
                          <a:ea typeface="Cambria Math" panose="02040503050406030204" pitchFamily="18" charset="0"/>
                        </a:rPr>
                        <a:t>94467</a:t>
                      </a:r>
                      <a:endParaRPr lang="en-GB" sz="1400" b="1" i="0" u="none" strike="noStrike">
                        <a:solidFill>
                          <a:srgbClr val="000000"/>
                        </a:solidFill>
                        <a:effectLst/>
                        <a:latin typeface="Cambria Math" panose="02040503050406030204" pitchFamily="18" charset="0"/>
                        <a:ea typeface="Cambria Math" panose="02040503050406030204" pitchFamily="18" charset="0"/>
                      </a:endParaRPr>
                    </a:p>
                  </a:txBody>
                  <a:tcPr marL="9525" marR="9525" marT="9525" marB="0" anchor="b"/>
                </a:tc>
                <a:tc>
                  <a:txBody>
                    <a:bodyPr/>
                    <a:lstStyle/>
                    <a:p>
                      <a:pPr algn="ctr" fontAlgn="b"/>
                      <a:r>
                        <a:rPr lang="en-GB" sz="1400" b="1" i="0" u="none" strike="noStrike" dirty="0">
                          <a:effectLst/>
                          <a:latin typeface="Cambria Math" panose="02040503050406030204" pitchFamily="18" charset="0"/>
                          <a:ea typeface="Cambria Math" panose="02040503050406030204" pitchFamily="18" charset="0"/>
                        </a:rPr>
                        <a:t>9</a:t>
                      </a:r>
                      <a:endParaRPr lang="en-GB" sz="1400" b="1" i="0" u="none" strike="noStrike" dirty="0">
                        <a:solidFill>
                          <a:srgbClr val="000000"/>
                        </a:solidFill>
                        <a:effectLst/>
                        <a:latin typeface="Cambria Math" panose="02040503050406030204" pitchFamily="18" charset="0"/>
                        <a:ea typeface="Cambria Math" panose="02040503050406030204" pitchFamily="18" charset="0"/>
                      </a:endParaRPr>
                    </a:p>
                  </a:txBody>
                  <a:tcPr marL="9525" marR="9525" marT="9525" marB="0" anchor="b"/>
                </a:tc>
              </a:tr>
              <a:tr h="330370">
                <a:tc>
                  <a:txBody>
                    <a:bodyPr/>
                    <a:lstStyle/>
                    <a:p>
                      <a:pPr algn="ctr" fontAlgn="b"/>
                      <a:r>
                        <a:rPr lang="en-GB" sz="1400" b="1" i="0" u="none" strike="noStrike">
                          <a:effectLst/>
                          <a:latin typeface="Cambria Math" panose="02040503050406030204" pitchFamily="18" charset="0"/>
                          <a:ea typeface="Cambria Math" panose="02040503050406030204" pitchFamily="18" charset="0"/>
                        </a:rPr>
                        <a:t>5</a:t>
                      </a:r>
                      <a:endParaRPr lang="en-GB" sz="1400" b="1" i="0" u="none" strike="noStrike">
                        <a:solidFill>
                          <a:srgbClr val="000000"/>
                        </a:solidFill>
                        <a:effectLst/>
                        <a:latin typeface="Cambria Math" panose="02040503050406030204" pitchFamily="18" charset="0"/>
                        <a:ea typeface="Cambria Math" panose="02040503050406030204" pitchFamily="18" charset="0"/>
                      </a:endParaRPr>
                    </a:p>
                  </a:txBody>
                  <a:tcPr marL="9525" marR="9525" marT="9525" marB="0" anchor="b"/>
                </a:tc>
                <a:tc>
                  <a:txBody>
                    <a:bodyPr/>
                    <a:lstStyle/>
                    <a:p>
                      <a:pPr algn="ctr" fontAlgn="b"/>
                      <a:r>
                        <a:rPr lang="en-GB" sz="1400" b="1" i="0" u="none" strike="noStrike">
                          <a:effectLst/>
                          <a:latin typeface="Cambria Math" panose="02040503050406030204" pitchFamily="18" charset="0"/>
                          <a:ea typeface="Cambria Math" panose="02040503050406030204" pitchFamily="18" charset="0"/>
                        </a:rPr>
                        <a:t>4</a:t>
                      </a:r>
                      <a:endParaRPr lang="en-GB" sz="1400" b="1" i="0" u="none" strike="noStrike">
                        <a:solidFill>
                          <a:srgbClr val="000000"/>
                        </a:solidFill>
                        <a:effectLst/>
                        <a:latin typeface="Cambria Math" panose="02040503050406030204" pitchFamily="18" charset="0"/>
                        <a:ea typeface="Cambria Math" panose="02040503050406030204" pitchFamily="18" charset="0"/>
                      </a:endParaRPr>
                    </a:p>
                  </a:txBody>
                  <a:tcPr marL="9525" marR="9525" marT="9525" marB="0" anchor="b"/>
                </a:tc>
                <a:tc>
                  <a:txBody>
                    <a:bodyPr/>
                    <a:lstStyle/>
                    <a:p>
                      <a:pPr algn="ctr" fontAlgn="b"/>
                      <a:r>
                        <a:rPr lang="en-GB" sz="1400" b="1" i="0" u="none" strike="noStrike" dirty="0">
                          <a:effectLst/>
                          <a:latin typeface="Cambria Math" panose="02040503050406030204" pitchFamily="18" charset="0"/>
                          <a:ea typeface="Cambria Math" panose="02040503050406030204" pitchFamily="18" charset="0"/>
                        </a:rPr>
                        <a:t>44685</a:t>
                      </a:r>
                      <a:endParaRPr lang="en-GB" sz="1400" b="1" i="0" u="none" strike="noStrike" dirty="0">
                        <a:solidFill>
                          <a:srgbClr val="000000"/>
                        </a:solidFill>
                        <a:effectLst/>
                        <a:latin typeface="Cambria Math" panose="02040503050406030204" pitchFamily="18" charset="0"/>
                        <a:ea typeface="Cambria Math" panose="02040503050406030204" pitchFamily="18" charset="0"/>
                      </a:endParaRPr>
                    </a:p>
                  </a:txBody>
                  <a:tcPr marL="9525" marR="9525" marT="9525" marB="0" anchor="b"/>
                </a:tc>
                <a:tc>
                  <a:txBody>
                    <a:bodyPr/>
                    <a:lstStyle/>
                    <a:p>
                      <a:pPr algn="ctr" fontAlgn="b"/>
                      <a:r>
                        <a:rPr lang="en-GB" sz="1400" b="1" i="0" u="none" strike="noStrike" dirty="0">
                          <a:effectLst/>
                          <a:latin typeface="Cambria Math" panose="02040503050406030204" pitchFamily="18" charset="0"/>
                          <a:ea typeface="Cambria Math" panose="02040503050406030204" pitchFamily="18" charset="0"/>
                        </a:rPr>
                        <a:t>178740</a:t>
                      </a:r>
                      <a:endParaRPr lang="en-GB" sz="1400" b="1" i="0" u="none" strike="noStrike" dirty="0">
                        <a:solidFill>
                          <a:srgbClr val="000000"/>
                        </a:solidFill>
                        <a:effectLst/>
                        <a:latin typeface="Cambria Math" panose="02040503050406030204" pitchFamily="18" charset="0"/>
                        <a:ea typeface="Cambria Math" panose="02040503050406030204" pitchFamily="18" charset="0"/>
                      </a:endParaRPr>
                    </a:p>
                  </a:txBody>
                  <a:tcPr marL="9525" marR="9525" marT="9525" marB="0" anchor="b"/>
                </a:tc>
                <a:tc>
                  <a:txBody>
                    <a:bodyPr/>
                    <a:lstStyle/>
                    <a:p>
                      <a:pPr algn="ctr" fontAlgn="b"/>
                      <a:r>
                        <a:rPr lang="en-GB" sz="1400" b="1" i="0" u="none" strike="noStrike">
                          <a:effectLst/>
                          <a:latin typeface="Cambria Math" panose="02040503050406030204" pitchFamily="18" charset="0"/>
                          <a:ea typeface="Cambria Math" panose="02040503050406030204" pitchFamily="18" charset="0"/>
                        </a:rPr>
                        <a:t>16</a:t>
                      </a:r>
                      <a:endParaRPr lang="en-GB" sz="1400" b="1" i="0" u="none" strike="noStrike">
                        <a:solidFill>
                          <a:srgbClr val="000000"/>
                        </a:solidFill>
                        <a:effectLst/>
                        <a:latin typeface="Cambria Math" panose="02040503050406030204" pitchFamily="18" charset="0"/>
                        <a:ea typeface="Cambria Math" panose="02040503050406030204" pitchFamily="18" charset="0"/>
                      </a:endParaRPr>
                    </a:p>
                  </a:txBody>
                  <a:tcPr marL="9525" marR="9525" marT="9525" marB="0" anchor="b"/>
                </a:tc>
              </a:tr>
              <a:tr h="330370">
                <a:tc>
                  <a:txBody>
                    <a:bodyPr/>
                    <a:lstStyle/>
                    <a:p>
                      <a:pPr algn="ctr" fontAlgn="b"/>
                      <a:r>
                        <a:rPr lang="en-GB" sz="1400" b="1" i="0" u="none" strike="noStrike">
                          <a:effectLst/>
                          <a:latin typeface="Cambria Math" panose="02040503050406030204" pitchFamily="18" charset="0"/>
                          <a:ea typeface="Cambria Math" panose="02040503050406030204" pitchFamily="18" charset="0"/>
                        </a:rPr>
                        <a:t>6</a:t>
                      </a:r>
                      <a:endParaRPr lang="en-GB" sz="1400" b="1" i="0" u="none" strike="noStrike">
                        <a:solidFill>
                          <a:srgbClr val="000000"/>
                        </a:solidFill>
                        <a:effectLst/>
                        <a:latin typeface="Cambria Math" panose="02040503050406030204" pitchFamily="18" charset="0"/>
                        <a:ea typeface="Cambria Math" panose="02040503050406030204" pitchFamily="18" charset="0"/>
                      </a:endParaRPr>
                    </a:p>
                  </a:txBody>
                  <a:tcPr marL="9525" marR="9525" marT="9525" marB="0" anchor="b"/>
                </a:tc>
                <a:tc>
                  <a:txBody>
                    <a:bodyPr/>
                    <a:lstStyle/>
                    <a:p>
                      <a:pPr algn="ctr" fontAlgn="b"/>
                      <a:r>
                        <a:rPr lang="en-GB" sz="1400" b="1" i="0" u="none" strike="noStrike">
                          <a:effectLst/>
                          <a:latin typeface="Cambria Math" panose="02040503050406030204" pitchFamily="18" charset="0"/>
                          <a:ea typeface="Cambria Math" panose="02040503050406030204" pitchFamily="18" charset="0"/>
                        </a:rPr>
                        <a:t>5</a:t>
                      </a:r>
                      <a:endParaRPr lang="en-GB" sz="1400" b="1" i="0" u="none" strike="noStrike">
                        <a:solidFill>
                          <a:srgbClr val="000000"/>
                        </a:solidFill>
                        <a:effectLst/>
                        <a:latin typeface="Cambria Math" panose="02040503050406030204" pitchFamily="18" charset="0"/>
                        <a:ea typeface="Cambria Math" panose="02040503050406030204" pitchFamily="18" charset="0"/>
                      </a:endParaRPr>
                    </a:p>
                  </a:txBody>
                  <a:tcPr marL="9525" marR="9525" marT="9525" marB="0" anchor="b"/>
                </a:tc>
                <a:tc>
                  <a:txBody>
                    <a:bodyPr/>
                    <a:lstStyle/>
                    <a:p>
                      <a:pPr algn="ctr" fontAlgn="b"/>
                      <a:r>
                        <a:rPr lang="en-GB" sz="1400" b="1" i="0" u="none" strike="noStrike">
                          <a:effectLst/>
                          <a:latin typeface="Cambria Math" panose="02040503050406030204" pitchFamily="18" charset="0"/>
                          <a:ea typeface="Cambria Math" panose="02040503050406030204" pitchFamily="18" charset="0"/>
                        </a:rPr>
                        <a:t>55319</a:t>
                      </a:r>
                      <a:endParaRPr lang="en-GB" sz="1400" b="1" i="0" u="none" strike="noStrike">
                        <a:solidFill>
                          <a:srgbClr val="000000"/>
                        </a:solidFill>
                        <a:effectLst/>
                        <a:latin typeface="Cambria Math" panose="02040503050406030204" pitchFamily="18" charset="0"/>
                        <a:ea typeface="Cambria Math" panose="02040503050406030204" pitchFamily="18" charset="0"/>
                      </a:endParaRPr>
                    </a:p>
                  </a:txBody>
                  <a:tcPr marL="9525" marR="9525" marT="9525" marB="0" anchor="b"/>
                </a:tc>
                <a:tc>
                  <a:txBody>
                    <a:bodyPr/>
                    <a:lstStyle/>
                    <a:p>
                      <a:pPr algn="ctr" fontAlgn="b"/>
                      <a:r>
                        <a:rPr lang="en-GB" sz="1400" b="1" i="0" u="none" strike="noStrike" dirty="0">
                          <a:effectLst/>
                          <a:latin typeface="Cambria Math" panose="02040503050406030204" pitchFamily="18" charset="0"/>
                          <a:ea typeface="Cambria Math" panose="02040503050406030204" pitchFamily="18" charset="0"/>
                        </a:rPr>
                        <a:t>276595</a:t>
                      </a:r>
                      <a:endParaRPr lang="en-GB" sz="1400" b="1" i="0" u="none" strike="noStrike" dirty="0">
                        <a:solidFill>
                          <a:srgbClr val="000000"/>
                        </a:solidFill>
                        <a:effectLst/>
                        <a:latin typeface="Cambria Math" panose="02040503050406030204" pitchFamily="18" charset="0"/>
                        <a:ea typeface="Cambria Math" panose="02040503050406030204" pitchFamily="18" charset="0"/>
                      </a:endParaRPr>
                    </a:p>
                  </a:txBody>
                  <a:tcPr marL="9525" marR="9525" marT="9525" marB="0" anchor="b"/>
                </a:tc>
                <a:tc>
                  <a:txBody>
                    <a:bodyPr/>
                    <a:lstStyle/>
                    <a:p>
                      <a:pPr algn="ctr" fontAlgn="b"/>
                      <a:r>
                        <a:rPr lang="en-GB" sz="1400" b="1" i="0" u="none" strike="noStrike">
                          <a:effectLst/>
                          <a:latin typeface="Cambria Math" panose="02040503050406030204" pitchFamily="18" charset="0"/>
                          <a:ea typeface="Cambria Math" panose="02040503050406030204" pitchFamily="18" charset="0"/>
                        </a:rPr>
                        <a:t>25</a:t>
                      </a:r>
                      <a:endParaRPr lang="en-GB" sz="1400" b="1" i="0" u="none" strike="noStrike">
                        <a:solidFill>
                          <a:srgbClr val="000000"/>
                        </a:solidFill>
                        <a:effectLst/>
                        <a:latin typeface="Cambria Math" panose="02040503050406030204" pitchFamily="18" charset="0"/>
                        <a:ea typeface="Cambria Math" panose="02040503050406030204" pitchFamily="18" charset="0"/>
                      </a:endParaRPr>
                    </a:p>
                  </a:txBody>
                  <a:tcPr marL="9525" marR="9525" marT="9525" marB="0" anchor="b"/>
                </a:tc>
              </a:tr>
              <a:tr h="330370">
                <a:tc>
                  <a:txBody>
                    <a:bodyPr/>
                    <a:lstStyle/>
                    <a:p>
                      <a:pPr algn="ctr" fontAlgn="b"/>
                      <a:r>
                        <a:rPr lang="en-GB" sz="1400" b="1" i="0" u="none" strike="noStrike">
                          <a:effectLst/>
                          <a:latin typeface="Cambria Math" panose="02040503050406030204" pitchFamily="18" charset="0"/>
                          <a:ea typeface="Cambria Math" panose="02040503050406030204" pitchFamily="18" charset="0"/>
                        </a:rPr>
                        <a:t>7</a:t>
                      </a:r>
                      <a:endParaRPr lang="en-GB" sz="1400" b="1" i="0" u="none" strike="noStrike">
                        <a:solidFill>
                          <a:srgbClr val="000000"/>
                        </a:solidFill>
                        <a:effectLst/>
                        <a:latin typeface="Cambria Math" panose="02040503050406030204" pitchFamily="18" charset="0"/>
                        <a:ea typeface="Cambria Math" panose="02040503050406030204" pitchFamily="18" charset="0"/>
                      </a:endParaRPr>
                    </a:p>
                  </a:txBody>
                  <a:tcPr marL="9525" marR="9525" marT="9525" marB="0" anchor="b"/>
                </a:tc>
                <a:tc>
                  <a:txBody>
                    <a:bodyPr/>
                    <a:lstStyle/>
                    <a:p>
                      <a:pPr algn="ctr" fontAlgn="b"/>
                      <a:r>
                        <a:rPr lang="en-GB" sz="1400" b="1" i="0" u="none" strike="noStrike">
                          <a:effectLst/>
                          <a:latin typeface="Cambria Math" panose="02040503050406030204" pitchFamily="18" charset="0"/>
                          <a:ea typeface="Cambria Math" panose="02040503050406030204" pitchFamily="18" charset="0"/>
                        </a:rPr>
                        <a:t>6</a:t>
                      </a:r>
                      <a:endParaRPr lang="en-GB" sz="1400" b="1" i="0" u="none" strike="noStrike">
                        <a:solidFill>
                          <a:srgbClr val="000000"/>
                        </a:solidFill>
                        <a:effectLst/>
                        <a:latin typeface="Cambria Math" panose="02040503050406030204" pitchFamily="18" charset="0"/>
                        <a:ea typeface="Cambria Math" panose="02040503050406030204" pitchFamily="18" charset="0"/>
                      </a:endParaRPr>
                    </a:p>
                  </a:txBody>
                  <a:tcPr marL="9525" marR="9525" marT="9525" marB="0" anchor="b"/>
                </a:tc>
                <a:tc>
                  <a:txBody>
                    <a:bodyPr/>
                    <a:lstStyle/>
                    <a:p>
                      <a:pPr algn="ctr" fontAlgn="b"/>
                      <a:r>
                        <a:rPr lang="en-GB" sz="1400" b="1" i="0" u="none" strike="noStrike">
                          <a:effectLst/>
                          <a:latin typeface="Cambria Math" panose="02040503050406030204" pitchFamily="18" charset="0"/>
                          <a:ea typeface="Cambria Math" panose="02040503050406030204" pitchFamily="18" charset="0"/>
                        </a:rPr>
                        <a:t>91021</a:t>
                      </a:r>
                      <a:endParaRPr lang="en-GB" sz="1400" b="1" i="0" u="none" strike="noStrike">
                        <a:solidFill>
                          <a:srgbClr val="000000"/>
                        </a:solidFill>
                        <a:effectLst/>
                        <a:latin typeface="Cambria Math" panose="02040503050406030204" pitchFamily="18" charset="0"/>
                        <a:ea typeface="Cambria Math" panose="02040503050406030204" pitchFamily="18" charset="0"/>
                      </a:endParaRPr>
                    </a:p>
                  </a:txBody>
                  <a:tcPr marL="9525" marR="9525" marT="9525" marB="0" anchor="b"/>
                </a:tc>
                <a:tc>
                  <a:txBody>
                    <a:bodyPr/>
                    <a:lstStyle/>
                    <a:p>
                      <a:pPr algn="ctr" fontAlgn="b"/>
                      <a:r>
                        <a:rPr lang="en-GB" sz="1400" b="1" i="0" u="none" strike="noStrike">
                          <a:effectLst/>
                          <a:latin typeface="Cambria Math" panose="02040503050406030204" pitchFamily="18" charset="0"/>
                          <a:ea typeface="Cambria Math" panose="02040503050406030204" pitchFamily="18" charset="0"/>
                        </a:rPr>
                        <a:t>546126</a:t>
                      </a:r>
                      <a:endParaRPr lang="en-GB" sz="1400" b="1" i="0" u="none" strike="noStrike">
                        <a:solidFill>
                          <a:srgbClr val="000000"/>
                        </a:solidFill>
                        <a:effectLst/>
                        <a:latin typeface="Cambria Math" panose="02040503050406030204" pitchFamily="18" charset="0"/>
                        <a:ea typeface="Cambria Math" panose="02040503050406030204" pitchFamily="18" charset="0"/>
                      </a:endParaRPr>
                    </a:p>
                  </a:txBody>
                  <a:tcPr marL="9525" marR="9525" marT="9525" marB="0" anchor="b"/>
                </a:tc>
                <a:tc>
                  <a:txBody>
                    <a:bodyPr/>
                    <a:lstStyle/>
                    <a:p>
                      <a:pPr algn="ctr" fontAlgn="b"/>
                      <a:r>
                        <a:rPr lang="en-GB" sz="1400" b="1" i="0" u="none" strike="noStrike" dirty="0">
                          <a:effectLst/>
                          <a:latin typeface="Cambria Math" panose="02040503050406030204" pitchFamily="18" charset="0"/>
                          <a:ea typeface="Cambria Math" panose="02040503050406030204" pitchFamily="18" charset="0"/>
                        </a:rPr>
                        <a:t>36</a:t>
                      </a:r>
                      <a:endParaRPr lang="en-GB" sz="1400" b="1" i="0" u="none" strike="noStrike" dirty="0">
                        <a:solidFill>
                          <a:srgbClr val="000000"/>
                        </a:solidFill>
                        <a:effectLst/>
                        <a:latin typeface="Cambria Math" panose="02040503050406030204" pitchFamily="18" charset="0"/>
                        <a:ea typeface="Cambria Math" panose="02040503050406030204" pitchFamily="18" charset="0"/>
                      </a:endParaRPr>
                    </a:p>
                  </a:txBody>
                  <a:tcPr marL="9525" marR="9525" marT="9525" marB="0" anchor="b"/>
                </a:tc>
              </a:tr>
              <a:tr h="330370">
                <a:tc>
                  <a:txBody>
                    <a:bodyPr/>
                    <a:lstStyle/>
                    <a:p>
                      <a:pPr algn="ctr" fontAlgn="b"/>
                      <a:r>
                        <a:rPr lang="en-GB" sz="1400" b="1" i="0" u="none" strike="noStrike">
                          <a:effectLst/>
                          <a:latin typeface="Cambria Math" panose="02040503050406030204" pitchFamily="18" charset="0"/>
                          <a:ea typeface="Cambria Math" panose="02040503050406030204" pitchFamily="18" charset="0"/>
                        </a:rPr>
                        <a:t>8</a:t>
                      </a:r>
                      <a:endParaRPr lang="en-GB" sz="1400" b="1" i="0" u="none" strike="noStrike">
                        <a:solidFill>
                          <a:srgbClr val="000000"/>
                        </a:solidFill>
                        <a:effectLst/>
                        <a:latin typeface="Cambria Math" panose="02040503050406030204" pitchFamily="18" charset="0"/>
                        <a:ea typeface="Cambria Math" panose="02040503050406030204" pitchFamily="18" charset="0"/>
                      </a:endParaRPr>
                    </a:p>
                  </a:txBody>
                  <a:tcPr marL="9525" marR="9525" marT="9525" marB="0" anchor="b"/>
                </a:tc>
                <a:tc>
                  <a:txBody>
                    <a:bodyPr/>
                    <a:lstStyle/>
                    <a:p>
                      <a:pPr algn="ctr" fontAlgn="b"/>
                      <a:r>
                        <a:rPr lang="en-GB" sz="1400" b="1" i="0" u="none" strike="noStrike">
                          <a:effectLst/>
                          <a:latin typeface="Cambria Math" panose="02040503050406030204" pitchFamily="18" charset="0"/>
                          <a:ea typeface="Cambria Math" panose="02040503050406030204" pitchFamily="18" charset="0"/>
                        </a:rPr>
                        <a:t>7</a:t>
                      </a:r>
                      <a:endParaRPr lang="en-GB" sz="1400" b="1" i="0" u="none" strike="noStrike">
                        <a:solidFill>
                          <a:srgbClr val="000000"/>
                        </a:solidFill>
                        <a:effectLst/>
                        <a:latin typeface="Cambria Math" panose="02040503050406030204" pitchFamily="18" charset="0"/>
                        <a:ea typeface="Cambria Math" panose="02040503050406030204" pitchFamily="18" charset="0"/>
                      </a:endParaRPr>
                    </a:p>
                  </a:txBody>
                  <a:tcPr marL="9525" marR="9525" marT="9525" marB="0" anchor="b"/>
                </a:tc>
                <a:tc>
                  <a:txBody>
                    <a:bodyPr/>
                    <a:lstStyle/>
                    <a:p>
                      <a:pPr algn="ctr" fontAlgn="b"/>
                      <a:r>
                        <a:rPr lang="en-GB" sz="1400" b="1" i="0" u="none" strike="noStrike">
                          <a:effectLst/>
                          <a:latin typeface="Cambria Math" panose="02040503050406030204" pitchFamily="18" charset="0"/>
                          <a:ea typeface="Cambria Math" panose="02040503050406030204" pitchFamily="18" charset="0"/>
                        </a:rPr>
                        <a:t>146234</a:t>
                      </a:r>
                      <a:endParaRPr lang="en-GB" sz="1400" b="1" i="0" u="none" strike="noStrike">
                        <a:solidFill>
                          <a:srgbClr val="000000"/>
                        </a:solidFill>
                        <a:effectLst/>
                        <a:latin typeface="Cambria Math" panose="02040503050406030204" pitchFamily="18" charset="0"/>
                        <a:ea typeface="Cambria Math" panose="02040503050406030204" pitchFamily="18" charset="0"/>
                      </a:endParaRPr>
                    </a:p>
                  </a:txBody>
                  <a:tcPr marL="9525" marR="9525" marT="9525" marB="0" anchor="b"/>
                </a:tc>
                <a:tc>
                  <a:txBody>
                    <a:bodyPr/>
                    <a:lstStyle/>
                    <a:p>
                      <a:pPr algn="ctr" fontAlgn="b"/>
                      <a:r>
                        <a:rPr lang="en-GB" sz="1400" b="1" i="0" u="none" strike="noStrike">
                          <a:effectLst/>
                          <a:latin typeface="Cambria Math" panose="02040503050406030204" pitchFamily="18" charset="0"/>
                          <a:ea typeface="Cambria Math" panose="02040503050406030204" pitchFamily="18" charset="0"/>
                        </a:rPr>
                        <a:t>1023638</a:t>
                      </a:r>
                      <a:endParaRPr lang="en-GB" sz="1400" b="1" i="0" u="none" strike="noStrike">
                        <a:solidFill>
                          <a:srgbClr val="000000"/>
                        </a:solidFill>
                        <a:effectLst/>
                        <a:latin typeface="Cambria Math" panose="02040503050406030204" pitchFamily="18" charset="0"/>
                        <a:ea typeface="Cambria Math" panose="02040503050406030204" pitchFamily="18" charset="0"/>
                      </a:endParaRPr>
                    </a:p>
                  </a:txBody>
                  <a:tcPr marL="9525" marR="9525" marT="9525" marB="0" anchor="b"/>
                </a:tc>
                <a:tc>
                  <a:txBody>
                    <a:bodyPr/>
                    <a:lstStyle/>
                    <a:p>
                      <a:pPr algn="ctr" fontAlgn="b"/>
                      <a:r>
                        <a:rPr lang="en-GB" sz="1400" b="1" i="0" u="none" strike="noStrike" dirty="0">
                          <a:effectLst/>
                          <a:latin typeface="Cambria Math" panose="02040503050406030204" pitchFamily="18" charset="0"/>
                          <a:ea typeface="Cambria Math" panose="02040503050406030204" pitchFamily="18" charset="0"/>
                        </a:rPr>
                        <a:t>49</a:t>
                      </a:r>
                      <a:endParaRPr lang="en-GB" sz="1400" b="1" i="0" u="none" strike="noStrike" dirty="0">
                        <a:solidFill>
                          <a:srgbClr val="000000"/>
                        </a:solidFill>
                        <a:effectLst/>
                        <a:latin typeface="Cambria Math" panose="02040503050406030204" pitchFamily="18" charset="0"/>
                        <a:ea typeface="Cambria Math" panose="02040503050406030204" pitchFamily="18" charset="0"/>
                      </a:endParaRPr>
                    </a:p>
                  </a:txBody>
                  <a:tcPr marL="9525" marR="9525" marT="9525" marB="0" anchor="b"/>
                </a:tc>
              </a:tr>
              <a:tr h="330370">
                <a:tc>
                  <a:txBody>
                    <a:bodyPr/>
                    <a:lstStyle/>
                    <a:p>
                      <a:pPr algn="ctr" fontAlgn="b"/>
                      <a:r>
                        <a:rPr lang="en-GB" sz="1400" b="1" i="0" u="none" strike="noStrike">
                          <a:effectLst/>
                          <a:latin typeface="Cambria Math" panose="02040503050406030204" pitchFamily="18" charset="0"/>
                          <a:ea typeface="Cambria Math" panose="02040503050406030204" pitchFamily="18" charset="0"/>
                        </a:rPr>
                        <a:t>9</a:t>
                      </a:r>
                      <a:endParaRPr lang="en-GB" sz="1400" b="1" i="0" u="none" strike="noStrike">
                        <a:solidFill>
                          <a:srgbClr val="000000"/>
                        </a:solidFill>
                        <a:effectLst/>
                        <a:latin typeface="Cambria Math" panose="02040503050406030204" pitchFamily="18" charset="0"/>
                        <a:ea typeface="Cambria Math" panose="02040503050406030204" pitchFamily="18" charset="0"/>
                      </a:endParaRPr>
                    </a:p>
                  </a:txBody>
                  <a:tcPr marL="9525" marR="9525" marT="9525" marB="0" anchor="b"/>
                </a:tc>
                <a:tc>
                  <a:txBody>
                    <a:bodyPr/>
                    <a:lstStyle/>
                    <a:p>
                      <a:pPr algn="ctr" fontAlgn="b"/>
                      <a:r>
                        <a:rPr lang="en-GB" sz="1400" b="1" i="0" u="none" strike="noStrike">
                          <a:effectLst/>
                          <a:latin typeface="Cambria Math" panose="02040503050406030204" pitchFamily="18" charset="0"/>
                          <a:ea typeface="Cambria Math" panose="02040503050406030204" pitchFamily="18" charset="0"/>
                        </a:rPr>
                        <a:t>8</a:t>
                      </a:r>
                      <a:endParaRPr lang="en-GB" sz="1400" b="1" i="0" u="none" strike="noStrike">
                        <a:solidFill>
                          <a:srgbClr val="000000"/>
                        </a:solidFill>
                        <a:effectLst/>
                        <a:latin typeface="Cambria Math" panose="02040503050406030204" pitchFamily="18" charset="0"/>
                        <a:ea typeface="Cambria Math" panose="02040503050406030204" pitchFamily="18" charset="0"/>
                      </a:endParaRPr>
                    </a:p>
                  </a:txBody>
                  <a:tcPr marL="9525" marR="9525" marT="9525" marB="0" anchor="b"/>
                </a:tc>
                <a:tc>
                  <a:txBody>
                    <a:bodyPr/>
                    <a:lstStyle/>
                    <a:p>
                      <a:pPr algn="ctr" fontAlgn="b"/>
                      <a:r>
                        <a:rPr lang="en-GB" sz="1400" b="1" i="0" u="none" strike="noStrike">
                          <a:effectLst/>
                          <a:latin typeface="Cambria Math" panose="02040503050406030204" pitchFamily="18" charset="0"/>
                          <a:ea typeface="Cambria Math" panose="02040503050406030204" pitchFamily="18" charset="0"/>
                        </a:rPr>
                        <a:t>107887</a:t>
                      </a:r>
                      <a:endParaRPr lang="en-GB" sz="1400" b="1" i="0" u="none" strike="noStrike">
                        <a:solidFill>
                          <a:srgbClr val="000000"/>
                        </a:solidFill>
                        <a:effectLst/>
                        <a:latin typeface="Cambria Math" panose="02040503050406030204" pitchFamily="18" charset="0"/>
                        <a:ea typeface="Cambria Math" panose="02040503050406030204" pitchFamily="18" charset="0"/>
                      </a:endParaRPr>
                    </a:p>
                  </a:txBody>
                  <a:tcPr marL="9525" marR="9525" marT="9525" marB="0" anchor="b"/>
                </a:tc>
                <a:tc>
                  <a:txBody>
                    <a:bodyPr/>
                    <a:lstStyle/>
                    <a:p>
                      <a:pPr algn="ctr" fontAlgn="b"/>
                      <a:r>
                        <a:rPr lang="en-GB" sz="1400" b="1" i="0" u="none" strike="noStrike">
                          <a:effectLst/>
                          <a:latin typeface="Cambria Math" panose="02040503050406030204" pitchFamily="18" charset="0"/>
                          <a:ea typeface="Cambria Math" panose="02040503050406030204" pitchFamily="18" charset="0"/>
                        </a:rPr>
                        <a:t>863096</a:t>
                      </a:r>
                      <a:endParaRPr lang="en-GB" sz="1400" b="1" i="0" u="none" strike="noStrike">
                        <a:solidFill>
                          <a:srgbClr val="000000"/>
                        </a:solidFill>
                        <a:effectLst/>
                        <a:latin typeface="Cambria Math" panose="02040503050406030204" pitchFamily="18" charset="0"/>
                        <a:ea typeface="Cambria Math" panose="02040503050406030204" pitchFamily="18" charset="0"/>
                      </a:endParaRPr>
                    </a:p>
                  </a:txBody>
                  <a:tcPr marL="9525" marR="9525" marT="9525" marB="0" anchor="b"/>
                </a:tc>
                <a:tc>
                  <a:txBody>
                    <a:bodyPr/>
                    <a:lstStyle/>
                    <a:p>
                      <a:pPr algn="ctr" fontAlgn="b"/>
                      <a:r>
                        <a:rPr lang="en-GB" sz="1400" b="1" i="0" u="none" strike="noStrike" dirty="0">
                          <a:effectLst/>
                          <a:latin typeface="Cambria Math" panose="02040503050406030204" pitchFamily="18" charset="0"/>
                          <a:ea typeface="Cambria Math" panose="02040503050406030204" pitchFamily="18" charset="0"/>
                        </a:rPr>
                        <a:t>64</a:t>
                      </a:r>
                      <a:endParaRPr lang="en-GB" sz="1400" b="1" i="0" u="none" strike="noStrike" dirty="0">
                        <a:solidFill>
                          <a:srgbClr val="000000"/>
                        </a:solidFill>
                        <a:effectLst/>
                        <a:latin typeface="Cambria Math" panose="02040503050406030204" pitchFamily="18" charset="0"/>
                        <a:ea typeface="Cambria Math" panose="02040503050406030204" pitchFamily="18" charset="0"/>
                      </a:endParaRPr>
                    </a:p>
                  </a:txBody>
                  <a:tcPr marL="9525" marR="9525" marT="9525" marB="0" anchor="b"/>
                </a:tc>
              </a:tr>
              <a:tr h="330370">
                <a:tc>
                  <a:txBody>
                    <a:bodyPr/>
                    <a:lstStyle/>
                    <a:p>
                      <a:pPr algn="ctr" fontAlgn="b"/>
                      <a:r>
                        <a:rPr lang="en-GB" sz="1400" b="1" i="0" u="none" strike="noStrike">
                          <a:effectLst/>
                          <a:latin typeface="Cambria Math" panose="02040503050406030204" pitchFamily="18" charset="0"/>
                          <a:ea typeface="Cambria Math" panose="02040503050406030204" pitchFamily="18" charset="0"/>
                        </a:rPr>
                        <a:t>10</a:t>
                      </a:r>
                      <a:endParaRPr lang="en-GB" sz="1400" b="1" i="0" u="none" strike="noStrike">
                        <a:solidFill>
                          <a:srgbClr val="000000"/>
                        </a:solidFill>
                        <a:effectLst/>
                        <a:latin typeface="Cambria Math" panose="02040503050406030204" pitchFamily="18" charset="0"/>
                        <a:ea typeface="Cambria Math" panose="02040503050406030204" pitchFamily="18" charset="0"/>
                      </a:endParaRPr>
                    </a:p>
                  </a:txBody>
                  <a:tcPr marL="9525" marR="9525" marT="9525" marB="0" anchor="b"/>
                </a:tc>
                <a:tc>
                  <a:txBody>
                    <a:bodyPr/>
                    <a:lstStyle/>
                    <a:p>
                      <a:pPr algn="ctr" fontAlgn="b"/>
                      <a:r>
                        <a:rPr lang="en-GB" sz="1400" b="1" i="0" u="none" strike="noStrike">
                          <a:effectLst/>
                          <a:latin typeface="Cambria Math" panose="02040503050406030204" pitchFamily="18" charset="0"/>
                          <a:ea typeface="Cambria Math" panose="02040503050406030204" pitchFamily="18" charset="0"/>
                        </a:rPr>
                        <a:t>9</a:t>
                      </a:r>
                      <a:endParaRPr lang="en-GB" sz="1400" b="1" i="0" u="none" strike="noStrike">
                        <a:solidFill>
                          <a:srgbClr val="000000"/>
                        </a:solidFill>
                        <a:effectLst/>
                        <a:latin typeface="Cambria Math" panose="02040503050406030204" pitchFamily="18" charset="0"/>
                        <a:ea typeface="Cambria Math" panose="02040503050406030204" pitchFamily="18" charset="0"/>
                      </a:endParaRPr>
                    </a:p>
                  </a:txBody>
                  <a:tcPr marL="9525" marR="9525" marT="9525" marB="0" anchor="b"/>
                </a:tc>
                <a:tc>
                  <a:txBody>
                    <a:bodyPr/>
                    <a:lstStyle/>
                    <a:p>
                      <a:pPr algn="ctr" fontAlgn="b"/>
                      <a:r>
                        <a:rPr lang="en-GB" sz="1400" b="1" i="0" u="none" strike="noStrike">
                          <a:effectLst/>
                          <a:latin typeface="Cambria Math" panose="02040503050406030204" pitchFamily="18" charset="0"/>
                          <a:ea typeface="Cambria Math" panose="02040503050406030204" pitchFamily="18" charset="0"/>
                        </a:rPr>
                        <a:t>127483</a:t>
                      </a:r>
                      <a:endParaRPr lang="en-GB" sz="1400" b="1" i="0" u="none" strike="noStrike">
                        <a:solidFill>
                          <a:srgbClr val="000000"/>
                        </a:solidFill>
                        <a:effectLst/>
                        <a:latin typeface="Cambria Math" panose="02040503050406030204" pitchFamily="18" charset="0"/>
                        <a:ea typeface="Cambria Math" panose="02040503050406030204" pitchFamily="18" charset="0"/>
                      </a:endParaRPr>
                    </a:p>
                  </a:txBody>
                  <a:tcPr marL="9525" marR="9525" marT="9525" marB="0" anchor="b"/>
                </a:tc>
                <a:tc>
                  <a:txBody>
                    <a:bodyPr/>
                    <a:lstStyle/>
                    <a:p>
                      <a:pPr algn="ctr" fontAlgn="b"/>
                      <a:r>
                        <a:rPr lang="en-GB" sz="1400" b="1" i="0" u="none" strike="noStrike">
                          <a:effectLst/>
                          <a:latin typeface="Cambria Math" panose="02040503050406030204" pitchFamily="18" charset="0"/>
                          <a:ea typeface="Cambria Math" panose="02040503050406030204" pitchFamily="18" charset="0"/>
                        </a:rPr>
                        <a:t>1147347</a:t>
                      </a:r>
                      <a:endParaRPr lang="en-GB" sz="1400" b="1" i="0" u="none" strike="noStrike">
                        <a:solidFill>
                          <a:srgbClr val="000000"/>
                        </a:solidFill>
                        <a:effectLst/>
                        <a:latin typeface="Cambria Math" panose="02040503050406030204" pitchFamily="18" charset="0"/>
                        <a:ea typeface="Cambria Math" panose="02040503050406030204" pitchFamily="18" charset="0"/>
                      </a:endParaRPr>
                    </a:p>
                  </a:txBody>
                  <a:tcPr marL="9525" marR="9525" marT="9525" marB="0" anchor="b"/>
                </a:tc>
                <a:tc>
                  <a:txBody>
                    <a:bodyPr/>
                    <a:lstStyle/>
                    <a:p>
                      <a:pPr algn="ctr" fontAlgn="b"/>
                      <a:r>
                        <a:rPr lang="en-GB" sz="1400" b="1" i="0" u="none" strike="noStrike" dirty="0">
                          <a:effectLst/>
                          <a:latin typeface="Cambria Math" panose="02040503050406030204" pitchFamily="18" charset="0"/>
                          <a:ea typeface="Cambria Math" panose="02040503050406030204" pitchFamily="18" charset="0"/>
                        </a:rPr>
                        <a:t>81</a:t>
                      </a:r>
                      <a:endParaRPr lang="en-GB" sz="1400" b="1" i="0" u="none" strike="noStrike" dirty="0">
                        <a:solidFill>
                          <a:srgbClr val="000000"/>
                        </a:solidFill>
                        <a:effectLst/>
                        <a:latin typeface="Cambria Math" panose="02040503050406030204" pitchFamily="18" charset="0"/>
                        <a:ea typeface="Cambria Math" panose="02040503050406030204" pitchFamily="18" charset="0"/>
                      </a:endParaRPr>
                    </a:p>
                  </a:txBody>
                  <a:tcPr marL="9525" marR="9525" marT="9525" marB="0" anchor="b"/>
                </a:tc>
              </a:tr>
              <a:tr h="330370">
                <a:tc>
                  <a:txBody>
                    <a:bodyPr/>
                    <a:lstStyle/>
                    <a:p>
                      <a:pPr algn="ctr" fontAlgn="b"/>
                      <a:r>
                        <a:rPr lang="en-GB" sz="1400" b="1" i="0" u="none" strike="noStrike">
                          <a:effectLst/>
                          <a:latin typeface="Cambria Math" panose="02040503050406030204" pitchFamily="18" charset="0"/>
                          <a:ea typeface="Cambria Math" panose="02040503050406030204" pitchFamily="18" charset="0"/>
                        </a:rPr>
                        <a:t>11</a:t>
                      </a:r>
                      <a:endParaRPr lang="en-GB" sz="1400" b="1" i="0" u="none" strike="noStrike">
                        <a:solidFill>
                          <a:srgbClr val="000000"/>
                        </a:solidFill>
                        <a:effectLst/>
                        <a:latin typeface="Cambria Math" panose="02040503050406030204" pitchFamily="18" charset="0"/>
                        <a:ea typeface="Cambria Math" panose="02040503050406030204" pitchFamily="18" charset="0"/>
                      </a:endParaRPr>
                    </a:p>
                  </a:txBody>
                  <a:tcPr marL="9525" marR="9525" marT="9525" marB="0" anchor="b"/>
                </a:tc>
                <a:tc>
                  <a:txBody>
                    <a:bodyPr/>
                    <a:lstStyle/>
                    <a:p>
                      <a:pPr algn="ctr" fontAlgn="b"/>
                      <a:r>
                        <a:rPr lang="en-GB" sz="1400" b="1" i="0" u="none" strike="noStrike">
                          <a:effectLst/>
                          <a:latin typeface="Cambria Math" panose="02040503050406030204" pitchFamily="18" charset="0"/>
                          <a:ea typeface="Cambria Math" panose="02040503050406030204" pitchFamily="18" charset="0"/>
                        </a:rPr>
                        <a:t>10</a:t>
                      </a:r>
                      <a:endParaRPr lang="en-GB" sz="1400" b="1" i="0" u="none" strike="noStrike">
                        <a:solidFill>
                          <a:srgbClr val="000000"/>
                        </a:solidFill>
                        <a:effectLst/>
                        <a:latin typeface="Cambria Math" panose="02040503050406030204" pitchFamily="18" charset="0"/>
                        <a:ea typeface="Cambria Math" panose="02040503050406030204" pitchFamily="18" charset="0"/>
                      </a:endParaRPr>
                    </a:p>
                  </a:txBody>
                  <a:tcPr marL="9525" marR="9525" marT="9525" marB="0" anchor="b"/>
                </a:tc>
                <a:tc>
                  <a:txBody>
                    <a:bodyPr/>
                    <a:lstStyle/>
                    <a:p>
                      <a:pPr algn="ctr" fontAlgn="b"/>
                      <a:r>
                        <a:rPr lang="en-GB" sz="1400" b="1" i="0" u="none" strike="noStrike">
                          <a:effectLst/>
                          <a:latin typeface="Cambria Math" panose="02040503050406030204" pitchFamily="18" charset="0"/>
                          <a:ea typeface="Cambria Math" panose="02040503050406030204" pitchFamily="18" charset="0"/>
                        </a:rPr>
                        <a:t>97275</a:t>
                      </a:r>
                      <a:endParaRPr lang="en-GB" sz="1400" b="1" i="0" u="none" strike="noStrike">
                        <a:solidFill>
                          <a:srgbClr val="000000"/>
                        </a:solidFill>
                        <a:effectLst/>
                        <a:latin typeface="Cambria Math" panose="02040503050406030204" pitchFamily="18" charset="0"/>
                        <a:ea typeface="Cambria Math" panose="02040503050406030204" pitchFamily="18" charset="0"/>
                      </a:endParaRPr>
                    </a:p>
                  </a:txBody>
                  <a:tcPr marL="9525" marR="9525" marT="9525" marB="0" anchor="b"/>
                </a:tc>
                <a:tc>
                  <a:txBody>
                    <a:bodyPr/>
                    <a:lstStyle/>
                    <a:p>
                      <a:pPr algn="ctr" fontAlgn="b"/>
                      <a:r>
                        <a:rPr lang="en-GB" sz="1400" b="1" i="0" u="none" strike="noStrike">
                          <a:effectLst/>
                          <a:latin typeface="Cambria Math" panose="02040503050406030204" pitchFamily="18" charset="0"/>
                          <a:ea typeface="Cambria Math" panose="02040503050406030204" pitchFamily="18" charset="0"/>
                        </a:rPr>
                        <a:t>972750</a:t>
                      </a:r>
                      <a:endParaRPr lang="en-GB" sz="1400" b="1" i="0" u="none" strike="noStrike">
                        <a:solidFill>
                          <a:srgbClr val="000000"/>
                        </a:solidFill>
                        <a:effectLst/>
                        <a:latin typeface="Cambria Math" panose="02040503050406030204" pitchFamily="18" charset="0"/>
                        <a:ea typeface="Cambria Math" panose="02040503050406030204" pitchFamily="18" charset="0"/>
                      </a:endParaRPr>
                    </a:p>
                  </a:txBody>
                  <a:tcPr marL="9525" marR="9525" marT="9525" marB="0" anchor="b"/>
                </a:tc>
                <a:tc>
                  <a:txBody>
                    <a:bodyPr/>
                    <a:lstStyle/>
                    <a:p>
                      <a:pPr algn="ctr" fontAlgn="b"/>
                      <a:r>
                        <a:rPr lang="en-GB" sz="1400" b="1" i="0" u="none" strike="noStrike" dirty="0">
                          <a:effectLst/>
                          <a:latin typeface="Cambria Math" panose="02040503050406030204" pitchFamily="18" charset="0"/>
                          <a:ea typeface="Cambria Math" panose="02040503050406030204" pitchFamily="18" charset="0"/>
                        </a:rPr>
                        <a:t>100</a:t>
                      </a:r>
                      <a:endParaRPr lang="en-GB" sz="1400" b="1" i="0" u="none" strike="noStrike" dirty="0">
                        <a:solidFill>
                          <a:srgbClr val="000000"/>
                        </a:solidFill>
                        <a:effectLst/>
                        <a:latin typeface="Cambria Math" panose="02040503050406030204" pitchFamily="18" charset="0"/>
                        <a:ea typeface="Cambria Math" panose="02040503050406030204" pitchFamily="18" charset="0"/>
                      </a:endParaRPr>
                    </a:p>
                  </a:txBody>
                  <a:tcPr marL="9525" marR="9525" marT="9525" marB="0" anchor="b"/>
                </a:tc>
              </a:tr>
              <a:tr h="330370">
                <a:tc>
                  <a:txBody>
                    <a:bodyPr/>
                    <a:lstStyle/>
                    <a:p>
                      <a:pPr algn="ctr" fontAlgn="b"/>
                      <a:r>
                        <a:rPr lang="en-GB" sz="1400" b="1" i="0" u="none" strike="noStrike">
                          <a:effectLst/>
                          <a:latin typeface="Cambria Math" panose="02040503050406030204" pitchFamily="18" charset="0"/>
                          <a:ea typeface="Cambria Math" panose="02040503050406030204" pitchFamily="18" charset="0"/>
                        </a:rPr>
                        <a:t>sum</a:t>
                      </a:r>
                      <a:endParaRPr lang="en-GB" sz="1400" b="1" i="0" u="none" strike="noStrike">
                        <a:solidFill>
                          <a:srgbClr val="000000"/>
                        </a:solidFill>
                        <a:effectLst/>
                        <a:latin typeface="Cambria Math" panose="02040503050406030204" pitchFamily="18" charset="0"/>
                        <a:ea typeface="Cambria Math" panose="02040503050406030204" pitchFamily="18" charset="0"/>
                      </a:endParaRPr>
                    </a:p>
                  </a:txBody>
                  <a:tcPr marL="9525" marR="9525" marT="9525" marB="0" anchor="b"/>
                </a:tc>
                <a:tc>
                  <a:txBody>
                    <a:bodyPr/>
                    <a:lstStyle/>
                    <a:p>
                      <a:pPr algn="ctr" fontAlgn="b"/>
                      <a:r>
                        <a:rPr lang="en-GB" sz="1400" b="1" i="0" u="none" strike="noStrike">
                          <a:effectLst/>
                          <a:latin typeface="Cambria Math" panose="02040503050406030204" pitchFamily="18" charset="0"/>
                          <a:ea typeface="Cambria Math" panose="02040503050406030204" pitchFamily="18" charset="0"/>
                        </a:rPr>
                        <a:t>55</a:t>
                      </a:r>
                      <a:endParaRPr lang="en-GB" sz="1400" b="1" i="0" u="none" strike="noStrike">
                        <a:solidFill>
                          <a:srgbClr val="000000"/>
                        </a:solidFill>
                        <a:effectLst/>
                        <a:latin typeface="Cambria Math" panose="02040503050406030204" pitchFamily="18" charset="0"/>
                        <a:ea typeface="Cambria Math" panose="02040503050406030204" pitchFamily="18" charset="0"/>
                      </a:endParaRPr>
                    </a:p>
                  </a:txBody>
                  <a:tcPr marL="9525" marR="9525" marT="9525" marB="0" anchor="b"/>
                </a:tc>
                <a:tc>
                  <a:txBody>
                    <a:bodyPr/>
                    <a:lstStyle/>
                    <a:p>
                      <a:pPr algn="ctr" fontAlgn="b"/>
                      <a:r>
                        <a:rPr lang="en-GB" sz="1400" b="1" i="0" u="none" strike="noStrike">
                          <a:effectLst/>
                          <a:latin typeface="Cambria Math" panose="02040503050406030204" pitchFamily="18" charset="0"/>
                          <a:ea typeface="Cambria Math" panose="02040503050406030204" pitchFamily="18" charset="0"/>
                        </a:rPr>
                        <a:t>748858</a:t>
                      </a:r>
                      <a:endParaRPr lang="en-GB" sz="1400" b="1" i="0" u="none" strike="noStrike">
                        <a:solidFill>
                          <a:srgbClr val="000000"/>
                        </a:solidFill>
                        <a:effectLst/>
                        <a:latin typeface="Cambria Math" panose="02040503050406030204" pitchFamily="18" charset="0"/>
                        <a:ea typeface="Cambria Math" panose="02040503050406030204" pitchFamily="18" charset="0"/>
                      </a:endParaRPr>
                    </a:p>
                  </a:txBody>
                  <a:tcPr marL="9525" marR="9525" marT="9525" marB="0" anchor="b"/>
                </a:tc>
                <a:tc>
                  <a:txBody>
                    <a:bodyPr/>
                    <a:lstStyle/>
                    <a:p>
                      <a:pPr algn="ctr" fontAlgn="b"/>
                      <a:r>
                        <a:rPr lang="en-GB" sz="1400" b="1" i="0" u="none" strike="noStrike">
                          <a:effectLst/>
                          <a:latin typeface="Cambria Math" panose="02040503050406030204" pitchFamily="18" charset="0"/>
                          <a:ea typeface="Cambria Math" panose="02040503050406030204" pitchFamily="18" charset="0"/>
                        </a:rPr>
                        <a:t>5174955</a:t>
                      </a:r>
                      <a:endParaRPr lang="en-GB" sz="1400" b="1" i="0" u="none" strike="noStrike">
                        <a:solidFill>
                          <a:srgbClr val="000000"/>
                        </a:solidFill>
                        <a:effectLst/>
                        <a:latin typeface="Cambria Math" panose="02040503050406030204" pitchFamily="18" charset="0"/>
                        <a:ea typeface="Cambria Math" panose="02040503050406030204" pitchFamily="18" charset="0"/>
                      </a:endParaRPr>
                    </a:p>
                  </a:txBody>
                  <a:tcPr marL="9525" marR="9525" marT="9525" marB="0" anchor="b"/>
                </a:tc>
                <a:tc>
                  <a:txBody>
                    <a:bodyPr/>
                    <a:lstStyle/>
                    <a:p>
                      <a:pPr algn="ctr" fontAlgn="b"/>
                      <a:r>
                        <a:rPr lang="en-GB" sz="1400" b="1" i="0" u="none" strike="noStrike" dirty="0">
                          <a:effectLst/>
                          <a:latin typeface="Cambria Math" panose="02040503050406030204" pitchFamily="18" charset="0"/>
                          <a:ea typeface="Cambria Math" panose="02040503050406030204" pitchFamily="18" charset="0"/>
                        </a:rPr>
                        <a:t>385</a:t>
                      </a:r>
                      <a:endParaRPr lang="en-GB" sz="1400" b="1" i="0" u="none" strike="noStrike" dirty="0">
                        <a:solidFill>
                          <a:srgbClr val="000000"/>
                        </a:solidFill>
                        <a:effectLst/>
                        <a:latin typeface="Cambria Math" panose="02040503050406030204" pitchFamily="18" charset="0"/>
                        <a:ea typeface="Cambria Math" panose="02040503050406030204" pitchFamily="18" charset="0"/>
                      </a:endParaRPr>
                    </a:p>
                  </a:txBody>
                  <a:tcPr marL="9525" marR="9525" marT="9525" marB="0" anchor="b"/>
                </a:tc>
              </a:tr>
            </a:tbl>
          </a:graphicData>
        </a:graphic>
      </p:graphicFrame>
      <p:sp>
        <p:nvSpPr>
          <p:cNvPr id="1048712" name="TextBox 5"/>
          <p:cNvSpPr txBox="1">
            <a:spLocks noRot="1" noChangeAspect="1" noMove="1" noResize="1" noEditPoints="1" noAdjustHandles="1" noChangeArrowheads="1" noChangeShapeType="1" noTextEdit="1"/>
          </p:cNvSpPr>
          <p:nvPr/>
        </p:nvSpPr>
        <p:spPr>
          <a:xfrm>
            <a:off x="1137920" y="5831840"/>
            <a:ext cx="6868160" cy="763094"/>
          </a:xfrm>
          <a:prstGeom prst="rect">
            <a:avLst/>
          </a:prstGeom>
          <a:blipFill rotWithShape="0">
            <a:blip r:embed="rId2" cstate="print"/>
            <a:stretch>
              <a:fillRect/>
            </a:stretch>
          </a:blipFill>
        </p:spPr>
        <p:txBody>
          <a:bodyPr/>
          <a:lstStyle/>
          <a:p>
            <a:r>
              <a:rPr lang="en-GB">
                <a:noFill/>
              </a:rPr>
              <a:t>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3" name="Title 1"/>
          <p:cNvSpPr>
            <a:spLocks noGrp="1"/>
          </p:cNvSpPr>
          <p:nvPr>
            <p:ph type="title"/>
          </p:nvPr>
        </p:nvSpPr>
        <p:spPr/>
        <p:txBody>
          <a:bodyPr/>
          <a:lstStyle/>
          <a:p>
            <a:r>
              <a:rPr lang="en-GB" dirty="0" err="1" smtClean="0"/>
              <a:t>Soln</a:t>
            </a:r>
            <a:r>
              <a:rPr lang="en-GB" dirty="0" smtClean="0"/>
              <a:t> cont’d</a:t>
            </a:r>
            <a:endParaRPr lang="en-GB" dirty="0"/>
          </a:p>
        </p:txBody>
      </p:sp>
      <p:sp>
        <p:nvSpPr>
          <p:cNvPr id="1048714" name="Content Placeholder 2"/>
          <p:cNvSpPr>
            <a:spLocks noGrp="1" noRot="1" noChangeAspect="1" noMove="1" noResize="1" noEditPoints="1" noAdjustHandles="1" noChangeArrowheads="1" noChangeShapeType="1" noTextEdit="1"/>
          </p:cNvSpPr>
          <p:nvPr>
            <p:ph idx="1"/>
          </p:nvPr>
        </p:nvSpPr>
        <p:spPr>
          <a:blipFill rotWithShape="0">
            <a:blip r:embed="rId2" cstate="print"/>
            <a:stretch>
              <a:fillRect l="-1217"/>
            </a:stretch>
          </a:blipFill>
        </p:spPr>
        <p:txBody>
          <a:bodyPr/>
          <a:lstStyle/>
          <a:p>
            <a:r>
              <a:rPr lang="en-GB">
                <a:noFill/>
              </a:rPr>
              <a:t>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5" name="Title 1"/>
          <p:cNvSpPr>
            <a:spLocks noGrp="1"/>
          </p:cNvSpPr>
          <p:nvPr>
            <p:ph type="title"/>
          </p:nvPr>
        </p:nvSpPr>
        <p:spPr/>
        <p:txBody>
          <a:bodyPr/>
          <a:lstStyle/>
          <a:p>
            <a:r>
              <a:rPr lang="en-GB" dirty="0" smtClean="0"/>
              <a:t>Trend in Series</a:t>
            </a:r>
            <a:endParaRPr lang="en-GB" dirty="0"/>
          </a:p>
        </p:txBody>
      </p:sp>
      <p:cxnSp>
        <p:nvCxnSpPr>
          <p:cNvPr id="3145760" name="Straight Connector 4"/>
          <p:cNvCxnSpPr>
            <a:cxnSpLocks/>
          </p:cNvCxnSpPr>
          <p:nvPr/>
        </p:nvCxnSpPr>
        <p:spPr>
          <a:xfrm>
            <a:off x="2092960" y="2438400"/>
            <a:ext cx="0" cy="30276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61" name="Straight Connector 6"/>
          <p:cNvCxnSpPr>
            <a:cxnSpLocks/>
          </p:cNvCxnSpPr>
          <p:nvPr/>
        </p:nvCxnSpPr>
        <p:spPr>
          <a:xfrm>
            <a:off x="2092960" y="5466080"/>
            <a:ext cx="40436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48716" name="TextBox 8"/>
          <p:cNvSpPr txBox="1"/>
          <p:nvPr/>
        </p:nvSpPr>
        <p:spPr>
          <a:xfrm>
            <a:off x="5199380" y="5466080"/>
            <a:ext cx="2580640" cy="454278"/>
          </a:xfrm>
          <a:prstGeom prst="rect">
            <a:avLst/>
          </a:prstGeom>
          <a:noFill/>
        </p:spPr>
        <p:txBody>
          <a:bodyPr wrap="square" rtlCol="0">
            <a:spAutoFit/>
          </a:bodyPr>
          <a:lstStyle/>
          <a:p>
            <a:r>
              <a:rPr lang="en-GB" dirty="0" smtClean="0"/>
              <a:t>Year</a:t>
            </a:r>
            <a:endParaRPr lang="en-GB" dirty="0"/>
          </a:p>
        </p:txBody>
      </p:sp>
      <p:sp>
        <p:nvSpPr>
          <p:cNvPr id="1048717" name="TextBox 9"/>
          <p:cNvSpPr txBox="1"/>
          <p:nvPr/>
        </p:nvSpPr>
        <p:spPr>
          <a:xfrm rot="16200000">
            <a:off x="1122681" y="2453593"/>
            <a:ext cx="1290320" cy="454278"/>
          </a:xfrm>
          <a:prstGeom prst="rect">
            <a:avLst/>
          </a:prstGeom>
          <a:noFill/>
        </p:spPr>
        <p:txBody>
          <a:bodyPr wrap="square" rtlCol="0">
            <a:spAutoFit/>
          </a:bodyPr>
          <a:lstStyle/>
          <a:p>
            <a:r>
              <a:rPr lang="en-GB" dirty="0" smtClean="0"/>
              <a:t>Sales</a:t>
            </a:r>
            <a:endParaRPr lang="en-GB" dirty="0"/>
          </a:p>
        </p:txBody>
      </p:sp>
      <p:sp>
        <p:nvSpPr>
          <p:cNvPr id="1048718" name="Freeform 11"/>
          <p:cNvSpPr/>
          <p:nvPr/>
        </p:nvSpPr>
        <p:spPr>
          <a:xfrm>
            <a:off x="2397760" y="2661920"/>
            <a:ext cx="2519680" cy="2316480"/>
          </a:xfrm>
          <a:custGeom>
            <a:avLst/>
            <a:gdLst>
              <a:gd name="connsiteX0" fmla="*/ 0 w 2519680"/>
              <a:gd name="connsiteY0" fmla="*/ 2316480 h 2316480"/>
              <a:gd name="connsiteX1" fmla="*/ 670560 w 2519680"/>
              <a:gd name="connsiteY1" fmla="*/ 1747520 h 2316480"/>
              <a:gd name="connsiteX2" fmla="*/ 1300480 w 2519680"/>
              <a:gd name="connsiteY2" fmla="*/ 121920 h 2316480"/>
              <a:gd name="connsiteX3" fmla="*/ 1666240 w 2519680"/>
              <a:gd name="connsiteY3" fmla="*/ 568960 h 2316480"/>
              <a:gd name="connsiteX4" fmla="*/ 2174240 w 2519680"/>
              <a:gd name="connsiteY4" fmla="*/ 0 h 2316480"/>
              <a:gd name="connsiteX5" fmla="*/ 2519680 w 2519680"/>
              <a:gd name="connsiteY5" fmla="*/ 568960 h 2316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19680" h="2316480">
                <a:moveTo>
                  <a:pt x="0" y="2316480"/>
                </a:moveTo>
                <a:cubicBezTo>
                  <a:pt x="226906" y="2214880"/>
                  <a:pt x="453813" y="2113280"/>
                  <a:pt x="670560" y="1747520"/>
                </a:cubicBezTo>
                <a:cubicBezTo>
                  <a:pt x="887307" y="1381760"/>
                  <a:pt x="1134533" y="318346"/>
                  <a:pt x="1300480" y="121920"/>
                </a:cubicBezTo>
                <a:cubicBezTo>
                  <a:pt x="1466427" y="-74506"/>
                  <a:pt x="1520613" y="589280"/>
                  <a:pt x="1666240" y="568960"/>
                </a:cubicBezTo>
                <a:cubicBezTo>
                  <a:pt x="1811867" y="548640"/>
                  <a:pt x="2032000" y="0"/>
                  <a:pt x="2174240" y="0"/>
                </a:cubicBezTo>
                <a:cubicBezTo>
                  <a:pt x="2316480" y="0"/>
                  <a:pt x="2418080" y="284480"/>
                  <a:pt x="2519680" y="56896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8719" name="Oval 12"/>
          <p:cNvSpPr/>
          <p:nvPr/>
        </p:nvSpPr>
        <p:spPr>
          <a:xfrm>
            <a:off x="2482850" y="4895850"/>
            <a:ext cx="57150" cy="5715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8720" name="Oval 13"/>
          <p:cNvSpPr/>
          <p:nvPr/>
        </p:nvSpPr>
        <p:spPr>
          <a:xfrm>
            <a:off x="2863850" y="4622800"/>
            <a:ext cx="57150" cy="5715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8721" name="Oval 14"/>
          <p:cNvSpPr/>
          <p:nvPr/>
        </p:nvSpPr>
        <p:spPr>
          <a:xfrm>
            <a:off x="2482850" y="4889500"/>
            <a:ext cx="57150" cy="5715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8722" name="Oval 15"/>
          <p:cNvSpPr/>
          <p:nvPr/>
        </p:nvSpPr>
        <p:spPr>
          <a:xfrm>
            <a:off x="3155950" y="4140200"/>
            <a:ext cx="57150" cy="5715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8723" name="Oval 16"/>
          <p:cNvSpPr/>
          <p:nvPr/>
        </p:nvSpPr>
        <p:spPr>
          <a:xfrm>
            <a:off x="3333750" y="3613150"/>
            <a:ext cx="57150" cy="5715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8724" name="Oval 17"/>
          <p:cNvSpPr/>
          <p:nvPr/>
        </p:nvSpPr>
        <p:spPr>
          <a:xfrm>
            <a:off x="3492500" y="3155950"/>
            <a:ext cx="57150" cy="5715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8725" name="Oval 18"/>
          <p:cNvSpPr/>
          <p:nvPr/>
        </p:nvSpPr>
        <p:spPr>
          <a:xfrm>
            <a:off x="3733800" y="2717800"/>
            <a:ext cx="57150" cy="5715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8726" name="Oval 19"/>
          <p:cNvSpPr/>
          <p:nvPr/>
        </p:nvSpPr>
        <p:spPr>
          <a:xfrm>
            <a:off x="4022725" y="3200400"/>
            <a:ext cx="57150" cy="5715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8727" name="Oval 20"/>
          <p:cNvSpPr/>
          <p:nvPr/>
        </p:nvSpPr>
        <p:spPr>
          <a:xfrm>
            <a:off x="4533900" y="2633345"/>
            <a:ext cx="57150" cy="5715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8728" name="Oval 21"/>
          <p:cNvSpPr/>
          <p:nvPr/>
        </p:nvSpPr>
        <p:spPr>
          <a:xfrm>
            <a:off x="4866640" y="3143250"/>
            <a:ext cx="57150" cy="5715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8729" name="TextBox 22"/>
          <p:cNvSpPr txBox="1"/>
          <p:nvPr/>
        </p:nvSpPr>
        <p:spPr>
          <a:xfrm>
            <a:off x="5396230" y="2802493"/>
            <a:ext cx="2580640" cy="454279"/>
          </a:xfrm>
          <a:prstGeom prst="rect">
            <a:avLst/>
          </a:prstGeom>
          <a:noFill/>
        </p:spPr>
        <p:txBody>
          <a:bodyPr wrap="square" rtlCol="0">
            <a:spAutoFit/>
          </a:bodyPr>
          <a:lstStyle/>
          <a:p>
            <a:r>
              <a:rPr lang="en-GB" dirty="0" smtClean="0"/>
              <a:t>*   Sales (Y)</a:t>
            </a:r>
            <a:endParaRPr lang="en-GB" dirty="0"/>
          </a:p>
        </p:txBody>
      </p:sp>
      <p:sp>
        <p:nvSpPr>
          <p:cNvPr id="1048730" name="TextBox 23"/>
          <p:cNvSpPr txBox="1"/>
          <p:nvPr/>
        </p:nvSpPr>
        <p:spPr>
          <a:xfrm>
            <a:off x="5360035" y="3330932"/>
            <a:ext cx="1923634" cy="771778"/>
          </a:xfrm>
          <a:prstGeom prst="rect">
            <a:avLst/>
          </a:prstGeom>
          <a:noFill/>
        </p:spPr>
        <p:txBody>
          <a:bodyPr wrap="square" rtlCol="0">
            <a:spAutoFit/>
          </a:bodyPr>
          <a:lstStyle/>
          <a:p>
            <a:r>
              <a:rPr lang="en-GB" dirty="0" smtClean="0"/>
              <a:t>-    Linear Sales (Y)</a:t>
            </a:r>
            <a:endParaRPr lang="en-GB" dirty="0"/>
          </a:p>
        </p:txBody>
      </p:sp>
      <p:cxnSp>
        <p:nvCxnSpPr>
          <p:cNvPr id="3145762" name="Straight Connector 25"/>
          <p:cNvCxnSpPr>
            <a:cxnSpLocks/>
            <a:stCxn id="1048718" idx="0"/>
          </p:cNvCxnSpPr>
          <p:nvPr/>
        </p:nvCxnSpPr>
        <p:spPr>
          <a:xfrm flipV="1">
            <a:off x="2397760" y="2438400"/>
            <a:ext cx="2468880" cy="254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1" name="Title 1"/>
          <p:cNvSpPr>
            <a:spLocks noGrp="1"/>
          </p:cNvSpPr>
          <p:nvPr>
            <p:ph type="title"/>
          </p:nvPr>
        </p:nvSpPr>
        <p:spPr/>
        <p:txBody>
          <a:bodyPr/>
          <a:lstStyle/>
          <a:p>
            <a:r>
              <a:rPr lang="en-GB" dirty="0" smtClean="0"/>
              <a:t>Forecasting cont’d	</a:t>
            </a:r>
            <a:endParaRPr lang="en-GB" dirty="0"/>
          </a:p>
        </p:txBody>
      </p:sp>
      <p:sp>
        <p:nvSpPr>
          <p:cNvPr id="1048732" name="Content Placeholder 2"/>
          <p:cNvSpPr>
            <a:spLocks noGrp="1"/>
          </p:cNvSpPr>
          <p:nvPr>
            <p:ph idx="1"/>
          </p:nvPr>
        </p:nvSpPr>
        <p:spPr>
          <a:xfrm>
            <a:off x="838200" y="1825624"/>
            <a:ext cx="10515600" cy="5032376"/>
          </a:xfrm>
        </p:spPr>
        <p:txBody>
          <a:bodyPr numCol="2">
            <a:normAutofit fontScale="53571" lnSpcReduction="20000"/>
          </a:bodyPr>
          <a:lstStyle/>
          <a:p>
            <a:pPr marL="0" indent="0">
              <a:buNone/>
            </a:pPr>
            <a:r>
              <a:rPr lang="en-GB" b="1" dirty="0" smtClean="0"/>
              <a:t>Stationary series</a:t>
            </a:r>
          </a:p>
          <a:p>
            <a:r>
              <a:rPr lang="en-GB" dirty="0" smtClean="0"/>
              <a:t>Naïve method</a:t>
            </a:r>
          </a:p>
          <a:p>
            <a:r>
              <a:rPr lang="en-GB" dirty="0" smtClean="0"/>
              <a:t>Simple average method</a:t>
            </a:r>
          </a:p>
          <a:p>
            <a:r>
              <a:rPr lang="en-GB" dirty="0" smtClean="0"/>
              <a:t>Moving average method</a:t>
            </a:r>
          </a:p>
          <a:p>
            <a:r>
              <a:rPr lang="en-GB" dirty="0" smtClean="0"/>
              <a:t>Autoregressive moving average</a:t>
            </a:r>
          </a:p>
          <a:p>
            <a:r>
              <a:rPr lang="en-GB" dirty="0" smtClean="0"/>
              <a:t>Box Jenkins method</a:t>
            </a:r>
          </a:p>
          <a:p>
            <a:pPr marL="0" indent="0">
              <a:buNone/>
            </a:pPr>
            <a:r>
              <a:rPr lang="en-GB" b="1" dirty="0" smtClean="0"/>
              <a:t>Forecasting trend series</a:t>
            </a:r>
          </a:p>
          <a:p>
            <a:r>
              <a:rPr lang="en-GB" dirty="0" smtClean="0"/>
              <a:t>Moving average</a:t>
            </a:r>
          </a:p>
          <a:p>
            <a:r>
              <a:rPr lang="en-GB" dirty="0" smtClean="0"/>
              <a:t>Simple regression</a:t>
            </a:r>
          </a:p>
          <a:p>
            <a:r>
              <a:rPr lang="en-GB" dirty="0" smtClean="0"/>
              <a:t>Growth curves</a:t>
            </a:r>
          </a:p>
          <a:p>
            <a:r>
              <a:rPr lang="en-GB" dirty="0" smtClean="0"/>
              <a:t>Exponential models</a:t>
            </a:r>
          </a:p>
          <a:p>
            <a:r>
              <a:rPr lang="en-GB" dirty="0" smtClean="0"/>
              <a:t>Autoregressive integrated moving average (ARIMA) models</a:t>
            </a:r>
          </a:p>
          <a:p>
            <a:r>
              <a:rPr lang="en-GB" dirty="0" smtClean="0"/>
              <a:t>Box Jenkins method</a:t>
            </a:r>
          </a:p>
          <a:p>
            <a:pPr marL="0" indent="0">
              <a:buNone/>
            </a:pPr>
            <a:r>
              <a:rPr lang="en-GB" b="1" dirty="0" smtClean="0"/>
              <a:t>Seasonal series</a:t>
            </a:r>
          </a:p>
          <a:p>
            <a:r>
              <a:rPr lang="en-GB" dirty="0" smtClean="0"/>
              <a:t>Exponential smoothing </a:t>
            </a:r>
          </a:p>
          <a:p>
            <a:r>
              <a:rPr lang="en-GB" dirty="0" smtClean="0"/>
              <a:t>Multiple regression</a:t>
            </a:r>
          </a:p>
          <a:p>
            <a:r>
              <a:rPr lang="en-GB" dirty="0" err="1" smtClean="0"/>
              <a:t>Arima</a:t>
            </a:r>
            <a:endParaRPr lang="en-GB" dirty="0" smtClean="0"/>
          </a:p>
          <a:p>
            <a:pPr marL="0" indent="0">
              <a:buNone/>
            </a:pPr>
            <a:r>
              <a:rPr lang="en-GB" b="1" dirty="0" smtClean="0"/>
              <a:t>Cyclical Series</a:t>
            </a:r>
          </a:p>
          <a:p>
            <a:r>
              <a:rPr lang="en-GB" dirty="0" smtClean="0"/>
              <a:t>Econometric models</a:t>
            </a:r>
          </a:p>
          <a:p>
            <a:r>
              <a:rPr lang="en-GB" dirty="0" smtClean="0"/>
              <a:t>Multiple regression</a:t>
            </a:r>
          </a:p>
          <a:p>
            <a:r>
              <a:rPr lang="en-GB" dirty="0" err="1" smtClean="0"/>
              <a:t>Arima</a:t>
            </a:r>
            <a:endParaRPr lang="en-GB" dirty="0" smtClean="0"/>
          </a:p>
          <a:p>
            <a:endParaRPr lang="en-GB"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3" name="Title 1"/>
          <p:cNvSpPr>
            <a:spLocks noGrp="1"/>
          </p:cNvSpPr>
          <p:nvPr>
            <p:ph type="title"/>
          </p:nvPr>
        </p:nvSpPr>
        <p:spPr/>
        <p:txBody>
          <a:bodyPr/>
          <a:lstStyle/>
          <a:p>
            <a:r>
              <a:rPr lang="en-GB" dirty="0" smtClean="0"/>
              <a:t>Forecasting cont’d</a:t>
            </a:r>
            <a:endParaRPr lang="en-GB" dirty="0"/>
          </a:p>
        </p:txBody>
      </p:sp>
      <p:sp>
        <p:nvSpPr>
          <p:cNvPr id="1048734" name="Content Placeholder 2"/>
          <p:cNvSpPr>
            <a:spLocks noGrp="1"/>
          </p:cNvSpPr>
          <p:nvPr>
            <p:ph idx="1"/>
          </p:nvPr>
        </p:nvSpPr>
        <p:spPr/>
        <p:txBody>
          <a:bodyPr/>
          <a:lstStyle/>
          <a:p>
            <a:pPr marL="0" indent="0">
              <a:buNone/>
            </a:pPr>
            <a:r>
              <a:rPr lang="en-GB" dirty="0" smtClean="0"/>
              <a:t>Other survey methods are:</a:t>
            </a:r>
          </a:p>
          <a:p>
            <a:r>
              <a:rPr lang="en-GB" dirty="0" smtClean="0"/>
              <a:t>Complete enumeration method</a:t>
            </a:r>
          </a:p>
          <a:p>
            <a:r>
              <a:rPr lang="en-GB" dirty="0" smtClean="0"/>
              <a:t>Sample survey method</a:t>
            </a:r>
          </a:p>
          <a:p>
            <a:r>
              <a:rPr lang="en-GB" dirty="0" smtClean="0"/>
              <a:t>Expert’s opinion</a:t>
            </a:r>
          </a:p>
          <a:p>
            <a:endParaRPr lang="en-GB" dirty="0" smtClean="0"/>
          </a:p>
          <a:p>
            <a:endParaRPr lang="en-GB"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5" name="Title 1"/>
          <p:cNvSpPr>
            <a:spLocks noGrp="1"/>
          </p:cNvSpPr>
          <p:nvPr>
            <p:ph type="title"/>
          </p:nvPr>
        </p:nvSpPr>
        <p:spPr/>
        <p:txBody>
          <a:bodyPr/>
          <a:lstStyle/>
          <a:p>
            <a:r>
              <a:rPr lang="en-GB" dirty="0" smtClean="0"/>
              <a:t>Location and Localization of Industries	</a:t>
            </a:r>
            <a:endParaRPr lang="en-GB" dirty="0"/>
          </a:p>
        </p:txBody>
      </p:sp>
      <p:sp>
        <p:nvSpPr>
          <p:cNvPr id="1048736" name="Content Placeholder 2"/>
          <p:cNvSpPr>
            <a:spLocks noGrp="1"/>
          </p:cNvSpPr>
          <p:nvPr>
            <p:ph idx="1"/>
          </p:nvPr>
        </p:nvSpPr>
        <p:spPr>
          <a:xfrm>
            <a:off x="838200" y="1825624"/>
            <a:ext cx="10515600" cy="4737735"/>
          </a:xfrm>
        </p:spPr>
        <p:txBody>
          <a:bodyPr>
            <a:normAutofit fontScale="96429" lnSpcReduction="20000"/>
          </a:bodyPr>
          <a:lstStyle/>
          <a:p>
            <a:pPr marL="0" indent="0" algn="just">
              <a:buNone/>
            </a:pPr>
            <a:r>
              <a:rPr lang="en-GB" dirty="0" smtClean="0"/>
              <a:t>Location refers to the physical location of a company while localization refers to the efforts of companies to </a:t>
            </a:r>
            <a:r>
              <a:rPr lang="en-GB" dirty="0" err="1" smtClean="0"/>
              <a:t>tilor</a:t>
            </a:r>
            <a:r>
              <a:rPr lang="en-GB" dirty="0" smtClean="0"/>
              <a:t> their products to certain region. It is the tendency for industries to be concentrated in regions that offer certain advantages</a:t>
            </a:r>
          </a:p>
          <a:p>
            <a:pPr marL="0" indent="0">
              <a:buNone/>
            </a:pPr>
            <a:r>
              <a:rPr lang="en-GB" b="1" dirty="0" smtClean="0"/>
              <a:t>Causes of Localization</a:t>
            </a:r>
          </a:p>
          <a:p>
            <a:r>
              <a:rPr lang="en-GB" dirty="0" smtClean="0"/>
              <a:t>Availability of power</a:t>
            </a:r>
          </a:p>
          <a:p>
            <a:r>
              <a:rPr lang="en-GB" dirty="0" err="1" smtClean="0"/>
              <a:t>Availablity</a:t>
            </a:r>
            <a:r>
              <a:rPr lang="en-GB" dirty="0" smtClean="0"/>
              <a:t> of raw material</a:t>
            </a:r>
          </a:p>
          <a:p>
            <a:r>
              <a:rPr lang="en-GB" dirty="0" smtClean="0"/>
              <a:t>Climate</a:t>
            </a:r>
          </a:p>
          <a:p>
            <a:r>
              <a:rPr lang="en-GB" dirty="0" smtClean="0"/>
              <a:t>Availability of skilled labour</a:t>
            </a:r>
          </a:p>
          <a:p>
            <a:r>
              <a:rPr lang="en-GB" dirty="0" smtClean="0"/>
              <a:t>Nearness to market</a:t>
            </a:r>
          </a:p>
          <a:p>
            <a:pPr marL="0" indent="0">
              <a:buNone/>
            </a:pPr>
            <a:endParaRPr lang="en-GB" dirty="0"/>
          </a:p>
        </p:txBody>
      </p:sp>
      <p:sp>
        <p:nvSpPr>
          <p:cNvPr id="1048737" name="TextBox 3"/>
          <p:cNvSpPr txBox="1"/>
          <p:nvPr/>
        </p:nvSpPr>
        <p:spPr>
          <a:xfrm>
            <a:off x="5323840" y="3542633"/>
            <a:ext cx="6029960" cy="1684782"/>
          </a:xfrm>
          <a:prstGeom prst="rect">
            <a:avLst/>
          </a:prstGeom>
          <a:noFill/>
        </p:spPr>
        <p:txBody>
          <a:bodyPr wrap="square" rtlCol="0">
            <a:spAutoFit/>
          </a:bodyPr>
          <a:lstStyle/>
          <a:p>
            <a:pPr marL="457200" indent="-457200" algn="just">
              <a:buFont typeface="Arial" panose="020B0604020202020204" pitchFamily="34" charset="0"/>
              <a:buChar char="•"/>
            </a:pPr>
            <a:r>
              <a:rPr lang="en-GB" sz="2800" dirty="0" smtClean="0"/>
              <a:t>Availability of means of transportation and communication</a:t>
            </a:r>
            <a:endParaRPr lang="en-GB"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1" name="Title 1"/>
          <p:cNvSpPr>
            <a:spLocks noGrp="1"/>
          </p:cNvSpPr>
          <p:nvPr>
            <p:ph type="title"/>
          </p:nvPr>
        </p:nvSpPr>
        <p:spPr/>
        <p:txBody>
          <a:bodyPr/>
          <a:lstStyle/>
          <a:p>
            <a:r>
              <a:rPr lang="en-GB" dirty="0" smtClean="0"/>
              <a:t>Scope of Managerial Economics</a:t>
            </a:r>
            <a:endParaRPr lang="en-GB" dirty="0"/>
          </a:p>
        </p:txBody>
      </p:sp>
      <p:sp>
        <p:nvSpPr>
          <p:cNvPr id="1048642" name="Content Placeholder 2"/>
          <p:cNvSpPr>
            <a:spLocks noGrp="1"/>
          </p:cNvSpPr>
          <p:nvPr>
            <p:ph idx="1"/>
          </p:nvPr>
        </p:nvSpPr>
        <p:spPr>
          <a:xfrm>
            <a:off x="838200" y="1825624"/>
            <a:ext cx="10515600" cy="4662261"/>
          </a:xfrm>
        </p:spPr>
        <p:txBody>
          <a:bodyPr>
            <a:normAutofit fontScale="96786"/>
          </a:bodyPr>
          <a:lstStyle/>
          <a:p>
            <a:pPr algn="just"/>
            <a:r>
              <a:rPr lang="en-GB" dirty="0" smtClean="0"/>
              <a:t>The most important function in managerial economics is decision making. It involves selecting the most suitable action from two or more alternatives.</a:t>
            </a:r>
          </a:p>
          <a:p>
            <a:pPr algn="just"/>
            <a:r>
              <a:rPr lang="en-GB" dirty="0" smtClean="0"/>
              <a:t>Economic theories and analysis are used to solve problems of managerial economics.</a:t>
            </a:r>
          </a:p>
          <a:p>
            <a:pPr algn="just"/>
            <a:r>
              <a:rPr lang="en-GB" dirty="0" smtClean="0"/>
              <a:t>Economics comprises two main divisions; micro and macro economics</a:t>
            </a:r>
          </a:p>
          <a:p>
            <a:pPr algn="just"/>
            <a:r>
              <a:rPr lang="en-GB" dirty="0" smtClean="0"/>
              <a:t>Microeconomics covers the analysis of small individual units of economy such as individual firms, industry or a single individual consumer while macroeconomics deals with the study of the entire economy and considers all factors such as government policies, GDP national income, unemployment etc.</a:t>
            </a:r>
            <a:endParaRPr lang="en-GB"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8" name="Title 1"/>
          <p:cNvSpPr>
            <a:spLocks noGrp="1"/>
          </p:cNvSpPr>
          <p:nvPr>
            <p:ph type="title"/>
          </p:nvPr>
        </p:nvSpPr>
        <p:spPr/>
        <p:txBody>
          <a:bodyPr/>
          <a:lstStyle/>
          <a:p>
            <a:r>
              <a:rPr lang="en-GB" dirty="0" smtClean="0"/>
              <a:t>Advantages of Localization</a:t>
            </a:r>
            <a:endParaRPr lang="en-GB" dirty="0"/>
          </a:p>
        </p:txBody>
      </p:sp>
      <p:sp>
        <p:nvSpPr>
          <p:cNvPr id="1048739" name="Content Placeholder 2"/>
          <p:cNvSpPr>
            <a:spLocks noGrp="1"/>
          </p:cNvSpPr>
          <p:nvPr>
            <p:ph idx="1"/>
          </p:nvPr>
        </p:nvSpPr>
        <p:spPr/>
        <p:txBody>
          <a:bodyPr/>
          <a:lstStyle/>
          <a:p>
            <a:r>
              <a:rPr lang="en-GB" dirty="0" smtClean="0"/>
              <a:t>Growth and development of skills</a:t>
            </a:r>
          </a:p>
          <a:p>
            <a:r>
              <a:rPr lang="en-GB" dirty="0" smtClean="0"/>
              <a:t>Growth of local market</a:t>
            </a:r>
          </a:p>
          <a:p>
            <a:r>
              <a:rPr lang="en-GB" dirty="0" smtClean="0"/>
              <a:t>Reputation and good will</a:t>
            </a:r>
          </a:p>
          <a:p>
            <a:r>
              <a:rPr lang="en-GB" dirty="0" smtClean="0"/>
              <a:t>Growth of subsidiary industries</a:t>
            </a:r>
          </a:p>
          <a:p>
            <a:r>
              <a:rPr lang="en-GB" dirty="0" smtClean="0"/>
              <a:t>Growth of supplementary and allied industries</a:t>
            </a:r>
            <a:endParaRPr lang="en-GB"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Title 1"/>
          <p:cNvSpPr>
            <a:spLocks noGrp="1"/>
          </p:cNvSpPr>
          <p:nvPr>
            <p:ph type="title"/>
          </p:nvPr>
        </p:nvSpPr>
        <p:spPr/>
        <p:txBody>
          <a:bodyPr/>
          <a:lstStyle/>
          <a:p>
            <a:r>
              <a:rPr lang="en-GB" dirty="0" smtClean="0"/>
              <a:t>Scope Cont’d </a:t>
            </a:r>
            <a:endParaRPr lang="en-GB" dirty="0"/>
          </a:p>
        </p:txBody>
      </p:sp>
      <p:sp>
        <p:nvSpPr>
          <p:cNvPr id="1048627" name="TextBox 4"/>
          <p:cNvSpPr txBox="1"/>
          <p:nvPr/>
        </p:nvSpPr>
        <p:spPr>
          <a:xfrm>
            <a:off x="1589313" y="1959428"/>
            <a:ext cx="3309258" cy="954107"/>
          </a:xfrm>
          <a:prstGeom prst="rect">
            <a:avLst/>
          </a:prstGeom>
          <a:noFill/>
          <a:ln>
            <a:solidFill>
              <a:schemeClr val="tx1"/>
            </a:solidFill>
          </a:ln>
        </p:spPr>
        <p:txBody>
          <a:bodyPr wrap="square" rtlCol="0">
            <a:spAutoFit/>
          </a:bodyPr>
          <a:lstStyle/>
          <a:p>
            <a:pPr algn="ctr"/>
            <a:r>
              <a:rPr lang="en-GB" sz="2800" dirty="0" smtClean="0"/>
              <a:t>Demand and Supply between individuals</a:t>
            </a:r>
            <a:endParaRPr lang="en-GB" sz="2800" dirty="0"/>
          </a:p>
        </p:txBody>
      </p:sp>
      <p:sp>
        <p:nvSpPr>
          <p:cNvPr id="1048628" name="TextBox 5"/>
          <p:cNvSpPr txBox="1"/>
          <p:nvPr/>
        </p:nvSpPr>
        <p:spPr>
          <a:xfrm>
            <a:off x="5965371" y="1959428"/>
            <a:ext cx="3309258" cy="954107"/>
          </a:xfrm>
          <a:prstGeom prst="rect">
            <a:avLst/>
          </a:prstGeom>
          <a:noFill/>
          <a:ln>
            <a:solidFill>
              <a:schemeClr val="tx1"/>
            </a:solidFill>
          </a:ln>
        </p:spPr>
        <p:txBody>
          <a:bodyPr wrap="square" rtlCol="0">
            <a:spAutoFit/>
          </a:bodyPr>
          <a:lstStyle/>
          <a:p>
            <a:pPr algn="ctr"/>
            <a:r>
              <a:rPr lang="en-GB" sz="2800" dirty="0" smtClean="0"/>
              <a:t>Total Economic environment</a:t>
            </a:r>
            <a:endParaRPr lang="en-GB" sz="2800" dirty="0"/>
          </a:p>
        </p:txBody>
      </p:sp>
      <p:cxnSp>
        <p:nvCxnSpPr>
          <p:cNvPr id="3145748" name="Straight Arrow Connector 7"/>
          <p:cNvCxnSpPr>
            <a:cxnSpLocks/>
            <a:stCxn id="1048627" idx="2"/>
          </p:cNvCxnSpPr>
          <p:nvPr/>
        </p:nvCxnSpPr>
        <p:spPr>
          <a:xfrm>
            <a:off x="3243942" y="2913535"/>
            <a:ext cx="0" cy="70052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45749" name="Straight Arrow Connector 8"/>
          <p:cNvCxnSpPr>
            <a:cxnSpLocks/>
          </p:cNvCxnSpPr>
          <p:nvPr/>
        </p:nvCxnSpPr>
        <p:spPr>
          <a:xfrm>
            <a:off x="7467599" y="2911617"/>
            <a:ext cx="0" cy="70052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48629" name="TextBox 9"/>
          <p:cNvSpPr txBox="1"/>
          <p:nvPr/>
        </p:nvSpPr>
        <p:spPr>
          <a:xfrm>
            <a:off x="2209799" y="3740660"/>
            <a:ext cx="2068286" cy="1384995"/>
          </a:xfrm>
          <a:prstGeom prst="rect">
            <a:avLst/>
          </a:prstGeom>
          <a:noFill/>
        </p:spPr>
        <p:txBody>
          <a:bodyPr wrap="square" rtlCol="0">
            <a:spAutoFit/>
          </a:bodyPr>
          <a:lstStyle/>
          <a:p>
            <a:r>
              <a:rPr lang="en-GB" sz="2800" dirty="0" smtClean="0"/>
              <a:t>Consumers,</a:t>
            </a:r>
          </a:p>
          <a:p>
            <a:pPr algn="ctr"/>
            <a:r>
              <a:rPr lang="en-GB" sz="2800" dirty="0" smtClean="0"/>
              <a:t>Buyers,</a:t>
            </a:r>
          </a:p>
          <a:p>
            <a:pPr algn="ctr"/>
            <a:r>
              <a:rPr lang="en-GB" sz="2800" dirty="0" smtClean="0"/>
              <a:t>Vendors</a:t>
            </a:r>
            <a:endParaRPr lang="en-GB" sz="2800" dirty="0"/>
          </a:p>
        </p:txBody>
      </p:sp>
      <p:sp>
        <p:nvSpPr>
          <p:cNvPr id="1048630" name="TextBox 10"/>
          <p:cNvSpPr txBox="1"/>
          <p:nvPr/>
        </p:nvSpPr>
        <p:spPr>
          <a:xfrm>
            <a:off x="5965371" y="3748332"/>
            <a:ext cx="3102430" cy="1384995"/>
          </a:xfrm>
          <a:prstGeom prst="rect">
            <a:avLst/>
          </a:prstGeom>
          <a:noFill/>
        </p:spPr>
        <p:txBody>
          <a:bodyPr wrap="square" rtlCol="0">
            <a:spAutoFit/>
          </a:bodyPr>
          <a:lstStyle/>
          <a:p>
            <a:pPr algn="ctr"/>
            <a:r>
              <a:rPr lang="en-GB" sz="2800" dirty="0" smtClean="0"/>
              <a:t>Studies related to local, regional and global economics </a:t>
            </a:r>
            <a:endParaRPr lang="en-GB" sz="2800" dirty="0"/>
          </a:p>
        </p:txBody>
      </p:sp>
      <p:sp>
        <p:nvSpPr>
          <p:cNvPr id="1048631" name="TextBox 11"/>
          <p:cNvSpPr txBox="1"/>
          <p:nvPr/>
        </p:nvSpPr>
        <p:spPr>
          <a:xfrm>
            <a:off x="838200" y="5491070"/>
            <a:ext cx="9590314" cy="954107"/>
          </a:xfrm>
          <a:prstGeom prst="rect">
            <a:avLst/>
          </a:prstGeom>
          <a:noFill/>
        </p:spPr>
        <p:txBody>
          <a:bodyPr wrap="square" rtlCol="0">
            <a:spAutoFit/>
          </a:bodyPr>
          <a:lstStyle/>
          <a:p>
            <a:r>
              <a:rPr lang="en-GB" sz="2800" dirty="0" smtClean="0"/>
              <a:t>All the economic theories, tools and concepts are covered under the scope of managerial economics</a:t>
            </a:r>
            <a:endParaRPr lang="en-GB"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2" name="Title 1"/>
          <p:cNvSpPr>
            <a:spLocks noGrp="1"/>
          </p:cNvSpPr>
          <p:nvPr>
            <p:ph type="title"/>
          </p:nvPr>
        </p:nvSpPr>
        <p:spPr/>
        <p:txBody>
          <a:bodyPr/>
          <a:lstStyle/>
          <a:p>
            <a:r>
              <a:rPr lang="en-GB" dirty="0" smtClean="0"/>
              <a:t>Concept of Demand</a:t>
            </a:r>
            <a:endParaRPr lang="en-GB" dirty="0"/>
          </a:p>
        </p:txBody>
      </p:sp>
      <p:sp>
        <p:nvSpPr>
          <p:cNvPr id="1048623" name="Content Placeholder 2"/>
          <p:cNvSpPr>
            <a:spLocks noGrp="1"/>
          </p:cNvSpPr>
          <p:nvPr>
            <p:ph idx="1"/>
          </p:nvPr>
        </p:nvSpPr>
        <p:spPr>
          <a:xfrm>
            <a:off x="838200" y="1690688"/>
            <a:ext cx="10515600" cy="4351338"/>
          </a:xfrm>
        </p:spPr>
        <p:txBody>
          <a:bodyPr/>
          <a:lstStyle/>
          <a:p>
            <a:pPr algn="just"/>
            <a:r>
              <a:rPr lang="en-GB" dirty="0" smtClean="0"/>
              <a:t>Demand means the ability and willingness to buy a specific quantity of a commodity at a given price and at a particular time.</a:t>
            </a:r>
          </a:p>
          <a:p>
            <a:pPr algn="just"/>
            <a:r>
              <a:rPr lang="en-GB" dirty="0" smtClean="0"/>
              <a:t>Law of Demand states that the quantity of a commodity demanded in a given time period increases as price falls, other things being equal (Ceteris paribus)</a:t>
            </a:r>
          </a:p>
          <a:p>
            <a:pPr algn="just"/>
            <a:r>
              <a:rPr lang="en-GB" dirty="0" smtClean="0"/>
              <a:t>Demand Schedule: This is a table showing the quantity of goods that a consumer is willing and able to buy at a prevailing price in a given period of time.</a:t>
            </a:r>
            <a:endParaRPr lang="en-GB"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1"/>
          <p:cNvSpPr>
            <a:spLocks noGrp="1"/>
          </p:cNvSpPr>
          <p:nvPr>
            <p:ph type="title"/>
          </p:nvPr>
        </p:nvSpPr>
        <p:spPr/>
        <p:txBody>
          <a:bodyPr/>
          <a:lstStyle/>
          <a:p>
            <a:r>
              <a:rPr lang="en-GB" dirty="0" smtClean="0"/>
              <a:t>Concept of Demand Cont’d</a:t>
            </a:r>
            <a:endParaRPr lang="en-GB" dirty="0"/>
          </a:p>
        </p:txBody>
      </p:sp>
      <p:graphicFrame>
        <p:nvGraphicFramePr>
          <p:cNvPr id="4194304" name="Table 3"/>
          <p:cNvGraphicFramePr>
            <a:graphicFrameLocks noGrp="1"/>
          </p:cNvGraphicFramePr>
          <p:nvPr/>
        </p:nvGraphicFramePr>
        <p:xfrm>
          <a:off x="2253343" y="1690688"/>
          <a:ext cx="5257799" cy="4538254"/>
        </p:xfrm>
        <a:graphic>
          <a:graphicData uri="http://schemas.openxmlformats.org/drawingml/2006/table">
            <a:tbl>
              <a:tblPr firstRow="1" bandRow="1">
                <a:tableStyleId>{073A0DAA-6AF3-43AB-8588-CEC1D06C72B9}</a:tableStyleId>
              </a:tblPr>
              <a:tblGrid>
                <a:gridCol w="1770705"/>
                <a:gridCol w="3487094"/>
              </a:tblGrid>
              <a:tr h="911134">
                <a:tc>
                  <a:txBody>
                    <a:bodyPr/>
                    <a:lstStyle/>
                    <a:p>
                      <a:pPr algn="ctr"/>
                      <a:r>
                        <a:rPr lang="en-GB" sz="2800" dirty="0" smtClean="0"/>
                        <a:t>Price</a:t>
                      </a:r>
                      <a:endParaRPr lang="en-GB" sz="2800" dirty="0"/>
                    </a:p>
                  </a:txBody>
                  <a:tcPr/>
                </a:tc>
                <a:tc>
                  <a:txBody>
                    <a:bodyPr/>
                    <a:lstStyle/>
                    <a:p>
                      <a:pPr algn="ctr"/>
                      <a:r>
                        <a:rPr lang="en-GB" sz="2800" dirty="0" smtClean="0"/>
                        <a:t>Quantity</a:t>
                      </a:r>
                      <a:r>
                        <a:rPr lang="en-GB" sz="2800" baseline="0" dirty="0" smtClean="0"/>
                        <a:t> Demanded</a:t>
                      </a:r>
                      <a:endParaRPr lang="en-GB" sz="2800" dirty="0"/>
                    </a:p>
                  </a:txBody>
                  <a:tcPr/>
                </a:tc>
              </a:tr>
              <a:tr h="499654">
                <a:tc>
                  <a:txBody>
                    <a:bodyPr/>
                    <a:lstStyle/>
                    <a:p>
                      <a:pPr algn="ctr"/>
                      <a:r>
                        <a:rPr lang="en-GB" sz="2800" dirty="0" smtClean="0"/>
                        <a:t>50</a:t>
                      </a:r>
                      <a:endParaRPr lang="en-GB" sz="2800" dirty="0"/>
                    </a:p>
                  </a:txBody>
                  <a:tcPr/>
                </a:tc>
                <a:tc>
                  <a:txBody>
                    <a:bodyPr/>
                    <a:lstStyle/>
                    <a:p>
                      <a:pPr algn="ctr"/>
                      <a:r>
                        <a:rPr lang="en-GB" sz="2800" dirty="0" smtClean="0"/>
                        <a:t>1</a:t>
                      </a:r>
                      <a:endParaRPr lang="en-GB" sz="2800" dirty="0"/>
                    </a:p>
                  </a:txBody>
                  <a:tcPr/>
                </a:tc>
              </a:tr>
              <a:tr h="499654">
                <a:tc>
                  <a:txBody>
                    <a:bodyPr/>
                    <a:lstStyle/>
                    <a:p>
                      <a:pPr algn="ctr"/>
                      <a:r>
                        <a:rPr lang="en-GB" sz="2800" dirty="0" smtClean="0"/>
                        <a:t>45</a:t>
                      </a:r>
                      <a:endParaRPr lang="en-GB" sz="2800" dirty="0"/>
                    </a:p>
                  </a:txBody>
                  <a:tcPr/>
                </a:tc>
                <a:tc>
                  <a:txBody>
                    <a:bodyPr/>
                    <a:lstStyle/>
                    <a:p>
                      <a:pPr algn="ctr"/>
                      <a:r>
                        <a:rPr lang="en-GB" sz="2800" dirty="0" smtClean="0"/>
                        <a:t>2</a:t>
                      </a:r>
                      <a:endParaRPr lang="en-GB" sz="2800" dirty="0"/>
                    </a:p>
                  </a:txBody>
                  <a:tcPr/>
                </a:tc>
              </a:tr>
              <a:tr h="499654">
                <a:tc>
                  <a:txBody>
                    <a:bodyPr/>
                    <a:lstStyle/>
                    <a:p>
                      <a:pPr algn="ctr"/>
                      <a:r>
                        <a:rPr lang="en-GB" sz="2800" dirty="0" smtClean="0"/>
                        <a:t>40</a:t>
                      </a:r>
                      <a:endParaRPr lang="en-GB" sz="2800" dirty="0"/>
                    </a:p>
                  </a:txBody>
                  <a:tcPr/>
                </a:tc>
                <a:tc>
                  <a:txBody>
                    <a:bodyPr/>
                    <a:lstStyle/>
                    <a:p>
                      <a:pPr algn="ctr"/>
                      <a:r>
                        <a:rPr lang="en-GB" sz="2800" dirty="0" smtClean="0"/>
                        <a:t>3</a:t>
                      </a:r>
                      <a:endParaRPr lang="en-GB" sz="2800" dirty="0"/>
                    </a:p>
                  </a:txBody>
                  <a:tcPr/>
                </a:tc>
              </a:tr>
              <a:tr h="499654">
                <a:tc>
                  <a:txBody>
                    <a:bodyPr/>
                    <a:lstStyle/>
                    <a:p>
                      <a:pPr algn="ctr"/>
                      <a:r>
                        <a:rPr lang="en-GB" sz="2800" dirty="0" smtClean="0"/>
                        <a:t>35</a:t>
                      </a:r>
                      <a:endParaRPr lang="en-GB" sz="2800" dirty="0"/>
                    </a:p>
                  </a:txBody>
                  <a:tcPr/>
                </a:tc>
                <a:tc>
                  <a:txBody>
                    <a:bodyPr/>
                    <a:lstStyle/>
                    <a:p>
                      <a:pPr algn="ctr"/>
                      <a:r>
                        <a:rPr lang="en-GB" sz="2800" dirty="0" smtClean="0"/>
                        <a:t>4</a:t>
                      </a:r>
                      <a:endParaRPr lang="en-GB" sz="2800" dirty="0"/>
                    </a:p>
                  </a:txBody>
                  <a:tcPr/>
                </a:tc>
              </a:tr>
              <a:tr h="499654">
                <a:tc>
                  <a:txBody>
                    <a:bodyPr/>
                    <a:lstStyle/>
                    <a:p>
                      <a:pPr algn="ctr"/>
                      <a:r>
                        <a:rPr lang="en-GB" sz="2800" dirty="0" smtClean="0"/>
                        <a:t>30</a:t>
                      </a:r>
                      <a:endParaRPr lang="en-GB" sz="2800" dirty="0"/>
                    </a:p>
                  </a:txBody>
                  <a:tcPr/>
                </a:tc>
                <a:tc>
                  <a:txBody>
                    <a:bodyPr/>
                    <a:lstStyle/>
                    <a:p>
                      <a:pPr algn="ctr"/>
                      <a:r>
                        <a:rPr lang="en-GB" sz="2800" dirty="0" smtClean="0"/>
                        <a:t>7</a:t>
                      </a:r>
                      <a:endParaRPr lang="en-GB" sz="2800" dirty="0"/>
                    </a:p>
                  </a:txBody>
                  <a:tcPr/>
                </a:tc>
              </a:tr>
              <a:tr h="499654">
                <a:tc>
                  <a:txBody>
                    <a:bodyPr/>
                    <a:lstStyle/>
                    <a:p>
                      <a:pPr algn="ctr"/>
                      <a:r>
                        <a:rPr lang="en-GB" sz="2800" dirty="0" smtClean="0"/>
                        <a:t>25</a:t>
                      </a:r>
                      <a:endParaRPr lang="en-GB" sz="2800" dirty="0"/>
                    </a:p>
                  </a:txBody>
                  <a:tcPr/>
                </a:tc>
                <a:tc>
                  <a:txBody>
                    <a:bodyPr/>
                    <a:lstStyle/>
                    <a:p>
                      <a:pPr algn="ctr"/>
                      <a:r>
                        <a:rPr lang="en-GB" sz="2800" dirty="0" smtClean="0"/>
                        <a:t>12</a:t>
                      </a:r>
                      <a:endParaRPr lang="en-GB" sz="2800" dirty="0"/>
                    </a:p>
                  </a:txBody>
                  <a:tcPr/>
                </a:tc>
              </a:tr>
              <a:tr h="499654">
                <a:tc>
                  <a:txBody>
                    <a:bodyPr/>
                    <a:lstStyle/>
                    <a:p>
                      <a:pPr algn="ctr"/>
                      <a:r>
                        <a:rPr lang="en-GB" sz="2800" dirty="0" smtClean="0"/>
                        <a:t>15</a:t>
                      </a:r>
                      <a:endParaRPr lang="en-GB" sz="2800" dirty="0"/>
                    </a:p>
                  </a:txBody>
                  <a:tcPr/>
                </a:tc>
                <a:tc>
                  <a:txBody>
                    <a:bodyPr/>
                    <a:lstStyle/>
                    <a:p>
                      <a:pPr algn="ctr"/>
                      <a:r>
                        <a:rPr lang="en-GB" sz="2800" dirty="0" smtClean="0"/>
                        <a:t>15</a:t>
                      </a:r>
                      <a:endParaRPr lang="en-GB" sz="2800" dirty="0"/>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
          <p:cNvSpPr>
            <a:spLocks noGrp="1"/>
          </p:cNvSpPr>
          <p:nvPr>
            <p:ph type="title"/>
          </p:nvPr>
        </p:nvSpPr>
        <p:spPr/>
        <p:txBody>
          <a:bodyPr/>
          <a:lstStyle/>
          <a:p>
            <a:r>
              <a:rPr lang="en-GB" dirty="0"/>
              <a:t>Concept of Demand Cont’d</a:t>
            </a:r>
          </a:p>
        </p:txBody>
      </p:sp>
      <p:sp>
        <p:nvSpPr>
          <p:cNvPr id="1048587" name="Content Placeholder 2"/>
          <p:cNvSpPr>
            <a:spLocks noGrp="1"/>
          </p:cNvSpPr>
          <p:nvPr>
            <p:ph idx="1"/>
          </p:nvPr>
        </p:nvSpPr>
        <p:spPr>
          <a:xfrm>
            <a:off x="838200" y="1690688"/>
            <a:ext cx="10515600" cy="4351338"/>
          </a:xfrm>
        </p:spPr>
        <p:txBody>
          <a:bodyPr/>
          <a:lstStyle/>
          <a:p>
            <a:pPr algn="just"/>
            <a:r>
              <a:rPr lang="en-GB" b="1" dirty="0" smtClean="0"/>
              <a:t>Demand Curve: </a:t>
            </a:r>
            <a:r>
              <a:rPr lang="en-GB" dirty="0" smtClean="0"/>
              <a:t>It is a curve indicating the total quantity of a product that consumers are willing and able to purchase at the prevailing price level holding the price of related goods, income and other variables constant.</a:t>
            </a:r>
            <a:endParaRPr lang="en-GB" dirty="0"/>
          </a:p>
          <a:p>
            <a:pPr algn="just"/>
            <a:endParaRPr lang="en-GB" dirty="0"/>
          </a:p>
        </p:txBody>
      </p:sp>
      <p:cxnSp>
        <p:nvCxnSpPr>
          <p:cNvPr id="3145728" name="Straight Connector 4"/>
          <p:cNvCxnSpPr>
            <a:cxnSpLocks/>
          </p:cNvCxnSpPr>
          <p:nvPr/>
        </p:nvCxnSpPr>
        <p:spPr>
          <a:xfrm>
            <a:off x="2971800" y="3864429"/>
            <a:ext cx="0" cy="20791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29" name="Straight Connector 7"/>
          <p:cNvCxnSpPr>
            <a:cxnSpLocks/>
          </p:cNvCxnSpPr>
          <p:nvPr/>
        </p:nvCxnSpPr>
        <p:spPr>
          <a:xfrm>
            <a:off x="2971800" y="5954485"/>
            <a:ext cx="31677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30" name="Straight Connector 11"/>
          <p:cNvCxnSpPr>
            <a:cxnSpLocks/>
          </p:cNvCxnSpPr>
          <p:nvPr/>
        </p:nvCxnSpPr>
        <p:spPr>
          <a:xfrm>
            <a:off x="3363686" y="4180114"/>
            <a:ext cx="1872343" cy="14042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48588" name="Oval 13"/>
          <p:cNvSpPr/>
          <p:nvPr/>
        </p:nvSpPr>
        <p:spPr>
          <a:xfrm>
            <a:off x="3420930" y="4211617"/>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8589" name="Oval 14"/>
          <p:cNvSpPr/>
          <p:nvPr/>
        </p:nvSpPr>
        <p:spPr>
          <a:xfrm>
            <a:off x="3842267" y="4536138"/>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8590" name="Oval 15"/>
          <p:cNvSpPr/>
          <p:nvPr/>
        </p:nvSpPr>
        <p:spPr>
          <a:xfrm>
            <a:off x="4234929" y="4826597"/>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8591" name="Oval 16"/>
          <p:cNvSpPr/>
          <p:nvPr/>
        </p:nvSpPr>
        <p:spPr>
          <a:xfrm>
            <a:off x="4632959" y="5122429"/>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8592" name="Oval 17"/>
          <p:cNvSpPr/>
          <p:nvPr/>
        </p:nvSpPr>
        <p:spPr>
          <a:xfrm>
            <a:off x="5068644" y="5455918"/>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8593" name="TextBox 18"/>
          <p:cNvSpPr txBox="1"/>
          <p:nvPr/>
        </p:nvSpPr>
        <p:spPr>
          <a:xfrm>
            <a:off x="4637951" y="4092574"/>
            <a:ext cx="2736284" cy="668782"/>
          </a:xfrm>
          <a:prstGeom prst="rect">
            <a:avLst/>
          </a:prstGeom>
          <a:noFill/>
        </p:spPr>
        <p:txBody>
          <a:bodyPr wrap="square" rtlCol="0">
            <a:spAutoFit/>
          </a:bodyPr>
          <a:lstStyle/>
          <a:p>
            <a:r>
              <a:rPr lang="en-GB" sz="2800" dirty="0" smtClean="0"/>
              <a:t>Demand curve</a:t>
            </a:r>
            <a:endParaRPr lang="en-GB" sz="2800" dirty="0"/>
          </a:p>
        </p:txBody>
      </p:sp>
      <p:sp>
        <p:nvSpPr>
          <p:cNvPr id="1048594" name="TextBox 19"/>
          <p:cNvSpPr txBox="1"/>
          <p:nvPr/>
        </p:nvSpPr>
        <p:spPr>
          <a:xfrm>
            <a:off x="4028351" y="5954485"/>
            <a:ext cx="2736284" cy="367411"/>
          </a:xfrm>
          <a:prstGeom prst="rect">
            <a:avLst/>
          </a:prstGeom>
          <a:noFill/>
        </p:spPr>
        <p:txBody>
          <a:bodyPr wrap="square" rtlCol="0">
            <a:spAutoFit/>
          </a:bodyPr>
          <a:lstStyle/>
          <a:p>
            <a:r>
              <a:rPr lang="en-GB" sz="1400" dirty="0" smtClean="0"/>
              <a:t>Quantity Demanded (x – axis)</a:t>
            </a:r>
            <a:endParaRPr lang="en-GB" sz="1400" dirty="0"/>
          </a:p>
        </p:txBody>
      </p:sp>
      <p:sp>
        <p:nvSpPr>
          <p:cNvPr id="1048595" name="TextBox 20"/>
          <p:cNvSpPr txBox="1"/>
          <p:nvPr/>
        </p:nvSpPr>
        <p:spPr>
          <a:xfrm rot="16200000">
            <a:off x="2121748" y="4116048"/>
            <a:ext cx="1335083" cy="367411"/>
          </a:xfrm>
          <a:prstGeom prst="rect">
            <a:avLst/>
          </a:prstGeom>
          <a:noFill/>
        </p:spPr>
        <p:txBody>
          <a:bodyPr wrap="square" rtlCol="0">
            <a:spAutoFit/>
          </a:bodyPr>
          <a:lstStyle/>
          <a:p>
            <a:r>
              <a:rPr lang="en-GB" sz="1400" dirty="0" smtClean="0"/>
              <a:t>Price (Y – axis)</a:t>
            </a:r>
            <a:endParaRPr lang="en-GB" sz="1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TotalTime>
  <Words>2024</Words>
  <Application>Microsoft Office PowerPoint</Application>
  <PresentationFormat>Custom</PresentationFormat>
  <Paragraphs>386</Paragraphs>
  <Slides>50</Slides>
  <Notes>0</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Office Theme</vt:lpstr>
      <vt:lpstr>CVE 511</vt:lpstr>
      <vt:lpstr>Slide 2</vt:lpstr>
      <vt:lpstr>Slide 3</vt:lpstr>
      <vt:lpstr>Introduction</vt:lpstr>
      <vt:lpstr>Scope of Managerial Economics</vt:lpstr>
      <vt:lpstr>Scope Cont’d </vt:lpstr>
      <vt:lpstr>Concept of Demand</vt:lpstr>
      <vt:lpstr>Concept of Demand Cont’d</vt:lpstr>
      <vt:lpstr>Concept of Demand Cont’d</vt:lpstr>
      <vt:lpstr>Shift in Demand</vt:lpstr>
      <vt:lpstr>Shift in Demand Cont’d</vt:lpstr>
      <vt:lpstr>Demand Function </vt:lpstr>
      <vt:lpstr>Factors affecting Demand</vt:lpstr>
      <vt:lpstr>Factors affecting Demand</vt:lpstr>
      <vt:lpstr>Types of Demand </vt:lpstr>
      <vt:lpstr>Elasticity of Demand  </vt:lpstr>
      <vt:lpstr>Elasticity of Demand Cont’d</vt:lpstr>
      <vt:lpstr>Cross Elasticity</vt:lpstr>
      <vt:lpstr>Example</vt:lpstr>
      <vt:lpstr>Production</vt:lpstr>
      <vt:lpstr>Concepts of Costs</vt:lpstr>
      <vt:lpstr>Accounting cost concept</vt:lpstr>
      <vt:lpstr>Analytical cost concept </vt:lpstr>
      <vt:lpstr>Cost Functions</vt:lpstr>
      <vt:lpstr>Cost Function Cont’d</vt:lpstr>
      <vt:lpstr>Cubic Cost Function</vt:lpstr>
      <vt:lpstr>Cost Minimization</vt:lpstr>
      <vt:lpstr>Output optimization in short run</vt:lpstr>
      <vt:lpstr>Maximization of profit</vt:lpstr>
      <vt:lpstr>Break Even Analysis</vt:lpstr>
      <vt:lpstr>Cont’d (Relevant equations)</vt:lpstr>
      <vt:lpstr>Break Even Analysis Example</vt:lpstr>
      <vt:lpstr>Time Value of Money (TVM)</vt:lpstr>
      <vt:lpstr>Example</vt:lpstr>
      <vt:lpstr>Diversification</vt:lpstr>
      <vt:lpstr>Types of Diversification</vt:lpstr>
      <vt:lpstr>Demand Forecasting</vt:lpstr>
      <vt:lpstr>Demand Forecasting Cont’d  </vt:lpstr>
      <vt:lpstr>Demand Forecasting Cont’d</vt:lpstr>
      <vt:lpstr>Forecast methods</vt:lpstr>
      <vt:lpstr>Time series / Trend projection</vt:lpstr>
      <vt:lpstr>Linear Trend Equations</vt:lpstr>
      <vt:lpstr>Example</vt:lpstr>
      <vt:lpstr>Solution</vt:lpstr>
      <vt:lpstr>Soln cont’d</vt:lpstr>
      <vt:lpstr>Trend in Series</vt:lpstr>
      <vt:lpstr>Forecasting cont’d </vt:lpstr>
      <vt:lpstr>Forecasting cont’d</vt:lpstr>
      <vt:lpstr>Location and Localization of Industries </vt:lpstr>
      <vt:lpstr>Advantages of Localization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CVE 511</dc:title>
  <dc:creator>pro_marketer04</dc:creator>
  <cp:lastModifiedBy>OKEDERE</cp:lastModifiedBy>
  <cp:revision>6</cp:revision>
  <dcterms:created xsi:type="dcterms:W3CDTF">2018-11-06T05:39:35Z</dcterms:created>
  <dcterms:modified xsi:type="dcterms:W3CDTF">2019-05-06T10:39:01Z</dcterms:modified>
</cp:coreProperties>
</file>