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330" r:id="rId2"/>
    <p:sldId id="328" r:id="rId3"/>
    <p:sldId id="329" r:id="rId4"/>
    <p:sldId id="257" r:id="rId5"/>
    <p:sldId id="301" r:id="rId6"/>
    <p:sldId id="258" r:id="rId7"/>
    <p:sldId id="300" r:id="rId8"/>
    <p:sldId id="259" r:id="rId9"/>
    <p:sldId id="299" r:id="rId10"/>
    <p:sldId id="260" r:id="rId11"/>
    <p:sldId id="331" r:id="rId12"/>
    <p:sldId id="262" r:id="rId13"/>
    <p:sldId id="290" r:id="rId14"/>
    <p:sldId id="289" r:id="rId15"/>
    <p:sldId id="292" r:id="rId16"/>
    <p:sldId id="293" r:id="rId17"/>
    <p:sldId id="294" r:id="rId18"/>
    <p:sldId id="295" r:id="rId19"/>
    <p:sldId id="296" r:id="rId20"/>
    <p:sldId id="297" r:id="rId21"/>
    <p:sldId id="298" r:id="rId22"/>
    <p:sldId id="291" r:id="rId23"/>
    <p:sldId id="264" r:id="rId24"/>
    <p:sldId id="347"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273" r:id="rId41"/>
    <p:sldId id="274" r:id="rId42"/>
    <p:sldId id="275" r:id="rId43"/>
    <p:sldId id="276" r:id="rId44"/>
    <p:sldId id="324" r:id="rId45"/>
    <p:sldId id="277" r:id="rId46"/>
    <p:sldId id="325" r:id="rId47"/>
    <p:sldId id="278" r:id="rId48"/>
    <p:sldId id="279" r:id="rId49"/>
    <p:sldId id="280" r:id="rId50"/>
    <p:sldId id="281" r:id="rId51"/>
    <p:sldId id="326" r:id="rId52"/>
    <p:sldId id="282" r:id="rId53"/>
    <p:sldId id="283" r:id="rId54"/>
    <p:sldId id="327" r:id="rId55"/>
    <p:sldId id="284" r:id="rId56"/>
    <p:sldId id="285" r:id="rId57"/>
    <p:sldId id="286" r:id="rId58"/>
    <p:sldId id="303" r:id="rId59"/>
    <p:sldId id="302" r:id="rId60"/>
    <p:sldId id="304" r:id="rId61"/>
    <p:sldId id="307" r:id="rId62"/>
    <p:sldId id="308" r:id="rId63"/>
    <p:sldId id="305" r:id="rId64"/>
    <p:sldId id="306" r:id="rId65"/>
    <p:sldId id="309" r:id="rId66"/>
    <p:sldId id="310" r:id="rId67"/>
    <p:sldId id="311" r:id="rId68"/>
    <p:sldId id="312" r:id="rId69"/>
    <p:sldId id="288" r:id="rId70"/>
    <p:sldId id="313" r:id="rId71"/>
    <p:sldId id="314" r:id="rId72"/>
    <p:sldId id="315" r:id="rId73"/>
    <p:sldId id="348" r:id="rId74"/>
    <p:sldId id="349" r:id="rId75"/>
    <p:sldId id="350" r:id="rId76"/>
    <p:sldId id="351" r:id="rId77"/>
    <p:sldId id="316" r:id="rId78"/>
    <p:sldId id="317" r:id="rId79"/>
    <p:sldId id="318" r:id="rId80"/>
    <p:sldId id="319" r:id="rId81"/>
    <p:sldId id="320" r:id="rId82"/>
    <p:sldId id="321" r:id="rId83"/>
    <p:sldId id="322" r:id="rId84"/>
    <p:sldId id="32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81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4"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104859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1048596" name="Date Placeholder 3"/>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597" name="Footer Placeholder 4"/>
          <p:cNvSpPr>
            <a:spLocks noGrp="1"/>
          </p:cNvSpPr>
          <p:nvPr>
            <p:ph type="ftr" sz="quarter" idx="11"/>
          </p:nvPr>
        </p:nvSpPr>
        <p:spPr/>
        <p:txBody>
          <a:bodyPr/>
          <a:lstStyle/>
          <a:p>
            <a:endParaRPr lang="en-GB"/>
          </a:p>
        </p:txBody>
      </p:sp>
      <p:sp>
        <p:nvSpPr>
          <p:cNvPr id="1048598" name="Slide Number Placeholder 5"/>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smtClean="0"/>
              <a:t>Click to edit Master title style</a:t>
            </a:r>
            <a:endParaRPr lang="en-GB"/>
          </a:p>
        </p:txBody>
      </p:sp>
      <p:sp>
        <p:nvSpPr>
          <p:cNvPr id="1048695"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696" name="Date Placeholder 3"/>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697" name="Footer Placeholder 4"/>
          <p:cNvSpPr>
            <a:spLocks noGrp="1"/>
          </p:cNvSpPr>
          <p:nvPr>
            <p:ph type="ftr" sz="quarter" idx="11"/>
          </p:nvPr>
        </p:nvSpPr>
        <p:spPr/>
        <p:txBody>
          <a:bodyPr/>
          <a:lstStyle/>
          <a:p>
            <a:endParaRPr lang="en-GB"/>
          </a:p>
        </p:txBody>
      </p:sp>
      <p:sp>
        <p:nvSpPr>
          <p:cNvPr id="1048698" name="Slide Number Placeholder 5"/>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5"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1048676"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677" name="Date Placeholder 3"/>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678" name="Footer Placeholder 4"/>
          <p:cNvSpPr>
            <a:spLocks noGrp="1"/>
          </p:cNvSpPr>
          <p:nvPr>
            <p:ph type="ftr" sz="quarter" idx="11"/>
          </p:nvPr>
        </p:nvSpPr>
        <p:spPr/>
        <p:txBody>
          <a:bodyPr/>
          <a:lstStyle/>
          <a:p>
            <a:endParaRPr lang="en-GB"/>
          </a:p>
        </p:txBody>
      </p:sp>
      <p:sp>
        <p:nvSpPr>
          <p:cNvPr id="1048679" name="Slide Number Placeholder 5"/>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smtClean="0"/>
              <a:t>Click to edit Master title style</a:t>
            </a:r>
            <a:endParaRPr lang="en-GB"/>
          </a:p>
        </p:txBody>
      </p:sp>
      <p:sp>
        <p:nvSpPr>
          <p:cNvPr id="1048582"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83" name="Date Placeholder 3"/>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584" name="Footer Placeholder 4"/>
          <p:cNvSpPr>
            <a:spLocks noGrp="1"/>
          </p:cNvSpPr>
          <p:nvPr>
            <p:ph type="ftr" sz="quarter" idx="11"/>
          </p:nvPr>
        </p:nvSpPr>
        <p:spPr/>
        <p:txBody>
          <a:bodyPr/>
          <a:lstStyle/>
          <a:p>
            <a:endParaRPr lang="en-GB"/>
          </a:p>
        </p:txBody>
      </p:sp>
      <p:sp>
        <p:nvSpPr>
          <p:cNvPr id="1048585" name="Slide Number Placeholder 5"/>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9"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104869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691" name="Date Placeholder 3"/>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692" name="Footer Placeholder 4"/>
          <p:cNvSpPr>
            <a:spLocks noGrp="1"/>
          </p:cNvSpPr>
          <p:nvPr>
            <p:ph type="ftr" sz="quarter" idx="11"/>
          </p:nvPr>
        </p:nvSpPr>
        <p:spPr/>
        <p:txBody>
          <a:bodyPr/>
          <a:lstStyle/>
          <a:p>
            <a:endParaRPr lang="en-GB"/>
          </a:p>
        </p:txBody>
      </p:sp>
      <p:sp>
        <p:nvSpPr>
          <p:cNvPr id="1048693" name="Slide Number Placeholder 5"/>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smtClean="0"/>
              <a:t>Click to edit Master title style</a:t>
            </a:r>
            <a:endParaRPr lang="en-GB"/>
          </a:p>
        </p:txBody>
      </p:sp>
      <p:sp>
        <p:nvSpPr>
          <p:cNvPr id="1048658"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659"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660" name="Date Placeholder 4"/>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661" name="Footer Placeholder 5"/>
          <p:cNvSpPr>
            <a:spLocks noGrp="1"/>
          </p:cNvSpPr>
          <p:nvPr>
            <p:ph type="ftr" sz="quarter" idx="11"/>
          </p:nvPr>
        </p:nvSpPr>
        <p:spPr/>
        <p:txBody>
          <a:bodyPr/>
          <a:lstStyle/>
          <a:p>
            <a:endParaRPr lang="en-GB"/>
          </a:p>
        </p:txBody>
      </p:sp>
      <p:sp>
        <p:nvSpPr>
          <p:cNvPr id="1048662" name="Slide Number Placeholder 6"/>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3"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104866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65"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66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67"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668" name="Date Placeholder 6"/>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669" name="Footer Placeholder 7"/>
          <p:cNvSpPr>
            <a:spLocks noGrp="1"/>
          </p:cNvSpPr>
          <p:nvPr>
            <p:ph type="ftr" sz="quarter" idx="11"/>
          </p:nvPr>
        </p:nvSpPr>
        <p:spPr/>
        <p:txBody>
          <a:bodyPr/>
          <a:lstStyle/>
          <a:p>
            <a:endParaRPr lang="en-GB"/>
          </a:p>
        </p:txBody>
      </p:sp>
      <p:sp>
        <p:nvSpPr>
          <p:cNvPr id="1048670" name="Slide Number Placeholder 8"/>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smtClean="0"/>
              <a:t>Click to edit Master title style</a:t>
            </a:r>
            <a:endParaRPr lang="en-GB"/>
          </a:p>
        </p:txBody>
      </p:sp>
      <p:sp>
        <p:nvSpPr>
          <p:cNvPr id="1048672" name="Date Placeholder 2"/>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673" name="Footer Placeholder 3"/>
          <p:cNvSpPr>
            <a:spLocks noGrp="1"/>
          </p:cNvSpPr>
          <p:nvPr>
            <p:ph type="ftr" sz="quarter" idx="11"/>
          </p:nvPr>
        </p:nvSpPr>
        <p:spPr/>
        <p:txBody>
          <a:bodyPr/>
          <a:lstStyle/>
          <a:p>
            <a:endParaRPr lang="en-GB"/>
          </a:p>
        </p:txBody>
      </p:sp>
      <p:sp>
        <p:nvSpPr>
          <p:cNvPr id="1048674" name="Slide Number Placeholder 4"/>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0" name="Date Placeholder 1"/>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681" name="Footer Placeholder 2"/>
          <p:cNvSpPr>
            <a:spLocks noGrp="1"/>
          </p:cNvSpPr>
          <p:nvPr>
            <p:ph type="ftr" sz="quarter" idx="11"/>
          </p:nvPr>
        </p:nvSpPr>
        <p:spPr/>
        <p:txBody>
          <a:bodyPr/>
          <a:lstStyle/>
          <a:p>
            <a:endParaRPr lang="en-GB"/>
          </a:p>
        </p:txBody>
      </p:sp>
      <p:sp>
        <p:nvSpPr>
          <p:cNvPr id="1048682" name="Slide Number Placeholder 3"/>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0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0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02" name="Date Placeholder 4"/>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703" name="Footer Placeholder 5"/>
          <p:cNvSpPr>
            <a:spLocks noGrp="1"/>
          </p:cNvSpPr>
          <p:nvPr>
            <p:ph type="ftr" sz="quarter" idx="11"/>
          </p:nvPr>
        </p:nvSpPr>
        <p:spPr/>
        <p:txBody>
          <a:bodyPr/>
          <a:lstStyle/>
          <a:p>
            <a:endParaRPr lang="en-GB"/>
          </a:p>
        </p:txBody>
      </p:sp>
      <p:sp>
        <p:nvSpPr>
          <p:cNvPr id="1048704" name="Slide Number Placeholder 6"/>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3"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68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104868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86" name="Date Placeholder 4"/>
          <p:cNvSpPr>
            <a:spLocks noGrp="1"/>
          </p:cNvSpPr>
          <p:nvPr>
            <p:ph type="dt" sz="half" idx="10"/>
          </p:nvPr>
        </p:nvSpPr>
        <p:spPr/>
        <p:txBody>
          <a:bodyPr/>
          <a:lstStyle/>
          <a:p>
            <a:fld id="{E58F061D-DA40-4037-BB57-A2657B3BB0BA}" type="datetimeFigureOut">
              <a:rPr lang="en-GB" smtClean="0"/>
              <a:pPr/>
              <a:t>13/01/2020</a:t>
            </a:fld>
            <a:endParaRPr lang="en-GB"/>
          </a:p>
        </p:txBody>
      </p:sp>
      <p:sp>
        <p:nvSpPr>
          <p:cNvPr id="1048687" name="Footer Placeholder 5"/>
          <p:cNvSpPr>
            <a:spLocks noGrp="1"/>
          </p:cNvSpPr>
          <p:nvPr>
            <p:ph type="ftr" sz="quarter" idx="11"/>
          </p:nvPr>
        </p:nvSpPr>
        <p:spPr/>
        <p:txBody>
          <a:bodyPr/>
          <a:lstStyle/>
          <a:p>
            <a:endParaRPr lang="en-GB"/>
          </a:p>
        </p:txBody>
      </p:sp>
      <p:sp>
        <p:nvSpPr>
          <p:cNvPr id="1048688" name="Slide Number Placeholder 6"/>
          <p:cNvSpPr>
            <a:spLocks noGrp="1"/>
          </p:cNvSpPr>
          <p:nvPr>
            <p:ph type="sldNum" sz="quarter" idx="12"/>
          </p:nvPr>
        </p:nvSpPr>
        <p:spPr/>
        <p:txBody>
          <a:bodyPr/>
          <a:lstStyle/>
          <a:p>
            <a:fld id="{60AD3E7A-B3F0-4014-98B0-9F7C9EEBD3B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F061D-DA40-4037-BB57-A2657B3BB0BA}" type="datetimeFigureOut">
              <a:rPr lang="en-GB" smtClean="0"/>
              <a:pPr/>
              <a:t>13/01/2020</a:t>
            </a:fld>
            <a:endParaRPr lang="en-GB"/>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D3E7A-B3F0-4014-98B0-9F7C9EEBD3B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2893"/>
            <a:ext cx="10515600" cy="5624070"/>
          </a:xfrm>
        </p:spPr>
        <p:txBody>
          <a:bodyPr/>
          <a:lstStyle/>
          <a:p>
            <a:pPr>
              <a:buNone/>
            </a:pPr>
            <a:r>
              <a:rPr lang="en-US" dirty="0" smtClean="0">
                <a:latin typeface="Times New Roman" pitchFamily="18" charset="0"/>
                <a:cs typeface="Times New Roman" pitchFamily="18" charset="0"/>
              </a:rPr>
              <a:t>LECTURER: DR. O.B. OKEDERE</a:t>
            </a:r>
          </a:p>
          <a:p>
            <a:pPr>
              <a:buNone/>
            </a:pPr>
            <a:r>
              <a:rPr lang="en-US" dirty="0" smtClean="0">
                <a:latin typeface="Times New Roman" pitchFamily="18" charset="0"/>
                <a:cs typeface="Times New Roman" pitchFamily="18" charset="0"/>
              </a:rPr>
              <a:t>TITLE: INDUSTRIAL ECONOMICS</a:t>
            </a:r>
          </a:p>
          <a:p>
            <a:pPr>
              <a:buNone/>
            </a:pPr>
            <a:r>
              <a:rPr lang="en-US" dirty="0" smtClean="0">
                <a:latin typeface="Times New Roman" pitchFamily="18" charset="0"/>
                <a:cs typeface="Times New Roman" pitchFamily="18" charset="0"/>
              </a:rPr>
              <a:t>CODE: CVE511</a:t>
            </a:r>
          </a:p>
          <a:p>
            <a:pPr>
              <a:buNone/>
            </a:pPr>
            <a:r>
              <a:rPr lang="en-US" dirty="0" smtClean="0">
                <a:latin typeface="Times New Roman" pitchFamily="18" charset="0"/>
                <a:cs typeface="Times New Roman" pitchFamily="18" charset="0"/>
              </a:rPr>
              <a:t>DEPT/FACULTY: CIVIL ENGINEERING/ FACULTY OF ENGINEERING &amp; ENVIRONMENTAL SCIENCES</a:t>
            </a:r>
          </a:p>
          <a:p>
            <a:pPr>
              <a:buNone/>
            </a:pPr>
            <a:r>
              <a:rPr lang="en-US" dirty="0" smtClean="0">
                <a:latin typeface="Times New Roman" pitchFamily="18" charset="0"/>
                <a:cs typeface="Times New Roman" pitchFamily="18" charset="0"/>
              </a:rPr>
              <a:t>SEMESTER/SESSION: HARMATTAN 2019/2020</a:t>
            </a: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GB" sz="4000" b="1" dirty="0" smtClean="0"/>
              <a:t>Contract Laws</a:t>
            </a:r>
            <a:endParaRPr lang="en-GB" sz="4000" b="1" dirty="0"/>
          </a:p>
        </p:txBody>
      </p:sp>
      <p:sp>
        <p:nvSpPr>
          <p:cNvPr id="1048608" name="Content Placeholder 2"/>
          <p:cNvSpPr>
            <a:spLocks noGrp="1"/>
          </p:cNvSpPr>
          <p:nvPr>
            <p:ph idx="1"/>
          </p:nvPr>
        </p:nvSpPr>
        <p:spPr>
          <a:xfrm>
            <a:off x="838200" y="1488558"/>
            <a:ext cx="10515600" cy="4688405"/>
          </a:xfrm>
        </p:spPr>
        <p:txBody>
          <a:bodyPr>
            <a:normAutofit/>
          </a:bodyPr>
          <a:lstStyle/>
          <a:p>
            <a:r>
              <a:rPr lang="en-GB" sz="3600" dirty="0" smtClean="0"/>
              <a:t>Contract is an agreement between two parties, resulting in an obligation or legal tie by reason of which one party is entitled to have certain stipulated acts performed or forborne by the other.</a:t>
            </a:r>
          </a:p>
          <a:p>
            <a:r>
              <a:rPr lang="en-GB" sz="3600" dirty="0" smtClean="0"/>
              <a:t>It is a process by which one person places himself under legal obligation to do something for another person</a:t>
            </a:r>
            <a:endParaRPr lang="en-GB" sz="36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6930"/>
            <a:ext cx="10515600" cy="5220033"/>
          </a:xfrm>
        </p:spPr>
        <p:txBody>
          <a:bodyPr/>
          <a:lstStyle/>
          <a:p>
            <a:pPr algn="just">
              <a:buNone/>
            </a:pPr>
            <a:r>
              <a:rPr lang="en-US" dirty="0" smtClean="0"/>
              <a:t>   </a:t>
            </a:r>
            <a:r>
              <a:rPr lang="en-US" sz="4000" dirty="0" smtClean="0"/>
              <a:t>Engineering firms do not work in isolation of clients and most projects are huge and involves signing contract. Contracts are the basis of work and are binding on all parties. The knowledge of fundamental principles and law guiding contract will help to show clearly the rights and obligations of engineers and the pitfalls to avoid to prevent legal battles (lawsuits).</a:t>
            </a:r>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GB" b="1" dirty="0" smtClean="0"/>
              <a:t>Classification of Contracts</a:t>
            </a:r>
            <a:endParaRPr lang="en-GB" b="1" dirty="0"/>
          </a:p>
        </p:txBody>
      </p:sp>
      <p:sp>
        <p:nvSpPr>
          <p:cNvPr id="1048612" name="Content Placeholder 2"/>
          <p:cNvSpPr>
            <a:spLocks noGrp="1"/>
          </p:cNvSpPr>
          <p:nvPr>
            <p:ph idx="1"/>
          </p:nvPr>
        </p:nvSpPr>
        <p:spPr>
          <a:xfrm>
            <a:off x="838200" y="1825625"/>
            <a:ext cx="10515600" cy="4828094"/>
          </a:xfrm>
        </p:spPr>
        <p:txBody>
          <a:bodyPr>
            <a:normAutofit/>
          </a:bodyPr>
          <a:lstStyle/>
          <a:p>
            <a:r>
              <a:rPr lang="en-GB" sz="4400" dirty="0" smtClean="0"/>
              <a:t>Bilateral contract: A reciprocal arrangement between two parties</a:t>
            </a:r>
          </a:p>
          <a:p>
            <a:r>
              <a:rPr lang="en-GB" sz="4400" dirty="0" smtClean="0"/>
              <a:t>Formal contract: Parties have signed under a seal</a:t>
            </a:r>
          </a:p>
          <a:p>
            <a:r>
              <a:rPr lang="en-GB" sz="4400" dirty="0" smtClean="0"/>
              <a:t>Implied contract: It is an agreement created by the action of the parties involved but not written or spoken.</a:t>
            </a:r>
            <a:endParaRPr lang="en-GB" sz="4400" dirty="0"/>
          </a:p>
          <a:p>
            <a:endParaRPr lang="en-GB" sz="4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Classification of Contracts</a:t>
            </a:r>
            <a:endParaRPr lang="en-US" b="1" dirty="0"/>
          </a:p>
        </p:txBody>
      </p:sp>
      <p:sp>
        <p:nvSpPr>
          <p:cNvPr id="3" name="Content Placeholder 2"/>
          <p:cNvSpPr>
            <a:spLocks noGrp="1"/>
          </p:cNvSpPr>
          <p:nvPr>
            <p:ph idx="1"/>
          </p:nvPr>
        </p:nvSpPr>
        <p:spPr/>
        <p:txBody>
          <a:bodyPr/>
          <a:lstStyle/>
          <a:p>
            <a:r>
              <a:rPr lang="en-GB" sz="4400" dirty="0" smtClean="0"/>
              <a:t>Unilateral contract: A contract where only a party makes promise</a:t>
            </a:r>
          </a:p>
          <a:p>
            <a:r>
              <a:rPr lang="en-GB" sz="4400" dirty="0" smtClean="0"/>
              <a:t>Quasi contract: An agreement between two parties without previous obligations to one another that has been created and legally recognized by law</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Contracts</a:t>
            </a:r>
            <a:endParaRPr lang="en-US" b="1" dirty="0"/>
          </a:p>
        </p:txBody>
      </p:sp>
      <p:sp>
        <p:nvSpPr>
          <p:cNvPr id="3" name="Content Placeholder 2"/>
          <p:cNvSpPr>
            <a:spLocks noGrp="1"/>
          </p:cNvSpPr>
          <p:nvPr>
            <p:ph idx="1"/>
          </p:nvPr>
        </p:nvSpPr>
        <p:spPr/>
        <p:txBody>
          <a:bodyPr/>
          <a:lstStyle/>
          <a:p>
            <a:r>
              <a:rPr lang="en-GB" sz="4400" dirty="0" smtClean="0"/>
              <a:t> offer and acceptance called the agreement</a:t>
            </a:r>
          </a:p>
          <a:p>
            <a:r>
              <a:rPr lang="en-GB" sz="4400" dirty="0" smtClean="0"/>
              <a:t> the form of consideration</a:t>
            </a:r>
          </a:p>
          <a:p>
            <a:r>
              <a:rPr lang="en-GB" sz="4400" dirty="0" smtClean="0"/>
              <a:t>Legal intention</a:t>
            </a:r>
          </a:p>
          <a:p>
            <a:r>
              <a:rPr lang="en-GB" sz="4400" dirty="0" smtClean="0"/>
              <a:t>reality of Consent .</a:t>
            </a:r>
          </a:p>
          <a:p>
            <a:endParaRPr lang="en-US" sz="4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037"/>
            <a:ext cx="10515600" cy="5772926"/>
          </a:xfrm>
        </p:spPr>
        <p:txBody>
          <a:bodyPr/>
          <a:lstStyle/>
          <a:p>
            <a:pPr>
              <a:buNone/>
            </a:pPr>
            <a:r>
              <a:rPr lang="en-GB" sz="4400" b="1" dirty="0" smtClean="0"/>
              <a:t>Agreement</a:t>
            </a:r>
            <a:endParaRPr lang="en-GB" sz="4400" dirty="0" smtClean="0"/>
          </a:p>
          <a:p>
            <a:r>
              <a:rPr lang="en-GB" sz="4400" dirty="0" smtClean="0"/>
              <a:t>An agreement is a manifestation of mutual assent by two or more persons to one another</a:t>
            </a:r>
          </a:p>
          <a:p>
            <a:r>
              <a:rPr lang="en-GB" sz="4400" dirty="0" smtClean="0"/>
              <a:t>Mutual assent originates from offer and acceptance</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1507"/>
            <a:ext cx="10515600" cy="5815456"/>
          </a:xfrm>
        </p:spPr>
        <p:txBody>
          <a:bodyPr>
            <a:normAutofit lnSpcReduction="10000"/>
          </a:bodyPr>
          <a:lstStyle/>
          <a:p>
            <a:pPr marL="0" indent="0">
              <a:buNone/>
            </a:pPr>
            <a:r>
              <a:rPr lang="en-GB" sz="4000" b="1" dirty="0" smtClean="0"/>
              <a:t>Offer</a:t>
            </a:r>
          </a:p>
          <a:p>
            <a:r>
              <a:rPr lang="en-GB" sz="4000" dirty="0" smtClean="0"/>
              <a:t>An offer is a definite proposal or undertaking made by one person (party) called the </a:t>
            </a:r>
            <a:r>
              <a:rPr lang="en-GB" sz="4000" b="1" dirty="0" err="1" smtClean="0"/>
              <a:t>offerer</a:t>
            </a:r>
            <a:r>
              <a:rPr lang="en-GB" sz="4000" dirty="0" smtClean="0"/>
              <a:t> to another person (party) called the </a:t>
            </a:r>
            <a:r>
              <a:rPr lang="en-GB" sz="4000" b="1" dirty="0" err="1" smtClean="0"/>
              <a:t>offeree</a:t>
            </a:r>
            <a:endParaRPr lang="en-GB" sz="4000" b="1" dirty="0" smtClean="0"/>
          </a:p>
          <a:p>
            <a:r>
              <a:rPr lang="en-GB" sz="4000" dirty="0" smtClean="0"/>
              <a:t>It may be written, oral or acts accompanied by words.</a:t>
            </a:r>
          </a:p>
          <a:p>
            <a:r>
              <a:rPr lang="en-GB" sz="4000" dirty="0" smtClean="0"/>
              <a:t>The </a:t>
            </a:r>
            <a:r>
              <a:rPr lang="en-GB" sz="4000" dirty="0" err="1" smtClean="0"/>
              <a:t>offerer</a:t>
            </a:r>
            <a:r>
              <a:rPr lang="en-GB" sz="4000" dirty="0" smtClean="0"/>
              <a:t> may withdraw his offer anytime before acceptance, if there is no acceptance and no revocation, the offer is opened for a reasonable length of time.</a:t>
            </a:r>
          </a:p>
          <a:p>
            <a:endParaRPr lang="en-GB" dirty="0" smtClean="0"/>
          </a:p>
          <a:p>
            <a:pPr marL="0" indent="0">
              <a:buNone/>
            </a:pPr>
            <a:endParaRPr lang="en-GB"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0484"/>
            <a:ext cx="10515600" cy="5496479"/>
          </a:xfrm>
        </p:spPr>
        <p:txBody>
          <a:bodyPr>
            <a:normAutofit/>
          </a:bodyPr>
          <a:lstStyle/>
          <a:p>
            <a:pPr marL="0" indent="0">
              <a:buNone/>
            </a:pPr>
            <a:r>
              <a:rPr lang="en-GB" sz="4000" b="1" dirty="0" smtClean="0"/>
              <a:t>Counter offer</a:t>
            </a:r>
          </a:p>
          <a:p>
            <a:pPr algn="just">
              <a:buNone/>
            </a:pPr>
            <a:r>
              <a:rPr lang="en-GB" sz="4000" dirty="0" smtClean="0"/>
              <a:t>A counter offer moves the </a:t>
            </a:r>
            <a:r>
              <a:rPr lang="en-GB" sz="4000" dirty="0" err="1" smtClean="0"/>
              <a:t>offeree</a:t>
            </a:r>
            <a:r>
              <a:rPr lang="en-GB" sz="4000" dirty="0" smtClean="0"/>
              <a:t> to the position of the </a:t>
            </a:r>
            <a:r>
              <a:rPr lang="en-GB" sz="4000" dirty="0" err="1" smtClean="0"/>
              <a:t>offerer</a:t>
            </a:r>
            <a:r>
              <a:rPr lang="en-GB" sz="4000" dirty="0" smtClean="0"/>
              <a:t>. It is a modification of the initial offer.</a:t>
            </a:r>
          </a:p>
          <a:p>
            <a:endParaRPr lang="en-US" sz="4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1749"/>
            <a:ext cx="10515600" cy="5475214"/>
          </a:xfrm>
        </p:spPr>
        <p:txBody>
          <a:bodyPr>
            <a:normAutofit/>
          </a:bodyPr>
          <a:lstStyle/>
          <a:p>
            <a:pPr marL="0" indent="0">
              <a:buNone/>
            </a:pPr>
            <a:r>
              <a:rPr lang="en-GB" sz="4000" b="1" dirty="0" smtClean="0"/>
              <a:t>Invitation seeking offer</a:t>
            </a:r>
          </a:p>
          <a:p>
            <a:r>
              <a:rPr lang="en-GB" sz="4000" dirty="0" smtClean="0"/>
              <a:t>Any advertisement such as in newspaper that is a mere invitation to offer as they usually do not contain promise and other factors to make a valid contract</a:t>
            </a:r>
          </a:p>
          <a:p>
            <a:pPr marL="0" indent="0">
              <a:buNone/>
            </a:pPr>
            <a:r>
              <a:rPr lang="en-GB" sz="4000" b="1" dirty="0" smtClean="0"/>
              <a:t>Acceptance</a:t>
            </a:r>
          </a:p>
          <a:p>
            <a:r>
              <a:rPr lang="en-GB" sz="4000" dirty="0" smtClean="0"/>
              <a:t>This is the compliance with an offer. It makes an offer irrevocable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Reality of Consent</a:t>
            </a:r>
            <a:endParaRPr lang="en-US" b="1" dirty="0"/>
          </a:p>
        </p:txBody>
      </p:sp>
      <p:sp>
        <p:nvSpPr>
          <p:cNvPr id="3" name="Content Placeholder 2"/>
          <p:cNvSpPr>
            <a:spLocks noGrp="1"/>
          </p:cNvSpPr>
          <p:nvPr>
            <p:ph idx="1"/>
          </p:nvPr>
        </p:nvSpPr>
        <p:spPr/>
        <p:txBody>
          <a:bodyPr>
            <a:normAutofit lnSpcReduction="10000"/>
          </a:bodyPr>
          <a:lstStyle/>
          <a:p>
            <a:r>
              <a:rPr lang="en-GB" sz="4000" dirty="0" smtClean="0"/>
              <a:t>It attempts to determine if the parties to a contract entered into it voluntarily and with full knowledge of what the contracts provides</a:t>
            </a:r>
          </a:p>
          <a:p>
            <a:pPr marL="0" indent="0">
              <a:buNone/>
            </a:pPr>
            <a:r>
              <a:rPr lang="en-GB" sz="4000" b="1" dirty="0" smtClean="0"/>
              <a:t>Causes of unreality of consent</a:t>
            </a:r>
          </a:p>
          <a:p>
            <a:r>
              <a:rPr lang="en-GB" sz="4000" dirty="0" smtClean="0"/>
              <a:t>Misrepresentation of facts</a:t>
            </a:r>
            <a:endParaRPr lang="en-GB" sz="4000" dirty="0" smtClean="0"/>
          </a:p>
          <a:p>
            <a:r>
              <a:rPr lang="en-GB" sz="4000" dirty="0" smtClean="0"/>
              <a:t>Fraud</a:t>
            </a:r>
          </a:p>
          <a:p>
            <a:r>
              <a:rPr lang="en-GB" sz="4000" dirty="0" smtClean="0"/>
              <a:t>Duress &amp;</a:t>
            </a:r>
            <a:r>
              <a:rPr lang="en-GB" sz="4000" dirty="0" smtClean="0"/>
              <a:t> </a:t>
            </a:r>
            <a:r>
              <a:rPr lang="en-GB" sz="4000" dirty="0" smtClean="0"/>
              <a:t>Undue </a:t>
            </a:r>
            <a:r>
              <a:rPr lang="en-GB" sz="4000" dirty="0" smtClean="0"/>
              <a:t>Influences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Law, ethics and conduct in engineering. Legal definitions and specifications. Application of business law to engineering. Industrial relations: Law of contract and engineering. Industrial relations: Law of contract and unionism, terms and conditions of employment. Intellectual property: patents, trademarks, copyrights, license and royalty. Contracts and contract documents, Technology transfer law. Safety and environmental regulations: health and safety law, environmental guidelines and laws. Technological responsibilities and liabilities: best practice, after sales. Technology impact assessment: effects on worker and staff, users and public safety, product lifetime and end of life disposal, legal and moral responsibilities. Role of the Engineer as a witness. Engineering business; types, the structure and functions of organizations. Management of engineer to manager transition. R &amp; D management. Project selection and management. Capital investment policies. Technological collaborations: sub-contraction, consultancies, joint ventures and linkage </a:t>
            </a:r>
            <a:r>
              <a:rPr lang="en-US" dirty="0" err="1" smtClean="0"/>
              <a:t>programmes</a:t>
            </a:r>
            <a:r>
              <a:rPr lang="en-US" dirty="0" smtClean="0"/>
              <a:t>. Management of change and innovation.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Consideration</a:t>
            </a:r>
            <a:endParaRPr lang="en-US" b="1" dirty="0"/>
          </a:p>
        </p:txBody>
      </p:sp>
      <p:sp>
        <p:nvSpPr>
          <p:cNvPr id="3" name="Content Placeholder 2"/>
          <p:cNvSpPr>
            <a:spLocks noGrp="1"/>
          </p:cNvSpPr>
          <p:nvPr>
            <p:ph idx="1"/>
          </p:nvPr>
        </p:nvSpPr>
        <p:spPr/>
        <p:txBody>
          <a:bodyPr>
            <a:normAutofit/>
          </a:bodyPr>
          <a:lstStyle/>
          <a:p>
            <a:pPr algn="just">
              <a:buNone/>
            </a:pPr>
            <a:r>
              <a:rPr lang="en-GB" sz="4000" dirty="0" smtClean="0"/>
              <a:t> It </a:t>
            </a:r>
            <a:r>
              <a:rPr lang="en-GB" sz="4000" dirty="0" smtClean="0"/>
              <a:t>can be defined as some right, interest, profit, or benefit according to one party or some </a:t>
            </a:r>
            <a:r>
              <a:rPr lang="en-GB" sz="4000" dirty="0" err="1" smtClean="0"/>
              <a:t>forebearance</a:t>
            </a:r>
            <a:r>
              <a:rPr lang="en-GB" sz="4000" dirty="0" smtClean="0"/>
              <a:t>, loss, </a:t>
            </a:r>
            <a:r>
              <a:rPr lang="en-GB" sz="4000" dirty="0" smtClean="0"/>
              <a:t>detriment </a:t>
            </a:r>
            <a:r>
              <a:rPr lang="en-GB" sz="4000" dirty="0" smtClean="0"/>
              <a:t>or responsibility given, suffered or undertaken by the other.</a:t>
            </a:r>
          </a:p>
          <a:p>
            <a:pPr algn="just">
              <a:buNone/>
            </a:pPr>
            <a:endParaRPr lang="en-GB" sz="4000"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9219"/>
            <a:ext cx="10515600" cy="5517744"/>
          </a:xfrm>
        </p:spPr>
        <p:txBody>
          <a:bodyPr/>
          <a:lstStyle/>
          <a:p>
            <a:pPr>
              <a:buNone/>
            </a:pPr>
            <a:r>
              <a:rPr lang="en-GB" sz="4000" b="1" dirty="0" smtClean="0"/>
              <a:t>Some Rules Governing Consideration</a:t>
            </a:r>
          </a:p>
          <a:p>
            <a:pPr marL="514350" indent="-514350">
              <a:buFont typeface="+mj-lt"/>
              <a:buAutoNum type="arabicPeriod"/>
            </a:pPr>
            <a:r>
              <a:rPr lang="en-GB" sz="4000" dirty="0" smtClean="0"/>
              <a:t>It must be legally sufficient not </a:t>
            </a:r>
            <a:r>
              <a:rPr lang="en-GB" sz="4000" dirty="0" smtClean="0"/>
              <a:t>just adequate</a:t>
            </a:r>
            <a:endParaRPr lang="en-GB" sz="4000" dirty="0" smtClean="0"/>
          </a:p>
          <a:p>
            <a:pPr marL="514350" indent="-514350">
              <a:buFont typeface="+mj-lt"/>
              <a:buAutoNum type="arabicPeriod"/>
            </a:pPr>
            <a:r>
              <a:rPr lang="en-GB" sz="4000" dirty="0" smtClean="0"/>
              <a:t>It cannot be based on what one is already bound to do</a:t>
            </a:r>
          </a:p>
          <a:p>
            <a:pPr marL="514350" indent="-514350">
              <a:buFont typeface="+mj-lt"/>
              <a:buAutoNum type="arabicPeriod"/>
            </a:pPr>
            <a:r>
              <a:rPr lang="en-GB" sz="4000" dirty="0" smtClean="0"/>
              <a:t>It must be legal and moral in no way contrary to public policy</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Discharging of Contracts</a:t>
            </a:r>
            <a:endParaRPr lang="en-US" b="1" dirty="0"/>
          </a:p>
        </p:txBody>
      </p:sp>
      <p:sp>
        <p:nvSpPr>
          <p:cNvPr id="3" name="Content Placeholder 2"/>
          <p:cNvSpPr>
            <a:spLocks noGrp="1"/>
          </p:cNvSpPr>
          <p:nvPr>
            <p:ph idx="1"/>
          </p:nvPr>
        </p:nvSpPr>
        <p:spPr/>
        <p:txBody>
          <a:bodyPr>
            <a:normAutofit/>
          </a:bodyPr>
          <a:lstStyle/>
          <a:p>
            <a:pPr>
              <a:buNone/>
            </a:pPr>
            <a:r>
              <a:rPr lang="en-US" sz="4000" dirty="0" smtClean="0"/>
              <a:t>Contracts may be discharged by:</a:t>
            </a:r>
          </a:p>
          <a:p>
            <a:r>
              <a:rPr lang="en-US" sz="4000" dirty="0" smtClean="0"/>
              <a:t>Performance</a:t>
            </a:r>
          </a:p>
          <a:p>
            <a:r>
              <a:rPr lang="en-US" sz="4000" dirty="0" smtClean="0"/>
              <a:t>Agreement</a:t>
            </a:r>
          </a:p>
          <a:p>
            <a:r>
              <a:rPr lang="en-US" sz="4000" dirty="0" smtClean="0"/>
              <a:t>Frustration </a:t>
            </a:r>
          </a:p>
          <a:p>
            <a:r>
              <a:rPr lang="en-US" sz="4000" dirty="0" smtClean="0"/>
              <a:t>Breach</a:t>
            </a:r>
            <a:endParaRPr lang="en-US"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GB" b="1" dirty="0" smtClean="0"/>
              <a:t>Voidable Contract</a:t>
            </a:r>
            <a:endParaRPr lang="en-GB" b="1" dirty="0"/>
          </a:p>
        </p:txBody>
      </p:sp>
      <p:sp>
        <p:nvSpPr>
          <p:cNvPr id="1048616" name="Content Placeholder 2"/>
          <p:cNvSpPr>
            <a:spLocks noGrp="1"/>
          </p:cNvSpPr>
          <p:nvPr>
            <p:ph idx="1"/>
          </p:nvPr>
        </p:nvSpPr>
        <p:spPr/>
        <p:txBody>
          <a:bodyPr>
            <a:normAutofit/>
          </a:bodyPr>
          <a:lstStyle/>
          <a:p>
            <a:pPr>
              <a:buNone/>
            </a:pPr>
            <a:r>
              <a:rPr lang="en-GB" sz="4000" dirty="0" smtClean="0"/>
              <a:t>This is no contract at all.  The contract is </a:t>
            </a:r>
            <a:r>
              <a:rPr lang="en-GB" sz="4000" dirty="0" smtClean="0"/>
              <a:t>deficient </a:t>
            </a:r>
            <a:r>
              <a:rPr lang="en-GB" sz="4000" dirty="0" smtClean="0"/>
              <a:t>in some ways.</a:t>
            </a:r>
          </a:p>
          <a:p>
            <a:r>
              <a:rPr lang="en-GB" sz="4000" dirty="0" smtClean="0"/>
              <a:t>A contract obtained by fraud </a:t>
            </a:r>
          </a:p>
          <a:p>
            <a:r>
              <a:rPr lang="en-GB" sz="4000" dirty="0" smtClean="0"/>
              <a:t>A contract involving a minor</a:t>
            </a:r>
          </a:p>
          <a:p>
            <a:r>
              <a:rPr lang="en-GB" sz="4000" dirty="0" smtClean="0"/>
              <a:t>A contract that contravenes the law of the land</a:t>
            </a:r>
            <a:endParaRPr lang="en-GB"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8074"/>
            <a:ext cx="10515600" cy="5368889"/>
          </a:xfrm>
        </p:spPr>
        <p:txBody>
          <a:bodyPr>
            <a:normAutofit fontScale="92500" lnSpcReduction="10000"/>
          </a:bodyPr>
          <a:lstStyle/>
          <a:p>
            <a:pPr algn="just">
              <a:buNone/>
            </a:pPr>
            <a:r>
              <a:rPr lang="en-US" dirty="0" smtClean="0"/>
              <a:t>  </a:t>
            </a:r>
            <a:r>
              <a:rPr lang="en-US" sz="4000" dirty="0" smtClean="0"/>
              <a:t>Sub contracting involves of giving  or outsourcing portion of  obligations and tasks under contract to another party regarded as sub- contractor. This is common in complex and huge projects involving serious construction works and requiring capabilities too diverse to be handled by the main contractor. The main contractors gives  portion of the works out but he his responsible for the contract in terms of execution and delivery as contained in the conditions of contract. The issue of contraction risk has to be properly </a:t>
            </a:r>
            <a:r>
              <a:rPr lang="en-US" sz="4000" dirty="0" smtClean="0"/>
              <a:t>considered.</a:t>
            </a:r>
            <a:endParaRPr lang="en-US"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 </a:t>
            </a:r>
            <a:r>
              <a:rPr lang="en-US" sz="4000" b="1" dirty="0" smtClean="0"/>
              <a:t>Law of Tort</a:t>
            </a:r>
            <a:endParaRPr lang="en-US" sz="4000" b="1" dirty="0"/>
          </a:p>
        </p:txBody>
      </p:sp>
      <p:sp>
        <p:nvSpPr>
          <p:cNvPr id="3" name="Content Placeholder 2"/>
          <p:cNvSpPr>
            <a:spLocks noGrp="1"/>
          </p:cNvSpPr>
          <p:nvPr>
            <p:ph idx="1"/>
          </p:nvPr>
        </p:nvSpPr>
        <p:spPr/>
        <p:txBody>
          <a:bodyPr>
            <a:normAutofit lnSpcReduction="10000"/>
          </a:bodyPr>
          <a:lstStyle/>
          <a:p>
            <a:pPr algn="just"/>
            <a:r>
              <a:rPr lang="en-US" sz="4000" dirty="0" smtClean="0"/>
              <a:t>Laws of tort are mainly concerned with civil injuries occasioned by negligence.  In monetary terms, the court quantifies the extent of damages from these injuries.  </a:t>
            </a:r>
          </a:p>
          <a:p>
            <a:pPr algn="just"/>
            <a:r>
              <a:rPr lang="en-US" sz="4000" dirty="0" smtClean="0"/>
              <a:t>Torts provide basis for lawsuits and compensation of affected entity for damages </a:t>
            </a:r>
            <a:r>
              <a:rPr lang="en-US" sz="4000" dirty="0" smtClean="0"/>
              <a:t>suffered.</a:t>
            </a:r>
            <a:endParaRPr lang="en-US" sz="4000" dirty="0" smtClean="0"/>
          </a:p>
          <a:p>
            <a:pPr algn="just"/>
            <a:r>
              <a:rPr lang="en-US" sz="4000" dirty="0" smtClean="0"/>
              <a:t>So, tort is regarded as a civil wrong. </a:t>
            </a:r>
            <a:endParaRPr lang="en-US" sz="4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5665"/>
            <a:ext cx="10515600" cy="5241298"/>
          </a:xfrm>
        </p:spPr>
        <p:txBody>
          <a:bodyPr>
            <a:normAutofit/>
          </a:bodyPr>
          <a:lstStyle/>
          <a:p>
            <a:pPr algn="just"/>
            <a:r>
              <a:rPr lang="en-US" sz="4000" dirty="0" smtClean="0"/>
              <a:t>If a yam peel makes a customer to a supermarket fall and gets wounded; the injured person (plaintiff) while the negligent entity (supermarket) assumes the defendant ( </a:t>
            </a:r>
            <a:r>
              <a:rPr lang="en-US" sz="4000" dirty="0" err="1" smtClean="0"/>
              <a:t>tortfeasor</a:t>
            </a:r>
            <a:r>
              <a:rPr lang="en-US" sz="4000" dirty="0" smtClean="0"/>
              <a:t>). Legal action can be taken against the defendant to get compensation for pain, medical bill and other expenses incurred. In most cases, it does not involve imprisonment but monetary compensation.</a:t>
            </a:r>
            <a:endParaRPr 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628"/>
            <a:ext cx="10515600" cy="5645335"/>
          </a:xfrm>
        </p:spPr>
        <p:txBody>
          <a:bodyPr/>
          <a:lstStyle/>
          <a:p>
            <a:pPr algn="just">
              <a:buNone/>
            </a:pPr>
            <a:r>
              <a:rPr lang="en-US" dirty="0" smtClean="0"/>
              <a:t>   </a:t>
            </a:r>
            <a:r>
              <a:rPr lang="en-US" sz="4000" dirty="0" smtClean="0"/>
              <a:t>Torts can fall under the following types: Intentional, negligence or strictly liability torts.  As implied, intentional torts refer to act deliberately perpetrated against another entity to inflict injury. It could be assault, battery, conversion, fraud, false imprisonment, trespassing and invasion of privacy.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0484"/>
            <a:ext cx="10515600" cy="5496479"/>
          </a:xfrm>
        </p:spPr>
        <p:txBody>
          <a:bodyPr>
            <a:noAutofit/>
          </a:bodyPr>
          <a:lstStyle/>
          <a:p>
            <a:r>
              <a:rPr lang="en-US" sz="4000" dirty="0" smtClean="0"/>
              <a:t>Negligence torts is implied when a party fails to show  carefulness, prudency, attention to details expected of her in any particular situation. These kinds of carefulness are expected under normal situation and the lack of it may result in injury to another party. It is usually established on the principle that:</a:t>
            </a:r>
          </a:p>
          <a:p>
            <a:pPr>
              <a:buNone/>
            </a:pPr>
            <a:r>
              <a:rPr lang="en-US" sz="4000" dirty="0" smtClean="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3014"/>
            <a:ext cx="10515600" cy="5453949"/>
          </a:xfrm>
        </p:spPr>
        <p:txBody>
          <a:bodyPr/>
          <a:lstStyle/>
          <a:p>
            <a:pPr>
              <a:buNone/>
            </a:pPr>
            <a:r>
              <a:rPr lang="en-US" sz="4000" dirty="0" smtClean="0"/>
              <a:t>The defendant has duty to care, the defendant hasn’t shown that care, injury is inflicted on account of defendant’s negligence and it caused real damage and the cause is traced to action or inaction of defendants.</a:t>
            </a:r>
          </a:p>
          <a:p>
            <a:pPr>
              <a:buNone/>
            </a:pPr>
            <a:r>
              <a:rPr lang="en-US" sz="4000" dirty="0" smtClean="0"/>
              <a:t>  </a:t>
            </a:r>
          </a:p>
          <a:p>
            <a:pPr>
              <a:buNone/>
            </a:pPr>
            <a:r>
              <a:rPr lang="en-US" sz="4000" dirty="0" smtClean="0"/>
              <a:t>Assignment: Write short note on strictly liability torts.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TEXT BOOKS</a:t>
            </a:r>
            <a:endParaRPr lang="en-US" b="1" dirty="0"/>
          </a:p>
        </p:txBody>
      </p:sp>
      <p:sp>
        <p:nvSpPr>
          <p:cNvPr id="3" name="Content Placeholder 2"/>
          <p:cNvSpPr>
            <a:spLocks noGrp="1"/>
          </p:cNvSpPr>
          <p:nvPr>
            <p:ph idx="1"/>
          </p:nvPr>
        </p:nvSpPr>
        <p:spPr/>
        <p:txBody>
          <a:bodyPr>
            <a:normAutofit/>
          </a:bodyPr>
          <a:lstStyle/>
          <a:p>
            <a:pPr marL="571500" indent="-571500">
              <a:buAutoNum type="romanLcParenBoth"/>
            </a:pPr>
            <a:r>
              <a:rPr lang="en-US" sz="3600" dirty="0" err="1" smtClean="0"/>
              <a:t>Labour</a:t>
            </a:r>
            <a:r>
              <a:rPr lang="en-US" sz="3600" dirty="0" smtClean="0"/>
              <a:t> and Industrial Law (7</a:t>
            </a:r>
            <a:r>
              <a:rPr lang="en-US" sz="3600" baseline="30000" dirty="0" smtClean="0"/>
              <a:t>Th</a:t>
            </a:r>
            <a:r>
              <a:rPr lang="en-US" sz="3600" dirty="0" smtClean="0"/>
              <a:t> Edition)  by H.K. </a:t>
            </a:r>
            <a:r>
              <a:rPr lang="en-US" sz="3600" dirty="0" err="1" smtClean="0"/>
              <a:t>saharay</a:t>
            </a:r>
            <a:endParaRPr lang="en-US" sz="3600" dirty="0" smtClean="0"/>
          </a:p>
          <a:p>
            <a:pPr marL="571500" indent="-571500">
              <a:buAutoNum type="romanLcParenBoth"/>
            </a:pPr>
            <a:r>
              <a:rPr lang="en-US" sz="3600" dirty="0" err="1" smtClean="0"/>
              <a:t>Labour</a:t>
            </a:r>
            <a:r>
              <a:rPr lang="en-US" sz="3600" dirty="0" smtClean="0"/>
              <a:t> and Industrial Law – P.K. </a:t>
            </a:r>
            <a:r>
              <a:rPr lang="en-US" sz="3600" dirty="0" err="1" smtClean="0"/>
              <a:t>Padhi</a:t>
            </a:r>
            <a:endParaRPr lang="en-US" sz="3600" dirty="0" smtClean="0"/>
          </a:p>
          <a:p>
            <a:pPr marL="571500" indent="-571500">
              <a:buAutoNum type="romanLcParenBoth"/>
            </a:pPr>
            <a:r>
              <a:rPr lang="en-US" sz="3600" dirty="0" smtClean="0"/>
              <a:t>Fundamentals of Project Management (4</a:t>
            </a:r>
            <a:r>
              <a:rPr lang="en-US" sz="3600" baseline="30000" dirty="0" smtClean="0"/>
              <a:t>th</a:t>
            </a:r>
            <a:r>
              <a:rPr lang="en-US" sz="3600" dirty="0" smtClean="0"/>
              <a:t> Edition)- Joseph </a:t>
            </a:r>
            <a:r>
              <a:rPr lang="en-US" sz="3600" dirty="0" err="1" smtClean="0"/>
              <a:t>Heagney</a:t>
            </a: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Week 4: Industrial relations: Law of  unionism, terms and conditions of employment.</a:t>
            </a:r>
            <a:endParaRPr lang="en-US" b="1"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a:t>
            </a:r>
            <a:r>
              <a:rPr lang="en-US" sz="4000" dirty="0" smtClean="0"/>
              <a:t>The issues of interest here include industrial relations, rights and obligations of trade union and employers, collective bargaining and agreements, </a:t>
            </a:r>
            <a:r>
              <a:rPr lang="en-US" sz="4000" dirty="0" err="1" smtClean="0"/>
              <a:t>labour</a:t>
            </a:r>
            <a:r>
              <a:rPr lang="en-US" sz="4000" dirty="0" smtClean="0"/>
              <a:t> disputes, strikes etc.</a:t>
            </a:r>
          </a:p>
          <a:p>
            <a:pPr algn="just">
              <a:buNone/>
            </a:pPr>
            <a:r>
              <a:rPr lang="en-US" sz="4000" dirty="0" smtClean="0"/>
              <a:t> Industrial relations study the complex inter-relations as they affect employers of </a:t>
            </a:r>
            <a:r>
              <a:rPr lang="en-US" sz="4000" dirty="0" err="1" smtClean="0"/>
              <a:t>labour</a:t>
            </a:r>
            <a:r>
              <a:rPr lang="en-US" sz="4000" dirty="0" smtClean="0"/>
              <a:t> and their employees, trade unions and the State. A trade union is an association of workers (employees) forming a legal unit.</a:t>
            </a:r>
            <a:endParaRPr 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423"/>
            <a:ext cx="10515600" cy="5581540"/>
          </a:xfrm>
        </p:spPr>
        <p:txBody>
          <a:bodyPr>
            <a:noAutofit/>
          </a:bodyPr>
          <a:lstStyle/>
          <a:p>
            <a:pPr algn="just"/>
            <a:r>
              <a:rPr lang="en-US" sz="4000" dirty="0" smtClean="0"/>
              <a:t>The theories of industrial relations have been for a long time.  These perspectives can be summarized as unitary, pluralist and Marxist perspectives</a:t>
            </a:r>
          </a:p>
          <a:p>
            <a:pPr algn="just"/>
            <a:r>
              <a:rPr lang="en-US" sz="4000" dirty="0" smtClean="0"/>
              <a:t>In Marxist perspective, industrial relation is seen as a clash between employer who is regarded as capitalist and the workers. While the employer seeks to maximize profit, tends towards being a monopolist to have price control, he pays workers less. </a:t>
            </a:r>
            <a:endParaRPr lang="en-US"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7953"/>
            <a:ext cx="10515600" cy="5539010"/>
          </a:xfrm>
        </p:spPr>
        <p:txBody>
          <a:bodyPr/>
          <a:lstStyle/>
          <a:p>
            <a:pPr algn="just">
              <a:buNone/>
            </a:pPr>
            <a:r>
              <a:rPr lang="en-US" dirty="0" smtClean="0"/>
              <a:t>  </a:t>
            </a:r>
            <a:r>
              <a:rPr lang="en-US" sz="4000" dirty="0" smtClean="0"/>
              <a:t>Workers with the believe that they are the most important asset of the production struggle to get fare portion of the profit; this they do through formation of trade union to represent their interest. The approach foresees clash of union with capitalist and gaining of control by workers. The approach has fallen out of </a:t>
            </a:r>
            <a:r>
              <a:rPr lang="en-US" sz="4000" dirty="0" err="1" smtClean="0"/>
              <a:t>favour</a:t>
            </a:r>
            <a:r>
              <a:rPr lang="en-US" sz="4000" dirty="0" smtClean="0"/>
              <a:t> since the fall of Soviet.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628"/>
            <a:ext cx="10515600" cy="5645335"/>
          </a:xfrm>
        </p:spPr>
        <p:txBody>
          <a:bodyPr>
            <a:noAutofit/>
          </a:bodyPr>
          <a:lstStyle/>
          <a:p>
            <a:pPr algn="just"/>
            <a:r>
              <a:rPr lang="en-US" sz="4000" dirty="0" smtClean="0"/>
              <a:t>The pluralist theory also assumes a conflict situation between worker and employers of </a:t>
            </a:r>
            <a:r>
              <a:rPr lang="en-US" sz="4000" dirty="0" err="1" smtClean="0"/>
              <a:t>labour</a:t>
            </a:r>
            <a:r>
              <a:rPr lang="en-US" sz="4000" dirty="0" smtClean="0"/>
              <a:t> but not to the extent proposed by Marxist theory. While the areas of conflict are still largely profit making and wage increase; rather than violence, there is negotiation to reach middle point called equilibrium. Workers/trade unions tend to recognize that only a thriving </a:t>
            </a:r>
            <a:r>
              <a:rPr lang="en-US" sz="4000" dirty="0" err="1" smtClean="0"/>
              <a:t>organisation</a:t>
            </a:r>
            <a:r>
              <a:rPr lang="en-US" sz="4000" dirty="0" smtClean="0"/>
              <a:t> is good for the parties. </a:t>
            </a:r>
            <a:endParaRPr lang="en-US" sz="4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6567"/>
            <a:ext cx="10515600" cy="5730396"/>
          </a:xfrm>
        </p:spPr>
        <p:txBody>
          <a:bodyPr>
            <a:normAutofit fontScale="92500"/>
          </a:bodyPr>
          <a:lstStyle/>
          <a:p>
            <a:pPr algn="just">
              <a:buNone/>
            </a:pPr>
            <a:r>
              <a:rPr lang="en-US" dirty="0" smtClean="0"/>
              <a:t>   </a:t>
            </a:r>
            <a:r>
              <a:rPr lang="en-US" sz="4000" dirty="0" smtClean="0"/>
              <a:t>Loyalty is both to the union and employer. Employers also show commitment to fair wages and good </a:t>
            </a:r>
            <a:r>
              <a:rPr lang="en-US" sz="4000" dirty="0" err="1" smtClean="0"/>
              <a:t>organisational</a:t>
            </a:r>
            <a:r>
              <a:rPr lang="en-US" sz="4000" dirty="0" smtClean="0"/>
              <a:t> climate. Lastly, the unitary approach to employees relation is that of cooperation. Employers and employees work as a team/family. They share the same interest, values and goals. Conflict is seen as distasteful and both sides strives for agreement. Unions does not thrive in this environment and many small business prefer this. Government that </a:t>
            </a:r>
            <a:r>
              <a:rPr lang="en-US" sz="4000" dirty="0" err="1" smtClean="0"/>
              <a:t>favours</a:t>
            </a:r>
            <a:r>
              <a:rPr lang="en-US" sz="4000" dirty="0" smtClean="0"/>
              <a:t> this will restrict or make union activities illegal.</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Employer/Union Rights and Obligations</a:t>
            </a:r>
            <a:endParaRPr lang="en-US" dirty="0"/>
          </a:p>
        </p:txBody>
      </p:sp>
      <p:sp>
        <p:nvSpPr>
          <p:cNvPr id="3" name="Content Placeholder 2"/>
          <p:cNvSpPr>
            <a:spLocks noGrp="1"/>
          </p:cNvSpPr>
          <p:nvPr>
            <p:ph idx="1"/>
          </p:nvPr>
        </p:nvSpPr>
        <p:spPr/>
        <p:txBody>
          <a:bodyPr/>
          <a:lstStyle/>
          <a:p>
            <a:pPr algn="just">
              <a:buNone/>
            </a:pPr>
            <a:r>
              <a:rPr lang="en-US" dirty="0" smtClean="0"/>
              <a:t>  </a:t>
            </a:r>
            <a:r>
              <a:rPr lang="en-US" sz="4000" dirty="0" smtClean="0"/>
              <a:t> Most </a:t>
            </a:r>
            <a:r>
              <a:rPr lang="en-US" sz="4000" dirty="0" err="1" smtClean="0"/>
              <a:t>labour</a:t>
            </a:r>
            <a:r>
              <a:rPr lang="en-US" sz="4000" dirty="0" smtClean="0"/>
              <a:t> related Acts forbid employers from interfering with restraining or coercing employees in the </a:t>
            </a:r>
            <a:r>
              <a:rPr lang="en-US" sz="4000" dirty="0" smtClean="0"/>
              <a:t>exercising </a:t>
            </a:r>
            <a:r>
              <a:rPr lang="en-US" sz="4000" dirty="0" smtClean="0"/>
              <a:t>their rights on  organization, formation, joining of unions for collective bargaining or other exercise to improve their condition of service. </a:t>
            </a:r>
            <a:r>
              <a:rPr lang="en-US" sz="4000" dirty="0" err="1" smtClean="0"/>
              <a:t>Labour</a:t>
            </a:r>
            <a:r>
              <a:rPr lang="en-US" sz="4000" dirty="0" smtClean="0"/>
              <a:t> </a:t>
            </a:r>
            <a:r>
              <a:rPr lang="en-US" sz="4000" dirty="0" err="1" smtClean="0"/>
              <a:t>organisations</a:t>
            </a:r>
            <a:r>
              <a:rPr lang="en-US" sz="4000" dirty="0" smtClean="0"/>
              <a:t> may not also coerce employees.</a:t>
            </a:r>
            <a:endParaRPr lang="en-US" sz="4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7953"/>
            <a:ext cx="10515600" cy="5539010"/>
          </a:xfrm>
        </p:spPr>
        <p:txBody>
          <a:bodyPr>
            <a:normAutofit/>
          </a:bodyPr>
          <a:lstStyle/>
          <a:p>
            <a:pPr algn="just">
              <a:buNone/>
            </a:pPr>
            <a:r>
              <a:rPr lang="en-US" dirty="0" smtClean="0"/>
              <a:t>  </a:t>
            </a:r>
            <a:r>
              <a:rPr lang="en-US" sz="4000" dirty="0" smtClean="0"/>
              <a:t>There will be violation of </a:t>
            </a:r>
            <a:r>
              <a:rPr lang="en-US" sz="4000" dirty="0" err="1" smtClean="0"/>
              <a:t>labour</a:t>
            </a:r>
            <a:r>
              <a:rPr lang="en-US" sz="4000" dirty="0" smtClean="0"/>
              <a:t> law when :</a:t>
            </a:r>
          </a:p>
          <a:p>
            <a:pPr algn="just">
              <a:buNone/>
            </a:pPr>
            <a:r>
              <a:rPr lang="en-US" sz="4000" dirty="0" smtClean="0"/>
              <a:t>  There are threats to employees unless they join  union, suspension or other punishment for not joining union, refusing to process grievances because employee has criticized union official, fining employee who has resigned from union, barring non members from work place, striking over issues not related to employment.</a:t>
            </a:r>
          </a:p>
          <a:p>
            <a:pPr algn="just">
              <a:buNone/>
            </a:pPr>
            <a:r>
              <a:rPr lang="en-US" sz="4000" dirty="0" smtClean="0"/>
              <a:t>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423"/>
            <a:ext cx="10515600" cy="5581540"/>
          </a:xfrm>
        </p:spPr>
        <p:txBody>
          <a:bodyPr>
            <a:normAutofit/>
          </a:bodyPr>
          <a:lstStyle/>
          <a:p>
            <a:pPr algn="just">
              <a:buNone/>
            </a:pPr>
            <a:r>
              <a:rPr lang="en-US" dirty="0" smtClean="0"/>
              <a:t>  </a:t>
            </a:r>
            <a:r>
              <a:rPr lang="en-US" sz="4000" dirty="0" smtClean="0"/>
              <a:t>On the part of employer, he may not Threaten employees not to join union or engaged in protected concerted activity; close plant if employees select union to represent them, question employee about union sympathies, bribe employees to dissuade them from union support, transferring, laying off, assigning difficult tasks to persons because of his involvement in union activities.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4279"/>
            <a:ext cx="10515600" cy="5432684"/>
          </a:xfrm>
        </p:spPr>
        <p:txBody>
          <a:bodyPr>
            <a:normAutofit lnSpcReduction="10000"/>
          </a:bodyPr>
          <a:lstStyle/>
          <a:p>
            <a:pPr algn="just">
              <a:buNone/>
            </a:pPr>
            <a:r>
              <a:rPr lang="en-US" dirty="0" smtClean="0"/>
              <a:t>  </a:t>
            </a:r>
            <a:r>
              <a:rPr lang="en-US" sz="4000" dirty="0" smtClean="0"/>
              <a:t>Collective Bargaining: Regular meeting of employers and representatives of employees (union) should be promoted in good faith. Issues of wages, hours, vacation time, insurance and safety and other mandatory subjects are important for discussion.</a:t>
            </a:r>
          </a:p>
          <a:p>
            <a:pPr algn="just">
              <a:buNone/>
            </a:pPr>
            <a:r>
              <a:rPr lang="en-US" sz="4000" dirty="0" smtClean="0"/>
              <a:t>   It is an unfair </a:t>
            </a:r>
            <a:r>
              <a:rPr lang="en-US" sz="4000" dirty="0" err="1" smtClean="0"/>
              <a:t>labour</a:t>
            </a:r>
            <a:r>
              <a:rPr lang="en-US" sz="4000" dirty="0" smtClean="0"/>
              <a:t> practice for either party to refuse to bargain collectively but parties are not under compulsion to reach agreement or make concession.</a:t>
            </a:r>
            <a:endParaRPr lang="en-US" sz="4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0363"/>
            <a:ext cx="10515600" cy="5666600"/>
          </a:xfrm>
        </p:spPr>
        <p:txBody>
          <a:bodyPr>
            <a:normAutofit/>
          </a:bodyPr>
          <a:lstStyle/>
          <a:p>
            <a:pPr algn="just"/>
            <a:r>
              <a:rPr lang="en-US" sz="4000" dirty="0" smtClean="0"/>
              <a:t>Employer may declare impasse after sufficient good faith effort and may implement the last offer presented to the union. Union may however disagree that true  impasse has not been reached and may file  charge of unfair </a:t>
            </a:r>
            <a:r>
              <a:rPr lang="en-US" sz="4000" dirty="0" err="1" smtClean="0"/>
              <a:t>labour</a:t>
            </a:r>
            <a:r>
              <a:rPr lang="en-US" sz="4000" dirty="0" smtClean="0"/>
              <a:t> practice. Industrial Courts may adjudicate and the parties may be ask to return to negotiation table.</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838200" y="1"/>
            <a:ext cx="10515600" cy="1690688"/>
          </a:xfrm>
        </p:spPr>
        <p:txBody>
          <a:bodyPr>
            <a:noAutofit/>
          </a:bodyPr>
          <a:lstStyle/>
          <a:p>
            <a:r>
              <a:rPr lang="en-GB" sz="2800" b="1" dirty="0" smtClean="0"/>
              <a:t>WEEKS 1, 2 &amp; 3: </a:t>
            </a:r>
            <a:r>
              <a:rPr lang="en-US" sz="2800" b="1" dirty="0" smtClean="0"/>
              <a:t>Law,  Legal definitions and specifications. Application of business law to engineering.  Law of contract and engineering. </a:t>
            </a:r>
            <a:endParaRPr lang="en-GB" sz="2800" b="1" dirty="0"/>
          </a:p>
        </p:txBody>
      </p:sp>
      <p:sp>
        <p:nvSpPr>
          <p:cNvPr id="1048602" name="Content Placeholder 2"/>
          <p:cNvSpPr>
            <a:spLocks noGrp="1"/>
          </p:cNvSpPr>
          <p:nvPr>
            <p:ph idx="1"/>
          </p:nvPr>
        </p:nvSpPr>
        <p:spPr>
          <a:xfrm>
            <a:off x="838200" y="1825625"/>
            <a:ext cx="10515600" cy="3086618"/>
          </a:xfrm>
        </p:spPr>
        <p:txBody>
          <a:bodyPr>
            <a:normAutofit fontScale="96429"/>
          </a:bodyPr>
          <a:lstStyle/>
          <a:p>
            <a:pPr marL="0" indent="0">
              <a:buNone/>
            </a:pPr>
            <a:endParaRPr lang="en-GB" sz="4000" dirty="0" smtClean="0"/>
          </a:p>
          <a:p>
            <a:pPr marL="0" indent="0">
              <a:buNone/>
            </a:pPr>
            <a:r>
              <a:rPr lang="en-GB" sz="4000" dirty="0" smtClean="0"/>
              <a:t>Law is the crystallization of rules of conduct and principles derived from judicial experiences and reflections.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GB" b="1" dirty="0" smtClean="0"/>
              <a:t>Week 5:Technology Transfer</a:t>
            </a:r>
            <a:endParaRPr lang="en-GB" b="1" dirty="0"/>
          </a:p>
        </p:txBody>
      </p:sp>
      <p:sp>
        <p:nvSpPr>
          <p:cNvPr id="1048634" name="Content Placeholder 2"/>
          <p:cNvSpPr>
            <a:spLocks noGrp="1"/>
          </p:cNvSpPr>
          <p:nvPr>
            <p:ph idx="1"/>
          </p:nvPr>
        </p:nvSpPr>
        <p:spPr/>
        <p:txBody>
          <a:bodyPr/>
          <a:lstStyle/>
          <a:p>
            <a:pPr marL="0" indent="0">
              <a:buNone/>
            </a:pPr>
            <a:r>
              <a:rPr lang="en-GB" sz="4000" dirty="0" smtClean="0"/>
              <a:t>Based on technological development, countries can be classified as:</a:t>
            </a:r>
          </a:p>
          <a:p>
            <a:pPr marL="0" indent="0">
              <a:buFont typeface="Wingdings" pitchFamily="2" charset="2"/>
              <a:buChar char="§"/>
            </a:pPr>
            <a:r>
              <a:rPr lang="en-GB" sz="4000" dirty="0" smtClean="0"/>
              <a:t>Under-developed </a:t>
            </a:r>
          </a:p>
          <a:p>
            <a:pPr marL="0" indent="0">
              <a:buFont typeface="Wingdings" pitchFamily="2" charset="2"/>
              <a:buChar char="§"/>
            </a:pPr>
            <a:r>
              <a:rPr lang="en-GB" sz="4000" dirty="0" smtClean="0"/>
              <a:t>Developing</a:t>
            </a:r>
          </a:p>
          <a:p>
            <a:pPr marL="0" indent="0">
              <a:buFont typeface="Wingdings" pitchFamily="2" charset="2"/>
              <a:buChar char="§"/>
            </a:pPr>
            <a:r>
              <a:rPr lang="en-GB" sz="4000" dirty="0" smtClean="0"/>
              <a:t>Developed</a:t>
            </a:r>
          </a:p>
          <a:p>
            <a:pPr marL="0" indent="0">
              <a:buNone/>
            </a:pPr>
            <a:endParaRPr lang="en-GB" dirty="0" smtClean="0"/>
          </a:p>
          <a:p>
            <a:pPr marL="0" indent="0">
              <a:buNone/>
            </a:pP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pPr algn="ctr"/>
            <a:r>
              <a:rPr lang="en-GB" b="1" dirty="0" smtClean="0"/>
              <a:t>Under developed</a:t>
            </a:r>
            <a:endParaRPr lang="en-GB" b="1" dirty="0"/>
          </a:p>
        </p:txBody>
      </p:sp>
      <p:sp>
        <p:nvSpPr>
          <p:cNvPr id="1048636" name="Content Placeholder 2"/>
          <p:cNvSpPr>
            <a:spLocks noGrp="1"/>
          </p:cNvSpPr>
          <p:nvPr>
            <p:ph idx="1"/>
          </p:nvPr>
        </p:nvSpPr>
        <p:spPr/>
        <p:txBody>
          <a:bodyPr>
            <a:normAutofit/>
          </a:bodyPr>
          <a:lstStyle/>
          <a:p>
            <a:pPr algn="just">
              <a:buNone/>
            </a:pPr>
            <a:r>
              <a:rPr lang="en-GB" sz="4000" dirty="0" smtClean="0"/>
              <a:t>Means least developed countries  sometimes called third world countries. These are largely in Africa &amp; South America</a:t>
            </a:r>
            <a:endParaRPr lang="en-GB" sz="4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pPr algn="ctr"/>
            <a:r>
              <a:rPr lang="en-GB" b="1" dirty="0" smtClean="0"/>
              <a:t>Developing Countries</a:t>
            </a:r>
            <a:endParaRPr lang="en-GB" b="1" dirty="0"/>
          </a:p>
        </p:txBody>
      </p:sp>
      <p:sp>
        <p:nvSpPr>
          <p:cNvPr id="1048638" name="Content Placeholder 2"/>
          <p:cNvSpPr>
            <a:spLocks noGrp="1"/>
          </p:cNvSpPr>
          <p:nvPr>
            <p:ph idx="1"/>
          </p:nvPr>
        </p:nvSpPr>
        <p:spPr/>
        <p:txBody>
          <a:bodyPr/>
          <a:lstStyle/>
          <a:p>
            <a:r>
              <a:rPr lang="en-GB" sz="4000" dirty="0" smtClean="0"/>
              <a:t>It includes economic tigers of Asia, some south American and Eastern European countries.</a:t>
            </a:r>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pPr algn="ctr"/>
            <a:r>
              <a:rPr lang="en-GB" b="1" dirty="0" smtClean="0"/>
              <a:t>Developed Countries</a:t>
            </a:r>
            <a:endParaRPr lang="en-GB" b="1" dirty="0"/>
          </a:p>
        </p:txBody>
      </p:sp>
      <p:sp>
        <p:nvSpPr>
          <p:cNvPr id="1048640" name="Content Placeholder 2"/>
          <p:cNvSpPr>
            <a:spLocks noGrp="1"/>
          </p:cNvSpPr>
          <p:nvPr>
            <p:ph idx="1"/>
          </p:nvPr>
        </p:nvSpPr>
        <p:spPr/>
        <p:txBody>
          <a:bodyPr>
            <a:noAutofit/>
          </a:bodyPr>
          <a:lstStyle/>
          <a:p>
            <a:r>
              <a:rPr lang="en-GB" sz="4000" dirty="0" smtClean="0"/>
              <a:t>Advanced and Industrialized countries</a:t>
            </a:r>
          </a:p>
          <a:p>
            <a:r>
              <a:rPr lang="en-GB" sz="4000" dirty="0" smtClean="0"/>
              <a:t>First world countries</a:t>
            </a:r>
          </a:p>
          <a:p>
            <a:r>
              <a:rPr lang="en-GB" sz="4000" dirty="0" smtClean="0"/>
              <a:t>Examples are giants of Europe and North America</a:t>
            </a:r>
          </a:p>
          <a:p>
            <a:endParaRPr lang="en-GB" sz="4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GB" sz="4000" b="1" dirty="0" smtClean="0"/>
              <a:t>Factors for classifications</a:t>
            </a:r>
            <a:r>
              <a:rPr lang="en-GB" sz="4000" dirty="0" smtClean="0"/>
              <a:t>;</a:t>
            </a:r>
          </a:p>
          <a:p>
            <a:pPr algn="just"/>
            <a:r>
              <a:rPr lang="en-GB" sz="4000" dirty="0" smtClean="0"/>
              <a:t>Organization of production</a:t>
            </a:r>
          </a:p>
          <a:p>
            <a:pPr algn="just"/>
            <a:r>
              <a:rPr lang="en-GB" sz="4000" dirty="0" smtClean="0"/>
              <a:t>Income levels</a:t>
            </a:r>
          </a:p>
          <a:p>
            <a:pPr algn="just"/>
            <a:r>
              <a:rPr lang="en-GB" sz="4000" dirty="0" smtClean="0"/>
              <a:t>Level of technology available in the country</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pPr algn="ctr"/>
            <a:r>
              <a:rPr lang="en-GB" b="1" dirty="0" smtClean="0"/>
              <a:t>Technology Dependence</a:t>
            </a:r>
            <a:endParaRPr lang="en-GB" b="1" dirty="0"/>
          </a:p>
        </p:txBody>
      </p:sp>
      <p:sp>
        <p:nvSpPr>
          <p:cNvPr id="1048642" name="Content Placeholder 2"/>
          <p:cNvSpPr>
            <a:spLocks noGrp="1"/>
          </p:cNvSpPr>
          <p:nvPr>
            <p:ph idx="1"/>
          </p:nvPr>
        </p:nvSpPr>
        <p:spPr>
          <a:xfrm>
            <a:off x="838200" y="1953214"/>
            <a:ext cx="10515600" cy="4691907"/>
          </a:xfrm>
        </p:spPr>
        <p:txBody>
          <a:bodyPr>
            <a:noAutofit/>
          </a:bodyPr>
          <a:lstStyle/>
          <a:p>
            <a:pPr marL="0" indent="0">
              <a:buNone/>
            </a:pPr>
            <a:r>
              <a:rPr lang="en-GB" sz="4000" dirty="0" smtClean="0"/>
              <a:t>A country is said to be technologically dependent on others if the major source of its technology is abroad</a:t>
            </a:r>
          </a:p>
          <a:p>
            <a:pPr marL="0" indent="0">
              <a:buNone/>
            </a:pPr>
            <a:r>
              <a:rPr lang="en-GB" sz="4000" dirty="0" smtClean="0"/>
              <a:t>A country is self-sufficient if it has;</a:t>
            </a:r>
          </a:p>
          <a:p>
            <a:pPr marL="514350" indent="-514350">
              <a:buFont typeface="+mj-lt"/>
              <a:buAutoNum type="arabicPeriod"/>
            </a:pPr>
            <a:r>
              <a:rPr lang="en-GB" sz="4000" dirty="0" smtClean="0"/>
              <a:t>Ability to identify a technological process </a:t>
            </a:r>
          </a:p>
          <a:p>
            <a:pPr marL="514350" indent="-514350">
              <a:buFont typeface="+mj-lt"/>
              <a:buAutoNum type="arabicPeriod"/>
            </a:pPr>
            <a:r>
              <a:rPr lang="en-GB" sz="4000" dirty="0" smtClean="0"/>
              <a:t>Ability to negotiate and acquire the technology</a:t>
            </a:r>
          </a:p>
          <a:p>
            <a:pPr marL="514350" indent="-514350">
              <a:buFont typeface="+mj-lt"/>
              <a:buAutoNum type="arabicPeriod"/>
            </a:pPr>
            <a:r>
              <a:rPr lang="en-GB" sz="4000" dirty="0" smtClean="0"/>
              <a:t>Ability to set it up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098"/>
            <a:ext cx="10515600" cy="5687865"/>
          </a:xfrm>
        </p:spPr>
        <p:txBody>
          <a:bodyPr/>
          <a:lstStyle/>
          <a:p>
            <a:pPr marL="514350" indent="-514350">
              <a:buNone/>
            </a:pPr>
            <a:endParaRPr lang="en-GB" sz="4000" dirty="0" smtClean="0"/>
          </a:p>
          <a:p>
            <a:pPr marL="514350" indent="-514350">
              <a:buNone/>
            </a:pPr>
            <a:endParaRPr lang="en-GB" sz="4000" dirty="0" smtClean="0"/>
          </a:p>
          <a:p>
            <a:pPr marL="514350" indent="-514350">
              <a:buNone/>
            </a:pPr>
            <a:r>
              <a:rPr lang="en-GB" sz="4000" dirty="0" smtClean="0"/>
              <a:t>4. Ability to operate and maintain it</a:t>
            </a:r>
          </a:p>
          <a:p>
            <a:pPr marL="514350" indent="-514350">
              <a:buNone/>
            </a:pPr>
            <a:r>
              <a:rPr lang="en-GB" sz="4000" dirty="0" smtClean="0"/>
              <a:t>5. Ability to adopt it, improve on it and</a:t>
            </a:r>
          </a:p>
          <a:p>
            <a:pPr marL="514350" indent="-514350">
              <a:buNone/>
            </a:pPr>
            <a:r>
              <a:rPr lang="en-GB" sz="4000" dirty="0" smtClean="0"/>
              <a:t>6. Ability to create or develop new technology</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pPr algn="ctr"/>
            <a:r>
              <a:rPr lang="en-GB" b="1" dirty="0" smtClean="0"/>
              <a:t>Appropriate Technology</a:t>
            </a:r>
            <a:endParaRPr lang="en-GB" b="1" dirty="0"/>
          </a:p>
        </p:txBody>
      </p:sp>
      <p:sp>
        <p:nvSpPr>
          <p:cNvPr id="1048644" name="Content Placeholder 2"/>
          <p:cNvSpPr>
            <a:spLocks noGrp="1"/>
          </p:cNvSpPr>
          <p:nvPr>
            <p:ph idx="1"/>
          </p:nvPr>
        </p:nvSpPr>
        <p:spPr/>
        <p:txBody>
          <a:bodyPr>
            <a:normAutofit/>
          </a:bodyPr>
          <a:lstStyle/>
          <a:p>
            <a:r>
              <a:rPr lang="en-GB" sz="4000" dirty="0" smtClean="0"/>
              <a:t>It is a small-scale technology</a:t>
            </a:r>
          </a:p>
          <a:p>
            <a:r>
              <a:rPr lang="en-GB" sz="4000" dirty="0" smtClean="0"/>
              <a:t>It is simple enough that people can manage it directly on a local level</a:t>
            </a:r>
          </a:p>
          <a:p>
            <a:r>
              <a:rPr lang="en-GB" sz="4000" dirty="0" smtClean="0"/>
              <a:t>It makes use of skills and technology that are available in a local community to supply basic human needs such as gas and electricity, water, food and waste disposal. </a:t>
            </a:r>
            <a:endParaRPr lang="en-GB" sz="4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pPr algn="ctr"/>
            <a:r>
              <a:rPr lang="en-GB" b="1" dirty="0" smtClean="0"/>
              <a:t>Process of Technology Transfer</a:t>
            </a:r>
            <a:endParaRPr lang="en-GB" b="1" dirty="0"/>
          </a:p>
        </p:txBody>
      </p:sp>
      <p:sp>
        <p:nvSpPr>
          <p:cNvPr id="1048646" name="Content Placeholder 2"/>
          <p:cNvSpPr>
            <a:spLocks noGrp="1"/>
          </p:cNvSpPr>
          <p:nvPr>
            <p:ph idx="1"/>
          </p:nvPr>
        </p:nvSpPr>
        <p:spPr/>
        <p:txBody>
          <a:bodyPr/>
          <a:lstStyle/>
          <a:p>
            <a:r>
              <a:rPr lang="en-GB" sz="4000" dirty="0" smtClean="0"/>
              <a:t>Material Transfer: Involves hardware components</a:t>
            </a:r>
          </a:p>
          <a:p>
            <a:r>
              <a:rPr lang="en-GB" sz="4000" dirty="0" smtClean="0"/>
              <a:t>Design transfer: Transfer of ideas</a:t>
            </a:r>
          </a:p>
          <a:p>
            <a:r>
              <a:rPr lang="en-GB" sz="4000" dirty="0" smtClean="0"/>
              <a:t>Capacity transfer: Movement of management and other capabilities</a:t>
            </a:r>
          </a:p>
          <a:p>
            <a:pPr marL="0" indent="0">
              <a:buNone/>
            </a:pP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Content Placeholder 2"/>
          <p:cNvSpPr>
            <a:spLocks noGrp="1"/>
          </p:cNvSpPr>
          <p:nvPr>
            <p:ph idx="1"/>
          </p:nvPr>
        </p:nvSpPr>
        <p:spPr>
          <a:xfrm>
            <a:off x="838200" y="850605"/>
            <a:ext cx="10515600" cy="5326358"/>
          </a:xfrm>
        </p:spPr>
        <p:txBody>
          <a:bodyPr>
            <a:normAutofit/>
          </a:bodyPr>
          <a:lstStyle/>
          <a:p>
            <a:r>
              <a:rPr lang="en-GB" sz="4000" dirty="0" smtClean="0"/>
              <a:t>Vertical Transfer: When the transfer chain starts from the developed country to the developing countries</a:t>
            </a:r>
          </a:p>
          <a:p>
            <a:r>
              <a:rPr lang="en-GB" sz="4000" dirty="0" smtClean="0"/>
              <a:t>Lateral transfer: When technology is merely moved from one location to another within a developing country</a:t>
            </a:r>
            <a:endParaRPr lang="en-GB"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6567"/>
            <a:ext cx="10515600" cy="5730396"/>
          </a:xfrm>
        </p:spPr>
        <p:txBody>
          <a:bodyPr>
            <a:normAutofit/>
          </a:bodyPr>
          <a:lstStyle/>
          <a:p>
            <a:pPr marL="0" indent="0" algn="ctr">
              <a:buNone/>
            </a:pPr>
            <a:r>
              <a:rPr lang="en-GB" sz="4000" dirty="0" smtClean="0"/>
              <a:t>Sources of Law in Nigeria</a:t>
            </a:r>
          </a:p>
          <a:p>
            <a:r>
              <a:rPr lang="en-GB" sz="4000" dirty="0" smtClean="0"/>
              <a:t>Custom</a:t>
            </a:r>
          </a:p>
          <a:p>
            <a:r>
              <a:rPr lang="en-GB" sz="4000" dirty="0" smtClean="0"/>
              <a:t>Legislation</a:t>
            </a:r>
          </a:p>
          <a:p>
            <a:r>
              <a:rPr lang="en-GB" sz="4000" dirty="0" smtClean="0"/>
              <a:t>Decrees</a:t>
            </a:r>
          </a:p>
          <a:p>
            <a:r>
              <a:rPr lang="en-GB" sz="4000" dirty="0" smtClean="0"/>
              <a:t>Judicial Precedence</a:t>
            </a:r>
          </a:p>
          <a:p>
            <a:r>
              <a:rPr lang="en-GB" sz="4000" dirty="0" smtClean="0"/>
              <a:t>English Law</a:t>
            </a:r>
          </a:p>
          <a:p>
            <a:r>
              <a:rPr lang="en-GB" sz="4000" dirty="0" smtClean="0"/>
              <a:t>Law Reports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pPr algn="ctr"/>
            <a:r>
              <a:rPr lang="en-GB" b="1" dirty="0" smtClean="0"/>
              <a:t>Vertical Transfer</a:t>
            </a:r>
            <a:endParaRPr lang="en-GB" b="1" dirty="0"/>
          </a:p>
        </p:txBody>
      </p:sp>
      <p:sp>
        <p:nvSpPr>
          <p:cNvPr id="1048650" name="Content Placeholder 2"/>
          <p:cNvSpPr>
            <a:spLocks noGrp="1"/>
          </p:cNvSpPr>
          <p:nvPr>
            <p:ph idx="1"/>
          </p:nvPr>
        </p:nvSpPr>
        <p:spPr/>
        <p:txBody>
          <a:bodyPr>
            <a:noAutofit/>
          </a:bodyPr>
          <a:lstStyle/>
          <a:p>
            <a:r>
              <a:rPr lang="en-GB" sz="4000" dirty="0" smtClean="0"/>
              <a:t>Bilateral cooperation: International development agencies assist developing countries</a:t>
            </a:r>
          </a:p>
          <a:p>
            <a:r>
              <a:rPr lang="en-GB" sz="4000" dirty="0" smtClean="0"/>
              <a:t>Industrial development: Importing technical partners from developed countries to developing countries</a:t>
            </a:r>
          </a:p>
          <a:p>
            <a:r>
              <a:rPr lang="en-GB" sz="4000" dirty="0" smtClean="0"/>
              <a:t>Training: Further training of staffs from developing countries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6809"/>
            <a:ext cx="10515600" cy="5390154"/>
          </a:xfrm>
        </p:spPr>
        <p:txBody>
          <a:bodyPr>
            <a:normAutofit/>
          </a:bodyPr>
          <a:lstStyle/>
          <a:p>
            <a:r>
              <a:rPr lang="en-GB" sz="4000" dirty="0" smtClean="0"/>
              <a:t>Commercial development: Involves copying and imitation</a:t>
            </a:r>
          </a:p>
          <a:p>
            <a:r>
              <a:rPr lang="en-GB" sz="4000" dirty="0" smtClean="0"/>
              <a:t>Conference / workshop: Meeting of scientists to cross-fertilize ideas</a:t>
            </a:r>
          </a:p>
          <a:p>
            <a:r>
              <a:rPr lang="en-GB" sz="4000" dirty="0" smtClean="0"/>
              <a:t>Technology Espionage: Spy agents </a:t>
            </a:r>
          </a:p>
          <a:p>
            <a:endParaRPr lang="en-US" sz="4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normAutofit/>
          </a:bodyPr>
          <a:lstStyle/>
          <a:p>
            <a:pPr algn="ctr"/>
            <a:r>
              <a:rPr lang="en-GB" b="1" dirty="0" smtClean="0"/>
              <a:t>Development of new Engineering tools, machines and Systems</a:t>
            </a:r>
            <a:endParaRPr lang="en-GB" b="1" dirty="0"/>
          </a:p>
        </p:txBody>
      </p:sp>
      <p:sp>
        <p:nvSpPr>
          <p:cNvPr id="1048652" name="Content Placeholder 2"/>
          <p:cNvSpPr>
            <a:spLocks noGrp="1"/>
          </p:cNvSpPr>
          <p:nvPr>
            <p:ph idx="1"/>
          </p:nvPr>
        </p:nvSpPr>
        <p:spPr/>
        <p:txBody>
          <a:bodyPr>
            <a:noAutofit/>
          </a:bodyPr>
          <a:lstStyle/>
          <a:p>
            <a:r>
              <a:rPr lang="en-GB" sz="4000" dirty="0" smtClean="0"/>
              <a:t>Team work: Interaction of designers is necessary for a successful design</a:t>
            </a:r>
          </a:p>
          <a:p>
            <a:r>
              <a:rPr lang="en-GB" sz="4000" dirty="0" smtClean="0"/>
              <a:t>Uncertainty about decisions: New product without existing prototype leaves the Engineers taking decisions with limited information</a:t>
            </a:r>
          </a:p>
          <a:p>
            <a:r>
              <a:rPr lang="en-GB" sz="4000" dirty="0" smtClean="0"/>
              <a:t>Acceptability of end product: A successful product is one that is acceptable to the end users.</a:t>
            </a:r>
            <a:endParaRPr lang="en-GB" sz="4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pPr algn="ctr"/>
            <a:r>
              <a:rPr lang="en-GB" b="1" dirty="0" smtClean="0"/>
              <a:t>Design Process</a:t>
            </a:r>
            <a:endParaRPr lang="en-GB" b="1" dirty="0"/>
          </a:p>
        </p:txBody>
      </p:sp>
      <p:sp>
        <p:nvSpPr>
          <p:cNvPr id="1048654" name="Content Placeholder 2"/>
          <p:cNvSpPr>
            <a:spLocks noGrp="1"/>
          </p:cNvSpPr>
          <p:nvPr>
            <p:ph idx="1"/>
          </p:nvPr>
        </p:nvSpPr>
        <p:spPr>
          <a:xfrm>
            <a:off x="838200" y="1889420"/>
            <a:ext cx="10515600" cy="4351338"/>
          </a:xfrm>
        </p:spPr>
        <p:txBody>
          <a:bodyPr>
            <a:noAutofit/>
          </a:bodyPr>
          <a:lstStyle/>
          <a:p>
            <a:r>
              <a:rPr lang="en-GB" sz="4000" dirty="0" smtClean="0"/>
              <a:t>Definition of problem: Engineers must discuss with intended users in order to come up with a real problem definition</a:t>
            </a:r>
          </a:p>
          <a:p>
            <a:r>
              <a:rPr lang="en-GB" sz="4000" dirty="0" smtClean="0"/>
              <a:t>Collection of Information: Information can be obtained through consulting of journals, books, conference proceedings and brainstorming among experts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9219"/>
            <a:ext cx="10515600" cy="5517744"/>
          </a:xfrm>
        </p:spPr>
        <p:txBody>
          <a:bodyPr>
            <a:normAutofit lnSpcReduction="10000"/>
          </a:bodyPr>
          <a:lstStyle/>
          <a:p>
            <a:r>
              <a:rPr lang="en-GB" sz="4000" dirty="0" smtClean="0"/>
              <a:t>Analysis of the problem: This involves carrying out technical and economic feasibility of the problem</a:t>
            </a:r>
          </a:p>
          <a:p>
            <a:r>
              <a:rPr lang="en-GB" sz="4000" dirty="0" smtClean="0"/>
              <a:t>Splitting of the solution: Various solutions arrived at are put through analysis.</a:t>
            </a:r>
          </a:p>
          <a:p>
            <a:r>
              <a:rPr lang="en-GB" sz="4000" dirty="0" smtClean="0"/>
              <a:t>Selection of solution: The best potential design is selected here</a:t>
            </a:r>
          </a:p>
          <a:p>
            <a:r>
              <a:rPr lang="en-GB" sz="4000" dirty="0" smtClean="0"/>
              <a:t>Development of solution: Involves detailed presentation of the solution in writing and drawing</a:t>
            </a:r>
          </a:p>
          <a:p>
            <a:endParaRPr lang="en-GB" sz="4000" dirty="0" smtClean="0"/>
          </a:p>
          <a:p>
            <a:endParaRPr lang="en-US" sz="4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Content Placeholder 2"/>
          <p:cNvSpPr>
            <a:spLocks noGrp="1"/>
          </p:cNvSpPr>
          <p:nvPr>
            <p:ph idx="1"/>
          </p:nvPr>
        </p:nvSpPr>
        <p:spPr>
          <a:xfrm>
            <a:off x="838200" y="850605"/>
            <a:ext cx="10515600" cy="5326358"/>
          </a:xfrm>
        </p:spPr>
        <p:txBody>
          <a:bodyPr/>
          <a:lstStyle/>
          <a:p>
            <a:r>
              <a:rPr lang="en-GB" sz="4000" dirty="0" smtClean="0"/>
              <a:t>Testing and Evaluation: This is done to reveal mistakes and oversights in the original solution.</a:t>
            </a:r>
          </a:p>
          <a:p>
            <a:endParaRPr lang="en-GB" dirty="0" smtClean="0"/>
          </a:p>
          <a:p>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normAutofit/>
          </a:bodyPr>
          <a:lstStyle/>
          <a:p>
            <a:r>
              <a:rPr lang="en-GB" b="1" dirty="0" smtClean="0"/>
              <a:t>Challenges of Indigenous Designs and Development of Machines and Systems</a:t>
            </a:r>
            <a:endParaRPr lang="en-GB" b="1" dirty="0"/>
          </a:p>
        </p:txBody>
      </p:sp>
      <p:sp>
        <p:nvSpPr>
          <p:cNvPr id="1048593" name="Content Placeholder 2"/>
          <p:cNvSpPr>
            <a:spLocks noGrp="1"/>
          </p:cNvSpPr>
          <p:nvPr>
            <p:ph idx="1"/>
          </p:nvPr>
        </p:nvSpPr>
        <p:spPr/>
        <p:txBody>
          <a:bodyPr>
            <a:noAutofit/>
          </a:bodyPr>
          <a:lstStyle/>
          <a:p>
            <a:r>
              <a:rPr lang="en-GB" sz="3600" dirty="0" smtClean="0"/>
              <a:t>Lack of national coordination</a:t>
            </a:r>
          </a:p>
          <a:p>
            <a:r>
              <a:rPr lang="en-GB" sz="3600" dirty="0" smtClean="0"/>
              <a:t>Poor funding of research and development by government</a:t>
            </a:r>
          </a:p>
          <a:p>
            <a:r>
              <a:rPr lang="en-GB" sz="3600" dirty="0" smtClean="0"/>
              <a:t>Near absence of funding for research and development by private sector</a:t>
            </a:r>
          </a:p>
          <a:p>
            <a:r>
              <a:rPr lang="en-GB" sz="3600" dirty="0" smtClean="0"/>
              <a:t>Weak institutional provisions</a:t>
            </a:r>
          </a:p>
          <a:p>
            <a:r>
              <a:rPr lang="en-GB" sz="3600" dirty="0" smtClean="0"/>
              <a:t>High cost of utilities</a:t>
            </a:r>
          </a:p>
          <a:p>
            <a:r>
              <a:rPr lang="en-GB" sz="3600" dirty="0" smtClean="0"/>
              <a:t>Uncertainty in market</a:t>
            </a:r>
            <a:endParaRPr lang="en-GB" sz="3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GB" b="1" dirty="0" smtClean="0"/>
              <a:t>Week 6: Intellectual Property Rights</a:t>
            </a:r>
            <a:endParaRPr lang="en-GB" b="1" dirty="0"/>
          </a:p>
        </p:txBody>
      </p:sp>
      <p:sp>
        <p:nvSpPr>
          <p:cNvPr id="1048591" name="Content Placeholder 2"/>
          <p:cNvSpPr>
            <a:spLocks noGrp="1"/>
          </p:cNvSpPr>
          <p:nvPr>
            <p:ph idx="1"/>
          </p:nvPr>
        </p:nvSpPr>
        <p:spPr>
          <a:xfrm>
            <a:off x="838200" y="1825625"/>
            <a:ext cx="10515600" cy="4614086"/>
          </a:xfrm>
        </p:spPr>
        <p:txBody>
          <a:bodyPr>
            <a:noAutofit/>
          </a:bodyPr>
          <a:lstStyle/>
          <a:p>
            <a:pPr marL="0" indent="0">
              <a:buNone/>
            </a:pPr>
            <a:r>
              <a:rPr lang="en-GB" sz="4000" dirty="0" smtClean="0"/>
              <a:t>This includes the patents, copyrights, trademarks and trade secrets that are enforced by law so as to protect  creativity, innovation, and the inventor of a new system.</a:t>
            </a:r>
          </a:p>
          <a:p>
            <a:r>
              <a:rPr lang="en-GB" sz="4000" dirty="0" smtClean="0"/>
              <a:t>Patent: A legal document issued by the patent office  to protect a new product from unauthorized production. It’s application must be made in writing and includes: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9219"/>
            <a:ext cx="10515600" cy="5517744"/>
          </a:xfrm>
        </p:spPr>
        <p:txBody>
          <a:bodyPr/>
          <a:lstStyle/>
          <a:p>
            <a:endParaRPr lang="en-GB" dirty="0" smtClean="0"/>
          </a:p>
          <a:p>
            <a:endParaRPr lang="en-GB" dirty="0" smtClean="0"/>
          </a:p>
          <a:p>
            <a:r>
              <a:rPr lang="en-GB" sz="4000" dirty="0" smtClean="0"/>
              <a:t>Specification,</a:t>
            </a:r>
          </a:p>
          <a:p>
            <a:r>
              <a:rPr lang="en-GB" sz="4000" dirty="0" smtClean="0"/>
              <a:t>Drawings, </a:t>
            </a:r>
          </a:p>
          <a:p>
            <a:r>
              <a:rPr lang="en-GB" sz="4000" dirty="0" smtClean="0"/>
              <a:t>Model or Specimen, </a:t>
            </a:r>
          </a:p>
          <a:p>
            <a:r>
              <a:rPr lang="en-GB" sz="4000" dirty="0" smtClean="0"/>
              <a:t>Oath of Applicant</a:t>
            </a:r>
            <a:endParaRPr lang="en-US" sz="4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6809"/>
            <a:ext cx="10515600" cy="5390154"/>
          </a:xfrm>
        </p:spPr>
        <p:txBody>
          <a:bodyPr/>
          <a:lstStyle/>
          <a:p>
            <a:r>
              <a:rPr lang="en-GB" sz="4000" dirty="0" smtClean="0"/>
              <a:t>Copyright: It is granted to intellectual properties such as books, music map, drawings, photographs etc.</a:t>
            </a:r>
          </a:p>
          <a:p>
            <a:r>
              <a:rPr lang="en-GB" sz="4000" dirty="0" smtClean="0"/>
              <a:t>Trade marks: A mark made by the manufacturer to distinguish its product from others</a:t>
            </a:r>
          </a:p>
          <a:p>
            <a:r>
              <a:rPr lang="en-GB" sz="4000" dirty="0" smtClean="0"/>
              <a:t>Trade secrets: Protecting an intellectual property by keeping the idea behind it.</a:t>
            </a:r>
          </a:p>
          <a:p>
            <a:endParaRPr lang="en-GB" sz="40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pPr algn="ctr"/>
            <a:r>
              <a:rPr lang="en-GB" b="1" dirty="0" smtClean="0"/>
              <a:t>Rights and Obligations</a:t>
            </a:r>
            <a:r>
              <a:rPr lang="en-GB" dirty="0" smtClean="0"/>
              <a:t>	</a:t>
            </a:r>
            <a:endParaRPr lang="en-GB" dirty="0"/>
          </a:p>
        </p:txBody>
      </p:sp>
      <p:sp>
        <p:nvSpPr>
          <p:cNvPr id="1048604" name="Content Placeholder 2"/>
          <p:cNvSpPr>
            <a:spLocks noGrp="1"/>
          </p:cNvSpPr>
          <p:nvPr>
            <p:ph idx="1"/>
          </p:nvPr>
        </p:nvSpPr>
        <p:spPr>
          <a:xfrm>
            <a:off x="838200" y="1825624"/>
            <a:ext cx="10515600" cy="4808639"/>
          </a:xfrm>
        </p:spPr>
        <p:txBody>
          <a:bodyPr>
            <a:normAutofit fontScale="96429"/>
          </a:bodyPr>
          <a:lstStyle/>
          <a:p>
            <a:r>
              <a:rPr lang="en-GB" sz="4000" dirty="0" smtClean="0"/>
              <a:t>Rights could be moral or legal</a:t>
            </a:r>
          </a:p>
          <a:p>
            <a:r>
              <a:rPr lang="en-GB" sz="4000" dirty="0" smtClean="0"/>
              <a:t>A moral right is derived from the moral sentiments of the society or community</a:t>
            </a:r>
          </a:p>
          <a:p>
            <a:r>
              <a:rPr lang="en-GB" sz="4000" dirty="0" smtClean="0"/>
              <a:t>A legal right is derived from the government and are enforced by the courts.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5544"/>
            <a:ext cx="10515600" cy="5411419"/>
          </a:xfrm>
        </p:spPr>
        <p:txBody>
          <a:bodyPr>
            <a:normAutofit/>
          </a:bodyPr>
          <a:lstStyle/>
          <a:p>
            <a:pPr algn="ctr">
              <a:buNone/>
            </a:pPr>
            <a:r>
              <a:rPr lang="en-US" sz="4000" b="1" dirty="0" smtClean="0"/>
              <a:t>Industrial Espionage</a:t>
            </a:r>
          </a:p>
          <a:p>
            <a:pPr algn="just">
              <a:buNone/>
            </a:pPr>
            <a:r>
              <a:rPr lang="en-US" sz="4000" b="1" dirty="0" smtClean="0"/>
              <a:t> </a:t>
            </a:r>
            <a:r>
              <a:rPr lang="en-US" sz="4000" dirty="0" smtClean="0"/>
              <a:t>It is the unethical and illegal theft of business trade secrets for use by a competitor to achieve a competitive advantage. It may also to called corporate spying.</a:t>
            </a:r>
            <a:endParaRPr lang="en-US" sz="4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Plagiarism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sz="4000" dirty="0" smtClean="0"/>
              <a:t>To steal and to pass off ideas or words of another as one’s own. Simply put it is the process of taking other people’s words/idea and pretending that they are your own.</a:t>
            </a:r>
          </a:p>
          <a:p>
            <a:pPr>
              <a:buNone/>
            </a:pPr>
            <a:r>
              <a:rPr lang="en-US" sz="4000" dirty="0" smtClean="0"/>
              <a:t>There could be:</a:t>
            </a:r>
          </a:p>
          <a:p>
            <a:r>
              <a:rPr lang="en-US" sz="4000" dirty="0" smtClean="0"/>
              <a:t>Direct Plagiarism</a:t>
            </a:r>
          </a:p>
          <a:p>
            <a:r>
              <a:rPr lang="en-US" sz="4000" dirty="0" smtClean="0"/>
              <a:t>Self Plagiarism</a:t>
            </a:r>
          </a:p>
          <a:p>
            <a:r>
              <a:rPr lang="en-US" sz="4000" dirty="0" smtClean="0"/>
              <a:t>Mosaic Plagiarism</a:t>
            </a:r>
          </a:p>
          <a:p>
            <a:r>
              <a:rPr lang="en-US" sz="4000" dirty="0" smtClean="0"/>
              <a:t>Accidental Plagiarism</a:t>
            </a:r>
            <a:endParaRPr lang="en-US" sz="4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423"/>
            <a:ext cx="10515600" cy="5581540"/>
          </a:xfrm>
        </p:spPr>
        <p:txBody>
          <a:bodyPr>
            <a:normAutofit/>
          </a:bodyPr>
          <a:lstStyle/>
          <a:p>
            <a:r>
              <a:rPr lang="en-US" sz="4000" dirty="0" smtClean="0"/>
              <a:t>There are anti-plagiarism </a:t>
            </a:r>
            <a:r>
              <a:rPr lang="en-US" sz="4000" dirty="0" err="1" smtClean="0"/>
              <a:t>softwares</a:t>
            </a:r>
            <a:r>
              <a:rPr lang="en-US" sz="4000" dirty="0" smtClean="0"/>
              <a:t> to help researchers stem the tide of plagiarism</a:t>
            </a:r>
            <a:endParaRPr lang="en-US" sz="4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Challenges of Intellectual Property Rights in West Africa</a:t>
            </a:r>
            <a:endParaRPr lang="en-US" b="1" dirty="0"/>
          </a:p>
        </p:txBody>
      </p:sp>
      <p:sp>
        <p:nvSpPr>
          <p:cNvPr id="3" name="Content Placeholder 2"/>
          <p:cNvSpPr>
            <a:spLocks noGrp="1"/>
          </p:cNvSpPr>
          <p:nvPr>
            <p:ph idx="1"/>
          </p:nvPr>
        </p:nvSpPr>
        <p:spPr/>
        <p:txBody>
          <a:bodyPr>
            <a:normAutofit/>
          </a:bodyPr>
          <a:lstStyle/>
          <a:p>
            <a:r>
              <a:rPr lang="en-US" sz="4000" dirty="0" err="1" smtClean="0"/>
              <a:t>Hegemonia</a:t>
            </a:r>
            <a:r>
              <a:rPr lang="en-US" sz="4000" dirty="0" smtClean="0"/>
              <a:t> paranoia</a:t>
            </a:r>
          </a:p>
          <a:p>
            <a:r>
              <a:rPr lang="en-US" sz="4000" dirty="0" smtClean="0"/>
              <a:t>Language Barrier</a:t>
            </a:r>
          </a:p>
          <a:p>
            <a:r>
              <a:rPr lang="en-US" sz="4000" dirty="0" smtClean="0"/>
              <a:t>Legal System Dichotomy</a:t>
            </a:r>
          </a:p>
          <a:p>
            <a:r>
              <a:rPr lang="en-US" sz="4000" dirty="0" smtClean="0"/>
              <a:t>International Border Management Challenge</a:t>
            </a:r>
          </a:p>
          <a:p>
            <a:r>
              <a:rPr lang="en-US" sz="4000" dirty="0" smtClean="0"/>
              <a:t>Poor Communication Network</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1749"/>
            <a:ext cx="10515600" cy="5475214"/>
          </a:xfrm>
        </p:spPr>
        <p:txBody>
          <a:bodyPr/>
          <a:lstStyle/>
          <a:p>
            <a:r>
              <a:rPr lang="en-US" sz="4000" dirty="0" smtClean="0"/>
              <a:t>Institutional challenge of Government Agencies</a:t>
            </a:r>
          </a:p>
          <a:p>
            <a:r>
              <a:rPr lang="en-US" sz="4000" dirty="0" smtClean="0"/>
              <a:t>Crime management Challenges</a:t>
            </a:r>
          </a:p>
          <a:p>
            <a:r>
              <a:rPr lang="en-US" sz="4000" dirty="0" smtClean="0"/>
              <a:t>Low Level of Awareness</a:t>
            </a:r>
          </a:p>
          <a:p>
            <a:r>
              <a:rPr lang="en-US" sz="4000" dirty="0" smtClean="0"/>
              <a:t>Legal Lacuna</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Week 7: Project Management</a:t>
            </a:r>
            <a:endParaRPr lang="en-US" b="1" dirty="0"/>
          </a:p>
        </p:txBody>
      </p:sp>
      <p:sp>
        <p:nvSpPr>
          <p:cNvPr id="3" name="Content Placeholder 2"/>
          <p:cNvSpPr>
            <a:spLocks noGrp="1"/>
          </p:cNvSpPr>
          <p:nvPr>
            <p:ph idx="1"/>
          </p:nvPr>
        </p:nvSpPr>
        <p:spPr/>
        <p:txBody>
          <a:bodyPr>
            <a:normAutofit/>
          </a:bodyPr>
          <a:lstStyle/>
          <a:p>
            <a:pPr>
              <a:buNone/>
            </a:pPr>
            <a:r>
              <a:rPr lang="en-US" sz="4000" dirty="0" smtClean="0"/>
              <a:t> </a:t>
            </a:r>
          </a:p>
          <a:p>
            <a:pPr algn="just">
              <a:buNone/>
            </a:pPr>
            <a:r>
              <a:rPr lang="en-US" sz="4000" dirty="0" smtClean="0"/>
              <a:t>This is the application of tools, knowledge, skills and techniques to project activities to achieve project objectives/requirements.</a:t>
            </a:r>
            <a:endParaRPr lang="en-US" sz="4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1870"/>
            <a:ext cx="10515600" cy="5305093"/>
          </a:xfrm>
        </p:spPr>
        <p:txBody>
          <a:bodyPr>
            <a:normAutofit/>
          </a:bodyPr>
          <a:lstStyle/>
          <a:p>
            <a:pPr>
              <a:buNone/>
            </a:pPr>
            <a:r>
              <a:rPr lang="en-US" sz="4000" dirty="0" smtClean="0"/>
              <a:t>Stages Involved in Project Management</a:t>
            </a:r>
          </a:p>
          <a:p>
            <a:r>
              <a:rPr lang="en-US" sz="4000" dirty="0" smtClean="0"/>
              <a:t>Problem definition</a:t>
            </a:r>
          </a:p>
          <a:p>
            <a:r>
              <a:rPr lang="en-US" sz="4000" dirty="0" smtClean="0"/>
              <a:t>Development of Solution Options</a:t>
            </a:r>
          </a:p>
          <a:p>
            <a:r>
              <a:rPr lang="en-US" sz="4000" dirty="0" smtClean="0"/>
              <a:t>Project Planning</a:t>
            </a:r>
          </a:p>
          <a:p>
            <a:r>
              <a:rPr lang="en-US" sz="4000" dirty="0" smtClean="0"/>
              <a:t>Project Execution</a:t>
            </a:r>
          </a:p>
          <a:p>
            <a:r>
              <a:rPr lang="en-US" sz="4000" dirty="0" smtClean="0"/>
              <a:t>Monitoring and Control</a:t>
            </a:r>
          </a:p>
          <a:p>
            <a:r>
              <a:rPr lang="en-US" sz="4000" dirty="0" smtClean="0"/>
              <a:t>Closing of Project</a:t>
            </a:r>
            <a:endParaRPr lang="en-US" sz="4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1870"/>
            <a:ext cx="10515600" cy="5305093"/>
          </a:xfrm>
        </p:spPr>
        <p:txBody>
          <a:bodyPr>
            <a:normAutofit/>
          </a:bodyPr>
          <a:lstStyle/>
          <a:p>
            <a:pPr>
              <a:buNone/>
            </a:pPr>
            <a:r>
              <a:rPr lang="en-US" sz="4300" b="1" dirty="0" smtClean="0"/>
              <a:t>Important Knowledge Areas in Project Management:</a:t>
            </a:r>
          </a:p>
          <a:p>
            <a:r>
              <a:rPr lang="en-US" sz="4000" dirty="0" smtClean="0"/>
              <a:t>Project integration management</a:t>
            </a:r>
          </a:p>
          <a:p>
            <a:r>
              <a:rPr lang="en-US" sz="4000" dirty="0" smtClean="0"/>
              <a:t>Project scope management</a:t>
            </a:r>
          </a:p>
          <a:p>
            <a:r>
              <a:rPr lang="en-US" sz="4000" dirty="0" smtClean="0"/>
              <a:t>Project time management</a:t>
            </a:r>
          </a:p>
          <a:p>
            <a:r>
              <a:rPr lang="en-US" sz="4000" dirty="0" smtClean="0"/>
              <a:t>Project cost management</a:t>
            </a:r>
          </a:p>
          <a:p>
            <a:r>
              <a:rPr lang="en-US" sz="4000" dirty="0" smtClean="0"/>
              <a:t>Project quality control management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5544"/>
            <a:ext cx="10515600" cy="5411419"/>
          </a:xfrm>
        </p:spPr>
        <p:txBody>
          <a:bodyPr/>
          <a:lstStyle/>
          <a:p>
            <a:endParaRPr lang="en-US" sz="4000" dirty="0" smtClean="0"/>
          </a:p>
          <a:p>
            <a:endParaRPr lang="en-US" sz="4000" dirty="0" smtClean="0"/>
          </a:p>
          <a:p>
            <a:r>
              <a:rPr lang="en-US" sz="4000" dirty="0" smtClean="0"/>
              <a:t>Project human resource management</a:t>
            </a:r>
          </a:p>
          <a:p>
            <a:r>
              <a:rPr lang="en-US" sz="4000" dirty="0" smtClean="0"/>
              <a:t>Project communication management</a:t>
            </a:r>
          </a:p>
          <a:p>
            <a:r>
              <a:rPr lang="en-US" sz="4000" dirty="0" smtClean="0"/>
              <a:t>Project risk management</a:t>
            </a:r>
          </a:p>
          <a:p>
            <a:r>
              <a:rPr lang="en-US" sz="4000" dirty="0" smtClean="0"/>
              <a:t>Project procurement management</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GB" dirty="0" smtClean="0"/>
              <a:t>Some Decision Making Tools</a:t>
            </a:r>
            <a:endParaRPr lang="en-GB" dirty="0"/>
          </a:p>
        </p:txBody>
      </p:sp>
      <p:sp>
        <p:nvSpPr>
          <p:cNvPr id="1048587"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t="-2241"/>
            </a:stretch>
          </a:blipFill>
        </p:spPr>
        <p:txBody>
          <a:bodyPr/>
          <a:lstStyle/>
          <a:p>
            <a:endParaRPr lang="en-GB" dirty="0" smtClean="0">
              <a:noFill/>
            </a:endParaRPr>
          </a:p>
          <a:p>
            <a:endParaRPr lang="en-GB" dirty="0" smtClean="0">
              <a:noFill/>
            </a:endParaRPr>
          </a:p>
          <a:p>
            <a:r>
              <a:rPr lang="en-GB" dirty="0">
                <a:no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1870"/>
            <a:ext cx="10515600" cy="5305093"/>
          </a:xfrm>
        </p:spPr>
        <p:txBody>
          <a:bodyPr/>
          <a:lstStyle/>
          <a:p>
            <a:r>
              <a:rPr lang="en-GB" sz="4000" dirty="0" smtClean="0"/>
              <a:t>Legal right could be unwritten and binding rules of conduct or behaviours of the society (customary law), precedents from decisions handed down by Judges</a:t>
            </a:r>
          </a:p>
          <a:p>
            <a:r>
              <a:rPr lang="en-GB" sz="4000" dirty="0" smtClean="0"/>
              <a:t>Legal right could be written or enacted as those passed by the elected representatives or by military decrees.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SWOT</a:t>
            </a:r>
            <a:endParaRPr lang="en-US" b="1" dirty="0"/>
          </a:p>
        </p:txBody>
      </p:sp>
      <p:sp>
        <p:nvSpPr>
          <p:cNvPr id="3" name="Content Placeholder 2"/>
          <p:cNvSpPr>
            <a:spLocks noGrp="1"/>
          </p:cNvSpPr>
          <p:nvPr>
            <p:ph idx="1"/>
          </p:nvPr>
        </p:nvSpPr>
        <p:spPr/>
        <p:txBody>
          <a:bodyPr>
            <a:normAutofit/>
          </a:bodyPr>
          <a:lstStyle/>
          <a:p>
            <a:pPr>
              <a:buNone/>
            </a:pPr>
            <a:r>
              <a:rPr lang="en-US" sz="4000" dirty="0" smtClean="0"/>
              <a:t>S - Strengths</a:t>
            </a:r>
          </a:p>
          <a:p>
            <a:pPr>
              <a:buNone/>
            </a:pPr>
            <a:r>
              <a:rPr lang="en-US" sz="4000" dirty="0" smtClean="0"/>
              <a:t>W – Weaknesses</a:t>
            </a:r>
          </a:p>
          <a:p>
            <a:pPr>
              <a:buNone/>
            </a:pPr>
            <a:r>
              <a:rPr lang="en-US" sz="4000" dirty="0" smtClean="0"/>
              <a:t>O – </a:t>
            </a:r>
            <a:r>
              <a:rPr lang="en-US" sz="4000" dirty="0" err="1" smtClean="0"/>
              <a:t>Opportunties</a:t>
            </a:r>
            <a:endParaRPr lang="en-US" sz="4000" dirty="0" smtClean="0"/>
          </a:p>
          <a:p>
            <a:pPr>
              <a:buNone/>
            </a:pPr>
            <a:r>
              <a:rPr lang="en-US" sz="4000" dirty="0" smtClean="0"/>
              <a:t>T - Threats</a:t>
            </a:r>
            <a:endParaRPr lang="en-US" sz="4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5544"/>
            <a:ext cx="10515600" cy="5411419"/>
          </a:xfrm>
        </p:spPr>
        <p:txBody>
          <a:bodyPr>
            <a:noAutofit/>
          </a:bodyPr>
          <a:lstStyle/>
          <a:p>
            <a:pPr algn="just">
              <a:buNone/>
            </a:pPr>
            <a:r>
              <a:rPr lang="en-US" sz="4000" dirty="0" smtClean="0"/>
              <a:t>SWOT – Analysis is a useful technique for understanding the strengths weaknesses, opportunities and threats facing and organization or individual firm. It helps to uncover the opportunities to exploit and by understanding ones weaknesses and strengths, one is better positioned to manage or eliminate threats</a:t>
            </a:r>
            <a:endParaRPr lang="en-US" sz="4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Week 8 : Ethics</a:t>
            </a:r>
            <a:endParaRPr lang="en-US" b="1" dirty="0"/>
          </a:p>
        </p:txBody>
      </p:sp>
      <p:sp>
        <p:nvSpPr>
          <p:cNvPr id="3" name="Content Placeholder 2"/>
          <p:cNvSpPr>
            <a:spLocks noGrp="1"/>
          </p:cNvSpPr>
          <p:nvPr>
            <p:ph idx="1"/>
          </p:nvPr>
        </p:nvSpPr>
        <p:spPr/>
        <p:txBody>
          <a:bodyPr>
            <a:normAutofit/>
          </a:bodyPr>
          <a:lstStyle/>
          <a:p>
            <a:pPr algn="just">
              <a:buNone/>
            </a:pPr>
            <a:r>
              <a:rPr lang="en-US" sz="4000" dirty="0" smtClean="0"/>
              <a:t>  Ethics refer to moral values that are sound. These include truthfulness, honesty, trustworthiness, respect for human life and welfare including the life and welfare of the future generation. It also captures sense of fair play, competence and transparency.</a:t>
            </a:r>
            <a:endParaRPr lang="en-US" sz="4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158"/>
            <a:ext cx="10515600" cy="5602805"/>
          </a:xfrm>
        </p:spPr>
        <p:txBody>
          <a:bodyPr>
            <a:normAutofit lnSpcReduction="10000"/>
          </a:bodyPr>
          <a:lstStyle/>
          <a:p>
            <a:pPr>
              <a:buNone/>
            </a:pPr>
            <a:r>
              <a:rPr lang="en-US" dirty="0" smtClean="0"/>
              <a:t>  </a:t>
            </a:r>
            <a:r>
              <a:rPr lang="en-US" sz="4000" dirty="0" smtClean="0"/>
              <a:t>All members are expected to  promote the codes of ethics so as to enhance  professional reputation. Members are held accountable by the codes for professional and ethical conducts. The codes promotes the body’s objectives,</a:t>
            </a:r>
          </a:p>
          <a:p>
            <a:pPr>
              <a:buNone/>
            </a:pPr>
            <a:r>
              <a:rPr lang="en-US" sz="4000" dirty="0" smtClean="0"/>
              <a:t>The key issues are:</a:t>
            </a:r>
          </a:p>
          <a:p>
            <a:pPr>
              <a:buNone/>
            </a:pPr>
            <a:r>
              <a:rPr lang="en-US" sz="4000" dirty="0" smtClean="0"/>
              <a:t>Confidentiality: Limiting access to information to authorized persons only. In the cause of working, some confidential information relating to client may not be divulge without client’s permission.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424"/>
            <a:ext cx="10515600" cy="5581540"/>
          </a:xfrm>
        </p:spPr>
        <p:txBody>
          <a:bodyPr/>
          <a:lstStyle/>
          <a:p>
            <a:pPr>
              <a:buNone/>
            </a:pPr>
            <a:r>
              <a:rPr lang="en-US" sz="4000" dirty="0" smtClean="0"/>
              <a:t>Independence: Un-beclouded or uninfluenced judgment either by emotion or personal preference</a:t>
            </a:r>
          </a:p>
          <a:p>
            <a:pPr>
              <a:buNone/>
            </a:pPr>
            <a:r>
              <a:rPr lang="en-US" sz="4000" dirty="0" smtClean="0"/>
              <a:t>Professional conduct: Highest demonstration of expertise and promotion of interest of profession and public.</a:t>
            </a:r>
          </a:p>
          <a:p>
            <a:pPr>
              <a:buNone/>
            </a:pPr>
            <a:r>
              <a:rPr lang="en-US" sz="4000" dirty="0" smtClean="0"/>
              <a:t>Risk Universe: threat identification, vulnerability determination, implementation of mitigation strategies and sanctions.</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423"/>
            <a:ext cx="10515600" cy="5581540"/>
          </a:xfrm>
        </p:spPr>
        <p:txBody>
          <a:bodyPr>
            <a:normAutofit lnSpcReduction="10000"/>
          </a:bodyPr>
          <a:lstStyle/>
          <a:p>
            <a:pPr>
              <a:buNone/>
            </a:pPr>
            <a:r>
              <a:rPr lang="en-US" dirty="0" smtClean="0"/>
              <a:t> </a:t>
            </a:r>
            <a:r>
              <a:rPr lang="en-US" sz="4000" dirty="0" smtClean="0"/>
              <a:t>Threats may come from internal and external sources . Examples include:</a:t>
            </a:r>
          </a:p>
          <a:p>
            <a:pPr>
              <a:buNone/>
            </a:pPr>
            <a:r>
              <a:rPr lang="en-US" sz="4000" dirty="0" smtClean="0"/>
              <a:t>  conflict of interest: </a:t>
            </a:r>
          </a:p>
          <a:p>
            <a:r>
              <a:rPr lang="en-US" sz="4000" dirty="0" smtClean="0"/>
              <a:t>Financial or other forms</a:t>
            </a:r>
          </a:p>
          <a:p>
            <a:r>
              <a:rPr lang="en-US" sz="4000" dirty="0" smtClean="0"/>
              <a:t>Promotion of client’s interest at the expense of independence</a:t>
            </a:r>
          </a:p>
          <a:p>
            <a:r>
              <a:rPr lang="en-US" sz="4000" dirty="0" smtClean="0"/>
              <a:t>Long term relationship with client leading to sympathy</a:t>
            </a:r>
          </a:p>
          <a:p>
            <a:pPr>
              <a:buNone/>
            </a:pPr>
            <a:r>
              <a:rPr lang="en-US" sz="4000" dirty="0" smtClean="0"/>
              <a:t>  Blackmail: intimidation and coercion</a:t>
            </a:r>
          </a:p>
          <a:p>
            <a:pP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8195"/>
            <a:ext cx="10515600" cy="5198768"/>
          </a:xfrm>
        </p:spPr>
        <p:txBody>
          <a:bodyPr/>
          <a:lstStyle/>
          <a:p>
            <a:pPr>
              <a:buNone/>
            </a:pPr>
            <a:endParaRPr lang="en-US" dirty="0" smtClean="0"/>
          </a:p>
          <a:p>
            <a:pPr algn="just">
              <a:buNone/>
            </a:pPr>
            <a:r>
              <a:rPr lang="en-US" dirty="0" smtClean="0"/>
              <a:t> </a:t>
            </a:r>
            <a:r>
              <a:rPr lang="en-US" sz="4000" dirty="0" smtClean="0"/>
              <a:t> In cases of conflict of interest; self admission or acceptance of conflict’s existence, disclosure to regulatory body and withdrawal from decision making process are the prescribed measures. If blackmail is established, making the matter public and legal action may be required.</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0484"/>
            <a:ext cx="10515600" cy="5496479"/>
          </a:xfrm>
        </p:spPr>
        <p:txBody>
          <a:bodyPr>
            <a:noAutofit/>
          </a:bodyPr>
          <a:lstStyle/>
          <a:p>
            <a:pPr>
              <a:buNone/>
            </a:pPr>
            <a:r>
              <a:rPr lang="en-US" sz="4000" dirty="0" smtClean="0"/>
              <a:t>Objectives of ethics</a:t>
            </a:r>
          </a:p>
          <a:p>
            <a:r>
              <a:rPr lang="en-US" sz="4000" dirty="0" smtClean="0"/>
              <a:t>To enables professionals uphold and advance the dignity of the profession</a:t>
            </a:r>
          </a:p>
          <a:p>
            <a:r>
              <a:rPr lang="en-US" sz="4000" dirty="0" smtClean="0"/>
              <a:t>To guide professionals in the path of honesty and devotion to service to his employer, client and public</a:t>
            </a:r>
          </a:p>
          <a:p>
            <a:r>
              <a:rPr lang="en-US" sz="4000" dirty="0" smtClean="0"/>
              <a:t>To increase professional competence as well as prestige of the profession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628"/>
            <a:ext cx="10515600" cy="5645335"/>
          </a:xfrm>
        </p:spPr>
        <p:txBody>
          <a:bodyPr>
            <a:normAutofit/>
          </a:bodyPr>
          <a:lstStyle/>
          <a:p>
            <a:r>
              <a:rPr lang="en-US" sz="4400" dirty="0" smtClean="0"/>
              <a:t>To remind professionals of the need to use their skills and knowledge for advancement of human welfare </a:t>
            </a:r>
          </a:p>
          <a:p>
            <a:r>
              <a:rPr lang="en-US" sz="4400" dirty="0" smtClean="0"/>
              <a:t>It serves as basis for disciplinary action against erring professionals</a:t>
            </a:r>
          </a:p>
          <a:p>
            <a:endParaRPr lang="en-US" sz="4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Week 9: Health and Safety Issues</a:t>
            </a:r>
            <a:endParaRPr lang="en-US" b="1" dirty="0"/>
          </a:p>
        </p:txBody>
      </p:sp>
      <p:sp>
        <p:nvSpPr>
          <p:cNvPr id="3" name="Content Placeholder 2"/>
          <p:cNvSpPr>
            <a:spLocks noGrp="1"/>
          </p:cNvSpPr>
          <p:nvPr>
            <p:ph idx="1"/>
          </p:nvPr>
        </p:nvSpPr>
        <p:spPr/>
        <p:txBody>
          <a:bodyPr>
            <a:noAutofit/>
          </a:bodyPr>
          <a:lstStyle/>
          <a:p>
            <a:r>
              <a:rPr lang="en-US" sz="4000" dirty="0" smtClean="0"/>
              <a:t>Health and Safety Management in Nigeria has its root in the Factory Acts )1958, 1987 and CAP 16, LFN 1990; CAP .F1 LFN 2004)</a:t>
            </a:r>
          </a:p>
          <a:p>
            <a:r>
              <a:rPr lang="en-US" sz="4000" dirty="0" smtClean="0"/>
              <a:t>It is inadequate  in terms of coverage, empowerment, independence and currency</a:t>
            </a:r>
          </a:p>
          <a:p>
            <a:r>
              <a:rPr lang="en-US" sz="4000" dirty="0" smtClean="0"/>
              <a:t>Health and Safety  regulations appears to be distributed across various legal documents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pPr algn="ctr"/>
            <a:r>
              <a:rPr lang="en-GB" b="1" dirty="0" smtClean="0"/>
              <a:t>Obligations</a:t>
            </a:r>
            <a:endParaRPr lang="en-GB" b="1" dirty="0"/>
          </a:p>
        </p:txBody>
      </p:sp>
      <p:sp>
        <p:nvSpPr>
          <p:cNvPr id="1048606" name="Content Placeholder 2"/>
          <p:cNvSpPr>
            <a:spLocks noGrp="1"/>
          </p:cNvSpPr>
          <p:nvPr>
            <p:ph idx="1"/>
          </p:nvPr>
        </p:nvSpPr>
        <p:spPr>
          <a:xfrm>
            <a:off x="838199" y="1825625"/>
            <a:ext cx="10834991" cy="4351338"/>
          </a:xfrm>
        </p:spPr>
        <p:txBody>
          <a:bodyPr>
            <a:noAutofit/>
          </a:bodyPr>
          <a:lstStyle/>
          <a:p>
            <a:r>
              <a:rPr lang="en-GB" sz="4000" dirty="0" smtClean="0"/>
              <a:t>Obligation is an act or cause of action to which a person is morally or legally bound.</a:t>
            </a:r>
          </a:p>
          <a:p>
            <a:r>
              <a:rPr lang="en-GB" sz="4000" dirty="0" smtClean="0"/>
              <a:t>It could be </a:t>
            </a:r>
            <a:r>
              <a:rPr lang="en-GB" sz="4000" dirty="0" err="1" smtClean="0"/>
              <a:t>delictual</a:t>
            </a:r>
            <a:r>
              <a:rPr lang="en-GB" sz="4000" dirty="0" smtClean="0"/>
              <a:t> or contractual</a:t>
            </a:r>
          </a:p>
          <a:p>
            <a:r>
              <a:rPr lang="en-GB" sz="4000" dirty="0" smtClean="0"/>
              <a:t>Contractual: relating to or agreed by contract</a:t>
            </a:r>
          </a:p>
          <a:p>
            <a:r>
              <a:rPr lang="en-GB" sz="4000" dirty="0" err="1" smtClean="0"/>
              <a:t>Delictual</a:t>
            </a:r>
            <a:r>
              <a:rPr lang="en-GB" sz="4000" dirty="0" smtClean="0"/>
              <a:t> arises because one is a member of the society. It does not owe its existence from the decisions of the parties concerned to create it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423"/>
            <a:ext cx="10515600" cy="5581540"/>
          </a:xfrm>
        </p:spPr>
        <p:txBody>
          <a:bodyPr/>
          <a:lstStyle/>
          <a:p>
            <a:pPr algn="just"/>
            <a:r>
              <a:rPr lang="en-US" sz="4400" dirty="0" smtClean="0"/>
              <a:t>In principle, the inspectorate division of the Ministry of </a:t>
            </a:r>
            <a:r>
              <a:rPr lang="en-US" sz="4400" dirty="0" err="1" smtClean="0"/>
              <a:t>Labour</a:t>
            </a:r>
            <a:r>
              <a:rPr lang="en-US" sz="4400" dirty="0" smtClean="0"/>
              <a:t> and Productivity is vested with the responsibility of health and safety management in Nigeria.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628"/>
            <a:ext cx="10515600" cy="5645335"/>
          </a:xfrm>
        </p:spPr>
        <p:txBody>
          <a:bodyPr>
            <a:normAutofit lnSpcReduction="10000"/>
          </a:bodyPr>
          <a:lstStyle/>
          <a:p>
            <a:pPr>
              <a:buNone/>
            </a:pPr>
            <a:r>
              <a:rPr lang="en-US" sz="4000" dirty="0" smtClean="0"/>
              <a:t>Duties of Health and Safety Office in Nigeria</a:t>
            </a:r>
          </a:p>
          <a:p>
            <a:r>
              <a:rPr lang="en-US" sz="4000" dirty="0" smtClean="0"/>
              <a:t>Identification of potential hazards to health and safety in workplace</a:t>
            </a:r>
          </a:p>
          <a:p>
            <a:r>
              <a:rPr lang="en-US" sz="4000" dirty="0" smtClean="0"/>
              <a:t>Prescription of suitable means for evaluation and control of hazards</a:t>
            </a:r>
          </a:p>
          <a:p>
            <a:r>
              <a:rPr lang="en-US" sz="4000" dirty="0" smtClean="0"/>
              <a:t>Investigation of all accidents and institution of correctives actions</a:t>
            </a:r>
          </a:p>
          <a:p>
            <a:r>
              <a:rPr lang="en-US" sz="4000" dirty="0" smtClean="0"/>
              <a:t>Provision of guidance for compliance</a:t>
            </a:r>
          </a:p>
          <a:p>
            <a:r>
              <a:rPr lang="en-US" sz="4000" dirty="0" smtClean="0"/>
              <a:t>Promotion of health and safety awareness</a:t>
            </a:r>
            <a:endParaRPr lang="en-US" sz="4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Week 10: Organizational Structure and Organizational Climate</a:t>
            </a:r>
            <a:endParaRPr lang="en-US" b="1" dirty="0"/>
          </a:p>
        </p:txBody>
      </p:sp>
      <p:sp>
        <p:nvSpPr>
          <p:cNvPr id="3" name="Content Placeholder 2"/>
          <p:cNvSpPr>
            <a:spLocks noGrp="1"/>
          </p:cNvSpPr>
          <p:nvPr>
            <p:ph idx="1"/>
          </p:nvPr>
        </p:nvSpPr>
        <p:spPr/>
        <p:txBody>
          <a:bodyPr/>
          <a:lstStyle/>
          <a:p>
            <a:pPr algn="just">
              <a:buNone/>
            </a:pPr>
            <a:r>
              <a:rPr lang="en-US" sz="4000" dirty="0" smtClean="0"/>
              <a:t>Organizational Structure: </a:t>
            </a:r>
          </a:p>
          <a:p>
            <a:pPr algn="just">
              <a:buNone/>
            </a:pPr>
            <a:r>
              <a:rPr lang="en-US" sz="4000" dirty="0" smtClean="0"/>
              <a:t>This shows/defines how activities such as allocation , coordination and supervision are directed towards achieving organizational goals/ aims. It defines the hierarchy and flow of authority within an Organization.</a:t>
            </a:r>
          </a:p>
          <a:p>
            <a:pPr algn="just">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4000" dirty="0" smtClean="0"/>
              <a:t>Organizational climate: Is defined as individual employee’s perception of the psychological impact of the work environment on his /her well being</a:t>
            </a:r>
            <a:endParaRPr lang="en-US" sz="4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of Organizational Structure</a:t>
            </a:r>
            <a:endParaRPr lang="en-US" b="1" dirty="0"/>
          </a:p>
        </p:txBody>
      </p:sp>
      <p:sp>
        <p:nvSpPr>
          <p:cNvPr id="3" name="Content Placeholder 2"/>
          <p:cNvSpPr>
            <a:spLocks noGrp="1"/>
          </p:cNvSpPr>
          <p:nvPr>
            <p:ph idx="1"/>
          </p:nvPr>
        </p:nvSpPr>
        <p:spPr/>
        <p:txBody>
          <a:bodyPr>
            <a:normAutofit/>
          </a:bodyPr>
          <a:lstStyle/>
          <a:p>
            <a:r>
              <a:rPr lang="en-US" sz="4000" dirty="0" smtClean="0"/>
              <a:t>Line Structure </a:t>
            </a:r>
          </a:p>
          <a:p>
            <a:r>
              <a:rPr lang="en-US" sz="4000" dirty="0" smtClean="0"/>
              <a:t>Functional Structure</a:t>
            </a:r>
          </a:p>
          <a:p>
            <a:r>
              <a:rPr lang="en-US" sz="4000" dirty="0" smtClean="0"/>
              <a:t>Staff Structure </a:t>
            </a:r>
          </a:p>
          <a:p>
            <a:r>
              <a:rPr lang="en-US" sz="4000" dirty="0" smtClean="0"/>
              <a:t>Project Based Structure</a:t>
            </a:r>
          </a:p>
          <a:p>
            <a:r>
              <a:rPr lang="en-US" sz="4000" dirty="0" smtClean="0"/>
              <a:t>Matrix Structure</a:t>
            </a:r>
          </a:p>
          <a:p>
            <a:r>
              <a:rPr lang="en-US" sz="4000" dirty="0" smtClean="0"/>
              <a:t>Administrative structure</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GB" sz="4000" dirty="0" smtClean="0"/>
              <a:t>Contractual does not recognize previously pre-existing obligations except those entered into by the parties.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2626</TotalTime>
  <Words>3563</Words>
  <Application>Microsoft Office PowerPoint</Application>
  <PresentationFormat>Custom</PresentationFormat>
  <Paragraphs>287</Paragraphs>
  <Slides>84</Slides>
  <Notes>0</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Slide 1</vt:lpstr>
      <vt:lpstr>OUTLINE</vt:lpstr>
      <vt:lpstr>TEXT BOOKS</vt:lpstr>
      <vt:lpstr>WEEKS 1, 2 &amp; 3: Law,  Legal definitions and specifications. Application of business law to engineering.  Law of contract and engineering. </vt:lpstr>
      <vt:lpstr>Slide 5</vt:lpstr>
      <vt:lpstr>Rights and Obligations </vt:lpstr>
      <vt:lpstr>Slide 7</vt:lpstr>
      <vt:lpstr>Obligations</vt:lpstr>
      <vt:lpstr>Slide 9</vt:lpstr>
      <vt:lpstr>Contract Laws</vt:lpstr>
      <vt:lpstr>Slide 11</vt:lpstr>
      <vt:lpstr>Classification of Contracts</vt:lpstr>
      <vt:lpstr> Classification of Contracts</vt:lpstr>
      <vt:lpstr>Elements of Contracts</vt:lpstr>
      <vt:lpstr>Slide 15</vt:lpstr>
      <vt:lpstr>Slide 16</vt:lpstr>
      <vt:lpstr>Slide 17</vt:lpstr>
      <vt:lpstr>Slide 18</vt:lpstr>
      <vt:lpstr>Reality of Consent</vt:lpstr>
      <vt:lpstr>Consideration</vt:lpstr>
      <vt:lpstr>Slide 21</vt:lpstr>
      <vt:lpstr>Discharging of Contracts</vt:lpstr>
      <vt:lpstr>Voidable Contract</vt:lpstr>
      <vt:lpstr>Slide 24</vt:lpstr>
      <vt:lpstr> Law of Tort</vt:lpstr>
      <vt:lpstr>Slide 26</vt:lpstr>
      <vt:lpstr>Slide 27</vt:lpstr>
      <vt:lpstr>Slide 28</vt:lpstr>
      <vt:lpstr>Slide 29</vt:lpstr>
      <vt:lpstr>Week 4: Industrial relations: Law of  unionism, terms and conditions of employment.</vt:lpstr>
      <vt:lpstr>Slide 31</vt:lpstr>
      <vt:lpstr>Slide 32</vt:lpstr>
      <vt:lpstr>Slide 33</vt:lpstr>
      <vt:lpstr>Slide 34</vt:lpstr>
      <vt:lpstr>Employer/Union Rights and Obligations</vt:lpstr>
      <vt:lpstr>Slide 36</vt:lpstr>
      <vt:lpstr>Slide 37</vt:lpstr>
      <vt:lpstr>Slide 38</vt:lpstr>
      <vt:lpstr>Slide 39</vt:lpstr>
      <vt:lpstr>Week 5:Technology Transfer</vt:lpstr>
      <vt:lpstr>Under developed</vt:lpstr>
      <vt:lpstr>Developing Countries</vt:lpstr>
      <vt:lpstr>Developed Countries</vt:lpstr>
      <vt:lpstr>Slide 44</vt:lpstr>
      <vt:lpstr>Technology Dependence</vt:lpstr>
      <vt:lpstr>Slide 46</vt:lpstr>
      <vt:lpstr>Appropriate Technology</vt:lpstr>
      <vt:lpstr>Process of Technology Transfer</vt:lpstr>
      <vt:lpstr>Slide 49</vt:lpstr>
      <vt:lpstr>Vertical Transfer</vt:lpstr>
      <vt:lpstr>Slide 51</vt:lpstr>
      <vt:lpstr>Development of new Engineering tools, machines and Systems</vt:lpstr>
      <vt:lpstr>Design Process</vt:lpstr>
      <vt:lpstr>Slide 54</vt:lpstr>
      <vt:lpstr>Slide 55</vt:lpstr>
      <vt:lpstr>Challenges of Indigenous Designs and Development of Machines and Systems</vt:lpstr>
      <vt:lpstr>Week 6: Intellectual Property Rights</vt:lpstr>
      <vt:lpstr>Slide 58</vt:lpstr>
      <vt:lpstr>Slide 59</vt:lpstr>
      <vt:lpstr>Slide 60</vt:lpstr>
      <vt:lpstr>Plagiarism</vt:lpstr>
      <vt:lpstr>Slide 62</vt:lpstr>
      <vt:lpstr>Challenges of Intellectual Property Rights in West Africa</vt:lpstr>
      <vt:lpstr>Slide 64</vt:lpstr>
      <vt:lpstr>Week 7: Project Management</vt:lpstr>
      <vt:lpstr>Slide 66</vt:lpstr>
      <vt:lpstr>Slide 67</vt:lpstr>
      <vt:lpstr>Slide 68</vt:lpstr>
      <vt:lpstr>Some Decision Making Tools</vt:lpstr>
      <vt:lpstr>SWOT</vt:lpstr>
      <vt:lpstr>Slide 71</vt:lpstr>
      <vt:lpstr>Week 8 : Ethics</vt:lpstr>
      <vt:lpstr>Slide 73</vt:lpstr>
      <vt:lpstr>Slide 74</vt:lpstr>
      <vt:lpstr>Slide 75</vt:lpstr>
      <vt:lpstr>Slide 76</vt:lpstr>
      <vt:lpstr>Slide 77</vt:lpstr>
      <vt:lpstr>Slide 78</vt:lpstr>
      <vt:lpstr>Week 9: Health and Safety Issues</vt:lpstr>
      <vt:lpstr>Slide 80</vt:lpstr>
      <vt:lpstr>Slide 81</vt:lpstr>
      <vt:lpstr>Week 10: Organizational Structure and Organizational Climate</vt:lpstr>
      <vt:lpstr>Slide 83</vt:lpstr>
      <vt:lpstr>Examples of Organizational Structure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513</dc:title>
  <dc:creator>pro_marketer04</dc:creator>
  <cp:lastModifiedBy>OKEDERE</cp:lastModifiedBy>
  <cp:revision>47</cp:revision>
  <dcterms:created xsi:type="dcterms:W3CDTF">2018-11-14T18:20:19Z</dcterms:created>
  <dcterms:modified xsi:type="dcterms:W3CDTF">2020-01-13T11:04:52Z</dcterms:modified>
</cp:coreProperties>
</file>