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3"/>
  </p:notesMasterIdLst>
  <p:sldIdLst>
    <p:sldId id="306" r:id="rId2"/>
    <p:sldId id="308" r:id="rId3"/>
    <p:sldId id="310" r:id="rId4"/>
    <p:sldId id="311" r:id="rId5"/>
    <p:sldId id="313" r:id="rId6"/>
    <p:sldId id="312" r:id="rId7"/>
    <p:sldId id="314" r:id="rId8"/>
    <p:sldId id="315" r:id="rId9"/>
    <p:sldId id="316" r:id="rId10"/>
    <p:sldId id="317" r:id="rId11"/>
    <p:sldId id="3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 Sontz" initials="MS" lastIdx="10" clrIdx="0"/>
  <p:cmAuthor id="1" name="Debashis Rana" initials="DR" lastIdx="13" clrIdx="1">
    <p:extLst>
      <p:ext uri="{19B8F6BF-5375-455C-9EA6-DF929625EA0E}">
        <p15:presenceInfo xmlns:p15="http://schemas.microsoft.com/office/powerpoint/2012/main" userId="Debashis Rana" providerId="None"/>
      </p:ext>
    </p:extLst>
  </p:cmAuthor>
  <p:cmAuthor id="2" name="David Pyle" initials="DP" lastIdx="5" clrIdx="2">
    <p:extLst>
      <p:ext uri="{19B8F6BF-5375-455C-9EA6-DF929625EA0E}">
        <p15:presenceInfo xmlns:p15="http://schemas.microsoft.com/office/powerpoint/2012/main" userId="c953d0fa72a0be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4" autoAdjust="0"/>
    <p:restoredTop sz="94511" autoAdjust="0"/>
  </p:normalViewPr>
  <p:slideViewPr>
    <p:cSldViewPr snapToGrid="0">
      <p:cViewPr varScale="1">
        <p:scale>
          <a:sx n="95" d="100"/>
          <a:sy n="95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5-14T11:28:27.094" idx="4">
    <p:pos x="10" y="10"/>
    <p:text>Split Acquired Datasets list on left.  Items to be explored and items already explored.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5-14T11:34:54.122" idx="5">
    <p:pos x="3674" y="1700"/>
    <p:text>Show complete recipe, break down into file oriented rules and data element rules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5-14T11:51:07.565" idx="7">
    <p:pos x="106" y="106"/>
    <p:text>elements should be a tree view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69AD7-610C-4750-B4C9-F089B39857B5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A25B9-514F-45E6-AABC-B5BC5C934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3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5631341" y="80737"/>
            <a:ext cx="6402410" cy="6400800"/>
          </a:xfrm>
          <a:custGeom>
            <a:avLst/>
            <a:gdLst>
              <a:gd name="connsiteX0" fmla="*/ 10663 w 1117007"/>
              <a:gd name="connsiteY0" fmla="*/ 687799 h 1111675"/>
              <a:gd name="connsiteX1" fmla="*/ 407881 w 1117007"/>
              <a:gd name="connsiteY1" fmla="*/ 1095680 h 1111675"/>
              <a:gd name="connsiteX2" fmla="*/ 773107 w 1117007"/>
              <a:gd name="connsiteY2" fmla="*/ 767776 h 1111675"/>
              <a:gd name="connsiteX3" fmla="*/ 1117007 w 1117007"/>
              <a:gd name="connsiteY3" fmla="*/ 1111675 h 1111675"/>
              <a:gd name="connsiteX4" fmla="*/ 1106344 w 1117007"/>
              <a:gd name="connsiteY4" fmla="*/ 7997 h 1111675"/>
              <a:gd name="connsiteX5" fmla="*/ 0 w 1117007"/>
              <a:gd name="connsiteY5" fmla="*/ 0 h 1111675"/>
              <a:gd name="connsiteX6" fmla="*/ 365226 w 1117007"/>
              <a:gd name="connsiteY6" fmla="*/ 362561 h 1111675"/>
              <a:gd name="connsiteX7" fmla="*/ 10663 w 1117007"/>
              <a:gd name="connsiteY7" fmla="*/ 687799 h 1111675"/>
              <a:gd name="connsiteX0" fmla="*/ 10663 w 1119642"/>
              <a:gd name="connsiteY0" fmla="*/ 687799 h 1111675"/>
              <a:gd name="connsiteX1" fmla="*/ 407881 w 1119642"/>
              <a:gd name="connsiteY1" fmla="*/ 1095680 h 1111675"/>
              <a:gd name="connsiteX2" fmla="*/ 773107 w 1119642"/>
              <a:gd name="connsiteY2" fmla="*/ 767776 h 1111675"/>
              <a:gd name="connsiteX3" fmla="*/ 1117007 w 1119642"/>
              <a:gd name="connsiteY3" fmla="*/ 1111675 h 1111675"/>
              <a:gd name="connsiteX4" fmla="*/ 1119642 w 1119642"/>
              <a:gd name="connsiteY4" fmla="*/ 778 h 1111675"/>
              <a:gd name="connsiteX5" fmla="*/ 0 w 1119642"/>
              <a:gd name="connsiteY5" fmla="*/ 0 h 1111675"/>
              <a:gd name="connsiteX6" fmla="*/ 365226 w 1119642"/>
              <a:gd name="connsiteY6" fmla="*/ 362561 h 1111675"/>
              <a:gd name="connsiteX7" fmla="*/ 10663 w 1119642"/>
              <a:gd name="connsiteY7" fmla="*/ 687799 h 1111675"/>
              <a:gd name="connsiteX0" fmla="*/ 10663 w 1117288"/>
              <a:gd name="connsiteY0" fmla="*/ 687799 h 1111675"/>
              <a:gd name="connsiteX1" fmla="*/ 407881 w 1117288"/>
              <a:gd name="connsiteY1" fmla="*/ 1095680 h 1111675"/>
              <a:gd name="connsiteX2" fmla="*/ 773107 w 1117288"/>
              <a:gd name="connsiteY2" fmla="*/ 767776 h 1111675"/>
              <a:gd name="connsiteX3" fmla="*/ 1117007 w 1117288"/>
              <a:gd name="connsiteY3" fmla="*/ 1111675 h 1111675"/>
              <a:gd name="connsiteX4" fmla="*/ 1117224 w 1117288"/>
              <a:gd name="connsiteY4" fmla="*/ 3184 h 1111675"/>
              <a:gd name="connsiteX5" fmla="*/ 0 w 1117288"/>
              <a:gd name="connsiteY5" fmla="*/ 0 h 1111675"/>
              <a:gd name="connsiteX6" fmla="*/ 365226 w 1117288"/>
              <a:gd name="connsiteY6" fmla="*/ 362561 h 1111675"/>
              <a:gd name="connsiteX7" fmla="*/ 10663 w 1117288"/>
              <a:gd name="connsiteY7" fmla="*/ 687799 h 1111675"/>
              <a:gd name="connsiteX0" fmla="*/ 10663 w 1117288"/>
              <a:gd name="connsiteY0" fmla="*/ 687799 h 1111675"/>
              <a:gd name="connsiteX1" fmla="*/ 407881 w 1117288"/>
              <a:gd name="connsiteY1" fmla="*/ 1095680 h 1111675"/>
              <a:gd name="connsiteX2" fmla="*/ 773107 w 1117288"/>
              <a:gd name="connsiteY2" fmla="*/ 767776 h 1111675"/>
              <a:gd name="connsiteX3" fmla="*/ 1117007 w 1117288"/>
              <a:gd name="connsiteY3" fmla="*/ 1111675 h 1111675"/>
              <a:gd name="connsiteX4" fmla="*/ 1117224 w 1117288"/>
              <a:gd name="connsiteY4" fmla="*/ 3184 h 1111675"/>
              <a:gd name="connsiteX5" fmla="*/ 0 w 1117288"/>
              <a:gd name="connsiteY5" fmla="*/ 0 h 1111675"/>
              <a:gd name="connsiteX6" fmla="*/ 365226 w 1117288"/>
              <a:gd name="connsiteY6" fmla="*/ 362561 h 1111675"/>
              <a:gd name="connsiteX7" fmla="*/ 10663 w 1117288"/>
              <a:gd name="connsiteY7" fmla="*/ 687799 h 111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7288" h="1111675">
                <a:moveTo>
                  <a:pt x="10663" y="687799"/>
                </a:moveTo>
                <a:lnTo>
                  <a:pt x="407881" y="1095680"/>
                </a:lnTo>
                <a:lnTo>
                  <a:pt x="773107" y="767776"/>
                </a:lnTo>
                <a:lnTo>
                  <a:pt x="1117007" y="1111675"/>
                </a:lnTo>
                <a:cubicBezTo>
                  <a:pt x="1117885" y="741376"/>
                  <a:pt x="1116346" y="373483"/>
                  <a:pt x="1117224" y="3184"/>
                </a:cubicBezTo>
                <a:lnTo>
                  <a:pt x="0" y="0"/>
                </a:lnTo>
                <a:lnTo>
                  <a:pt x="365226" y="362561"/>
                </a:lnTo>
                <a:lnTo>
                  <a:pt x="10663" y="687799"/>
                </a:lnTo>
                <a:close/>
              </a:path>
            </a:pathLst>
          </a:custGeom>
          <a:solidFill>
            <a:srgbClr val="E2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631341" y="80737"/>
            <a:ext cx="6402410" cy="6400800"/>
          </a:xfrm>
          <a:custGeom>
            <a:avLst/>
            <a:gdLst>
              <a:gd name="connsiteX0" fmla="*/ 10663 w 1117007"/>
              <a:gd name="connsiteY0" fmla="*/ 687799 h 1111675"/>
              <a:gd name="connsiteX1" fmla="*/ 407881 w 1117007"/>
              <a:gd name="connsiteY1" fmla="*/ 1095680 h 1111675"/>
              <a:gd name="connsiteX2" fmla="*/ 773107 w 1117007"/>
              <a:gd name="connsiteY2" fmla="*/ 767776 h 1111675"/>
              <a:gd name="connsiteX3" fmla="*/ 1117007 w 1117007"/>
              <a:gd name="connsiteY3" fmla="*/ 1111675 h 1111675"/>
              <a:gd name="connsiteX4" fmla="*/ 1106344 w 1117007"/>
              <a:gd name="connsiteY4" fmla="*/ 7997 h 1111675"/>
              <a:gd name="connsiteX5" fmla="*/ 0 w 1117007"/>
              <a:gd name="connsiteY5" fmla="*/ 0 h 1111675"/>
              <a:gd name="connsiteX6" fmla="*/ 365226 w 1117007"/>
              <a:gd name="connsiteY6" fmla="*/ 362561 h 1111675"/>
              <a:gd name="connsiteX7" fmla="*/ 10663 w 1117007"/>
              <a:gd name="connsiteY7" fmla="*/ 687799 h 1111675"/>
              <a:gd name="connsiteX0" fmla="*/ 10663 w 1119642"/>
              <a:gd name="connsiteY0" fmla="*/ 687799 h 1111675"/>
              <a:gd name="connsiteX1" fmla="*/ 407881 w 1119642"/>
              <a:gd name="connsiteY1" fmla="*/ 1095680 h 1111675"/>
              <a:gd name="connsiteX2" fmla="*/ 773107 w 1119642"/>
              <a:gd name="connsiteY2" fmla="*/ 767776 h 1111675"/>
              <a:gd name="connsiteX3" fmla="*/ 1117007 w 1119642"/>
              <a:gd name="connsiteY3" fmla="*/ 1111675 h 1111675"/>
              <a:gd name="connsiteX4" fmla="*/ 1119642 w 1119642"/>
              <a:gd name="connsiteY4" fmla="*/ 778 h 1111675"/>
              <a:gd name="connsiteX5" fmla="*/ 0 w 1119642"/>
              <a:gd name="connsiteY5" fmla="*/ 0 h 1111675"/>
              <a:gd name="connsiteX6" fmla="*/ 365226 w 1119642"/>
              <a:gd name="connsiteY6" fmla="*/ 362561 h 1111675"/>
              <a:gd name="connsiteX7" fmla="*/ 10663 w 1119642"/>
              <a:gd name="connsiteY7" fmla="*/ 687799 h 1111675"/>
              <a:gd name="connsiteX0" fmla="*/ 10663 w 1117288"/>
              <a:gd name="connsiteY0" fmla="*/ 687799 h 1111675"/>
              <a:gd name="connsiteX1" fmla="*/ 407881 w 1117288"/>
              <a:gd name="connsiteY1" fmla="*/ 1095680 h 1111675"/>
              <a:gd name="connsiteX2" fmla="*/ 773107 w 1117288"/>
              <a:gd name="connsiteY2" fmla="*/ 767776 h 1111675"/>
              <a:gd name="connsiteX3" fmla="*/ 1117007 w 1117288"/>
              <a:gd name="connsiteY3" fmla="*/ 1111675 h 1111675"/>
              <a:gd name="connsiteX4" fmla="*/ 1117224 w 1117288"/>
              <a:gd name="connsiteY4" fmla="*/ 3184 h 1111675"/>
              <a:gd name="connsiteX5" fmla="*/ 0 w 1117288"/>
              <a:gd name="connsiteY5" fmla="*/ 0 h 1111675"/>
              <a:gd name="connsiteX6" fmla="*/ 365226 w 1117288"/>
              <a:gd name="connsiteY6" fmla="*/ 362561 h 1111675"/>
              <a:gd name="connsiteX7" fmla="*/ 10663 w 1117288"/>
              <a:gd name="connsiteY7" fmla="*/ 687799 h 1111675"/>
              <a:gd name="connsiteX0" fmla="*/ 10663 w 1117288"/>
              <a:gd name="connsiteY0" fmla="*/ 687799 h 1111675"/>
              <a:gd name="connsiteX1" fmla="*/ 407881 w 1117288"/>
              <a:gd name="connsiteY1" fmla="*/ 1095680 h 1111675"/>
              <a:gd name="connsiteX2" fmla="*/ 773107 w 1117288"/>
              <a:gd name="connsiteY2" fmla="*/ 767776 h 1111675"/>
              <a:gd name="connsiteX3" fmla="*/ 1117007 w 1117288"/>
              <a:gd name="connsiteY3" fmla="*/ 1111675 h 1111675"/>
              <a:gd name="connsiteX4" fmla="*/ 1117224 w 1117288"/>
              <a:gd name="connsiteY4" fmla="*/ 3184 h 1111675"/>
              <a:gd name="connsiteX5" fmla="*/ 0 w 1117288"/>
              <a:gd name="connsiteY5" fmla="*/ 0 h 1111675"/>
              <a:gd name="connsiteX6" fmla="*/ 365226 w 1117288"/>
              <a:gd name="connsiteY6" fmla="*/ 362561 h 1111675"/>
              <a:gd name="connsiteX7" fmla="*/ 10663 w 1117288"/>
              <a:gd name="connsiteY7" fmla="*/ 687799 h 111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7288" h="1111675">
                <a:moveTo>
                  <a:pt x="10663" y="687799"/>
                </a:moveTo>
                <a:lnTo>
                  <a:pt x="407881" y="1095680"/>
                </a:lnTo>
                <a:lnTo>
                  <a:pt x="773107" y="767776"/>
                </a:lnTo>
                <a:lnTo>
                  <a:pt x="1117007" y="1111675"/>
                </a:lnTo>
                <a:cubicBezTo>
                  <a:pt x="1117885" y="741376"/>
                  <a:pt x="1116346" y="373483"/>
                  <a:pt x="1117224" y="3184"/>
                </a:cubicBezTo>
                <a:lnTo>
                  <a:pt x="0" y="0"/>
                </a:lnTo>
                <a:lnTo>
                  <a:pt x="365226" y="362561"/>
                </a:lnTo>
                <a:lnTo>
                  <a:pt x="10663" y="687799"/>
                </a:lnTo>
                <a:close/>
              </a:path>
            </a:pathLst>
          </a:custGeom>
          <a:solidFill>
            <a:srgbClr val="E2E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1436" y="1122363"/>
            <a:ext cx="10834255" cy="2985510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1436" y="4170218"/>
            <a:ext cx="10834255" cy="1614522"/>
          </a:xfrm>
        </p:spPr>
        <p:txBody>
          <a:bodyPr/>
          <a:lstStyle>
            <a:lvl1pPr marL="0" indent="0" algn="r">
              <a:buNone/>
              <a:defRPr sz="24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t="21976" r="4366" b="21755"/>
          <a:stretch/>
        </p:blipFill>
        <p:spPr>
          <a:xfrm>
            <a:off x="225137" y="5784740"/>
            <a:ext cx="3941618" cy="898718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650177"/>
            <a:ext cx="4114800" cy="1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 RCG. All Rights Reserved. Proprietary and Confidential.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650177"/>
            <a:ext cx="3332018" cy="1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8F2FD-20CC-4B40-858A-8166ABFA0D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0180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3547" y="1362527"/>
            <a:ext cx="5720380" cy="7172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ctr">
            <a:noAutofit/>
          </a:bodyPr>
          <a:lstStyle>
            <a:lvl1pPr marL="0" indent="0">
              <a:buNone/>
              <a:defRPr sz="2400" b="0" cap="all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546" y="2143563"/>
            <a:ext cx="5720380" cy="4343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362527"/>
            <a:ext cx="5766873" cy="71723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anchor="ctr">
            <a:noAutofit/>
          </a:bodyPr>
          <a:lstStyle>
            <a:lvl1pPr marL="0" indent="0">
              <a:buNone/>
              <a:defRPr sz="2400" b="0" cap="all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143563"/>
            <a:ext cx="5766873" cy="4343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0164" y="124691"/>
            <a:ext cx="11672454" cy="7897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277091" y="893670"/>
            <a:ext cx="11665527" cy="360218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14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164" y="1323109"/>
            <a:ext cx="5749636" cy="511925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23109"/>
            <a:ext cx="5770418" cy="511925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2FD-20CC-4B40-858A-8166ABFA0D50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0164" y="124691"/>
            <a:ext cx="11672454" cy="7897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277091" y="893670"/>
            <a:ext cx="11665527" cy="360218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910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7090" y="1362527"/>
            <a:ext cx="3840480" cy="5104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8065" y="1362527"/>
            <a:ext cx="3840480" cy="51042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8099040" y="1362527"/>
            <a:ext cx="3840480" cy="5104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70164" y="124691"/>
            <a:ext cx="11672454" cy="7897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277091" y="893670"/>
            <a:ext cx="11665527" cy="360218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851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our Content,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286184" y="1288523"/>
            <a:ext cx="2880360" cy="5188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3209038" y="1288523"/>
            <a:ext cx="2880360" cy="5188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6131892" y="1288524"/>
            <a:ext cx="2880360" cy="51884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9054747" y="1288524"/>
            <a:ext cx="2880360" cy="5188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70164" y="124691"/>
            <a:ext cx="11672454" cy="7897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277091" y="893670"/>
            <a:ext cx="11665527" cy="360218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6691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t 4 Content,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6152" y="1316182"/>
            <a:ext cx="5762322" cy="25497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3709" y="1316182"/>
            <a:ext cx="5818908" cy="2549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286152" y="3894001"/>
            <a:ext cx="5762322" cy="2589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6123709" y="3894001"/>
            <a:ext cx="5818908" cy="2589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70164" y="124691"/>
            <a:ext cx="11672454" cy="7897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277091" y="893670"/>
            <a:ext cx="11665527" cy="360218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89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2FD-20CC-4B40-858A-8166ABFA0D5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815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2FD-20CC-4B40-858A-8166ABFA0D5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70164" y="124691"/>
            <a:ext cx="11672454" cy="7897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3"/>
          </p:nvPr>
        </p:nvSpPr>
        <p:spPr>
          <a:xfrm>
            <a:off x="277091" y="893670"/>
            <a:ext cx="11665527" cy="360218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274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2FD-20CC-4B40-858A-8166ABFA0D50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7989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creen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" t="20650" r="74274" b="23203"/>
          <a:stretch/>
        </p:blipFill>
        <p:spPr>
          <a:xfrm>
            <a:off x="91440" y="45720"/>
            <a:ext cx="361130" cy="365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5720"/>
            <a:ext cx="1280160" cy="365760"/>
          </a:xfrm>
          <a:prstGeom prst="rect">
            <a:avLst/>
          </a:prstGeom>
          <a:noFill/>
        </p:spPr>
        <p:txBody>
          <a:bodyPr wrap="none" lIns="0" rtlCol="0" anchor="t">
            <a:noAutofit/>
          </a:bodyPr>
          <a:lstStyle/>
          <a:p>
            <a:pPr>
              <a:lnSpc>
                <a:spcPct val="80000"/>
              </a:lnSpc>
            </a:pPr>
            <a:r>
              <a:rPr lang="en-US" sz="1400" b="0" spc="-10" dirty="0">
                <a:solidFill>
                  <a:schemeClr val="tx2"/>
                </a:solidFill>
                <a:latin typeface="+mj-lt"/>
              </a:rPr>
              <a:t>RCG</a:t>
            </a:r>
          </a:p>
          <a:p>
            <a:pPr>
              <a:lnSpc>
                <a:spcPct val="80000"/>
              </a:lnSpc>
            </a:pPr>
            <a:r>
              <a:rPr lang="en-US" sz="1200" b="0" spc="-10" dirty="0">
                <a:solidFill>
                  <a:srgbClr val="84A2C4"/>
                </a:solidFill>
                <a:latin typeface="+mj-lt"/>
              </a:rPr>
              <a:t>Global Services</a:t>
            </a:r>
            <a:r>
              <a:rPr lang="en-US" sz="1100" b="0" spc="-10" baseline="30000" dirty="0">
                <a:solidFill>
                  <a:srgbClr val="84A2C4"/>
                </a:solidFill>
                <a:latin typeface="+mj-lt"/>
              </a:rPr>
              <a:t>®</a:t>
            </a:r>
            <a:endParaRPr lang="en-US" sz="1200" b="0" spc="-10" baseline="30000" dirty="0">
              <a:solidFill>
                <a:srgbClr val="84A2C4"/>
              </a:solidFill>
              <a:latin typeface="+mj-lt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0" y="6629400"/>
            <a:ext cx="12188952" cy="2286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+mj-lt"/>
              </a:rPr>
              <a:t>© 2018 RCG Global Services. All Rights Reserved. Proprietary and Confidential.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9445752" y="0"/>
            <a:ext cx="2743200" cy="4572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400" b="1" dirty="0" err="1">
                <a:latin typeface="+mj-lt"/>
              </a:rPr>
              <a:t>RCG|</a:t>
            </a:r>
            <a:r>
              <a:rPr lang="en-US" sz="1400" b="1" dirty="0" err="1">
                <a:solidFill>
                  <a:srgbClr val="FF0000"/>
                </a:solidFill>
                <a:latin typeface="+mj-lt"/>
              </a:rPr>
              <a:t>enable</a:t>
            </a:r>
            <a:r>
              <a:rPr lang="en-US" sz="1400" b="1" dirty="0">
                <a:latin typeface="+mj-lt"/>
              </a:rPr>
              <a:t>™ Data</a:t>
            </a:r>
          </a:p>
          <a:p>
            <a:pPr algn="r"/>
            <a:r>
              <a:rPr lang="en-US" sz="1400" b="0" i="1" dirty="0">
                <a:latin typeface="+mj-lt"/>
              </a:rPr>
              <a:t>Visualized Data Management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457200"/>
            <a:ext cx="12188952" cy="6858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4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6937" y="0"/>
            <a:ext cx="4883738" cy="6857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2" y="235527"/>
            <a:ext cx="4494934" cy="1821873"/>
          </a:xfrm>
        </p:spPr>
        <p:txBody>
          <a:bodyPr anchor="b"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235527"/>
            <a:ext cx="6989618" cy="6248399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092" y="2105892"/>
            <a:ext cx="4494934" cy="4378034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0" y="6532419"/>
            <a:ext cx="3733800" cy="203478"/>
          </a:xfrm>
        </p:spPr>
        <p:txBody>
          <a:bodyPr/>
          <a:lstStyle/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2FD-20CC-4B40-858A-8166ABFA0D50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32923" y="6491785"/>
            <a:ext cx="1654446" cy="413736"/>
            <a:chOff x="332923" y="6491785"/>
            <a:chExt cx="1654446" cy="413736"/>
          </a:xfrm>
        </p:grpSpPr>
        <p:grpSp>
          <p:nvGrpSpPr>
            <p:cNvPr id="11" name="Group 10"/>
            <p:cNvGrpSpPr/>
            <p:nvPr/>
          </p:nvGrpSpPr>
          <p:grpSpPr>
            <a:xfrm>
              <a:off x="332923" y="6491785"/>
              <a:ext cx="1654446" cy="413736"/>
              <a:chOff x="582304" y="6491785"/>
              <a:chExt cx="1654446" cy="413736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10" t="20650" r="74274" b="23203"/>
              <a:stretch/>
            </p:blipFill>
            <p:spPr>
              <a:xfrm>
                <a:off x="582304" y="6491785"/>
                <a:ext cx="354842" cy="359391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855474" y="6493100"/>
                <a:ext cx="1381276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RCG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2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Global Services</a:t>
                </a:r>
                <a:r>
                  <a:rPr lang="en-US" sz="1100" b="0" spc="-10" baseline="30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®</a:t>
                </a:r>
                <a:endParaRPr lang="en-US" sz="1200" b="0" spc="-10" baseline="30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32923" y="6514406"/>
              <a:ext cx="336450" cy="328029"/>
              <a:chOff x="332923" y="6514406"/>
              <a:chExt cx="336450" cy="328029"/>
            </a:xfrm>
          </p:grpSpPr>
          <p:sp>
            <p:nvSpPr>
              <p:cNvPr id="14" name="Right Triangle 13"/>
              <p:cNvSpPr/>
              <p:nvPr/>
            </p:nvSpPr>
            <p:spPr>
              <a:xfrm rot="10800000">
                <a:off x="332923" y="6514406"/>
                <a:ext cx="336450" cy="328029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19038535">
                <a:off x="369345" y="6619869"/>
                <a:ext cx="201438" cy="1828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r="6772" b="18736"/>
            <a:stretch/>
          </p:blipFill>
          <p:spPr>
            <a:xfrm>
              <a:off x="451348" y="6523528"/>
              <a:ext cx="192242" cy="212368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-6937" y="0"/>
            <a:ext cx="4883738" cy="6857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2923" y="6491785"/>
            <a:ext cx="1654446" cy="413736"/>
            <a:chOff x="332923" y="6491785"/>
            <a:chExt cx="1654446" cy="413736"/>
          </a:xfrm>
        </p:grpSpPr>
        <p:grpSp>
          <p:nvGrpSpPr>
            <p:cNvPr id="20" name="Group 19"/>
            <p:cNvGrpSpPr/>
            <p:nvPr/>
          </p:nvGrpSpPr>
          <p:grpSpPr>
            <a:xfrm>
              <a:off x="332923" y="6491785"/>
              <a:ext cx="1654446" cy="413736"/>
              <a:chOff x="582304" y="6491785"/>
              <a:chExt cx="1654446" cy="413736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10" t="20650" r="74274" b="23203"/>
              <a:stretch/>
            </p:blipFill>
            <p:spPr>
              <a:xfrm>
                <a:off x="582304" y="6491785"/>
                <a:ext cx="354842" cy="359391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855474" y="6493100"/>
                <a:ext cx="1381276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RCG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2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Global Services</a:t>
                </a:r>
                <a:r>
                  <a:rPr lang="en-US" sz="1100" b="0" spc="-10" baseline="30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®</a:t>
                </a:r>
                <a:endParaRPr lang="en-US" sz="1200" b="0" spc="-10" baseline="30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2923" y="6514406"/>
              <a:ext cx="336450" cy="328029"/>
              <a:chOff x="332923" y="6514406"/>
              <a:chExt cx="336450" cy="328029"/>
            </a:xfrm>
          </p:grpSpPr>
          <p:sp>
            <p:nvSpPr>
              <p:cNvPr id="23" name="Right Triangle 22"/>
              <p:cNvSpPr/>
              <p:nvPr/>
            </p:nvSpPr>
            <p:spPr>
              <a:xfrm rot="10800000">
                <a:off x="332923" y="6514406"/>
                <a:ext cx="336450" cy="328029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9038535">
                <a:off x="369345" y="6619869"/>
                <a:ext cx="201438" cy="1828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r="6772" b="18736"/>
            <a:stretch/>
          </p:blipFill>
          <p:spPr>
            <a:xfrm>
              <a:off x="451348" y="6523528"/>
              <a:ext cx="192242" cy="212368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/>
        </p:nvSpPr>
        <p:spPr>
          <a:xfrm>
            <a:off x="-6937" y="0"/>
            <a:ext cx="4883738" cy="6857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32923" y="6491785"/>
            <a:ext cx="1654446" cy="413736"/>
            <a:chOff x="332923" y="6491785"/>
            <a:chExt cx="1654446" cy="413736"/>
          </a:xfrm>
        </p:grpSpPr>
        <p:grpSp>
          <p:nvGrpSpPr>
            <p:cNvPr id="29" name="Group 28"/>
            <p:cNvGrpSpPr/>
            <p:nvPr/>
          </p:nvGrpSpPr>
          <p:grpSpPr>
            <a:xfrm>
              <a:off x="332923" y="6491785"/>
              <a:ext cx="1654446" cy="413736"/>
              <a:chOff x="582304" y="6491785"/>
              <a:chExt cx="1654446" cy="413736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10" t="20650" r="74274" b="23203"/>
              <a:stretch/>
            </p:blipFill>
            <p:spPr>
              <a:xfrm>
                <a:off x="582304" y="6491785"/>
                <a:ext cx="354842" cy="359391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855474" y="6493100"/>
                <a:ext cx="1381276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RCG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2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Global Services</a:t>
                </a:r>
                <a:r>
                  <a:rPr lang="en-US" sz="1100" b="0" spc="-10" baseline="30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®</a:t>
                </a:r>
                <a:endParaRPr lang="en-US" sz="1200" b="0" spc="-10" baseline="30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2923" y="6514406"/>
              <a:ext cx="336450" cy="328029"/>
              <a:chOff x="332923" y="6514406"/>
              <a:chExt cx="336450" cy="328029"/>
            </a:xfrm>
          </p:grpSpPr>
          <p:sp>
            <p:nvSpPr>
              <p:cNvPr id="32" name="Right Triangle 31"/>
              <p:cNvSpPr/>
              <p:nvPr/>
            </p:nvSpPr>
            <p:spPr>
              <a:xfrm rot="10800000">
                <a:off x="332923" y="6514406"/>
                <a:ext cx="336450" cy="328029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9038535">
                <a:off x="369345" y="6619869"/>
                <a:ext cx="201438" cy="1828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r="6772" b="18736"/>
            <a:stretch/>
          </p:blipFill>
          <p:spPr>
            <a:xfrm>
              <a:off x="451348" y="6523528"/>
              <a:ext cx="192242" cy="212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05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2382983"/>
            <a:ext cx="12192000" cy="3124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2382983"/>
            <a:ext cx="12192000" cy="3124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1" y="2646218"/>
            <a:ext cx="11665527" cy="191625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091" y="4589463"/>
            <a:ext cx="11665527" cy="720689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2FD-20CC-4B40-858A-8166ABFA0D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t="21976" r="4366" b="21755"/>
          <a:stretch/>
        </p:blipFill>
        <p:spPr>
          <a:xfrm>
            <a:off x="225137" y="5784740"/>
            <a:ext cx="3941618" cy="8987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t="21976" r="4366" b="21755"/>
          <a:stretch/>
        </p:blipFill>
        <p:spPr>
          <a:xfrm>
            <a:off x="225137" y="5784740"/>
            <a:ext cx="3941618" cy="8987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" y="2382983"/>
            <a:ext cx="12192000" cy="3124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t="21976" r="4366" b="21755"/>
          <a:stretch/>
        </p:blipFill>
        <p:spPr>
          <a:xfrm>
            <a:off x="225137" y="5784740"/>
            <a:ext cx="3941618" cy="89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25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90655" y="0"/>
            <a:ext cx="7301345" cy="6857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2" y="228601"/>
            <a:ext cx="4494934" cy="18287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1"/>
            <a:ext cx="6759430" cy="62553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092" y="2057399"/>
            <a:ext cx="4494934" cy="4426527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75015" y="6532418"/>
            <a:ext cx="4114800" cy="189057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1068F2FD-20CC-4B40-858A-8166ABFA0D5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4890655" y="0"/>
            <a:ext cx="7301345" cy="6857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890655" y="0"/>
            <a:ext cx="7301345" cy="6857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09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5300" y="0"/>
            <a:ext cx="4913303" cy="6857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2" y="228601"/>
            <a:ext cx="4494934" cy="1828799"/>
          </a:xfrm>
        </p:spPr>
        <p:txBody>
          <a:bodyPr anchor="b"/>
          <a:lstStyle>
            <a:lvl1pPr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28601"/>
            <a:ext cx="6759430" cy="62553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092" y="2057399"/>
            <a:ext cx="4494934" cy="4426527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95802" y="6532418"/>
            <a:ext cx="4114800" cy="189057"/>
          </a:xfrm>
        </p:spPr>
        <p:txBody>
          <a:bodyPr/>
          <a:lstStyle/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2FD-20CC-4B40-858A-8166ABFA0D50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32923" y="6491785"/>
            <a:ext cx="1654446" cy="413736"/>
            <a:chOff x="332923" y="6491785"/>
            <a:chExt cx="1654446" cy="413736"/>
          </a:xfrm>
        </p:grpSpPr>
        <p:grpSp>
          <p:nvGrpSpPr>
            <p:cNvPr id="11" name="Group 10"/>
            <p:cNvGrpSpPr/>
            <p:nvPr/>
          </p:nvGrpSpPr>
          <p:grpSpPr>
            <a:xfrm>
              <a:off x="332923" y="6491785"/>
              <a:ext cx="1654446" cy="413736"/>
              <a:chOff x="582304" y="6491785"/>
              <a:chExt cx="1654446" cy="413736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10" t="20650" r="74274" b="23203"/>
              <a:stretch/>
            </p:blipFill>
            <p:spPr>
              <a:xfrm>
                <a:off x="582304" y="6491785"/>
                <a:ext cx="354842" cy="359391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855474" y="6493100"/>
                <a:ext cx="1381276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RCG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2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Global Services</a:t>
                </a:r>
                <a:r>
                  <a:rPr lang="en-US" sz="1100" b="0" spc="-10" baseline="30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®</a:t>
                </a:r>
                <a:endParaRPr lang="en-US" sz="1200" b="0" spc="-10" baseline="30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32923" y="6514406"/>
              <a:ext cx="336450" cy="328029"/>
              <a:chOff x="332923" y="6514406"/>
              <a:chExt cx="336450" cy="328029"/>
            </a:xfrm>
          </p:grpSpPr>
          <p:sp>
            <p:nvSpPr>
              <p:cNvPr id="14" name="Right Triangle 13"/>
              <p:cNvSpPr/>
              <p:nvPr/>
            </p:nvSpPr>
            <p:spPr>
              <a:xfrm rot="10800000">
                <a:off x="332923" y="6514406"/>
                <a:ext cx="336450" cy="328029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19038535">
                <a:off x="369345" y="6619869"/>
                <a:ext cx="201438" cy="1828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r="6772" b="18736"/>
            <a:stretch/>
          </p:blipFill>
          <p:spPr>
            <a:xfrm>
              <a:off x="451348" y="6523528"/>
              <a:ext cx="192242" cy="212368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-15300" y="0"/>
            <a:ext cx="4913303" cy="6857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2923" y="6491785"/>
            <a:ext cx="1654446" cy="413736"/>
            <a:chOff x="332923" y="6491785"/>
            <a:chExt cx="1654446" cy="413736"/>
          </a:xfrm>
        </p:grpSpPr>
        <p:grpSp>
          <p:nvGrpSpPr>
            <p:cNvPr id="20" name="Group 19"/>
            <p:cNvGrpSpPr/>
            <p:nvPr/>
          </p:nvGrpSpPr>
          <p:grpSpPr>
            <a:xfrm>
              <a:off x="332923" y="6491785"/>
              <a:ext cx="1654446" cy="413736"/>
              <a:chOff x="582304" y="6491785"/>
              <a:chExt cx="1654446" cy="413736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10" t="20650" r="74274" b="23203"/>
              <a:stretch/>
            </p:blipFill>
            <p:spPr>
              <a:xfrm>
                <a:off x="582304" y="6491785"/>
                <a:ext cx="354842" cy="359391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855474" y="6493100"/>
                <a:ext cx="1381276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RCG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2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Global Services</a:t>
                </a:r>
                <a:r>
                  <a:rPr lang="en-US" sz="1100" b="0" spc="-10" baseline="30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®</a:t>
                </a:r>
                <a:endParaRPr lang="en-US" sz="1200" b="0" spc="-10" baseline="30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332923" y="6514406"/>
              <a:ext cx="336450" cy="328029"/>
              <a:chOff x="332923" y="6514406"/>
              <a:chExt cx="336450" cy="328029"/>
            </a:xfrm>
          </p:grpSpPr>
          <p:sp>
            <p:nvSpPr>
              <p:cNvPr id="23" name="Right Triangle 22"/>
              <p:cNvSpPr/>
              <p:nvPr/>
            </p:nvSpPr>
            <p:spPr>
              <a:xfrm rot="10800000">
                <a:off x="332923" y="6514406"/>
                <a:ext cx="336450" cy="328029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9038535">
                <a:off x="369345" y="6619869"/>
                <a:ext cx="201438" cy="1828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r="6772" b="18736"/>
            <a:stretch/>
          </p:blipFill>
          <p:spPr>
            <a:xfrm>
              <a:off x="451348" y="6523528"/>
              <a:ext cx="192242" cy="212368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/>
        </p:nvSpPr>
        <p:spPr>
          <a:xfrm>
            <a:off x="-15300" y="0"/>
            <a:ext cx="4913303" cy="6857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32923" y="6491785"/>
            <a:ext cx="1654446" cy="413736"/>
            <a:chOff x="332923" y="6491785"/>
            <a:chExt cx="1654446" cy="413736"/>
          </a:xfrm>
        </p:grpSpPr>
        <p:grpSp>
          <p:nvGrpSpPr>
            <p:cNvPr id="29" name="Group 28"/>
            <p:cNvGrpSpPr/>
            <p:nvPr/>
          </p:nvGrpSpPr>
          <p:grpSpPr>
            <a:xfrm>
              <a:off x="332923" y="6491785"/>
              <a:ext cx="1654446" cy="413736"/>
              <a:chOff x="582304" y="6491785"/>
              <a:chExt cx="1654446" cy="413736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10" t="20650" r="74274" b="23203"/>
              <a:stretch/>
            </p:blipFill>
            <p:spPr>
              <a:xfrm>
                <a:off x="582304" y="6491785"/>
                <a:ext cx="354842" cy="359391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855474" y="6493100"/>
                <a:ext cx="1381276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RCG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2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Global Services</a:t>
                </a:r>
                <a:r>
                  <a:rPr lang="en-US" sz="1100" b="0" spc="-10" baseline="30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®</a:t>
                </a:r>
                <a:endParaRPr lang="en-US" sz="1200" b="0" spc="-10" baseline="30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332923" y="6514406"/>
              <a:ext cx="336450" cy="328029"/>
              <a:chOff x="332923" y="6514406"/>
              <a:chExt cx="336450" cy="328029"/>
            </a:xfrm>
          </p:grpSpPr>
          <p:sp>
            <p:nvSpPr>
              <p:cNvPr id="32" name="Right Triangle 31"/>
              <p:cNvSpPr/>
              <p:nvPr/>
            </p:nvSpPr>
            <p:spPr>
              <a:xfrm rot="10800000">
                <a:off x="332923" y="6514406"/>
                <a:ext cx="336450" cy="328029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9038535">
                <a:off x="369345" y="6619869"/>
                <a:ext cx="201438" cy="1828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r="6772" b="18736"/>
            <a:stretch/>
          </p:blipFill>
          <p:spPr>
            <a:xfrm>
              <a:off x="451348" y="6523528"/>
              <a:ext cx="192242" cy="212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5914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157" y="221610"/>
            <a:ext cx="5437546" cy="1463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73152" tIns="27432" rIns="27432" bIns="27432" anchor="ctr"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1"/>
          </p:nvPr>
        </p:nvSpPr>
        <p:spPr>
          <a:xfrm>
            <a:off x="604274" y="1737997"/>
            <a:ext cx="5473797" cy="2468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73152" tIns="27432" rIns="27432" bIns="27432" anchor="ctr">
            <a:norm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6140157" y="4276085"/>
            <a:ext cx="5437546" cy="21214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27432" tIns="27432" rIns="27432" bIns="27432" anchor="ctr">
            <a:normAutofit/>
          </a:bodyPr>
          <a:lstStyle>
            <a:lvl1pPr marL="55563" indent="0">
              <a:buNone/>
              <a:defRPr sz="2400"/>
            </a:lvl1pPr>
            <a:lvl2pPr marL="512763" indent="-228600"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5837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cap="all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2018 RCG. All Rights Reserved. Proprietary and Confidential.</a:t>
            </a:r>
            <a:endParaRPr lang="en-US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3890" y="65583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6" hasCustomPrompt="1"/>
          </p:nvPr>
        </p:nvSpPr>
        <p:spPr>
          <a:xfrm>
            <a:off x="612533" y="4276085"/>
            <a:ext cx="3276275" cy="2121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2000" i="1">
                <a:latin typeface="+mj-lt"/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6138929" y="1737997"/>
            <a:ext cx="3566006" cy="2468880"/>
          </a:xfrm>
          <a:prstGeom prst="rect">
            <a:avLst/>
          </a:prstGeom>
          <a:ln w="57150">
            <a:solidFill>
              <a:schemeClr val="accent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latin typeface="+mj-lt"/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953779" y="4291297"/>
            <a:ext cx="2121408" cy="212140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604274" y="221610"/>
            <a:ext cx="5473700" cy="146304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>
                <a:latin typeface="+mj-lt"/>
              </a:defRPr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7882" y="138314"/>
            <a:ext cx="11103429" cy="634322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/>
          </p:nvPr>
        </p:nvSpPr>
        <p:spPr>
          <a:xfrm>
            <a:off x="9774303" y="1738313"/>
            <a:ext cx="1803400" cy="2468562"/>
          </a:xfrm>
          <a:prstGeom prst="rect">
            <a:avLst/>
          </a:prstGeom>
          <a:solidFill>
            <a:schemeClr val="accent1"/>
          </a:solidFill>
        </p:spPr>
        <p:txBody>
          <a:bodyPr lIns="27432" tIns="27432" rIns="27432" bIns="27432" anchor="ctr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0" indent="0" algn="ctr">
              <a:buNone/>
              <a:defRPr sz="1800" i="1">
                <a:solidFill>
                  <a:schemeClr val="bg1"/>
                </a:solidFill>
              </a:defRPr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9970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1008" y="1430215"/>
            <a:ext cx="8260338" cy="381485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i="1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2" descr="Image result for quotation marks 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260" y="4628845"/>
            <a:ext cx="166283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quotation marks 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95423" y="1109589"/>
            <a:ext cx="166283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554481" y="5541263"/>
            <a:ext cx="3574933" cy="6524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610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64" y="969818"/>
            <a:ext cx="11672454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2FD-20CC-4B40-858A-8166ABFA0D5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62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64" y="1323109"/>
            <a:ext cx="11672454" cy="52093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2FD-20CC-4B40-858A-8166ABFA0D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277091" y="893670"/>
            <a:ext cx="11665527" cy="360218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888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gradFill flip="none" rotWithShape="1">
          <a:gsLst>
            <a:gs pos="50000">
              <a:srgbClr val="2771A9"/>
            </a:gs>
            <a:gs pos="0">
              <a:srgbClr val="5281AF">
                <a:lumMod val="98000"/>
                <a:lumOff val="2000"/>
              </a:srgbClr>
            </a:gs>
            <a:gs pos="100000">
              <a:srgbClr val="1C649B">
                <a:lumMod val="99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64" y="975799"/>
            <a:ext cx="11672454" cy="5556619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068F2FD-20CC-4B40-858A-8166ABFA0D5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32923" y="6491785"/>
            <a:ext cx="1654446" cy="413736"/>
            <a:chOff x="332923" y="6491785"/>
            <a:chExt cx="1654446" cy="413736"/>
          </a:xfrm>
        </p:grpSpPr>
        <p:grpSp>
          <p:nvGrpSpPr>
            <p:cNvPr id="7" name="Group 6"/>
            <p:cNvGrpSpPr/>
            <p:nvPr/>
          </p:nvGrpSpPr>
          <p:grpSpPr>
            <a:xfrm>
              <a:off x="332923" y="6491785"/>
              <a:ext cx="1654446" cy="413736"/>
              <a:chOff x="582304" y="6491785"/>
              <a:chExt cx="1654446" cy="41373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10" t="20650" r="74274" b="23203"/>
              <a:stretch/>
            </p:blipFill>
            <p:spPr>
              <a:xfrm>
                <a:off x="582304" y="6491785"/>
                <a:ext cx="354842" cy="359391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855474" y="6493100"/>
                <a:ext cx="1381276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RCG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2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Global Services</a:t>
                </a:r>
                <a:r>
                  <a:rPr lang="en-US" sz="1100" b="0" spc="-10" baseline="30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®</a:t>
                </a:r>
                <a:endParaRPr lang="en-US" sz="1200" b="0" spc="-10" baseline="30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32923" y="6514406"/>
              <a:ext cx="336450" cy="328029"/>
              <a:chOff x="332923" y="6514406"/>
              <a:chExt cx="336450" cy="328029"/>
            </a:xfrm>
          </p:grpSpPr>
          <p:sp>
            <p:nvSpPr>
              <p:cNvPr id="10" name="Right Triangle 9"/>
              <p:cNvSpPr/>
              <p:nvPr/>
            </p:nvSpPr>
            <p:spPr>
              <a:xfrm rot="10800000">
                <a:off x="332923" y="6514406"/>
                <a:ext cx="336450" cy="328029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19038535">
                <a:off x="369345" y="6619869"/>
                <a:ext cx="201438" cy="1828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r="6772" b="18736"/>
            <a:stretch/>
          </p:blipFill>
          <p:spPr>
            <a:xfrm>
              <a:off x="451348" y="6523528"/>
              <a:ext cx="192242" cy="212368"/>
            </a:xfrm>
            <a:prstGeom prst="rect">
              <a:avLst/>
            </a:prstGeom>
          </p:spPr>
        </p:pic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0164" y="124691"/>
            <a:ext cx="11672454" cy="789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32923" y="6491785"/>
            <a:ext cx="1654446" cy="413736"/>
            <a:chOff x="332923" y="6491785"/>
            <a:chExt cx="1654446" cy="413736"/>
          </a:xfrm>
        </p:grpSpPr>
        <p:grpSp>
          <p:nvGrpSpPr>
            <p:cNvPr id="17" name="Group 16"/>
            <p:cNvGrpSpPr/>
            <p:nvPr/>
          </p:nvGrpSpPr>
          <p:grpSpPr>
            <a:xfrm>
              <a:off x="332923" y="6491785"/>
              <a:ext cx="1654446" cy="413736"/>
              <a:chOff x="582304" y="6491785"/>
              <a:chExt cx="1654446" cy="413736"/>
            </a:xfrm>
          </p:grpSpPr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10" t="20650" r="74274" b="23203"/>
              <a:stretch/>
            </p:blipFill>
            <p:spPr>
              <a:xfrm>
                <a:off x="582304" y="6491785"/>
                <a:ext cx="354842" cy="359391"/>
              </a:xfrm>
              <a:prstGeom prst="rect">
                <a:avLst/>
              </a:prstGeom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855474" y="6493100"/>
                <a:ext cx="1381276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RCG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2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Global Services</a:t>
                </a:r>
                <a:r>
                  <a:rPr lang="en-US" sz="1100" b="0" spc="-10" baseline="30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®</a:t>
                </a:r>
                <a:endParaRPr lang="en-US" sz="1200" b="0" spc="-10" baseline="30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2923" y="6514406"/>
              <a:ext cx="336450" cy="328029"/>
              <a:chOff x="332923" y="6514406"/>
              <a:chExt cx="336450" cy="328029"/>
            </a:xfrm>
          </p:grpSpPr>
          <p:sp>
            <p:nvSpPr>
              <p:cNvPr id="20" name="Right Triangle 19"/>
              <p:cNvSpPr/>
              <p:nvPr/>
            </p:nvSpPr>
            <p:spPr>
              <a:xfrm rot="10800000">
                <a:off x="332923" y="6514406"/>
                <a:ext cx="336450" cy="328029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19038535">
                <a:off x="369345" y="6619869"/>
                <a:ext cx="201438" cy="1828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r="6772" b="18736"/>
            <a:stretch/>
          </p:blipFill>
          <p:spPr>
            <a:xfrm>
              <a:off x="451348" y="6523528"/>
              <a:ext cx="192242" cy="212368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332923" y="6491785"/>
            <a:ext cx="1654446" cy="413736"/>
            <a:chOff x="332923" y="6491785"/>
            <a:chExt cx="1654446" cy="413736"/>
          </a:xfrm>
        </p:grpSpPr>
        <p:grpSp>
          <p:nvGrpSpPr>
            <p:cNvPr id="25" name="Group 24"/>
            <p:cNvGrpSpPr/>
            <p:nvPr/>
          </p:nvGrpSpPr>
          <p:grpSpPr>
            <a:xfrm>
              <a:off x="332923" y="6491785"/>
              <a:ext cx="1654446" cy="413736"/>
              <a:chOff x="582304" y="6491785"/>
              <a:chExt cx="1654446" cy="413736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10" t="20650" r="74274" b="23203"/>
              <a:stretch/>
            </p:blipFill>
            <p:spPr>
              <a:xfrm>
                <a:off x="582304" y="6491785"/>
                <a:ext cx="354842" cy="359391"/>
              </a:xfrm>
              <a:prstGeom prst="rect">
                <a:avLst/>
              </a:prstGeom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855474" y="6493100"/>
                <a:ext cx="1381276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RCG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2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Global Services</a:t>
                </a:r>
                <a:r>
                  <a:rPr lang="en-US" sz="1100" b="0" spc="-10" baseline="30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®</a:t>
                </a:r>
                <a:endParaRPr lang="en-US" sz="1200" b="0" spc="-10" baseline="30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332923" y="6514406"/>
              <a:ext cx="336450" cy="328029"/>
              <a:chOff x="332923" y="6514406"/>
              <a:chExt cx="336450" cy="328029"/>
            </a:xfrm>
          </p:grpSpPr>
          <p:sp>
            <p:nvSpPr>
              <p:cNvPr id="28" name="Right Triangle 27"/>
              <p:cNvSpPr/>
              <p:nvPr/>
            </p:nvSpPr>
            <p:spPr>
              <a:xfrm rot="10800000">
                <a:off x="332923" y="6514406"/>
                <a:ext cx="336450" cy="328029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19038535">
                <a:off x="369345" y="6619869"/>
                <a:ext cx="201438" cy="1828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r="6772" b="18736"/>
            <a:stretch/>
          </p:blipFill>
          <p:spPr>
            <a:xfrm>
              <a:off x="451348" y="6523528"/>
              <a:ext cx="192242" cy="212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659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>
      <p:bgPr>
        <a:gradFill flip="none" rotWithShape="1">
          <a:gsLst>
            <a:gs pos="50000">
              <a:srgbClr val="2771A9"/>
            </a:gs>
            <a:gs pos="0">
              <a:srgbClr val="5281AF">
                <a:lumMod val="98000"/>
                <a:lumOff val="2000"/>
              </a:srgbClr>
            </a:gs>
            <a:gs pos="100000">
              <a:srgbClr val="1C649B">
                <a:lumMod val="99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64" y="1301384"/>
            <a:ext cx="11672454" cy="5231034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068F2FD-20CC-4B40-858A-8166ABFA0D5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2923" y="6491785"/>
            <a:ext cx="1654446" cy="413736"/>
            <a:chOff x="332923" y="6491785"/>
            <a:chExt cx="1654446" cy="413736"/>
          </a:xfrm>
        </p:grpSpPr>
        <p:grpSp>
          <p:nvGrpSpPr>
            <p:cNvPr id="9" name="Group 8"/>
            <p:cNvGrpSpPr/>
            <p:nvPr/>
          </p:nvGrpSpPr>
          <p:grpSpPr>
            <a:xfrm>
              <a:off x="332923" y="6491785"/>
              <a:ext cx="1654446" cy="413736"/>
              <a:chOff x="582304" y="6491785"/>
              <a:chExt cx="1654446" cy="413736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10" t="20650" r="74274" b="23203"/>
              <a:stretch/>
            </p:blipFill>
            <p:spPr>
              <a:xfrm>
                <a:off x="582304" y="6491785"/>
                <a:ext cx="354842" cy="359391"/>
              </a:xfrm>
              <a:prstGeom prst="rect">
                <a:avLst/>
              </a:prstGeom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855474" y="6493100"/>
                <a:ext cx="1381276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RCG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2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Global Services</a:t>
                </a:r>
                <a:r>
                  <a:rPr lang="en-US" sz="1100" b="0" spc="-10" baseline="30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®</a:t>
                </a:r>
                <a:endParaRPr lang="en-US" sz="1200" b="0" spc="-10" baseline="30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32923" y="6514406"/>
              <a:ext cx="336450" cy="328029"/>
              <a:chOff x="332923" y="6514406"/>
              <a:chExt cx="336450" cy="328029"/>
            </a:xfrm>
          </p:grpSpPr>
          <p:sp>
            <p:nvSpPr>
              <p:cNvPr id="12" name="Right Triangle 11"/>
              <p:cNvSpPr/>
              <p:nvPr/>
            </p:nvSpPr>
            <p:spPr>
              <a:xfrm rot="10800000">
                <a:off x="332923" y="6514406"/>
                <a:ext cx="336450" cy="328029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 rot="19038535">
                <a:off x="369345" y="6619869"/>
                <a:ext cx="201438" cy="1828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r="6772" b="18736"/>
            <a:stretch/>
          </p:blipFill>
          <p:spPr>
            <a:xfrm>
              <a:off x="451348" y="6523528"/>
              <a:ext cx="192242" cy="212368"/>
            </a:xfrm>
            <a:prstGeom prst="rect">
              <a:avLst/>
            </a:prstGeom>
          </p:spPr>
        </p:pic>
      </p:grp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277091" y="879766"/>
            <a:ext cx="11665527" cy="360218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70164" y="124691"/>
            <a:ext cx="11672454" cy="7897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32923" y="6491785"/>
            <a:ext cx="1654446" cy="413736"/>
            <a:chOff x="332923" y="6491785"/>
            <a:chExt cx="1654446" cy="413736"/>
          </a:xfrm>
        </p:grpSpPr>
        <p:grpSp>
          <p:nvGrpSpPr>
            <p:cNvPr id="19" name="Group 18"/>
            <p:cNvGrpSpPr/>
            <p:nvPr/>
          </p:nvGrpSpPr>
          <p:grpSpPr>
            <a:xfrm>
              <a:off x="332923" y="6491785"/>
              <a:ext cx="1654446" cy="413736"/>
              <a:chOff x="582304" y="6491785"/>
              <a:chExt cx="1654446" cy="413736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10" t="20650" r="74274" b="23203"/>
              <a:stretch/>
            </p:blipFill>
            <p:spPr>
              <a:xfrm>
                <a:off x="582304" y="6491785"/>
                <a:ext cx="354842" cy="359391"/>
              </a:xfrm>
              <a:prstGeom prst="rect">
                <a:avLst/>
              </a:prstGeom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855474" y="6493100"/>
                <a:ext cx="1381276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RCG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2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Global Services</a:t>
                </a:r>
                <a:r>
                  <a:rPr lang="en-US" sz="1100" b="0" spc="-10" baseline="30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®</a:t>
                </a:r>
                <a:endParaRPr lang="en-US" sz="1200" b="0" spc="-10" baseline="30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32923" y="6514406"/>
              <a:ext cx="336450" cy="328029"/>
              <a:chOff x="332923" y="6514406"/>
              <a:chExt cx="336450" cy="328029"/>
            </a:xfrm>
          </p:grpSpPr>
          <p:sp>
            <p:nvSpPr>
              <p:cNvPr id="22" name="Right Triangle 21"/>
              <p:cNvSpPr/>
              <p:nvPr/>
            </p:nvSpPr>
            <p:spPr>
              <a:xfrm rot="10800000">
                <a:off x="332923" y="6514406"/>
                <a:ext cx="336450" cy="328029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19038535">
                <a:off x="369345" y="6619869"/>
                <a:ext cx="201438" cy="1828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r="6772" b="18736"/>
            <a:stretch/>
          </p:blipFill>
          <p:spPr>
            <a:xfrm>
              <a:off x="451348" y="6523528"/>
              <a:ext cx="192242" cy="212368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332923" y="6491785"/>
            <a:ext cx="1654446" cy="413736"/>
            <a:chOff x="332923" y="6491785"/>
            <a:chExt cx="1654446" cy="413736"/>
          </a:xfrm>
        </p:grpSpPr>
        <p:grpSp>
          <p:nvGrpSpPr>
            <p:cNvPr id="27" name="Group 26"/>
            <p:cNvGrpSpPr/>
            <p:nvPr/>
          </p:nvGrpSpPr>
          <p:grpSpPr>
            <a:xfrm>
              <a:off x="332923" y="6491785"/>
              <a:ext cx="1654446" cy="413736"/>
              <a:chOff x="582304" y="6491785"/>
              <a:chExt cx="1654446" cy="413736"/>
            </a:xfrm>
          </p:grpSpPr>
          <p:pic>
            <p:nvPicPr>
              <p:cNvPr id="32" name="Picture 3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10" t="20650" r="74274" b="23203"/>
              <a:stretch/>
            </p:blipFill>
            <p:spPr>
              <a:xfrm>
                <a:off x="582304" y="6491785"/>
                <a:ext cx="354842" cy="359391"/>
              </a:xfrm>
              <a:prstGeom prst="rect">
                <a:avLst/>
              </a:prstGeom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855474" y="6493100"/>
                <a:ext cx="1381276" cy="412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4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RCG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200" b="0" spc="-1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Global Services</a:t>
                </a:r>
                <a:r>
                  <a:rPr lang="en-US" sz="1100" b="0" spc="-10" baseline="30000" dirty="0">
                    <a:solidFill>
                      <a:schemeClr val="bg1">
                        <a:lumMod val="95000"/>
                      </a:schemeClr>
                    </a:solidFill>
                    <a:latin typeface="+mj-lt"/>
                  </a:rPr>
                  <a:t>®</a:t>
                </a:r>
                <a:endParaRPr lang="en-US" sz="1200" b="0" spc="-10" baseline="30000" dirty="0">
                  <a:solidFill>
                    <a:schemeClr val="bg1">
                      <a:lumMod val="9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32923" y="6514406"/>
              <a:ext cx="336450" cy="328029"/>
              <a:chOff x="332923" y="6514406"/>
              <a:chExt cx="336450" cy="328029"/>
            </a:xfrm>
          </p:grpSpPr>
          <p:sp>
            <p:nvSpPr>
              <p:cNvPr id="30" name="Right Triangle 29"/>
              <p:cNvSpPr/>
              <p:nvPr/>
            </p:nvSpPr>
            <p:spPr>
              <a:xfrm rot="10800000">
                <a:off x="332923" y="6514406"/>
                <a:ext cx="336450" cy="328029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9038535">
                <a:off x="369345" y="6619869"/>
                <a:ext cx="201438" cy="1828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" r="6772" b="18736"/>
            <a:stretch/>
          </p:blipFill>
          <p:spPr>
            <a:xfrm>
              <a:off x="451348" y="6523528"/>
              <a:ext cx="192242" cy="212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164" y="969818"/>
            <a:ext cx="5749636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69818"/>
            <a:ext cx="5770418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2FD-20CC-4B40-858A-8166ABFA0D50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70164" y="124691"/>
            <a:ext cx="11672454" cy="789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66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164" y="1323110"/>
            <a:ext cx="5749636" cy="5209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23110"/>
            <a:ext cx="5770418" cy="5209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2FD-20CC-4B40-858A-8166ABFA0D50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0164" y="124691"/>
            <a:ext cx="11672454" cy="7897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277091" y="893670"/>
            <a:ext cx="11665527" cy="360218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462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64" y="960727"/>
            <a:ext cx="5727411" cy="823912"/>
          </a:xfrm>
        </p:spPr>
        <p:txBody>
          <a:bodyPr anchor="b"/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0164" y="1830966"/>
            <a:ext cx="5727411" cy="4639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60727"/>
            <a:ext cx="5770418" cy="823912"/>
          </a:xfrm>
        </p:spPr>
        <p:txBody>
          <a:bodyPr anchor="b"/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30966"/>
            <a:ext cx="5770418" cy="4639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2FD-20CC-4B40-858A-8166ABFA0D5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0164" y="124691"/>
            <a:ext cx="11672454" cy="7897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2921" y="6491785"/>
            <a:ext cx="1654446" cy="413736"/>
            <a:chOff x="582304" y="6491785"/>
            <a:chExt cx="1654446" cy="41373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" t="20650" r="74274" b="23203"/>
            <a:stretch/>
          </p:blipFill>
          <p:spPr>
            <a:xfrm>
              <a:off x="582304" y="6491785"/>
              <a:ext cx="354842" cy="359391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55474" y="6493100"/>
              <a:ext cx="1381276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b="0" spc="-10" dirty="0">
                  <a:solidFill>
                    <a:schemeClr val="tx2"/>
                  </a:solidFill>
                  <a:latin typeface="+mj-lt"/>
                </a:rPr>
                <a:t>RCG</a:t>
              </a:r>
            </a:p>
            <a:p>
              <a:pPr>
                <a:lnSpc>
                  <a:spcPct val="80000"/>
                </a:lnSpc>
              </a:pPr>
              <a:r>
                <a:rPr lang="en-US" sz="1200" b="0" spc="-10" dirty="0">
                  <a:solidFill>
                    <a:srgbClr val="84A2C4"/>
                  </a:solidFill>
                  <a:latin typeface="+mj-lt"/>
                </a:rPr>
                <a:t>Global Services</a:t>
              </a:r>
              <a:r>
                <a:rPr lang="en-US" sz="1100" b="0" spc="-10" baseline="30000" dirty="0">
                  <a:solidFill>
                    <a:srgbClr val="84A2C4"/>
                  </a:solidFill>
                  <a:latin typeface="+mj-lt"/>
                </a:rPr>
                <a:t>®</a:t>
              </a:r>
              <a:endParaRPr lang="en-US" sz="1200" b="0" spc="-10" baseline="30000" dirty="0">
                <a:solidFill>
                  <a:srgbClr val="84A2C4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07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164" y="124691"/>
            <a:ext cx="11672454" cy="789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64" y="997527"/>
            <a:ext cx="11672454" cy="5479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650177"/>
            <a:ext cx="4114800" cy="1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2018 RCG. All Rights Reserved. Proprietary and Confidential.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650177"/>
            <a:ext cx="3332018" cy="1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8F2FD-20CC-4B40-858A-8166ABFA0D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9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7" r:id="rId18"/>
    <p:sldLayoutId id="2147483742" r:id="rId19"/>
    <p:sldLayoutId id="2147483743" r:id="rId20"/>
    <p:sldLayoutId id="2147483744" r:id="rId21"/>
    <p:sldLayoutId id="2147483745" r:id="rId22"/>
    <p:sldLayoutId id="2147483746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comments" Target="../comments/commen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453205"/>
            <a:ext cx="1371600" cy="685800"/>
            <a:chOff x="1371599" y="502920"/>
            <a:chExt cx="1371600" cy="685800"/>
          </a:xfrm>
        </p:grpSpPr>
        <p:sp>
          <p:nvSpPr>
            <p:cNvPr id="4" name="TextBox 3"/>
            <p:cNvSpPr txBox="1"/>
            <p:nvPr/>
          </p:nvSpPr>
          <p:spPr>
            <a:xfrm>
              <a:off x="13715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Acquire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0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371599" y="453205"/>
            <a:ext cx="1371600" cy="685800"/>
            <a:chOff x="2743199" y="502920"/>
            <a:chExt cx="1371600" cy="685800"/>
          </a:xfrm>
        </p:grpSpPr>
        <p:sp>
          <p:nvSpPr>
            <p:cNvPr id="5" name="TextBox 4"/>
            <p:cNvSpPr txBox="1"/>
            <p:nvPr/>
          </p:nvSpPr>
          <p:spPr>
            <a:xfrm>
              <a:off x="27431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Explore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6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2743199" y="453205"/>
            <a:ext cx="1371600" cy="685800"/>
            <a:chOff x="4114799" y="502920"/>
            <a:chExt cx="1371600" cy="685800"/>
          </a:xfrm>
        </p:grpSpPr>
        <p:sp>
          <p:nvSpPr>
            <p:cNvPr id="6" name="TextBox 5"/>
            <p:cNvSpPr txBox="1"/>
            <p:nvPr/>
          </p:nvSpPr>
          <p:spPr>
            <a:xfrm>
              <a:off x="41147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Govern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486399" y="453205"/>
            <a:ext cx="1371600" cy="685800"/>
            <a:chOff x="6857999" y="502920"/>
            <a:chExt cx="1371600" cy="685800"/>
          </a:xfrm>
        </p:grpSpPr>
        <p:sp>
          <p:nvSpPr>
            <p:cNvPr id="8" name="TextBox 7"/>
            <p:cNvSpPr txBox="1"/>
            <p:nvPr/>
          </p:nvSpPr>
          <p:spPr>
            <a:xfrm>
              <a:off x="68579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entury Gothic"/>
                </a:rPr>
                <a:t>Monitor</a:t>
              </a:r>
              <a:endPara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4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0820400" y="457200"/>
            <a:ext cx="1371600" cy="685800"/>
            <a:chOff x="10820400" y="502920"/>
            <a:chExt cx="1371600" cy="685800"/>
          </a:xfrm>
        </p:grpSpPr>
        <p:sp>
          <p:nvSpPr>
            <p:cNvPr id="10" name="TextBox 9"/>
            <p:cNvSpPr txBox="1"/>
            <p:nvPr/>
          </p:nvSpPr>
          <p:spPr>
            <a:xfrm>
              <a:off x="10820400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Logged in as </a:t>
              </a:r>
              <a:r>
                <a:rPr lang="en-US" sz="10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+mj-lt"/>
                </a:rPr>
                <a:t>Mark</a:t>
              </a:r>
              <a:r>
                <a:rPr lang="en-US" sz="1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000" b="1" dirty="0">
                  <a:solidFill>
                    <a:schemeClr val="bg1">
                      <a:lumMod val="95000"/>
                    </a:schemeClr>
                  </a:solidFill>
                  <a:latin typeface="+mj-lt"/>
                  <a:sym typeface="Webdings" panose="05030102010509060703" pitchFamily="18" charset="2"/>
                </a:rPr>
                <a:t></a:t>
              </a:r>
              <a:endParaRPr lang="en-US" sz="10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1900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857999" y="457200"/>
            <a:ext cx="1371600" cy="685800"/>
            <a:chOff x="0" y="457200"/>
            <a:chExt cx="1371600" cy="685800"/>
          </a:xfrm>
        </p:grpSpPr>
        <p:sp>
          <p:nvSpPr>
            <p:cNvPr id="3" name="TextBox 2"/>
            <p:cNvSpPr txBox="1"/>
            <p:nvPr/>
          </p:nvSpPr>
          <p:spPr>
            <a:xfrm>
              <a:off x="0" y="45720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About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9" y="636085"/>
              <a:ext cx="228600" cy="22860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114799" y="453205"/>
            <a:ext cx="1371600" cy="685800"/>
            <a:chOff x="4114799" y="453205"/>
            <a:chExt cx="1371600" cy="685800"/>
          </a:xfrm>
        </p:grpSpPr>
        <p:sp>
          <p:nvSpPr>
            <p:cNvPr id="7" name="TextBox 6"/>
            <p:cNvSpPr txBox="1"/>
            <p:nvPr/>
          </p:nvSpPr>
          <p:spPr>
            <a:xfrm>
              <a:off x="4114799" y="453205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Operationalize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8" y="590365"/>
              <a:ext cx="2286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148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457200"/>
            <a:ext cx="1371600" cy="685800"/>
            <a:chOff x="1371599" y="502920"/>
            <a:chExt cx="1371600" cy="685800"/>
          </a:xfrm>
        </p:grpSpPr>
        <p:sp>
          <p:nvSpPr>
            <p:cNvPr id="4" name="TextBox 3"/>
            <p:cNvSpPr txBox="1"/>
            <p:nvPr/>
          </p:nvSpPr>
          <p:spPr>
            <a:xfrm>
              <a:off x="13715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Acquire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0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371599" y="453205"/>
            <a:ext cx="1371600" cy="685800"/>
            <a:chOff x="2743199" y="502920"/>
            <a:chExt cx="1371600" cy="685800"/>
          </a:xfrm>
        </p:grpSpPr>
        <p:sp>
          <p:nvSpPr>
            <p:cNvPr id="5" name="TextBox 4"/>
            <p:cNvSpPr txBox="1"/>
            <p:nvPr/>
          </p:nvSpPr>
          <p:spPr>
            <a:xfrm>
              <a:off x="27431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Explore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6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2743199" y="453205"/>
            <a:ext cx="1371600" cy="685800"/>
            <a:chOff x="4114799" y="502920"/>
            <a:chExt cx="1371600" cy="685800"/>
          </a:xfrm>
        </p:grpSpPr>
        <p:sp>
          <p:nvSpPr>
            <p:cNvPr id="6" name="TextBox 5"/>
            <p:cNvSpPr txBox="1"/>
            <p:nvPr/>
          </p:nvSpPr>
          <p:spPr>
            <a:xfrm>
              <a:off x="4114799" y="502920"/>
              <a:ext cx="1371600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Govern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486399" y="453205"/>
            <a:ext cx="1371600" cy="685800"/>
            <a:chOff x="6857999" y="502920"/>
            <a:chExt cx="1371600" cy="685800"/>
          </a:xfrm>
        </p:grpSpPr>
        <p:sp>
          <p:nvSpPr>
            <p:cNvPr id="8" name="TextBox 7"/>
            <p:cNvSpPr txBox="1"/>
            <p:nvPr/>
          </p:nvSpPr>
          <p:spPr>
            <a:xfrm>
              <a:off x="68579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entury Gothic"/>
                </a:rPr>
                <a:t>Monitor</a:t>
              </a:r>
              <a:endPara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4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0820400" y="457200"/>
            <a:ext cx="1371600" cy="685800"/>
            <a:chOff x="10820400" y="502920"/>
            <a:chExt cx="1371600" cy="685800"/>
          </a:xfrm>
        </p:grpSpPr>
        <p:sp>
          <p:nvSpPr>
            <p:cNvPr id="10" name="TextBox 9"/>
            <p:cNvSpPr txBox="1"/>
            <p:nvPr/>
          </p:nvSpPr>
          <p:spPr>
            <a:xfrm>
              <a:off x="10820400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Logged in as </a:t>
              </a:r>
              <a:r>
                <a:rPr lang="en-US" sz="10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+mj-lt"/>
                </a:rPr>
                <a:t>Mark</a:t>
              </a:r>
              <a:r>
                <a:rPr lang="en-US" sz="1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000" b="1" dirty="0">
                  <a:solidFill>
                    <a:schemeClr val="bg1">
                      <a:lumMod val="95000"/>
                    </a:schemeClr>
                  </a:solidFill>
                  <a:latin typeface="+mj-lt"/>
                  <a:sym typeface="Webdings" panose="05030102010509060703" pitchFamily="18" charset="2"/>
                </a:rPr>
                <a:t></a:t>
              </a:r>
              <a:endParaRPr lang="en-US" sz="10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1900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857999" y="457200"/>
            <a:ext cx="1371600" cy="685800"/>
            <a:chOff x="0" y="457200"/>
            <a:chExt cx="1371600" cy="685800"/>
          </a:xfrm>
        </p:grpSpPr>
        <p:sp>
          <p:nvSpPr>
            <p:cNvPr id="3" name="TextBox 2"/>
            <p:cNvSpPr txBox="1"/>
            <p:nvPr/>
          </p:nvSpPr>
          <p:spPr>
            <a:xfrm>
              <a:off x="0" y="45720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About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9" y="636085"/>
              <a:ext cx="228600" cy="22860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114799" y="453205"/>
            <a:ext cx="1371600" cy="685800"/>
            <a:chOff x="4114799" y="453205"/>
            <a:chExt cx="1371600" cy="685800"/>
          </a:xfrm>
        </p:grpSpPr>
        <p:sp>
          <p:nvSpPr>
            <p:cNvPr id="7" name="TextBox 6"/>
            <p:cNvSpPr txBox="1"/>
            <p:nvPr/>
          </p:nvSpPr>
          <p:spPr>
            <a:xfrm>
              <a:off x="4114799" y="453205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Jobs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8" y="590365"/>
              <a:ext cx="228600" cy="22860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-1" y="1146995"/>
            <a:ext cx="1371600" cy="32004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en-US"/>
            </a:defPPr>
            <a:lvl1pPr algn="ctr">
              <a:defRPr sz="1100" b="1">
                <a:latin typeface="+mj-lt"/>
              </a:defRPr>
            </a:lvl1pPr>
          </a:lstStyle>
          <a:p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Conformed Data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71599" y="1146995"/>
            <a:ext cx="1371600" cy="32004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en-US"/>
            </a:defPPr>
            <a:lvl1pPr algn="ctr">
              <a:defRPr sz="1100" b="1">
                <a:latin typeface="+mj-lt"/>
              </a:defRPr>
            </a:lvl1pPr>
          </a:lstStyle>
          <a:p>
            <a:r>
              <a:rPr lang="en-US" dirty="0"/>
              <a:t>Conformed Object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70905" y="1421315"/>
            <a:ext cx="137160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-1" y="2381436"/>
            <a:ext cx="2743199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bIns="91440" rtlCol="0" anchor="b"/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Conformed</a:t>
            </a: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 Elements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743196" y="1920240"/>
            <a:ext cx="9448804" cy="457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bIns="91440" rtlCol="0" anchor="b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This canvas will allow the user to assemble several conformed data elements into an object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38273" y="1556477"/>
            <a:ext cx="3657600" cy="2743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Product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28999" y="1556477"/>
            <a:ext cx="6858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</a:t>
            </a:r>
            <a:r>
              <a:rPr lang="en-US" dirty="0">
                <a:sym typeface="Wingdings 2" panose="05020102010507070707" pitchFamily="18" charset="2"/>
              </a:rPr>
              <a:t> </a:t>
            </a:r>
            <a:r>
              <a:rPr lang="en-US" dirty="0"/>
              <a:t>Open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00599" y="1556477"/>
            <a:ext cx="685800" cy="27432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</a:t>
            </a:r>
            <a:r>
              <a:rPr lang="en-US" dirty="0">
                <a:sym typeface="Wingdings 2" panose="05020102010507070707" pitchFamily="18" charset="2"/>
              </a:rPr>
              <a:t> </a:t>
            </a:r>
            <a:r>
              <a:rPr lang="en-US" dirty="0"/>
              <a:t>Save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695" y="1556477"/>
            <a:ext cx="2743200" cy="2743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Conformed Data Elements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-3" y="2383213"/>
            <a:ext cx="13716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tx1"/>
                </a:solidFill>
              </a:rPr>
              <a:t>Recipe</a:t>
            </a:r>
          </a:p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Product ID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Product Name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Product Description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Product Packaging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Product UOM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Product Unit Price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83636" y="1556477"/>
            <a:ext cx="685800" cy="27432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ym typeface="Wingdings 2" panose="05020102010507070707" pitchFamily="18" charset="2"/>
              </a:rPr>
              <a:t> </a:t>
            </a:r>
            <a:r>
              <a:rPr lang="en-US" dirty="0"/>
              <a:t>Cancel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5" y="2383213"/>
            <a:ext cx="13716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tx1"/>
                </a:solidFill>
              </a:rPr>
              <a:t>Last Updated </a:t>
            </a:r>
            <a:r>
              <a:rPr lang="en-US" sz="1100" b="1" dirty="0">
                <a:solidFill>
                  <a:schemeClr val="tx1"/>
                </a:solidFill>
                <a:sym typeface="Webdings" panose="05030102010509060703" pitchFamily="18" charset="2"/>
              </a:rPr>
              <a:t></a:t>
            </a:r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05/13/2018 13:25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-695" y="2017673"/>
            <a:ext cx="2743200" cy="274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Search conformed data elements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063393"/>
            <a:ext cx="182880" cy="18288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-2" y="4206240"/>
            <a:ext cx="2743199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bIns="91440" rtlCol="0" anchor="b"/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Conformed</a:t>
            </a:r>
          </a:p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Objects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-4" y="4195846"/>
            <a:ext cx="2743199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Customer</a:t>
            </a:r>
          </a:p>
          <a:p>
            <a:r>
              <a:rPr lang="en-US" sz="1100" dirty="0" err="1">
                <a:solidFill>
                  <a:schemeClr val="tx1"/>
                </a:solidFill>
              </a:rPr>
              <a:t>Customer_Address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 err="1">
                <a:solidFill>
                  <a:schemeClr val="tx1"/>
                </a:solidFill>
              </a:rPr>
              <a:t>Customer_Purchases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43196" y="1556477"/>
            <a:ext cx="6858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ym typeface="Wingdings 2" panose="05020102010507070707" pitchFamily="18" charset="2"/>
              </a:rPr>
              <a:t> </a:t>
            </a:r>
            <a:r>
              <a:rPr lang="en-US" dirty="0"/>
              <a:t>New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13414" y="1556477"/>
            <a:ext cx="685800" cy="27432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</a:t>
            </a:r>
            <a:r>
              <a:rPr lang="en-US" dirty="0">
                <a:sym typeface="Wingdings 2" panose="05020102010507070707" pitchFamily="18" charset="2"/>
              </a:rPr>
              <a:t> </a:t>
            </a:r>
            <a:r>
              <a:rPr lang="en-US" dirty="0"/>
              <a:t>Close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166673" y="1556477"/>
            <a:ext cx="1371600" cy="27432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</a:t>
            </a:r>
            <a:r>
              <a:rPr lang="en-US" dirty="0">
                <a:sym typeface="Wingdings 2" panose="05020102010507070707" pitchFamily="18" charset="2"/>
              </a:rPr>
              <a:t> </a:t>
            </a:r>
            <a:r>
              <a:rPr lang="en-US" dirty="0"/>
              <a:t>Request Approval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029513" y="2017673"/>
            <a:ext cx="2743200" cy="635977"/>
            <a:chOff x="2834640" y="2245380"/>
            <a:chExt cx="2743200" cy="635977"/>
          </a:xfrm>
        </p:grpSpPr>
        <p:sp>
          <p:nvSpPr>
            <p:cNvPr id="60" name="Rectangle 59"/>
            <p:cNvSpPr/>
            <p:nvPr/>
          </p:nvSpPr>
          <p:spPr>
            <a:xfrm>
              <a:off x="2834640" y="2245380"/>
              <a:ext cx="2743200" cy="228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Conformed Data Element</a:t>
              </a:r>
              <a:endParaRPr 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34640" y="2469877"/>
              <a:ext cx="2743200" cy="4114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206240" y="256331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Product_ID</a:t>
              </a:r>
              <a:endPara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26079" y="256331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accent3"/>
                  </a:solidFill>
                </a:rPr>
                <a:t>Element Name*</a:t>
              </a:r>
            </a:p>
          </p:txBody>
        </p:sp>
      </p:grpSp>
      <p:cxnSp>
        <p:nvCxnSpPr>
          <p:cNvPr id="19" name="Curved Connector 18"/>
          <p:cNvCxnSpPr>
            <a:stCxn id="61" idx="3"/>
            <a:endCxn id="119" idx="1"/>
          </p:cNvCxnSpPr>
          <p:nvPr/>
        </p:nvCxnSpPr>
        <p:spPr>
          <a:xfrm>
            <a:off x="8772713" y="2447910"/>
            <a:ext cx="594360" cy="14762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5" idx="3"/>
            <a:endCxn id="119" idx="1"/>
          </p:cNvCxnSpPr>
          <p:nvPr/>
        </p:nvCxnSpPr>
        <p:spPr>
          <a:xfrm>
            <a:off x="8772713" y="3178325"/>
            <a:ext cx="594360" cy="7458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367073" y="3265294"/>
            <a:ext cx="2743200" cy="1093178"/>
            <a:chOff x="6623873" y="3066130"/>
            <a:chExt cx="2743200" cy="1093178"/>
          </a:xfrm>
        </p:grpSpPr>
        <p:sp>
          <p:nvSpPr>
            <p:cNvPr id="118" name="Rectangle 117"/>
            <p:cNvSpPr/>
            <p:nvPr/>
          </p:nvSpPr>
          <p:spPr>
            <a:xfrm>
              <a:off x="6623873" y="3066130"/>
              <a:ext cx="2743200" cy="228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3"/>
                  </a:solidFill>
                </a:rPr>
                <a:t>Conformed Data Object</a:t>
              </a:r>
              <a:endParaRPr 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623873" y="3290628"/>
              <a:ext cx="2743200" cy="8686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995473" y="338406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Product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995473" y="361266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Product Master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715312" y="338406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accent3"/>
                  </a:solidFill>
                </a:rPr>
                <a:t>Element Name*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715312" y="361266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accent3"/>
                  </a:solidFill>
                </a:rPr>
                <a:t>Description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995473" y="3834396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DRAFT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715312" y="3834396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b="1" dirty="0">
                  <a:solidFill>
                    <a:schemeClr val="accent3"/>
                  </a:solidFill>
                </a:rPr>
                <a:t>Status*</a:t>
              </a:r>
            </a:p>
          </p:txBody>
        </p:sp>
        <p:sp>
          <p:nvSpPr>
            <p:cNvPr id="141" name="Isosceles Triangle 140"/>
            <p:cNvSpPr/>
            <p:nvPr/>
          </p:nvSpPr>
          <p:spPr>
            <a:xfrm rot="10800000">
              <a:off x="9052560" y="3882761"/>
              <a:ext cx="137160" cy="137160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029513" y="2748088"/>
            <a:ext cx="2743200" cy="635977"/>
            <a:chOff x="2834640" y="2245380"/>
            <a:chExt cx="2743200" cy="635977"/>
          </a:xfrm>
        </p:grpSpPr>
        <p:sp>
          <p:nvSpPr>
            <p:cNvPr id="104" name="Rectangle 103"/>
            <p:cNvSpPr/>
            <p:nvPr/>
          </p:nvSpPr>
          <p:spPr>
            <a:xfrm>
              <a:off x="2834640" y="2245380"/>
              <a:ext cx="2743200" cy="228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Conformed Data Element</a:t>
              </a:r>
              <a:endParaRPr 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834640" y="2469877"/>
              <a:ext cx="2743200" cy="4114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06240" y="256331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Product_Name</a:t>
              </a:r>
              <a:endPara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926079" y="256331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accent3"/>
                  </a:solidFill>
                </a:rPr>
                <a:t>Element Name*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029513" y="3496422"/>
            <a:ext cx="2743200" cy="635977"/>
            <a:chOff x="2834640" y="2245380"/>
            <a:chExt cx="2743200" cy="635977"/>
          </a:xfrm>
        </p:grpSpPr>
        <p:sp>
          <p:nvSpPr>
            <p:cNvPr id="110" name="Rectangle 109"/>
            <p:cNvSpPr/>
            <p:nvPr/>
          </p:nvSpPr>
          <p:spPr>
            <a:xfrm>
              <a:off x="2834640" y="2245380"/>
              <a:ext cx="2743200" cy="228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Conformed Data Element</a:t>
              </a:r>
              <a:endParaRPr 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834640" y="2469877"/>
              <a:ext cx="2743200" cy="4114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206240" y="256331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 err="1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Product_Description</a:t>
              </a:r>
              <a:endPara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926079" y="256331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accent3"/>
                  </a:solidFill>
                </a:rPr>
                <a:t>Element Name*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029513" y="4226837"/>
            <a:ext cx="2743200" cy="635977"/>
            <a:chOff x="2834640" y="2245380"/>
            <a:chExt cx="2743200" cy="635977"/>
          </a:xfrm>
        </p:grpSpPr>
        <p:sp>
          <p:nvSpPr>
            <p:cNvPr id="115" name="Rectangle 114"/>
            <p:cNvSpPr/>
            <p:nvPr/>
          </p:nvSpPr>
          <p:spPr>
            <a:xfrm>
              <a:off x="2834640" y="2245380"/>
              <a:ext cx="2743200" cy="228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Conformed Data Element</a:t>
              </a:r>
              <a:endParaRPr 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2834640" y="2469877"/>
              <a:ext cx="2743200" cy="4114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206240" y="256331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Product_...</a:t>
              </a: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926079" y="256331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accent3"/>
                  </a:solidFill>
                </a:rPr>
                <a:t>Element Name*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6029513" y="4970115"/>
            <a:ext cx="2743200" cy="635977"/>
            <a:chOff x="2834640" y="2245380"/>
            <a:chExt cx="2743200" cy="635977"/>
          </a:xfrm>
        </p:grpSpPr>
        <p:sp>
          <p:nvSpPr>
            <p:cNvPr id="136" name="Rectangle 135"/>
            <p:cNvSpPr/>
            <p:nvPr/>
          </p:nvSpPr>
          <p:spPr>
            <a:xfrm>
              <a:off x="2834640" y="2245380"/>
              <a:ext cx="2743200" cy="228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Conformed Data Element</a:t>
              </a:r>
              <a:endParaRPr 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834640" y="2469877"/>
              <a:ext cx="2743200" cy="4114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206240" y="256331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err="1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Product_UnitPrice</a:t>
              </a:r>
              <a:endPara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926079" y="256331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accent3"/>
                  </a:solidFill>
                </a:rPr>
                <a:t>Element Name*</a:t>
              </a:r>
            </a:p>
          </p:txBody>
        </p:sp>
      </p:grpSp>
      <p:cxnSp>
        <p:nvCxnSpPr>
          <p:cNvPr id="37" name="Curved Connector 36"/>
          <p:cNvCxnSpPr>
            <a:stCxn id="111" idx="3"/>
            <a:endCxn id="119" idx="1"/>
          </p:cNvCxnSpPr>
          <p:nvPr/>
        </p:nvCxnSpPr>
        <p:spPr>
          <a:xfrm flipV="1">
            <a:off x="8772713" y="3924132"/>
            <a:ext cx="594360" cy="25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116" idx="3"/>
            <a:endCxn id="119" idx="1"/>
          </p:cNvCxnSpPr>
          <p:nvPr/>
        </p:nvCxnSpPr>
        <p:spPr>
          <a:xfrm flipV="1">
            <a:off x="8772713" y="3924132"/>
            <a:ext cx="594360" cy="7329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42" idx="3"/>
            <a:endCxn id="119" idx="1"/>
          </p:cNvCxnSpPr>
          <p:nvPr/>
        </p:nvCxnSpPr>
        <p:spPr>
          <a:xfrm flipV="1">
            <a:off x="8772713" y="3924132"/>
            <a:ext cx="594360" cy="14762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775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457200"/>
            <a:ext cx="1371600" cy="685800"/>
            <a:chOff x="1371599" y="502920"/>
            <a:chExt cx="1371600" cy="685800"/>
          </a:xfrm>
        </p:grpSpPr>
        <p:sp>
          <p:nvSpPr>
            <p:cNvPr id="4" name="TextBox 3"/>
            <p:cNvSpPr txBox="1"/>
            <p:nvPr/>
          </p:nvSpPr>
          <p:spPr>
            <a:xfrm>
              <a:off x="13715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Acquire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0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371599" y="453205"/>
            <a:ext cx="1371600" cy="685800"/>
            <a:chOff x="2743199" y="502920"/>
            <a:chExt cx="1371600" cy="685800"/>
          </a:xfrm>
        </p:grpSpPr>
        <p:sp>
          <p:nvSpPr>
            <p:cNvPr id="5" name="TextBox 4"/>
            <p:cNvSpPr txBox="1"/>
            <p:nvPr/>
          </p:nvSpPr>
          <p:spPr>
            <a:xfrm>
              <a:off x="27431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Explore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6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2743199" y="453205"/>
            <a:ext cx="1371600" cy="685800"/>
            <a:chOff x="4114799" y="502920"/>
            <a:chExt cx="1371600" cy="685800"/>
          </a:xfrm>
        </p:grpSpPr>
        <p:sp>
          <p:nvSpPr>
            <p:cNvPr id="6" name="TextBox 5"/>
            <p:cNvSpPr txBox="1"/>
            <p:nvPr/>
          </p:nvSpPr>
          <p:spPr>
            <a:xfrm>
              <a:off x="41147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Govern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486399" y="453205"/>
            <a:ext cx="1371600" cy="685800"/>
            <a:chOff x="6857999" y="502920"/>
            <a:chExt cx="1371600" cy="685800"/>
          </a:xfrm>
        </p:grpSpPr>
        <p:sp>
          <p:nvSpPr>
            <p:cNvPr id="8" name="TextBox 7"/>
            <p:cNvSpPr txBox="1"/>
            <p:nvPr/>
          </p:nvSpPr>
          <p:spPr>
            <a:xfrm>
              <a:off x="68579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Monitor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4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0820400" y="457200"/>
            <a:ext cx="1371600" cy="685800"/>
            <a:chOff x="10820400" y="502920"/>
            <a:chExt cx="1371600" cy="685800"/>
          </a:xfrm>
        </p:grpSpPr>
        <p:sp>
          <p:nvSpPr>
            <p:cNvPr id="10" name="TextBox 9"/>
            <p:cNvSpPr txBox="1"/>
            <p:nvPr/>
          </p:nvSpPr>
          <p:spPr>
            <a:xfrm>
              <a:off x="10820400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Logged in as </a:t>
              </a:r>
              <a:r>
                <a:rPr lang="en-US" sz="10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+mj-lt"/>
                </a:rPr>
                <a:t>Mark</a:t>
              </a:r>
              <a:r>
                <a:rPr lang="en-US" sz="1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000" b="1" dirty="0">
                  <a:solidFill>
                    <a:schemeClr val="bg1">
                      <a:lumMod val="95000"/>
                    </a:schemeClr>
                  </a:solidFill>
                  <a:latin typeface="+mj-lt"/>
                  <a:sym typeface="Webdings" panose="05030102010509060703" pitchFamily="18" charset="2"/>
                </a:rPr>
                <a:t></a:t>
              </a:r>
              <a:endParaRPr lang="en-US" sz="10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1900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857999" y="457200"/>
            <a:ext cx="1371600" cy="685800"/>
            <a:chOff x="0" y="457200"/>
            <a:chExt cx="1371600" cy="685800"/>
          </a:xfrm>
        </p:grpSpPr>
        <p:sp>
          <p:nvSpPr>
            <p:cNvPr id="3" name="TextBox 2"/>
            <p:cNvSpPr txBox="1"/>
            <p:nvPr/>
          </p:nvSpPr>
          <p:spPr>
            <a:xfrm>
              <a:off x="0" y="45720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About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9" y="636085"/>
              <a:ext cx="228600" cy="22860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114799" y="453205"/>
            <a:ext cx="1371600" cy="685800"/>
            <a:chOff x="4114799" y="453205"/>
            <a:chExt cx="1371600" cy="685800"/>
          </a:xfrm>
        </p:grpSpPr>
        <p:sp>
          <p:nvSpPr>
            <p:cNvPr id="7" name="TextBox 6"/>
            <p:cNvSpPr txBox="1"/>
            <p:nvPr/>
          </p:nvSpPr>
          <p:spPr>
            <a:xfrm>
              <a:off x="4114799" y="453205"/>
              <a:ext cx="1371600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Operationalize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8" y="590365"/>
              <a:ext cx="228600" cy="22860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-1" y="1146995"/>
            <a:ext cx="1371600" cy="32004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en-US"/>
            </a:defPPr>
            <a:lvl1pPr algn="ctr">
              <a:defRPr sz="1100" b="1">
                <a:latin typeface="+mj-lt"/>
              </a:defRPr>
            </a:lvl1pPr>
          </a:lstStyle>
          <a:p>
            <a:r>
              <a:rPr lang="en-US" dirty="0"/>
              <a:t>Job Spec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695" y="1421315"/>
            <a:ext cx="137160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-1" y="2381436"/>
            <a:ext cx="2743199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bIns="91440" rtlCol="0" anchor="b"/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Conformed</a:t>
            </a: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 Objects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743196" y="1920240"/>
            <a:ext cx="9448804" cy="457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bIns="91440" rtlCol="0" anchor="b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This canvas will allow the user to specify jobs for approved Conformed Data Objects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38273" y="1556477"/>
            <a:ext cx="3657600" cy="2743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CF_Product_Inventory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8999" y="1556477"/>
            <a:ext cx="6858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</a:t>
            </a:r>
            <a:r>
              <a:rPr lang="en-US" dirty="0">
                <a:sym typeface="Wingdings 2" panose="05020102010507070707" pitchFamily="18" charset="2"/>
              </a:rPr>
              <a:t> </a:t>
            </a:r>
            <a:r>
              <a:rPr lang="en-US" dirty="0"/>
              <a:t>Open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00599" y="1556477"/>
            <a:ext cx="685800" cy="27432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</a:t>
            </a:r>
            <a:r>
              <a:rPr lang="en-US" dirty="0">
                <a:sym typeface="Wingdings 2" panose="05020102010507070707" pitchFamily="18" charset="2"/>
              </a:rPr>
              <a:t> </a:t>
            </a:r>
            <a:r>
              <a:rPr lang="en-US" dirty="0"/>
              <a:t>Save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695" y="1556477"/>
            <a:ext cx="2743200" cy="2743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Conformed Data Elements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-3" y="2383213"/>
            <a:ext cx="13716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tx1"/>
                </a:solidFill>
              </a:rPr>
              <a:t>Recipe</a:t>
            </a:r>
          </a:p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Product</a:t>
            </a:r>
          </a:p>
          <a:p>
            <a:r>
              <a:rPr lang="en-US" sz="1100" dirty="0">
                <a:solidFill>
                  <a:schemeClr val="tx1"/>
                </a:solidFill>
              </a:rPr>
              <a:t>Inventory</a:t>
            </a:r>
          </a:p>
          <a:p>
            <a:r>
              <a:rPr lang="en-US" sz="1100" dirty="0">
                <a:solidFill>
                  <a:schemeClr val="tx1"/>
                </a:solidFill>
              </a:rPr>
              <a:t>Customer</a:t>
            </a:r>
          </a:p>
          <a:p>
            <a:r>
              <a:rPr lang="en-US" sz="1100" dirty="0" err="1">
                <a:solidFill>
                  <a:schemeClr val="tx1"/>
                </a:solidFill>
              </a:rPr>
              <a:t>Customer_Address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050" dirty="0" err="1">
                <a:solidFill>
                  <a:schemeClr val="tx1"/>
                </a:solidFill>
              </a:rPr>
              <a:t>Customer_Purchases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83636" y="1556477"/>
            <a:ext cx="685800" cy="27432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ym typeface="Wingdings 2" panose="05020102010507070707" pitchFamily="18" charset="2"/>
              </a:rPr>
              <a:t> </a:t>
            </a:r>
            <a:r>
              <a:rPr lang="en-US" dirty="0"/>
              <a:t>Cancel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5" y="2383213"/>
            <a:ext cx="13716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tx1"/>
                </a:solidFill>
              </a:rPr>
              <a:t>Last Updated </a:t>
            </a:r>
            <a:r>
              <a:rPr lang="en-US" sz="1100" b="1" dirty="0">
                <a:solidFill>
                  <a:schemeClr val="tx1"/>
                </a:solidFill>
                <a:sym typeface="Webdings" panose="05030102010509060703" pitchFamily="18" charset="2"/>
              </a:rPr>
              <a:t></a:t>
            </a:r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05/13/2018 13:25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-695" y="2017673"/>
            <a:ext cx="2743200" cy="274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Search conformed data objects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063393"/>
            <a:ext cx="182880" cy="18288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-2" y="4206240"/>
            <a:ext cx="2743199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bIns="91440" rtlCol="0" anchor="b"/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Jobs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-4" y="4195846"/>
            <a:ext cx="2743199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 err="1">
                <a:solidFill>
                  <a:schemeClr val="tx1"/>
                </a:solidFill>
              </a:rPr>
              <a:t>CF_Customer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 err="1">
                <a:solidFill>
                  <a:schemeClr val="tx1"/>
                </a:solidFill>
              </a:rPr>
              <a:t>CF_Customer_Address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 err="1">
                <a:solidFill>
                  <a:schemeClr val="tx1"/>
                </a:solidFill>
              </a:rPr>
              <a:t>CF_Customer_Purchases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43196" y="1556477"/>
            <a:ext cx="6858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ym typeface="Wingdings 2" panose="05020102010507070707" pitchFamily="18" charset="2"/>
              </a:rPr>
              <a:t> </a:t>
            </a:r>
            <a:r>
              <a:rPr lang="en-US" dirty="0"/>
              <a:t>New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13414" y="1556477"/>
            <a:ext cx="685800" cy="27432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</a:t>
            </a:r>
            <a:r>
              <a:rPr lang="en-US" dirty="0">
                <a:sym typeface="Wingdings 2" panose="05020102010507070707" pitchFamily="18" charset="2"/>
              </a:rPr>
              <a:t> </a:t>
            </a:r>
            <a:r>
              <a:rPr lang="en-US" dirty="0"/>
              <a:t>Close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166673" y="1556477"/>
            <a:ext cx="1371600" cy="27432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</a:t>
            </a:r>
            <a:r>
              <a:rPr lang="en-US" dirty="0">
                <a:sym typeface="Wingdings 2" panose="05020102010507070707" pitchFamily="18" charset="2"/>
              </a:rPr>
              <a:t> </a:t>
            </a:r>
            <a:r>
              <a:rPr lang="en-US" dirty="0"/>
              <a:t>Properties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029513" y="4341543"/>
            <a:ext cx="2743200" cy="635977"/>
            <a:chOff x="2834640" y="2245380"/>
            <a:chExt cx="2743200" cy="635977"/>
          </a:xfrm>
        </p:grpSpPr>
        <p:sp>
          <p:nvSpPr>
            <p:cNvPr id="60" name="Rectangle 59"/>
            <p:cNvSpPr/>
            <p:nvPr/>
          </p:nvSpPr>
          <p:spPr>
            <a:xfrm>
              <a:off x="2834640" y="2245380"/>
              <a:ext cx="2743200" cy="228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Conformed Data Object</a:t>
              </a:r>
              <a:endParaRPr 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34640" y="2469877"/>
              <a:ext cx="2743200" cy="4114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206240" y="256331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Product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26079" y="256331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accent3"/>
                  </a:solidFill>
                </a:rPr>
                <a:t>Name*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029513" y="5071958"/>
            <a:ext cx="2743200" cy="635977"/>
            <a:chOff x="2834640" y="2245380"/>
            <a:chExt cx="2743200" cy="635977"/>
          </a:xfrm>
        </p:grpSpPr>
        <p:sp>
          <p:nvSpPr>
            <p:cNvPr id="104" name="Rectangle 103"/>
            <p:cNvSpPr/>
            <p:nvPr/>
          </p:nvSpPr>
          <p:spPr>
            <a:xfrm>
              <a:off x="2834640" y="2245380"/>
              <a:ext cx="2743200" cy="228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3"/>
                  </a:solidFill>
                </a:rPr>
                <a:t>Conformed Data Object</a:t>
              </a:r>
              <a:endParaRPr 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834640" y="2469877"/>
              <a:ext cx="2743200" cy="4114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206240" y="256331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Inventory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926079" y="256331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accent3"/>
                  </a:solidFill>
                </a:rPr>
                <a:t>Name*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2833945" y="3615653"/>
            <a:ext cx="2743200" cy="635977"/>
            <a:chOff x="2834640" y="2245380"/>
            <a:chExt cx="2743200" cy="635977"/>
          </a:xfrm>
        </p:grpSpPr>
        <p:sp>
          <p:nvSpPr>
            <p:cNvPr id="151" name="Rectangle 150"/>
            <p:cNvSpPr/>
            <p:nvPr/>
          </p:nvSpPr>
          <p:spPr>
            <a:xfrm>
              <a:off x="2834640" y="2245380"/>
              <a:ext cx="2743200" cy="2286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2"/>
                  </a:solidFill>
                </a:rPr>
                <a:t>Raw File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834640" y="2469877"/>
              <a:ext cx="2743200" cy="41148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206240" y="256331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product.csv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926079" y="256331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Name*</a:t>
              </a: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2833945" y="4341597"/>
            <a:ext cx="2743200" cy="635977"/>
            <a:chOff x="2834640" y="2245380"/>
            <a:chExt cx="2743200" cy="635977"/>
          </a:xfrm>
        </p:grpSpPr>
        <p:sp>
          <p:nvSpPr>
            <p:cNvPr id="161" name="Rectangle 160"/>
            <p:cNvSpPr/>
            <p:nvPr/>
          </p:nvSpPr>
          <p:spPr>
            <a:xfrm>
              <a:off x="2834640" y="2245380"/>
              <a:ext cx="2743200" cy="2286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2"/>
                  </a:solidFill>
                </a:rPr>
                <a:t>Raw File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834640" y="2469877"/>
              <a:ext cx="2743200" cy="41148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206240" y="256331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inventory.csv</a:t>
              </a: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2926079" y="256331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Name*</a:t>
              </a:r>
            </a:p>
          </p:txBody>
        </p:sp>
      </p:grpSp>
      <p:cxnSp>
        <p:nvCxnSpPr>
          <p:cNvPr id="46" name="Curved Connector 45"/>
          <p:cNvCxnSpPr>
            <a:stCxn id="152" idx="3"/>
            <a:endCxn id="61" idx="1"/>
          </p:cNvCxnSpPr>
          <p:nvPr/>
        </p:nvCxnSpPr>
        <p:spPr>
          <a:xfrm>
            <a:off x="5577145" y="4045890"/>
            <a:ext cx="452368" cy="7258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62" idx="3"/>
            <a:endCxn id="105" idx="1"/>
          </p:cNvCxnSpPr>
          <p:nvPr/>
        </p:nvCxnSpPr>
        <p:spPr>
          <a:xfrm>
            <a:off x="5577145" y="4771834"/>
            <a:ext cx="452368" cy="7303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166672" y="1830650"/>
            <a:ext cx="2743200" cy="2246591"/>
            <a:chOff x="6856617" y="2417847"/>
            <a:chExt cx="2743200" cy="2246591"/>
          </a:xfrm>
        </p:grpSpPr>
        <p:sp>
          <p:nvSpPr>
            <p:cNvPr id="98" name="Rectangle 97"/>
            <p:cNvSpPr/>
            <p:nvPr/>
          </p:nvSpPr>
          <p:spPr>
            <a:xfrm>
              <a:off x="6856617" y="2417847"/>
              <a:ext cx="2743200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Job Properties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56617" y="2652758"/>
              <a:ext cx="2743200" cy="20116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8228217" y="274619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>
                  <a:solidFill>
                    <a:schemeClr val="accent4">
                      <a:lumMod val="75000"/>
                    </a:schemeClr>
                  </a:solidFill>
                </a:rPr>
                <a:t>CF_prod_inv</a:t>
              </a:r>
              <a:endParaRPr lang="en-US" sz="12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228217" y="297479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…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228217" y="3202396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dirty="0">
                  <a:solidFill>
                    <a:schemeClr val="accent4">
                      <a:lumMod val="75000"/>
                    </a:schemeClr>
                  </a:solidFill>
                </a:rPr>
                <a:t>Raw-to-Conformed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8228217" y="3428000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12345, 98765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8228217" y="3655601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24680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8228217" y="388120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Daily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8228217" y="4108806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0100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948056" y="274619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Name*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948056" y="297479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Description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948056" y="3202396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Type*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948056" y="3428000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Sources*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948056" y="3655601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Targets*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948056" y="388120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Schedule*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948056" y="4108806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Time*</a:t>
              </a:r>
            </a:p>
          </p:txBody>
        </p:sp>
        <p:sp>
          <p:nvSpPr>
            <p:cNvPr id="137" name="Isosceles Triangle 136"/>
            <p:cNvSpPr/>
            <p:nvPr/>
          </p:nvSpPr>
          <p:spPr>
            <a:xfrm rot="10800000">
              <a:off x="9326880" y="3248898"/>
              <a:ext cx="137160" cy="137160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Isosceles Triangle 137"/>
            <p:cNvSpPr/>
            <p:nvPr/>
          </p:nvSpPr>
          <p:spPr>
            <a:xfrm rot="10800000">
              <a:off x="9326880" y="3929874"/>
              <a:ext cx="137160" cy="137160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Isosceles Triangle 144"/>
            <p:cNvSpPr/>
            <p:nvPr/>
          </p:nvSpPr>
          <p:spPr>
            <a:xfrm rot="10800000">
              <a:off x="9326880" y="4375731"/>
              <a:ext cx="137160" cy="137160"/>
            </a:xfrm>
            <a:prstGeom prst="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8228217" y="4321584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>
                      <a:lumMod val="75000"/>
                    </a:schemeClr>
                  </a:solidFill>
                </a:rPr>
                <a:t>Active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948056" y="4321584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accent4">
                      <a:lumMod val="75000"/>
                    </a:schemeClr>
                  </a:solidFill>
                </a:rPr>
                <a:t>Status*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3092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457200"/>
            <a:ext cx="1371600" cy="685800"/>
            <a:chOff x="1371599" y="502920"/>
            <a:chExt cx="1371600" cy="685800"/>
          </a:xfrm>
        </p:grpSpPr>
        <p:sp>
          <p:nvSpPr>
            <p:cNvPr id="4" name="TextBox 3"/>
            <p:cNvSpPr txBox="1"/>
            <p:nvPr/>
          </p:nvSpPr>
          <p:spPr>
            <a:xfrm>
              <a:off x="1371599" y="502920"/>
              <a:ext cx="1371600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Acquire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0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371599" y="453205"/>
            <a:ext cx="1371600" cy="685800"/>
            <a:chOff x="2743199" y="502920"/>
            <a:chExt cx="1371600" cy="685800"/>
          </a:xfrm>
        </p:grpSpPr>
        <p:sp>
          <p:nvSpPr>
            <p:cNvPr id="5" name="TextBox 4"/>
            <p:cNvSpPr txBox="1"/>
            <p:nvPr/>
          </p:nvSpPr>
          <p:spPr>
            <a:xfrm>
              <a:off x="27431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Explore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6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2743199" y="453205"/>
            <a:ext cx="1371600" cy="685800"/>
            <a:chOff x="4114799" y="502920"/>
            <a:chExt cx="1371600" cy="685800"/>
          </a:xfrm>
        </p:grpSpPr>
        <p:sp>
          <p:nvSpPr>
            <p:cNvPr id="6" name="TextBox 5"/>
            <p:cNvSpPr txBox="1"/>
            <p:nvPr/>
          </p:nvSpPr>
          <p:spPr>
            <a:xfrm>
              <a:off x="41147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Govern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486399" y="453205"/>
            <a:ext cx="1371600" cy="685800"/>
            <a:chOff x="6857999" y="502920"/>
            <a:chExt cx="1371600" cy="685800"/>
          </a:xfrm>
        </p:grpSpPr>
        <p:sp>
          <p:nvSpPr>
            <p:cNvPr id="8" name="TextBox 7"/>
            <p:cNvSpPr txBox="1"/>
            <p:nvPr/>
          </p:nvSpPr>
          <p:spPr>
            <a:xfrm>
              <a:off x="68579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entury Gothic"/>
                </a:rPr>
                <a:t>Monitor</a:t>
              </a:r>
              <a:endPara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4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0820400" y="457200"/>
            <a:ext cx="1371600" cy="685800"/>
            <a:chOff x="10820400" y="502920"/>
            <a:chExt cx="1371600" cy="685800"/>
          </a:xfrm>
        </p:grpSpPr>
        <p:sp>
          <p:nvSpPr>
            <p:cNvPr id="10" name="TextBox 9"/>
            <p:cNvSpPr txBox="1"/>
            <p:nvPr/>
          </p:nvSpPr>
          <p:spPr>
            <a:xfrm>
              <a:off x="10820400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Logged in as </a:t>
              </a:r>
              <a:r>
                <a:rPr lang="en-US" sz="10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+mj-lt"/>
                </a:rPr>
                <a:t>Mark</a:t>
              </a:r>
              <a:r>
                <a:rPr lang="en-US" sz="1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000" b="1" dirty="0">
                  <a:solidFill>
                    <a:schemeClr val="bg1">
                      <a:lumMod val="95000"/>
                    </a:schemeClr>
                  </a:solidFill>
                  <a:latin typeface="+mj-lt"/>
                  <a:sym typeface="Webdings" panose="05030102010509060703" pitchFamily="18" charset="2"/>
                </a:rPr>
                <a:t></a:t>
              </a:r>
              <a:endParaRPr lang="en-US" sz="10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1900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857999" y="457200"/>
            <a:ext cx="1371600" cy="685800"/>
            <a:chOff x="0" y="457200"/>
            <a:chExt cx="1371600" cy="685800"/>
          </a:xfrm>
        </p:grpSpPr>
        <p:sp>
          <p:nvSpPr>
            <p:cNvPr id="3" name="TextBox 2"/>
            <p:cNvSpPr txBox="1"/>
            <p:nvPr/>
          </p:nvSpPr>
          <p:spPr>
            <a:xfrm>
              <a:off x="0" y="45720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About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9" y="636085"/>
              <a:ext cx="228600" cy="22860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114799" y="453205"/>
            <a:ext cx="1371600" cy="685800"/>
            <a:chOff x="4114799" y="453205"/>
            <a:chExt cx="1371600" cy="685800"/>
          </a:xfrm>
        </p:grpSpPr>
        <p:sp>
          <p:nvSpPr>
            <p:cNvPr id="7" name="TextBox 6"/>
            <p:cNvSpPr txBox="1"/>
            <p:nvPr/>
          </p:nvSpPr>
          <p:spPr>
            <a:xfrm>
              <a:off x="4114799" y="453205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Operationalize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8" y="590365"/>
              <a:ext cx="228600" cy="22860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-1" y="1146995"/>
            <a:ext cx="1371600" cy="32004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/>
            <a:r>
              <a:rPr lang="en-US" sz="1100" b="1" dirty="0" err="1">
                <a:latin typeface="+mj-lt"/>
              </a:rPr>
              <a:t>RCG|</a:t>
            </a:r>
            <a:r>
              <a:rPr lang="en-US" sz="1100" b="1" dirty="0" err="1">
                <a:solidFill>
                  <a:srgbClr val="FF0000"/>
                </a:solidFill>
                <a:latin typeface="+mj-lt"/>
              </a:rPr>
              <a:t>enable</a:t>
            </a:r>
            <a:r>
              <a:rPr lang="en-US" sz="1100" b="1" dirty="0">
                <a:latin typeface="+mj-lt"/>
              </a:rPr>
              <a:t>™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71599" y="1146995"/>
            <a:ext cx="1371600" cy="32004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Confluent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" y="1421315"/>
            <a:ext cx="137160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-2" y="1920240"/>
            <a:ext cx="2743199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bIns="91440" rtlCol="0" anchor="b"/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Source</a:t>
            </a: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System</a:t>
            </a: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Connectors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743196" y="1920240"/>
            <a:ext cx="9448804" cy="457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bIns="91440" rtlCol="0" anchor="b"/>
          <a:lstStyle/>
          <a:p>
            <a:pPr algn="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  <a:p>
            <a:pPr algn="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Acquisition</a:t>
            </a:r>
          </a:p>
          <a:p>
            <a:pPr algn="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Canvas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38269" y="1556477"/>
            <a:ext cx="2286000" cy="2743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 active flow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28996" y="1556477"/>
            <a:ext cx="685800" cy="27432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</a:t>
            </a:r>
            <a:r>
              <a:rPr lang="en-US" dirty="0">
                <a:sym typeface="Wingdings 2" panose="05020102010507070707" pitchFamily="18" charset="2"/>
              </a:rPr>
              <a:t> </a:t>
            </a:r>
            <a:r>
              <a:rPr lang="en-US" dirty="0"/>
              <a:t>Open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69432" y="1556477"/>
            <a:ext cx="6858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</a:t>
            </a:r>
            <a:r>
              <a:rPr lang="en-US" dirty="0">
                <a:sym typeface="Wingdings 2" panose="05020102010507070707" pitchFamily="18" charset="2"/>
              </a:rPr>
              <a:t> </a:t>
            </a:r>
            <a:r>
              <a:rPr lang="en-US" dirty="0"/>
              <a:t>Save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-4" y="1920240"/>
            <a:ext cx="2743199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/user/data</a:t>
            </a:r>
          </a:p>
          <a:p>
            <a:pPr marL="396875" lvl="1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mark</a:t>
            </a:r>
          </a:p>
          <a:p>
            <a:pPr marL="628650" lvl="2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product.csv</a:t>
            </a:r>
          </a:p>
          <a:p>
            <a:pPr marL="628650" lvl="2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...</a:t>
            </a:r>
          </a:p>
          <a:p>
            <a:pPr marL="396875" lvl="1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MySQL</a:t>
            </a:r>
          </a:p>
          <a:p>
            <a:pPr marL="396875" lvl="1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mark</a:t>
            </a:r>
          </a:p>
          <a:p>
            <a:pPr marL="628650" lvl="2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inventory</a:t>
            </a:r>
          </a:p>
          <a:p>
            <a:pPr marL="628650" lvl="2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pPr marL="396875" lvl="1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Data Lake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99214" y="1556477"/>
            <a:ext cx="13716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</a:t>
            </a: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sym typeface="Wingdings 2" panose="05020102010507070707" pitchFamily="18" charset="2"/>
              </a:rPr>
              <a:t> </a:t>
            </a: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Properties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43196" y="1556477"/>
            <a:ext cx="685800" cy="27432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sym typeface="Wingdings 2" panose="05020102010507070707" pitchFamily="18" charset="2"/>
              </a:rPr>
              <a:t> </a:t>
            </a:r>
            <a:r>
              <a:rPr lang="en-US" sz="1100" b="1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13414" y="1556477"/>
            <a:ext cx="6858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</a:t>
            </a:r>
            <a:r>
              <a:rPr lang="en-US" dirty="0">
                <a:sym typeface="Wingdings 2" panose="05020102010507070707" pitchFamily="18" charset="2"/>
              </a:rPr>
              <a:t> </a:t>
            </a:r>
            <a:r>
              <a:rPr lang="en-US" dirty="0"/>
              <a:t>Close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695" y="1556477"/>
            <a:ext cx="2743200" cy="2743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Data Sources &amp; Flows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-2" y="4206240"/>
            <a:ext cx="2743199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bIns="91440" rtlCol="0" anchor="b"/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</a:t>
            </a:r>
          </a:p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Acquisition</a:t>
            </a:r>
          </a:p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Flows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-4" y="4195846"/>
            <a:ext cx="2743199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 err="1">
                <a:solidFill>
                  <a:schemeClr val="tx1"/>
                </a:solidFill>
              </a:rPr>
              <a:t>AF_inventory</a:t>
            </a:r>
            <a:endParaRPr lang="en-US" sz="1100" dirty="0">
              <a:solidFill>
                <a:schemeClr val="tx1"/>
              </a:solidFill>
            </a:endParaRP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 err="1">
                <a:solidFill>
                  <a:schemeClr val="tx1"/>
                </a:solidFill>
              </a:rPr>
              <a:t>AF_customer</a:t>
            </a:r>
            <a:endParaRPr lang="en-US" sz="1100" dirty="0">
              <a:solidFill>
                <a:schemeClr val="tx1"/>
              </a:solidFill>
            </a:endParaRP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 err="1">
                <a:solidFill>
                  <a:schemeClr val="tx1"/>
                </a:solidFill>
              </a:rPr>
              <a:t>AF_customer_address</a:t>
            </a:r>
            <a:endParaRPr lang="en-US" sz="1100" dirty="0">
              <a:solidFill>
                <a:schemeClr val="tx1"/>
              </a:solidFill>
            </a:endParaRP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 err="1">
                <a:solidFill>
                  <a:schemeClr val="tx1"/>
                </a:solidFill>
              </a:rPr>
              <a:t>AF_receipts</a:t>
            </a:r>
            <a:endParaRPr lang="en-US" sz="1100" dirty="0">
              <a:solidFill>
                <a:schemeClr val="tx1"/>
              </a:solidFill>
            </a:endParaRP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 err="1">
                <a:solidFill>
                  <a:schemeClr val="tx1"/>
                </a:solidFill>
              </a:rPr>
              <a:t>AF_receipt_items</a:t>
            </a:r>
            <a:endParaRPr lang="en-US" sz="1100" dirty="0">
              <a:solidFill>
                <a:schemeClr val="tx1"/>
              </a:solidFill>
            </a:endParaRP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853851" y="1556477"/>
            <a:ext cx="6858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ym typeface="Wingdings 2" panose="05020102010507070707" pitchFamily="18" charset="2"/>
              </a:rPr>
              <a:t> </a:t>
            </a:r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272522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457200"/>
            <a:ext cx="1371600" cy="685800"/>
            <a:chOff x="1371599" y="502920"/>
            <a:chExt cx="1371600" cy="685800"/>
          </a:xfrm>
        </p:grpSpPr>
        <p:sp>
          <p:nvSpPr>
            <p:cNvPr id="4" name="TextBox 3"/>
            <p:cNvSpPr txBox="1"/>
            <p:nvPr/>
          </p:nvSpPr>
          <p:spPr>
            <a:xfrm>
              <a:off x="1371599" y="502920"/>
              <a:ext cx="1371600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Acquire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0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371599" y="453205"/>
            <a:ext cx="1371600" cy="685800"/>
            <a:chOff x="2743199" y="502920"/>
            <a:chExt cx="1371600" cy="685800"/>
          </a:xfrm>
        </p:grpSpPr>
        <p:sp>
          <p:nvSpPr>
            <p:cNvPr id="5" name="TextBox 4"/>
            <p:cNvSpPr txBox="1"/>
            <p:nvPr/>
          </p:nvSpPr>
          <p:spPr>
            <a:xfrm>
              <a:off x="27431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Explore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6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2743199" y="453205"/>
            <a:ext cx="1371600" cy="685800"/>
            <a:chOff x="4114799" y="502920"/>
            <a:chExt cx="1371600" cy="685800"/>
          </a:xfrm>
        </p:grpSpPr>
        <p:sp>
          <p:nvSpPr>
            <p:cNvPr id="6" name="TextBox 5"/>
            <p:cNvSpPr txBox="1"/>
            <p:nvPr/>
          </p:nvSpPr>
          <p:spPr>
            <a:xfrm>
              <a:off x="41147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Govern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486399" y="453205"/>
            <a:ext cx="1371600" cy="685800"/>
            <a:chOff x="6857999" y="502920"/>
            <a:chExt cx="1371600" cy="685800"/>
          </a:xfrm>
        </p:grpSpPr>
        <p:sp>
          <p:nvSpPr>
            <p:cNvPr id="8" name="TextBox 7"/>
            <p:cNvSpPr txBox="1"/>
            <p:nvPr/>
          </p:nvSpPr>
          <p:spPr>
            <a:xfrm>
              <a:off x="68579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entury Gothic"/>
                </a:rPr>
                <a:t>Monitor</a:t>
              </a:r>
              <a:endPara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4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0820400" y="457200"/>
            <a:ext cx="1371600" cy="685800"/>
            <a:chOff x="10820400" y="502920"/>
            <a:chExt cx="1371600" cy="685800"/>
          </a:xfrm>
        </p:grpSpPr>
        <p:sp>
          <p:nvSpPr>
            <p:cNvPr id="10" name="TextBox 9"/>
            <p:cNvSpPr txBox="1"/>
            <p:nvPr/>
          </p:nvSpPr>
          <p:spPr>
            <a:xfrm>
              <a:off x="10820400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Logged in as </a:t>
              </a:r>
              <a:r>
                <a:rPr lang="en-US" sz="10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+mj-lt"/>
                </a:rPr>
                <a:t>Mark</a:t>
              </a:r>
              <a:r>
                <a:rPr lang="en-US" sz="1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000" b="1" dirty="0">
                  <a:solidFill>
                    <a:schemeClr val="bg1">
                      <a:lumMod val="95000"/>
                    </a:schemeClr>
                  </a:solidFill>
                  <a:latin typeface="+mj-lt"/>
                  <a:sym typeface="Webdings" panose="05030102010509060703" pitchFamily="18" charset="2"/>
                </a:rPr>
                <a:t></a:t>
              </a:r>
              <a:endParaRPr lang="en-US" sz="10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1900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857999" y="457200"/>
            <a:ext cx="1371600" cy="685800"/>
            <a:chOff x="0" y="457200"/>
            <a:chExt cx="1371600" cy="685800"/>
          </a:xfrm>
        </p:grpSpPr>
        <p:sp>
          <p:nvSpPr>
            <p:cNvPr id="3" name="TextBox 2"/>
            <p:cNvSpPr txBox="1"/>
            <p:nvPr/>
          </p:nvSpPr>
          <p:spPr>
            <a:xfrm>
              <a:off x="0" y="45720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About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9" y="636085"/>
              <a:ext cx="228600" cy="22860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114799" y="453205"/>
            <a:ext cx="1371600" cy="685800"/>
            <a:chOff x="4114799" y="453205"/>
            <a:chExt cx="1371600" cy="685800"/>
          </a:xfrm>
        </p:grpSpPr>
        <p:sp>
          <p:nvSpPr>
            <p:cNvPr id="7" name="TextBox 6"/>
            <p:cNvSpPr txBox="1"/>
            <p:nvPr/>
          </p:nvSpPr>
          <p:spPr>
            <a:xfrm>
              <a:off x="4114799" y="453205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Operationalize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8" y="590365"/>
              <a:ext cx="228600" cy="22860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-1" y="1146995"/>
            <a:ext cx="1371600" cy="32004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/>
            <a:r>
              <a:rPr lang="en-US" sz="1100" b="1" dirty="0" err="1">
                <a:latin typeface="+mj-lt"/>
              </a:rPr>
              <a:t>RCG|</a:t>
            </a:r>
            <a:r>
              <a:rPr lang="en-US" sz="1100" b="1" dirty="0" err="1">
                <a:solidFill>
                  <a:srgbClr val="FF0000"/>
                </a:solidFill>
                <a:latin typeface="+mj-lt"/>
              </a:rPr>
              <a:t>enable</a:t>
            </a:r>
            <a:r>
              <a:rPr lang="en-US" sz="1100" b="1" dirty="0">
                <a:latin typeface="+mj-lt"/>
              </a:rPr>
              <a:t>™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71599" y="1146995"/>
            <a:ext cx="1371600" cy="32004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Confluent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" y="1421315"/>
            <a:ext cx="137160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-2" y="1920240"/>
            <a:ext cx="2743199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bIns="91440" rtlCol="0" anchor="b"/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Source</a:t>
            </a: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System</a:t>
            </a: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Connectors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743196" y="1920240"/>
            <a:ext cx="9448804" cy="457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bIns="91440" rtlCol="0" anchor="b"/>
          <a:lstStyle/>
          <a:p>
            <a:pPr algn="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  <a:p>
            <a:pPr algn="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Acquisition</a:t>
            </a:r>
          </a:p>
          <a:p>
            <a:pPr algn="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Canvas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36887" y="1556477"/>
            <a:ext cx="2286000" cy="2743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 active flow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28996" y="1556477"/>
            <a:ext cx="6858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</a:t>
            </a:r>
            <a:r>
              <a:rPr lang="en-US" dirty="0">
                <a:sym typeface="Wingdings 2" panose="05020102010507070707" pitchFamily="18" charset="2"/>
              </a:rPr>
              <a:t> </a:t>
            </a:r>
            <a:r>
              <a:rPr lang="en-US" dirty="0"/>
              <a:t>Open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69432" y="1556477"/>
            <a:ext cx="6858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</a:t>
            </a:r>
            <a:r>
              <a:rPr lang="en-US" dirty="0">
                <a:sym typeface="Wingdings 2" panose="05020102010507070707" pitchFamily="18" charset="2"/>
              </a:rPr>
              <a:t> </a:t>
            </a:r>
            <a:r>
              <a:rPr lang="en-US" dirty="0"/>
              <a:t>Save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-4" y="1920240"/>
            <a:ext cx="2743199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/user/data</a:t>
            </a:r>
          </a:p>
          <a:p>
            <a:pPr marL="396875" lvl="1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mark</a:t>
            </a:r>
          </a:p>
          <a:p>
            <a:pPr marL="628650" lvl="2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product.csv</a:t>
            </a:r>
          </a:p>
          <a:p>
            <a:pPr marL="628650" lvl="2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...</a:t>
            </a:r>
          </a:p>
          <a:p>
            <a:pPr marL="396875" lvl="1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MySQL</a:t>
            </a:r>
          </a:p>
          <a:p>
            <a:pPr marL="396875" lvl="1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mark</a:t>
            </a:r>
          </a:p>
          <a:p>
            <a:pPr marL="628650" lvl="2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inventory</a:t>
            </a:r>
          </a:p>
          <a:p>
            <a:pPr marL="628650" lvl="2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pPr marL="396875" lvl="1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Data Lake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99214" y="1556477"/>
            <a:ext cx="13716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</a:t>
            </a: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sym typeface="Wingdings 2" panose="05020102010507070707" pitchFamily="18" charset="2"/>
              </a:rPr>
              <a:t> </a:t>
            </a:r>
            <a:r>
              <a:rPr lang="en-US" sz="1100" b="1" dirty="0">
                <a:solidFill>
                  <a:schemeClr val="bg1">
                    <a:lumMod val="75000"/>
                  </a:schemeClr>
                </a:solidFill>
              </a:rPr>
              <a:t>Properties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43196" y="1556477"/>
            <a:ext cx="68580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sym typeface="Wingdings 2" panose="05020102010507070707" pitchFamily="18" charset="2"/>
              </a:rPr>
              <a:t> </a:t>
            </a:r>
            <a:r>
              <a:rPr lang="en-US" sz="1100" b="1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13414" y="1556477"/>
            <a:ext cx="6858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</a:t>
            </a:r>
            <a:r>
              <a:rPr lang="en-US" dirty="0">
                <a:sym typeface="Wingdings 2" panose="05020102010507070707" pitchFamily="18" charset="2"/>
              </a:rPr>
              <a:t> </a:t>
            </a:r>
            <a:r>
              <a:rPr lang="en-US" dirty="0"/>
              <a:t>Close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43195" y="1830797"/>
            <a:ext cx="2743200" cy="8229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noAutofit/>
          </a:bodyPr>
          <a:lstStyle/>
          <a:p>
            <a:r>
              <a:rPr lang="en-US" sz="1100" b="1" dirty="0">
                <a:solidFill>
                  <a:schemeClr val="tx2"/>
                </a:solidFill>
              </a:rPr>
              <a:t>Please enter a name for the flow*</a:t>
            </a:r>
          </a:p>
        </p:txBody>
      </p:sp>
      <p:sp>
        <p:nvSpPr>
          <p:cNvPr id="2" name="Rectangle 1"/>
          <p:cNvSpPr/>
          <p:nvPr/>
        </p:nvSpPr>
        <p:spPr>
          <a:xfrm>
            <a:off x="2971794" y="2127977"/>
            <a:ext cx="22860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AF_product</a:t>
            </a:r>
            <a:endParaRPr lang="en-US" sz="1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62490" y="1829458"/>
            <a:ext cx="32252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sym typeface="Wingdings 2" panose="05020102010507070707" pitchFamily="18" charset="2"/>
              </a:rPr>
              <a:t></a:t>
            </a:r>
            <a:endParaRPr lang="en-US" sz="1200" b="1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11194" y="2378098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OK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695" y="1556477"/>
            <a:ext cx="2743200" cy="2743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Data Sources &amp; Flows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-2" y="4206240"/>
            <a:ext cx="2743199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bIns="91440" rtlCol="0" anchor="b"/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</a:t>
            </a:r>
          </a:p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Acquisition</a:t>
            </a:r>
          </a:p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Flows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-4" y="4195846"/>
            <a:ext cx="2743199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 err="1">
                <a:solidFill>
                  <a:schemeClr val="tx1"/>
                </a:solidFill>
              </a:rPr>
              <a:t>AF_inventory</a:t>
            </a:r>
            <a:endParaRPr lang="en-US" sz="1100" dirty="0">
              <a:solidFill>
                <a:schemeClr val="tx1"/>
              </a:solidFill>
            </a:endParaRP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 err="1">
                <a:solidFill>
                  <a:schemeClr val="tx1"/>
                </a:solidFill>
              </a:rPr>
              <a:t>AF_customer</a:t>
            </a:r>
            <a:endParaRPr lang="en-US" sz="1100" dirty="0">
              <a:solidFill>
                <a:schemeClr val="tx1"/>
              </a:solidFill>
            </a:endParaRP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 err="1">
                <a:solidFill>
                  <a:schemeClr val="tx1"/>
                </a:solidFill>
              </a:rPr>
              <a:t>AF_customer_address</a:t>
            </a:r>
            <a:endParaRPr lang="en-US" sz="1100" dirty="0">
              <a:solidFill>
                <a:schemeClr val="tx1"/>
              </a:solidFill>
            </a:endParaRP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 err="1">
                <a:solidFill>
                  <a:schemeClr val="tx1"/>
                </a:solidFill>
              </a:rPr>
              <a:t>AF_receipts</a:t>
            </a:r>
            <a:endParaRPr lang="en-US" sz="1100" dirty="0">
              <a:solidFill>
                <a:schemeClr val="tx1"/>
              </a:solidFill>
            </a:endParaRP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 err="1">
                <a:solidFill>
                  <a:schemeClr val="tx1"/>
                </a:solidFill>
              </a:rPr>
              <a:t>AF_receipt_items</a:t>
            </a:r>
            <a:endParaRPr lang="en-US" sz="1100" dirty="0">
              <a:solidFill>
                <a:schemeClr val="tx1"/>
              </a:solidFill>
            </a:endParaRP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469" y="1556477"/>
            <a:ext cx="6858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ym typeface="Wingdings 2" panose="05020102010507070707" pitchFamily="18" charset="2"/>
              </a:rPr>
              <a:t> </a:t>
            </a:r>
            <a:r>
              <a:rPr lang="en-US" dirty="0"/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405207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457200"/>
            <a:ext cx="1371600" cy="685800"/>
            <a:chOff x="1371599" y="502920"/>
            <a:chExt cx="1371600" cy="685800"/>
          </a:xfrm>
        </p:grpSpPr>
        <p:sp>
          <p:nvSpPr>
            <p:cNvPr id="4" name="TextBox 3"/>
            <p:cNvSpPr txBox="1"/>
            <p:nvPr/>
          </p:nvSpPr>
          <p:spPr>
            <a:xfrm>
              <a:off x="1371599" y="502920"/>
              <a:ext cx="1371600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Acquire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0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371599" y="453205"/>
            <a:ext cx="1371600" cy="685800"/>
            <a:chOff x="2743199" y="502920"/>
            <a:chExt cx="1371600" cy="685800"/>
          </a:xfrm>
        </p:grpSpPr>
        <p:sp>
          <p:nvSpPr>
            <p:cNvPr id="5" name="TextBox 4"/>
            <p:cNvSpPr txBox="1"/>
            <p:nvPr/>
          </p:nvSpPr>
          <p:spPr>
            <a:xfrm>
              <a:off x="27431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Explore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6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2743199" y="453205"/>
            <a:ext cx="1371600" cy="685800"/>
            <a:chOff x="4114799" y="502920"/>
            <a:chExt cx="1371600" cy="685800"/>
          </a:xfrm>
        </p:grpSpPr>
        <p:sp>
          <p:nvSpPr>
            <p:cNvPr id="6" name="TextBox 5"/>
            <p:cNvSpPr txBox="1"/>
            <p:nvPr/>
          </p:nvSpPr>
          <p:spPr>
            <a:xfrm>
              <a:off x="41147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Govern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486399" y="453205"/>
            <a:ext cx="1371600" cy="685800"/>
            <a:chOff x="6857999" y="502920"/>
            <a:chExt cx="1371600" cy="685800"/>
          </a:xfrm>
        </p:grpSpPr>
        <p:sp>
          <p:nvSpPr>
            <p:cNvPr id="8" name="TextBox 7"/>
            <p:cNvSpPr txBox="1"/>
            <p:nvPr/>
          </p:nvSpPr>
          <p:spPr>
            <a:xfrm>
              <a:off x="68579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entury Gothic"/>
                </a:rPr>
                <a:t>Monitor</a:t>
              </a:r>
              <a:endPara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4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0820400" y="457200"/>
            <a:ext cx="1371600" cy="685800"/>
            <a:chOff x="10820400" y="502920"/>
            <a:chExt cx="1371600" cy="685800"/>
          </a:xfrm>
        </p:grpSpPr>
        <p:sp>
          <p:nvSpPr>
            <p:cNvPr id="10" name="TextBox 9"/>
            <p:cNvSpPr txBox="1"/>
            <p:nvPr/>
          </p:nvSpPr>
          <p:spPr>
            <a:xfrm>
              <a:off x="10820400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Logged in as </a:t>
              </a:r>
              <a:r>
                <a:rPr lang="en-US" sz="10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+mj-lt"/>
                </a:rPr>
                <a:t>Mark</a:t>
              </a:r>
              <a:r>
                <a:rPr lang="en-US" sz="1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000" b="1" dirty="0">
                  <a:solidFill>
                    <a:schemeClr val="bg1">
                      <a:lumMod val="95000"/>
                    </a:schemeClr>
                  </a:solidFill>
                  <a:latin typeface="+mj-lt"/>
                  <a:sym typeface="Webdings" panose="05030102010509060703" pitchFamily="18" charset="2"/>
                </a:rPr>
                <a:t></a:t>
              </a:r>
              <a:endParaRPr lang="en-US" sz="10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1900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857999" y="457200"/>
            <a:ext cx="1371600" cy="685800"/>
            <a:chOff x="0" y="457200"/>
            <a:chExt cx="1371600" cy="685800"/>
          </a:xfrm>
        </p:grpSpPr>
        <p:sp>
          <p:nvSpPr>
            <p:cNvPr id="3" name="TextBox 2"/>
            <p:cNvSpPr txBox="1"/>
            <p:nvPr/>
          </p:nvSpPr>
          <p:spPr>
            <a:xfrm>
              <a:off x="0" y="45720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About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9" y="636085"/>
              <a:ext cx="228600" cy="22860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114799" y="453205"/>
            <a:ext cx="1371600" cy="685800"/>
            <a:chOff x="4114799" y="453205"/>
            <a:chExt cx="1371600" cy="685800"/>
          </a:xfrm>
        </p:grpSpPr>
        <p:sp>
          <p:nvSpPr>
            <p:cNvPr id="7" name="TextBox 6"/>
            <p:cNvSpPr txBox="1"/>
            <p:nvPr/>
          </p:nvSpPr>
          <p:spPr>
            <a:xfrm>
              <a:off x="4114799" y="453205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Operationalize</a:t>
              </a: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8" y="590365"/>
              <a:ext cx="228600" cy="22860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-1" y="1146995"/>
            <a:ext cx="1371600" cy="32004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/>
            <a:r>
              <a:rPr lang="en-US" sz="1100" b="1" dirty="0" err="1">
                <a:latin typeface="+mj-lt"/>
              </a:rPr>
              <a:t>RCG|</a:t>
            </a:r>
            <a:r>
              <a:rPr lang="en-US" sz="1100" b="1" dirty="0" err="1">
                <a:solidFill>
                  <a:srgbClr val="FF0000"/>
                </a:solidFill>
                <a:latin typeface="+mj-lt"/>
              </a:rPr>
              <a:t>enable</a:t>
            </a:r>
            <a:r>
              <a:rPr lang="en-US" sz="1100" b="1" dirty="0">
                <a:latin typeface="+mj-lt"/>
              </a:rPr>
              <a:t>™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71599" y="1146995"/>
            <a:ext cx="1371600" cy="32004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Confluent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" y="1421315"/>
            <a:ext cx="137160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-2" y="1920240"/>
            <a:ext cx="2743199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bIns="91440" rtlCol="0" anchor="b"/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Source</a:t>
            </a: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System</a:t>
            </a: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Connectors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743196" y="1920240"/>
            <a:ext cx="9448804" cy="457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bIns="91440" rtlCol="0" anchor="b"/>
          <a:lstStyle/>
          <a:p>
            <a:pPr algn="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Data</a:t>
            </a:r>
          </a:p>
          <a:p>
            <a:pPr algn="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Acquisition</a:t>
            </a:r>
          </a:p>
          <a:p>
            <a:pPr algn="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Canvas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36887" y="1556477"/>
            <a:ext cx="2286000" cy="2743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AF_product</a:t>
            </a:r>
            <a:endParaRPr lang="en-US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8996" y="1556477"/>
            <a:ext cx="6858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</a:t>
            </a:r>
            <a:r>
              <a:rPr lang="en-US" dirty="0">
                <a:sym typeface="Wingdings 2" panose="05020102010507070707" pitchFamily="18" charset="2"/>
              </a:rPr>
              <a:t> </a:t>
            </a:r>
            <a:r>
              <a:rPr lang="en-US" dirty="0"/>
              <a:t>Open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69432" y="1556477"/>
            <a:ext cx="685800" cy="27432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</a:t>
            </a:r>
            <a:r>
              <a:rPr lang="en-US" dirty="0">
                <a:sym typeface="Wingdings 2" panose="05020102010507070707" pitchFamily="18" charset="2"/>
              </a:rPr>
              <a:t> </a:t>
            </a:r>
            <a:r>
              <a:rPr lang="en-US" dirty="0"/>
              <a:t>Save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-4" y="1920240"/>
            <a:ext cx="2743199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edge:/user/data</a:t>
            </a:r>
          </a:p>
          <a:p>
            <a:pPr marL="396875" lvl="1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mark</a:t>
            </a:r>
          </a:p>
          <a:p>
            <a:pPr marL="628650" lvl="2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product.csv</a:t>
            </a:r>
          </a:p>
          <a:p>
            <a:pPr marL="628650" lvl="2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...</a:t>
            </a:r>
          </a:p>
          <a:p>
            <a:pPr marL="396875" lvl="1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MySQL</a:t>
            </a:r>
          </a:p>
          <a:p>
            <a:pPr marL="396875" lvl="1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mark</a:t>
            </a:r>
          </a:p>
          <a:p>
            <a:pPr marL="628650" lvl="2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inventory</a:t>
            </a:r>
          </a:p>
          <a:p>
            <a:pPr marL="628650" lvl="2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pPr marL="396875" lvl="1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Data Lake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99214" y="1556477"/>
            <a:ext cx="1371600" cy="27432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</a:t>
            </a:r>
            <a:r>
              <a:rPr lang="en-US" dirty="0">
                <a:sym typeface="Wingdings 2" panose="05020102010507070707" pitchFamily="18" charset="2"/>
              </a:rPr>
              <a:t> </a:t>
            </a:r>
            <a:r>
              <a:rPr lang="en-US" dirty="0"/>
              <a:t>Properties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43196" y="1556477"/>
            <a:ext cx="6858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ym typeface="Wingdings 2" panose="05020102010507070707" pitchFamily="18" charset="2"/>
              </a:rPr>
              <a:t> </a:t>
            </a:r>
            <a:r>
              <a:rPr lang="en-US" dirty="0"/>
              <a:t>New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13414" y="1556477"/>
            <a:ext cx="685800" cy="27432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</a:t>
            </a:r>
            <a:r>
              <a:rPr lang="en-US" dirty="0">
                <a:sym typeface="Wingdings 2" panose="05020102010507070707" pitchFamily="18" charset="2"/>
              </a:rPr>
              <a:t> </a:t>
            </a:r>
            <a:r>
              <a:rPr lang="en-US" dirty="0"/>
              <a:t>Close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695" y="1556477"/>
            <a:ext cx="2743200" cy="2743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Data Sources &amp; Flows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-2" y="4206240"/>
            <a:ext cx="2743199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bIns="91440" rtlCol="0" anchor="b"/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</a:t>
            </a:r>
          </a:p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Acquisition</a:t>
            </a:r>
          </a:p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Flows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-4" y="4195846"/>
            <a:ext cx="2743199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 err="1">
                <a:solidFill>
                  <a:schemeClr val="tx1"/>
                </a:solidFill>
              </a:rPr>
              <a:t>AF_inventory</a:t>
            </a:r>
            <a:endParaRPr lang="en-US" sz="1100" dirty="0">
              <a:solidFill>
                <a:schemeClr val="tx1"/>
              </a:solidFill>
            </a:endParaRP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 err="1">
                <a:solidFill>
                  <a:schemeClr val="tx1"/>
                </a:solidFill>
              </a:rPr>
              <a:t>AF_customer</a:t>
            </a:r>
            <a:endParaRPr lang="en-US" sz="1100" dirty="0">
              <a:solidFill>
                <a:schemeClr val="tx1"/>
              </a:solidFill>
            </a:endParaRP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 err="1">
                <a:solidFill>
                  <a:schemeClr val="tx1"/>
                </a:solidFill>
              </a:rPr>
              <a:t>AF_customer_address</a:t>
            </a:r>
            <a:endParaRPr lang="en-US" sz="1100" dirty="0">
              <a:solidFill>
                <a:schemeClr val="tx1"/>
              </a:solidFill>
            </a:endParaRP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 err="1">
                <a:solidFill>
                  <a:schemeClr val="tx1"/>
                </a:solidFill>
              </a:rPr>
              <a:t>AF_receipts</a:t>
            </a:r>
            <a:endParaRPr lang="en-US" sz="1100" dirty="0">
              <a:solidFill>
                <a:schemeClr val="tx1"/>
              </a:solidFill>
            </a:endParaRP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 err="1">
                <a:solidFill>
                  <a:schemeClr val="tx1"/>
                </a:solidFill>
              </a:rPr>
              <a:t>AF_receipt_items</a:t>
            </a:r>
            <a:endParaRPr lang="en-US" sz="1100" dirty="0">
              <a:solidFill>
                <a:schemeClr val="tx1"/>
              </a:solidFill>
            </a:endParaRPr>
          </a:p>
          <a:p>
            <a:pPr marL="176213" indent="-176213">
              <a:buFont typeface="Calibri" panose="020F0502020204030204" pitchFamily="34" charset="0"/>
              <a:buChar char="+"/>
            </a:pPr>
            <a:r>
              <a:rPr lang="en-US" sz="11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852469" y="1556477"/>
            <a:ext cx="685800" cy="27432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ym typeface="Wingdings 2" panose="05020102010507070707" pitchFamily="18" charset="2"/>
              </a:rPr>
              <a:t> </a:t>
            </a:r>
            <a:r>
              <a:rPr lang="en-US" dirty="0"/>
              <a:t>Cancel</a:t>
            </a:r>
          </a:p>
        </p:txBody>
      </p:sp>
      <p:cxnSp>
        <p:nvCxnSpPr>
          <p:cNvPr id="51" name="Curved Connector 50"/>
          <p:cNvCxnSpPr>
            <a:stCxn id="49" idx="3"/>
            <a:endCxn id="50" idx="1"/>
          </p:cNvCxnSpPr>
          <p:nvPr/>
        </p:nvCxnSpPr>
        <p:spPr>
          <a:xfrm>
            <a:off x="5577840" y="2241278"/>
            <a:ext cx="1278777" cy="1828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834640" y="2012678"/>
            <a:ext cx="2743200" cy="2468880"/>
            <a:chOff x="2834640" y="2012678"/>
            <a:chExt cx="2743200" cy="2468880"/>
          </a:xfrm>
        </p:grpSpPr>
        <p:sp>
          <p:nvSpPr>
            <p:cNvPr id="49" name="Rectangle 48"/>
            <p:cNvSpPr/>
            <p:nvPr/>
          </p:nvSpPr>
          <p:spPr>
            <a:xfrm>
              <a:off x="2834640" y="2012678"/>
              <a:ext cx="2743200" cy="4572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Source File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834640" y="2469878"/>
              <a:ext cx="2743200" cy="201168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206240" y="256331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product.csv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06240" y="279191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206240" y="3019516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Products file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06240" y="3245120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File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206240" y="3472721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edge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206240" y="369832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/user/data/mark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06240" y="3925926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Delimited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26079" y="256331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Name*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926079" y="279191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Version*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26079" y="3019516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Description 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926079" y="3245120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Type*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926079" y="3472721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Host Name*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926079" y="369832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Source Path*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926079" y="3925926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File Format*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206240" y="4145852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,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926079" y="4145852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Delimiter*</a:t>
              </a:r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5303520" y="3290840"/>
              <a:ext cx="137160" cy="137160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/>
          </p:nvSpPr>
          <p:spPr>
            <a:xfrm rot="10800000">
              <a:off x="5303520" y="3965709"/>
              <a:ext cx="137160" cy="137160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856617" y="2195558"/>
            <a:ext cx="2743200" cy="2240280"/>
            <a:chOff x="6856617" y="2195558"/>
            <a:chExt cx="2743200" cy="2240280"/>
          </a:xfrm>
        </p:grpSpPr>
        <p:sp>
          <p:nvSpPr>
            <p:cNvPr id="50" name="Rectangle 49"/>
            <p:cNvSpPr/>
            <p:nvPr/>
          </p:nvSpPr>
          <p:spPr>
            <a:xfrm>
              <a:off x="6856617" y="2195558"/>
              <a:ext cx="2743200" cy="4572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Raw File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856617" y="2652758"/>
              <a:ext cx="2743200" cy="178308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228217" y="274619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product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228217" y="297479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228217" y="3202396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Raw products file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228217" y="3428000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en-US" sz="1200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rcgedge</a:t>
              </a:r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/data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228217" y="3655601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Delimited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8228217" y="388120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,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8228217" y="4108806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Active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948056" y="274619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Name*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948056" y="297479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Version*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948056" y="3202396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Description 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948056" y="3428000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Raw Path*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948056" y="3655601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File Format*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948056" y="388120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Delimiter*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948056" y="4108806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Status*</a:t>
              </a:r>
            </a:p>
          </p:txBody>
        </p:sp>
        <p:sp>
          <p:nvSpPr>
            <p:cNvPr id="88" name="Isosceles Triangle 87"/>
            <p:cNvSpPr/>
            <p:nvPr/>
          </p:nvSpPr>
          <p:spPr>
            <a:xfrm rot="10800000">
              <a:off x="9326880" y="3700210"/>
              <a:ext cx="137160" cy="137160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 rot="10800000">
              <a:off x="9326880" y="4160795"/>
              <a:ext cx="137160" cy="137160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619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457200"/>
            <a:ext cx="1371600" cy="685800"/>
            <a:chOff x="1371599" y="502920"/>
            <a:chExt cx="1371600" cy="685800"/>
          </a:xfrm>
        </p:grpSpPr>
        <p:sp>
          <p:nvSpPr>
            <p:cNvPr id="4" name="TextBox 3"/>
            <p:cNvSpPr txBox="1"/>
            <p:nvPr/>
          </p:nvSpPr>
          <p:spPr>
            <a:xfrm>
              <a:off x="1371599" y="502920"/>
              <a:ext cx="1371600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Acquire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0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371599" y="453205"/>
            <a:ext cx="1371600" cy="685800"/>
            <a:chOff x="2743199" y="502920"/>
            <a:chExt cx="1371600" cy="685800"/>
          </a:xfrm>
        </p:grpSpPr>
        <p:sp>
          <p:nvSpPr>
            <p:cNvPr id="5" name="TextBox 4"/>
            <p:cNvSpPr txBox="1"/>
            <p:nvPr/>
          </p:nvSpPr>
          <p:spPr>
            <a:xfrm>
              <a:off x="27431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Explore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6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2743199" y="453205"/>
            <a:ext cx="1371600" cy="685800"/>
            <a:chOff x="4114799" y="502920"/>
            <a:chExt cx="1371600" cy="685800"/>
          </a:xfrm>
        </p:grpSpPr>
        <p:sp>
          <p:nvSpPr>
            <p:cNvPr id="6" name="TextBox 5"/>
            <p:cNvSpPr txBox="1"/>
            <p:nvPr/>
          </p:nvSpPr>
          <p:spPr>
            <a:xfrm>
              <a:off x="41147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Govern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486399" y="453205"/>
            <a:ext cx="1371600" cy="685800"/>
            <a:chOff x="6857999" y="502920"/>
            <a:chExt cx="1371600" cy="685800"/>
          </a:xfrm>
        </p:grpSpPr>
        <p:sp>
          <p:nvSpPr>
            <p:cNvPr id="8" name="TextBox 7"/>
            <p:cNvSpPr txBox="1"/>
            <p:nvPr/>
          </p:nvSpPr>
          <p:spPr>
            <a:xfrm>
              <a:off x="68579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entury Gothic"/>
                </a:rPr>
                <a:t>Monitor</a:t>
              </a:r>
              <a:endPara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4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0820400" y="457200"/>
            <a:ext cx="1371600" cy="685800"/>
            <a:chOff x="10820400" y="502920"/>
            <a:chExt cx="1371600" cy="685800"/>
          </a:xfrm>
        </p:grpSpPr>
        <p:sp>
          <p:nvSpPr>
            <p:cNvPr id="10" name="TextBox 9"/>
            <p:cNvSpPr txBox="1"/>
            <p:nvPr/>
          </p:nvSpPr>
          <p:spPr>
            <a:xfrm>
              <a:off x="10820400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Logged in as </a:t>
              </a:r>
              <a:r>
                <a:rPr lang="en-US" sz="10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+mj-lt"/>
                </a:rPr>
                <a:t>Mark</a:t>
              </a:r>
              <a:r>
                <a:rPr lang="en-US" sz="1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000" b="1" dirty="0">
                  <a:solidFill>
                    <a:schemeClr val="bg1">
                      <a:lumMod val="95000"/>
                    </a:schemeClr>
                  </a:solidFill>
                  <a:latin typeface="+mj-lt"/>
                  <a:sym typeface="Webdings" panose="05030102010509060703" pitchFamily="18" charset="2"/>
                </a:rPr>
                <a:t></a:t>
              </a:r>
              <a:endParaRPr lang="en-US" sz="10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1900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857999" y="457200"/>
            <a:ext cx="1371600" cy="685800"/>
            <a:chOff x="0" y="457200"/>
            <a:chExt cx="1371600" cy="685800"/>
          </a:xfrm>
        </p:grpSpPr>
        <p:sp>
          <p:nvSpPr>
            <p:cNvPr id="3" name="TextBox 2"/>
            <p:cNvSpPr txBox="1"/>
            <p:nvPr/>
          </p:nvSpPr>
          <p:spPr>
            <a:xfrm>
              <a:off x="0" y="45720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About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9" y="636085"/>
              <a:ext cx="228600" cy="22860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114799" y="453205"/>
            <a:ext cx="1371600" cy="685800"/>
            <a:chOff x="4114799" y="453205"/>
            <a:chExt cx="1371600" cy="685800"/>
          </a:xfrm>
        </p:grpSpPr>
        <p:sp>
          <p:nvSpPr>
            <p:cNvPr id="7" name="TextBox 6"/>
            <p:cNvSpPr txBox="1"/>
            <p:nvPr/>
          </p:nvSpPr>
          <p:spPr>
            <a:xfrm>
              <a:off x="4114799" y="453205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entury Gothic"/>
                </a:rPr>
                <a:t>Operationalize</a:t>
              </a:r>
              <a:endPara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8" y="590365"/>
              <a:ext cx="228600" cy="22860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-1" y="1146995"/>
            <a:ext cx="1371600" cy="32004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/>
            <a:r>
              <a:rPr lang="en-US" sz="1100" b="1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RCG|</a:t>
            </a:r>
            <a:r>
              <a:rPr lang="en-US" sz="11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enable</a:t>
            </a:r>
            <a:r>
              <a:rPr lang="en-US" sz="11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™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71599" y="1146995"/>
            <a:ext cx="1371600" cy="32004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en-US"/>
            </a:defPPr>
            <a:lvl1pPr algn="ctr">
              <a:defRPr sz="1100" b="1">
                <a:latin typeface="+mj-lt"/>
              </a:defRPr>
            </a:lvl1pPr>
          </a:lstStyle>
          <a:p>
            <a:r>
              <a:rPr lang="en-US" dirty="0"/>
              <a:t>Confluent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71599" y="1421315"/>
            <a:ext cx="137160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0" y="1556477"/>
            <a:ext cx="12192000" cy="49357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bIns="91440"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TBD – Confluent research in progress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Will use Confluent API and UI within frame</a:t>
            </a:r>
          </a:p>
        </p:txBody>
      </p:sp>
    </p:spTree>
    <p:extLst>
      <p:ext uri="{BB962C8B-B14F-4D97-AF65-F5344CB8AC3E}">
        <p14:creationId xmlns:p14="http://schemas.microsoft.com/office/powerpoint/2010/main" val="242904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 – Notes &amp;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placed on the canvas via drag-and-drop</a:t>
            </a:r>
          </a:p>
          <a:p>
            <a:r>
              <a:rPr lang="en-US" dirty="0"/>
              <a:t>Starred items in dialogs are mandatory</a:t>
            </a:r>
          </a:p>
          <a:p>
            <a:r>
              <a:rPr lang="en-US" dirty="0"/>
              <a:t>Information in the entry fields is pre-populated as appropriate</a:t>
            </a:r>
          </a:p>
          <a:p>
            <a:r>
              <a:rPr lang="en-US" dirty="0"/>
              <a:t>Raw Table (not shown) will follow similar screen layout to Raw File</a:t>
            </a:r>
          </a:p>
          <a:p>
            <a:r>
              <a:rPr lang="en-US" dirty="0"/>
              <a:t>Controls appear/disappear (or become active/inactive) as appropriate</a:t>
            </a:r>
          </a:p>
          <a:p>
            <a:r>
              <a:rPr lang="en-US" dirty="0"/>
              <a:t>Look and feel of </a:t>
            </a:r>
            <a:r>
              <a:rPr lang="en-US" dirty="0" err="1"/>
              <a:t>RCG|</a:t>
            </a:r>
            <a:r>
              <a:rPr lang="en-US" dirty="0" err="1">
                <a:solidFill>
                  <a:srgbClr val="FF0000"/>
                </a:solidFill>
              </a:rPr>
              <a:t>enable</a:t>
            </a:r>
            <a:r>
              <a:rPr lang="en-US" dirty="0"/>
              <a:t>™ may be adjusted after Confluent research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RCG. All Rights Reserved. Proprietary and Confidential.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2FD-20CC-4B40-858A-8166ABFA0D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7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-1" y="2381435"/>
            <a:ext cx="2743199" cy="1819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bIns="91440" rtlCol="0" anchor="b"/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Acquired</a:t>
            </a: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Files &amp; Tables</a:t>
            </a: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 Be Explored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-1" y="457200"/>
            <a:ext cx="1371600" cy="685800"/>
            <a:chOff x="1371599" y="502920"/>
            <a:chExt cx="1371600" cy="685800"/>
          </a:xfrm>
        </p:grpSpPr>
        <p:sp>
          <p:nvSpPr>
            <p:cNvPr id="4" name="TextBox 3"/>
            <p:cNvSpPr txBox="1"/>
            <p:nvPr/>
          </p:nvSpPr>
          <p:spPr>
            <a:xfrm>
              <a:off x="13715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Acquire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0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371599" y="453205"/>
            <a:ext cx="1371600" cy="685800"/>
            <a:chOff x="2743199" y="502920"/>
            <a:chExt cx="1371600" cy="685800"/>
          </a:xfrm>
        </p:grpSpPr>
        <p:sp>
          <p:nvSpPr>
            <p:cNvPr id="5" name="TextBox 4"/>
            <p:cNvSpPr txBox="1"/>
            <p:nvPr/>
          </p:nvSpPr>
          <p:spPr>
            <a:xfrm>
              <a:off x="2743199" y="502920"/>
              <a:ext cx="1371600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Explore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6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2743199" y="453205"/>
            <a:ext cx="1371600" cy="685800"/>
            <a:chOff x="4114799" y="502920"/>
            <a:chExt cx="1371600" cy="685800"/>
          </a:xfrm>
        </p:grpSpPr>
        <p:sp>
          <p:nvSpPr>
            <p:cNvPr id="6" name="TextBox 5"/>
            <p:cNvSpPr txBox="1"/>
            <p:nvPr/>
          </p:nvSpPr>
          <p:spPr>
            <a:xfrm>
              <a:off x="41147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Govern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486399" y="453205"/>
            <a:ext cx="1371600" cy="685800"/>
            <a:chOff x="6857999" y="502920"/>
            <a:chExt cx="1371600" cy="685800"/>
          </a:xfrm>
        </p:grpSpPr>
        <p:sp>
          <p:nvSpPr>
            <p:cNvPr id="8" name="TextBox 7"/>
            <p:cNvSpPr txBox="1"/>
            <p:nvPr/>
          </p:nvSpPr>
          <p:spPr>
            <a:xfrm>
              <a:off x="68579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entury Gothic"/>
                </a:rPr>
                <a:t>Monitor</a:t>
              </a:r>
              <a:endPara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4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0820400" y="457200"/>
            <a:ext cx="1371600" cy="685800"/>
            <a:chOff x="10820400" y="502920"/>
            <a:chExt cx="1371600" cy="685800"/>
          </a:xfrm>
        </p:grpSpPr>
        <p:sp>
          <p:nvSpPr>
            <p:cNvPr id="10" name="TextBox 9"/>
            <p:cNvSpPr txBox="1"/>
            <p:nvPr/>
          </p:nvSpPr>
          <p:spPr>
            <a:xfrm>
              <a:off x="10820400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Logged in as </a:t>
              </a:r>
              <a:r>
                <a:rPr lang="en-US" sz="10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+mj-lt"/>
                </a:rPr>
                <a:t>Mark</a:t>
              </a:r>
              <a:r>
                <a:rPr lang="en-US" sz="1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000" b="1" dirty="0">
                  <a:solidFill>
                    <a:schemeClr val="bg1">
                      <a:lumMod val="95000"/>
                    </a:schemeClr>
                  </a:solidFill>
                  <a:latin typeface="+mj-lt"/>
                  <a:sym typeface="Webdings" panose="05030102010509060703" pitchFamily="18" charset="2"/>
                </a:rPr>
                <a:t></a:t>
              </a:r>
              <a:endParaRPr lang="en-US" sz="10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1900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857999" y="457200"/>
            <a:ext cx="1371600" cy="685800"/>
            <a:chOff x="0" y="457200"/>
            <a:chExt cx="1371600" cy="685800"/>
          </a:xfrm>
        </p:grpSpPr>
        <p:sp>
          <p:nvSpPr>
            <p:cNvPr id="3" name="TextBox 2"/>
            <p:cNvSpPr txBox="1"/>
            <p:nvPr/>
          </p:nvSpPr>
          <p:spPr>
            <a:xfrm>
              <a:off x="0" y="45720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About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9" y="636085"/>
              <a:ext cx="228600" cy="22860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114799" y="453205"/>
            <a:ext cx="1371600" cy="685800"/>
            <a:chOff x="4114799" y="453205"/>
            <a:chExt cx="1371600" cy="685800"/>
          </a:xfrm>
        </p:grpSpPr>
        <p:sp>
          <p:nvSpPr>
            <p:cNvPr id="7" name="TextBox 6"/>
            <p:cNvSpPr txBox="1"/>
            <p:nvPr/>
          </p:nvSpPr>
          <p:spPr>
            <a:xfrm>
              <a:off x="4114799" y="453205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entury Gothic"/>
                </a:rPr>
                <a:t>Operationalize</a:t>
              </a:r>
              <a:endPara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8" y="590365"/>
              <a:ext cx="228600" cy="22860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-1" y="1146995"/>
            <a:ext cx="1371600" cy="32004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/>
            <a:r>
              <a:rPr lang="en-US" sz="1100" b="1" dirty="0">
                <a:latin typeface="+mj-lt"/>
              </a:rPr>
              <a:t>Acquired Data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71599" y="1146995"/>
            <a:ext cx="1371600" cy="32004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Rules Parser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1" y="1421315"/>
            <a:ext cx="137160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43196" y="1920240"/>
            <a:ext cx="9448804" cy="457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bIns="91440"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Clicking on a dataset and “Open” will invoke Trifacta API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the dataset is new, it will be imported into Trifacta, and profile shown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If the dataset already exists, profile will be shown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User will view profile, proceed to wrangling, and click “Save”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91615" y="1556477"/>
            <a:ext cx="2286000" cy="2743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 active dataset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38360" y="1556477"/>
            <a:ext cx="685800" cy="27432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</a:t>
            </a:r>
            <a:r>
              <a:rPr lang="en-US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Open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24160" y="1556477"/>
            <a:ext cx="6858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</a:t>
            </a:r>
            <a:r>
              <a:rPr lang="en-US" dirty="0">
                <a:sym typeface="Wingdings 2" panose="05020102010507070707" pitchFamily="18" charset="2"/>
              </a:rPr>
              <a:t> </a:t>
            </a:r>
            <a:r>
              <a:rPr lang="en-US" dirty="0"/>
              <a:t>Save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695" y="1556477"/>
            <a:ext cx="2743200" cy="2743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Acquired Datasets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107197" y="1556477"/>
            <a:ext cx="6858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ym typeface="Wingdings 2" panose="05020102010507070707" pitchFamily="18" charset="2"/>
              </a:rPr>
              <a:t> </a:t>
            </a:r>
            <a:r>
              <a:rPr lang="en-US" dirty="0"/>
              <a:t>Cancel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-695" y="2017673"/>
            <a:ext cx="2743200" cy="274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Search datasets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063393"/>
            <a:ext cx="182880" cy="1828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D3115E2-0218-412E-AF4E-F655B435CD47}"/>
              </a:ext>
            </a:extLst>
          </p:cNvPr>
          <p:cNvSpPr/>
          <p:nvPr/>
        </p:nvSpPr>
        <p:spPr>
          <a:xfrm>
            <a:off x="-2" y="4206240"/>
            <a:ext cx="2743199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bIns="91440" rtlCol="0" anchor="b"/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Acquired</a:t>
            </a: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Files &amp; Tables</a:t>
            </a: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Already Explored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26995" y="2375210"/>
            <a:ext cx="1416200" cy="4122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100" b="1" dirty="0">
              <a:solidFill>
                <a:schemeClr val="tx1"/>
              </a:solidFill>
            </a:endParaRPr>
          </a:p>
          <a:p>
            <a:endParaRPr lang="en-US" sz="1100" b="1" dirty="0">
              <a:solidFill>
                <a:schemeClr val="tx1"/>
              </a:solidFill>
            </a:endParaRPr>
          </a:p>
          <a:p>
            <a:endParaRPr lang="en-US" sz="1100" b="1" dirty="0">
              <a:solidFill>
                <a:schemeClr val="tx1"/>
              </a:solidFill>
            </a:endParaRPr>
          </a:p>
          <a:p>
            <a:endParaRPr lang="en-US" sz="1100" b="1" dirty="0">
              <a:solidFill>
                <a:schemeClr val="tx1"/>
              </a:solidFill>
            </a:endParaRPr>
          </a:p>
          <a:p>
            <a:endParaRPr lang="en-US" sz="1100" b="1" dirty="0">
              <a:solidFill>
                <a:schemeClr val="tx1"/>
              </a:solidFill>
            </a:endParaRPr>
          </a:p>
          <a:p>
            <a:endParaRPr lang="en-US" sz="1100" b="1" dirty="0">
              <a:solidFill>
                <a:schemeClr val="tx1"/>
              </a:solidFill>
            </a:endParaRPr>
          </a:p>
          <a:p>
            <a:endParaRPr lang="en-US" sz="1100" b="1" dirty="0">
              <a:solidFill>
                <a:schemeClr val="tx1"/>
              </a:solidFill>
            </a:endParaRPr>
          </a:p>
          <a:p>
            <a:endParaRPr lang="en-US" sz="1100" b="1" dirty="0">
              <a:solidFill>
                <a:schemeClr val="tx1"/>
              </a:solidFill>
            </a:endParaRPr>
          </a:p>
          <a:p>
            <a:endParaRPr lang="en-US" sz="1100" b="1" dirty="0">
              <a:solidFill>
                <a:schemeClr val="tx1"/>
              </a:solidFill>
            </a:endParaRPr>
          </a:p>
          <a:p>
            <a:endParaRPr lang="en-US" sz="1100" b="1" dirty="0">
              <a:solidFill>
                <a:schemeClr val="tx1"/>
              </a:solidFill>
            </a:endParaRPr>
          </a:p>
          <a:p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1100" b="1" dirty="0">
                <a:solidFill>
                  <a:schemeClr val="tx1"/>
                </a:solidFill>
              </a:rPr>
              <a:t>Last Explored </a:t>
            </a:r>
            <a:r>
              <a:rPr lang="en-US" sz="1100" b="1" dirty="0">
                <a:solidFill>
                  <a:schemeClr val="tx1"/>
                </a:solidFill>
                <a:sym typeface="Webdings" panose="05030102010509060703" pitchFamily="18" charset="2"/>
              </a:rPr>
              <a:t></a:t>
            </a:r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05/13/2018 13:25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-3" y="2383213"/>
            <a:ext cx="13716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tx1"/>
                </a:solidFill>
              </a:rPr>
              <a:t>Dataset</a:t>
            </a:r>
          </a:p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product</a:t>
            </a:r>
          </a:p>
          <a:p>
            <a:r>
              <a:rPr lang="en-US" sz="1100" dirty="0">
                <a:solidFill>
                  <a:schemeClr val="tx1"/>
                </a:solidFill>
              </a:rPr>
              <a:t>inventory</a:t>
            </a:r>
          </a:p>
          <a:p>
            <a:r>
              <a:rPr lang="en-US" sz="1100" dirty="0">
                <a:solidFill>
                  <a:schemeClr val="tx1"/>
                </a:solidFill>
              </a:rPr>
              <a:t>receipts</a:t>
            </a:r>
          </a:p>
          <a:p>
            <a:r>
              <a:rPr lang="en-US" sz="1100" dirty="0" err="1">
                <a:solidFill>
                  <a:schemeClr val="tx1"/>
                </a:solidFill>
              </a:rPr>
              <a:t>receipt_items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customer</a:t>
            </a:r>
          </a:p>
          <a:p>
            <a:r>
              <a:rPr lang="en-US" sz="1100" dirty="0" err="1">
                <a:solidFill>
                  <a:schemeClr val="tx1"/>
                </a:solidFill>
              </a:rPr>
              <a:t>customer_address</a:t>
            </a:r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1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457200"/>
            <a:ext cx="1371600" cy="685800"/>
            <a:chOff x="1371599" y="502920"/>
            <a:chExt cx="1371600" cy="685800"/>
          </a:xfrm>
        </p:grpSpPr>
        <p:sp>
          <p:nvSpPr>
            <p:cNvPr id="4" name="TextBox 3"/>
            <p:cNvSpPr txBox="1"/>
            <p:nvPr/>
          </p:nvSpPr>
          <p:spPr>
            <a:xfrm>
              <a:off x="13715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Acquire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0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371599" y="453205"/>
            <a:ext cx="1371600" cy="685800"/>
            <a:chOff x="2743199" y="502920"/>
            <a:chExt cx="1371600" cy="685800"/>
          </a:xfrm>
        </p:grpSpPr>
        <p:sp>
          <p:nvSpPr>
            <p:cNvPr id="5" name="TextBox 4"/>
            <p:cNvSpPr txBox="1"/>
            <p:nvPr/>
          </p:nvSpPr>
          <p:spPr>
            <a:xfrm>
              <a:off x="2743199" y="502920"/>
              <a:ext cx="1371600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Explore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6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2743199" y="453205"/>
            <a:ext cx="1371600" cy="685800"/>
            <a:chOff x="4114799" y="502920"/>
            <a:chExt cx="1371600" cy="685800"/>
          </a:xfrm>
        </p:grpSpPr>
        <p:sp>
          <p:nvSpPr>
            <p:cNvPr id="6" name="TextBox 5"/>
            <p:cNvSpPr txBox="1"/>
            <p:nvPr/>
          </p:nvSpPr>
          <p:spPr>
            <a:xfrm>
              <a:off x="41147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Govern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486399" y="453205"/>
            <a:ext cx="1371600" cy="685800"/>
            <a:chOff x="6857999" y="502920"/>
            <a:chExt cx="1371600" cy="685800"/>
          </a:xfrm>
        </p:grpSpPr>
        <p:sp>
          <p:nvSpPr>
            <p:cNvPr id="8" name="TextBox 7"/>
            <p:cNvSpPr txBox="1"/>
            <p:nvPr/>
          </p:nvSpPr>
          <p:spPr>
            <a:xfrm>
              <a:off x="68579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entury Gothic"/>
                </a:rPr>
                <a:t>Monitor</a:t>
              </a:r>
              <a:endPara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4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0820400" y="457200"/>
            <a:ext cx="1371600" cy="685800"/>
            <a:chOff x="10820400" y="502920"/>
            <a:chExt cx="1371600" cy="685800"/>
          </a:xfrm>
        </p:grpSpPr>
        <p:sp>
          <p:nvSpPr>
            <p:cNvPr id="10" name="TextBox 9"/>
            <p:cNvSpPr txBox="1"/>
            <p:nvPr/>
          </p:nvSpPr>
          <p:spPr>
            <a:xfrm>
              <a:off x="10820400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Logged in as </a:t>
              </a:r>
              <a:r>
                <a:rPr lang="en-US" sz="10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+mj-lt"/>
                </a:rPr>
                <a:t>Mark</a:t>
              </a:r>
              <a:r>
                <a:rPr lang="en-US" sz="1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000" b="1" dirty="0">
                  <a:solidFill>
                    <a:schemeClr val="bg1">
                      <a:lumMod val="95000"/>
                    </a:schemeClr>
                  </a:solidFill>
                  <a:latin typeface="+mj-lt"/>
                  <a:sym typeface="Webdings" panose="05030102010509060703" pitchFamily="18" charset="2"/>
                </a:rPr>
                <a:t></a:t>
              </a:r>
              <a:endParaRPr lang="en-US" sz="10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1900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857999" y="457200"/>
            <a:ext cx="1371600" cy="685800"/>
            <a:chOff x="0" y="457200"/>
            <a:chExt cx="1371600" cy="685800"/>
          </a:xfrm>
        </p:grpSpPr>
        <p:sp>
          <p:nvSpPr>
            <p:cNvPr id="3" name="TextBox 2"/>
            <p:cNvSpPr txBox="1"/>
            <p:nvPr/>
          </p:nvSpPr>
          <p:spPr>
            <a:xfrm>
              <a:off x="0" y="45720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About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9" y="636085"/>
              <a:ext cx="228600" cy="22860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114799" y="453205"/>
            <a:ext cx="1371600" cy="685800"/>
            <a:chOff x="4114799" y="453205"/>
            <a:chExt cx="1371600" cy="685800"/>
          </a:xfrm>
        </p:grpSpPr>
        <p:sp>
          <p:nvSpPr>
            <p:cNvPr id="7" name="TextBox 6"/>
            <p:cNvSpPr txBox="1"/>
            <p:nvPr/>
          </p:nvSpPr>
          <p:spPr>
            <a:xfrm>
              <a:off x="4114799" y="453205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entury Gothic"/>
                </a:rPr>
                <a:t>Operationalize</a:t>
              </a:r>
              <a:endPara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8" y="590365"/>
              <a:ext cx="228600" cy="22860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-1" y="1146995"/>
            <a:ext cx="1371600" cy="32004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Acquired Data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71599" y="1146995"/>
            <a:ext cx="1371600" cy="32004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en-US"/>
            </a:defPPr>
            <a:lvl1pPr algn="ctr">
              <a:defRPr sz="1100" b="1">
                <a:latin typeface="+mj-lt"/>
              </a:defRPr>
            </a:lvl1pPr>
          </a:lstStyle>
          <a:p>
            <a:r>
              <a:rPr lang="en-US" dirty="0"/>
              <a:t>Rules Parser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71595" y="1421315"/>
            <a:ext cx="137160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-1" y="2381436"/>
            <a:ext cx="2743199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bIns="91440" rtlCol="0" anchor="b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Recipes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743196" y="2377440"/>
            <a:ext cx="6702552" cy="41147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bIns="91440" rtlCol="0" anchor="b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Clicking on a recipe and “Open” will invoke Rules Parser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This pane will display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script.cli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snippets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Color coding will indicate success/failure of parsing by section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96454" y="1556477"/>
            <a:ext cx="2286000" cy="2743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 active recipe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37429" y="1556477"/>
            <a:ext cx="685800" cy="27432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</a:t>
            </a:r>
            <a:r>
              <a:rPr lang="en-US" dirty="0">
                <a:solidFill>
                  <a:schemeClr val="bg1"/>
                </a:solidFill>
                <a:sym typeface="Wingdings 2" panose="050201020105070707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Open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28999" y="1556477"/>
            <a:ext cx="6858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</a:t>
            </a:r>
            <a:r>
              <a:rPr lang="en-US" dirty="0">
                <a:sym typeface="Wingdings 2" panose="05020102010507070707" pitchFamily="18" charset="2"/>
              </a:rPr>
              <a:t> </a:t>
            </a:r>
            <a:r>
              <a:rPr lang="en-US" dirty="0"/>
              <a:t>Save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695" y="1556477"/>
            <a:ext cx="2743200" cy="2743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Explored Datasets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-3" y="2383213"/>
            <a:ext cx="13716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tx1"/>
                </a:solidFill>
              </a:rPr>
              <a:t>Recipe</a:t>
            </a:r>
          </a:p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Product Flow</a:t>
            </a:r>
          </a:p>
          <a:p>
            <a:r>
              <a:rPr lang="en-US" sz="1100" dirty="0">
                <a:solidFill>
                  <a:schemeClr val="tx1"/>
                </a:solidFill>
              </a:rPr>
              <a:t>Inventory Flow</a:t>
            </a:r>
          </a:p>
          <a:p>
            <a:r>
              <a:rPr lang="en-US" sz="1100" dirty="0">
                <a:solidFill>
                  <a:schemeClr val="tx1"/>
                </a:solidFill>
              </a:rPr>
              <a:t>Customer Flow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112036" y="1556477"/>
            <a:ext cx="6858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ym typeface="Wingdings 2" panose="05020102010507070707" pitchFamily="18" charset="2"/>
              </a:rPr>
              <a:t> </a:t>
            </a:r>
            <a:r>
              <a:rPr lang="en-US" dirty="0"/>
              <a:t>Cancel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5" y="2383213"/>
            <a:ext cx="13716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tx1"/>
                </a:solidFill>
              </a:rPr>
              <a:t>Last Updated </a:t>
            </a:r>
            <a:r>
              <a:rPr lang="en-US" sz="1100" b="1" dirty="0">
                <a:solidFill>
                  <a:schemeClr val="tx1"/>
                </a:solidFill>
                <a:sym typeface="Webdings" panose="05030102010509060703" pitchFamily="18" charset="2"/>
              </a:rPr>
              <a:t></a:t>
            </a:r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05/13/2018 13:25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-695" y="2017673"/>
            <a:ext cx="2743200" cy="274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Search recipes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063393"/>
            <a:ext cx="182880" cy="18288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9448801" y="2381436"/>
            <a:ext cx="2743199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bIns="91440" rtlCol="0" anchor="b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Parser</a:t>
            </a:r>
          </a:p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43199" y="2017673"/>
            <a:ext cx="6702552" cy="2743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Rules Parser Detail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445748" y="2021668"/>
            <a:ext cx="2743200" cy="2743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Parsed Metadata</a:t>
            </a:r>
          </a:p>
        </p:txBody>
      </p:sp>
      <p:sp>
        <p:nvSpPr>
          <p:cNvPr id="2" name="Rectangle 1"/>
          <p:cNvSpPr/>
          <p:nvPr/>
        </p:nvSpPr>
        <p:spPr>
          <a:xfrm>
            <a:off x="2737429" y="2389427"/>
            <a:ext cx="6702552" cy="914400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script.cli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snippet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737429" y="3303827"/>
            <a:ext cx="6702552" cy="914400"/>
          </a:xfrm>
          <a:prstGeom prst="rect">
            <a:avLst/>
          </a:prstGeom>
          <a:solidFill>
            <a:srgbClr val="C0504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script.cli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snippet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737429" y="4218227"/>
            <a:ext cx="6702552" cy="914400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script.cli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snippet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9439981" y="2389427"/>
            <a:ext cx="2743200" cy="914400"/>
          </a:xfrm>
          <a:prstGeom prst="rect">
            <a:avLst/>
          </a:prstGeom>
          <a:solidFill>
            <a:schemeClr val="accent3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50" dirty="0">
                <a:solidFill>
                  <a:schemeClr val="accent3"/>
                </a:solidFill>
              </a:rPr>
              <a:t>{  </a:t>
            </a:r>
          </a:p>
          <a:p>
            <a:r>
              <a:rPr lang="en-US" sz="450" dirty="0">
                <a:solidFill>
                  <a:schemeClr val="accent3"/>
                </a:solidFill>
              </a:rPr>
              <a:t>   "</a:t>
            </a:r>
            <a:r>
              <a:rPr lang="en-US" sz="450" dirty="0" err="1">
                <a:solidFill>
                  <a:schemeClr val="accent3"/>
                </a:solidFill>
              </a:rPr>
              <a:t>RawFile</a:t>
            </a:r>
            <a:r>
              <a:rPr lang="en-US" sz="450" dirty="0">
                <a:solidFill>
                  <a:schemeClr val="accent3"/>
                </a:solidFill>
              </a:rPr>
              <a:t>":{  </a:t>
            </a:r>
          </a:p>
          <a:p>
            <a:r>
              <a:rPr lang="en-US" sz="450" dirty="0">
                <a:solidFill>
                  <a:schemeClr val="accent3"/>
                </a:solidFill>
              </a:rPr>
              <a:t>      "ID":12,</a:t>
            </a:r>
          </a:p>
          <a:p>
            <a:r>
              <a:rPr lang="en-US" sz="450" dirty="0">
                <a:solidFill>
                  <a:schemeClr val="accent3"/>
                </a:solidFill>
              </a:rPr>
              <a:t>      "Version":1,</a:t>
            </a:r>
          </a:p>
          <a:p>
            <a:r>
              <a:rPr lang="en-US" sz="450" dirty="0">
                <a:solidFill>
                  <a:schemeClr val="accent3"/>
                </a:solidFill>
              </a:rPr>
              <a:t>      "</a:t>
            </a:r>
            <a:r>
              <a:rPr lang="en-US" sz="450" dirty="0" err="1">
                <a:solidFill>
                  <a:schemeClr val="accent3"/>
                </a:solidFill>
              </a:rPr>
              <a:t>Name":"Customers.csv</a:t>
            </a:r>
            <a:r>
              <a:rPr lang="en-US" sz="450" dirty="0">
                <a:solidFill>
                  <a:schemeClr val="accent3"/>
                </a:solidFill>
              </a:rPr>
              <a:t>",</a:t>
            </a:r>
          </a:p>
          <a:p>
            <a:r>
              <a:rPr lang="en-US" sz="450" dirty="0">
                <a:solidFill>
                  <a:schemeClr val="accent3"/>
                </a:solidFill>
              </a:rPr>
              <a:t>      "</a:t>
            </a:r>
            <a:r>
              <a:rPr lang="en-US" sz="450" dirty="0" err="1">
                <a:solidFill>
                  <a:schemeClr val="accent3"/>
                </a:solidFill>
              </a:rPr>
              <a:t>Description":"Customer</a:t>
            </a:r>
            <a:r>
              <a:rPr lang="en-US" sz="450" dirty="0">
                <a:solidFill>
                  <a:schemeClr val="accent3"/>
                </a:solidFill>
              </a:rPr>
              <a:t> file from Acme Company",</a:t>
            </a:r>
          </a:p>
          <a:p>
            <a:r>
              <a:rPr lang="en-US" sz="450" dirty="0">
                <a:solidFill>
                  <a:schemeClr val="accent3"/>
                </a:solidFill>
              </a:rPr>
              <a:t>      "Location":"/home/user/data",</a:t>
            </a:r>
          </a:p>
          <a:p>
            <a:r>
              <a:rPr lang="en-US" sz="450" dirty="0">
                <a:solidFill>
                  <a:schemeClr val="accent3"/>
                </a:solidFill>
              </a:rPr>
              <a:t>      "</a:t>
            </a:r>
            <a:r>
              <a:rPr lang="en-US" sz="450" dirty="0" err="1">
                <a:solidFill>
                  <a:schemeClr val="accent3"/>
                </a:solidFill>
              </a:rPr>
              <a:t>FileFormat</a:t>
            </a:r>
            <a:r>
              <a:rPr lang="en-US" sz="450" dirty="0">
                <a:solidFill>
                  <a:schemeClr val="accent3"/>
                </a:solidFill>
              </a:rPr>
              <a:t>":"Delimited",</a:t>
            </a:r>
          </a:p>
          <a:p>
            <a:r>
              <a:rPr lang="en-US" sz="450" dirty="0">
                <a:solidFill>
                  <a:schemeClr val="accent3"/>
                </a:solidFill>
              </a:rPr>
              <a:t>      "Delimiter":",",</a:t>
            </a:r>
          </a:p>
          <a:p>
            <a:r>
              <a:rPr lang="en-US" sz="450" dirty="0">
                <a:solidFill>
                  <a:schemeClr val="accent3"/>
                </a:solidFill>
              </a:rPr>
              <a:t>      "</a:t>
            </a:r>
            <a:r>
              <a:rPr lang="en-US" sz="450" dirty="0" err="1">
                <a:solidFill>
                  <a:schemeClr val="accent3"/>
                </a:solidFill>
              </a:rPr>
              <a:t>Status":"Active</a:t>
            </a:r>
            <a:r>
              <a:rPr lang="en-US" sz="450" dirty="0">
                <a:solidFill>
                  <a:schemeClr val="accent3"/>
                </a:solidFill>
              </a:rPr>
              <a:t>"</a:t>
            </a:r>
          </a:p>
          <a:p>
            <a:r>
              <a:rPr lang="en-US" sz="450" dirty="0">
                <a:solidFill>
                  <a:schemeClr val="accent3"/>
                </a:solidFill>
              </a:rPr>
              <a:t>   }</a:t>
            </a:r>
          </a:p>
          <a:p>
            <a:r>
              <a:rPr lang="en-US" sz="450" dirty="0">
                <a:solidFill>
                  <a:schemeClr val="accent3"/>
                </a:solidFill>
              </a:rPr>
              <a:t>}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439981" y="3303827"/>
            <a:ext cx="2743200" cy="914400"/>
          </a:xfrm>
          <a:prstGeom prst="rect">
            <a:avLst/>
          </a:prstGeom>
          <a:solidFill>
            <a:schemeClr val="accent2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accent2"/>
                </a:solidFill>
              </a:rPr>
              <a:t>ERROR</a:t>
            </a:r>
            <a:endParaRPr lang="en-US" sz="800" dirty="0">
              <a:solidFill>
                <a:schemeClr val="accent2"/>
              </a:solidFill>
            </a:endParaRPr>
          </a:p>
          <a:p>
            <a:r>
              <a:rPr lang="en-US" sz="800" b="1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53" name="Rectangle 52"/>
          <p:cNvSpPr/>
          <p:nvPr/>
        </p:nvSpPr>
        <p:spPr>
          <a:xfrm>
            <a:off x="9439981" y="4218227"/>
            <a:ext cx="2743200" cy="914400"/>
          </a:xfrm>
          <a:prstGeom prst="rect">
            <a:avLst/>
          </a:prstGeom>
          <a:solidFill>
            <a:schemeClr val="accent3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50" dirty="0">
                <a:solidFill>
                  <a:schemeClr val="accent3"/>
                </a:solidFill>
              </a:rPr>
              <a:t>{  </a:t>
            </a:r>
          </a:p>
          <a:p>
            <a:r>
              <a:rPr lang="en-US" sz="450" dirty="0">
                <a:solidFill>
                  <a:schemeClr val="accent3"/>
                </a:solidFill>
              </a:rPr>
              <a:t>   "</a:t>
            </a:r>
            <a:r>
              <a:rPr lang="en-US" sz="450" dirty="0" err="1">
                <a:solidFill>
                  <a:schemeClr val="accent3"/>
                </a:solidFill>
              </a:rPr>
              <a:t>RawFile</a:t>
            </a:r>
            <a:r>
              <a:rPr lang="en-US" sz="450" dirty="0">
                <a:solidFill>
                  <a:schemeClr val="accent3"/>
                </a:solidFill>
              </a:rPr>
              <a:t>":{  </a:t>
            </a:r>
          </a:p>
          <a:p>
            <a:r>
              <a:rPr lang="en-US" sz="450" dirty="0">
                <a:solidFill>
                  <a:schemeClr val="accent3"/>
                </a:solidFill>
              </a:rPr>
              <a:t>      "ID":12,</a:t>
            </a:r>
          </a:p>
          <a:p>
            <a:r>
              <a:rPr lang="en-US" sz="450" dirty="0">
                <a:solidFill>
                  <a:schemeClr val="accent3"/>
                </a:solidFill>
              </a:rPr>
              <a:t>      "Version":1,</a:t>
            </a:r>
          </a:p>
          <a:p>
            <a:r>
              <a:rPr lang="en-US" sz="450" dirty="0">
                <a:solidFill>
                  <a:schemeClr val="accent3"/>
                </a:solidFill>
              </a:rPr>
              <a:t>      "</a:t>
            </a:r>
            <a:r>
              <a:rPr lang="en-US" sz="450" dirty="0" err="1">
                <a:solidFill>
                  <a:schemeClr val="accent3"/>
                </a:solidFill>
              </a:rPr>
              <a:t>Name":"Customers.csv</a:t>
            </a:r>
            <a:r>
              <a:rPr lang="en-US" sz="450" dirty="0">
                <a:solidFill>
                  <a:schemeClr val="accent3"/>
                </a:solidFill>
              </a:rPr>
              <a:t>",</a:t>
            </a:r>
          </a:p>
          <a:p>
            <a:r>
              <a:rPr lang="en-US" sz="450" dirty="0">
                <a:solidFill>
                  <a:schemeClr val="accent3"/>
                </a:solidFill>
              </a:rPr>
              <a:t>      "</a:t>
            </a:r>
            <a:r>
              <a:rPr lang="en-US" sz="450" dirty="0" err="1">
                <a:solidFill>
                  <a:schemeClr val="accent3"/>
                </a:solidFill>
              </a:rPr>
              <a:t>Description":"Customer</a:t>
            </a:r>
            <a:r>
              <a:rPr lang="en-US" sz="450" dirty="0">
                <a:solidFill>
                  <a:schemeClr val="accent3"/>
                </a:solidFill>
              </a:rPr>
              <a:t> file from Acme Company",</a:t>
            </a:r>
          </a:p>
          <a:p>
            <a:r>
              <a:rPr lang="en-US" sz="450" dirty="0">
                <a:solidFill>
                  <a:schemeClr val="accent3"/>
                </a:solidFill>
              </a:rPr>
              <a:t>      "Location":"/home/user/data",</a:t>
            </a:r>
          </a:p>
          <a:p>
            <a:r>
              <a:rPr lang="en-US" sz="450" dirty="0">
                <a:solidFill>
                  <a:schemeClr val="accent3"/>
                </a:solidFill>
              </a:rPr>
              <a:t>      "</a:t>
            </a:r>
            <a:r>
              <a:rPr lang="en-US" sz="450" dirty="0" err="1">
                <a:solidFill>
                  <a:schemeClr val="accent3"/>
                </a:solidFill>
              </a:rPr>
              <a:t>FileFormat</a:t>
            </a:r>
            <a:r>
              <a:rPr lang="en-US" sz="450" dirty="0">
                <a:solidFill>
                  <a:schemeClr val="accent3"/>
                </a:solidFill>
              </a:rPr>
              <a:t>":"Delimited",</a:t>
            </a:r>
          </a:p>
          <a:p>
            <a:r>
              <a:rPr lang="en-US" sz="450" dirty="0">
                <a:solidFill>
                  <a:schemeClr val="accent3"/>
                </a:solidFill>
              </a:rPr>
              <a:t>      "Delimiter":",",</a:t>
            </a:r>
          </a:p>
          <a:p>
            <a:r>
              <a:rPr lang="en-US" sz="450" dirty="0">
                <a:solidFill>
                  <a:schemeClr val="accent3"/>
                </a:solidFill>
              </a:rPr>
              <a:t>      "</a:t>
            </a:r>
            <a:r>
              <a:rPr lang="en-US" sz="450" dirty="0" err="1">
                <a:solidFill>
                  <a:schemeClr val="accent3"/>
                </a:solidFill>
              </a:rPr>
              <a:t>Status":"Active</a:t>
            </a:r>
            <a:r>
              <a:rPr lang="en-US" sz="450" dirty="0">
                <a:solidFill>
                  <a:schemeClr val="accent3"/>
                </a:solidFill>
              </a:rPr>
              <a:t>"</a:t>
            </a:r>
          </a:p>
          <a:p>
            <a:r>
              <a:rPr lang="en-US" sz="450" dirty="0">
                <a:solidFill>
                  <a:schemeClr val="accent3"/>
                </a:solidFill>
              </a:rPr>
              <a:t>   }</a:t>
            </a:r>
          </a:p>
          <a:p>
            <a:r>
              <a:rPr lang="en-US" sz="450" dirty="0">
                <a:solidFill>
                  <a:schemeClr val="accent3"/>
                </a:solidFill>
              </a:rPr>
              <a:t>}</a:t>
            </a:r>
            <a:endParaRPr lang="en-US" sz="450" dirty="0"/>
          </a:p>
        </p:txBody>
      </p:sp>
    </p:spTree>
    <p:extLst>
      <p:ext uri="{BB962C8B-B14F-4D97-AF65-F5344CB8AC3E}">
        <p14:creationId xmlns:p14="http://schemas.microsoft.com/office/powerpoint/2010/main" val="350517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-1" y="457200"/>
            <a:ext cx="1371600" cy="685800"/>
            <a:chOff x="1371599" y="502920"/>
            <a:chExt cx="1371600" cy="685800"/>
          </a:xfrm>
        </p:grpSpPr>
        <p:sp>
          <p:nvSpPr>
            <p:cNvPr id="4" name="TextBox 3"/>
            <p:cNvSpPr txBox="1"/>
            <p:nvPr/>
          </p:nvSpPr>
          <p:spPr>
            <a:xfrm>
              <a:off x="13715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Acquire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30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371599" y="453205"/>
            <a:ext cx="1371600" cy="685800"/>
            <a:chOff x="2743199" y="502920"/>
            <a:chExt cx="1371600" cy="685800"/>
          </a:xfrm>
        </p:grpSpPr>
        <p:sp>
          <p:nvSpPr>
            <p:cNvPr id="5" name="TextBox 4"/>
            <p:cNvSpPr txBox="1"/>
            <p:nvPr/>
          </p:nvSpPr>
          <p:spPr>
            <a:xfrm>
              <a:off x="27431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Explore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46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2743199" y="453205"/>
            <a:ext cx="1371600" cy="685800"/>
            <a:chOff x="4114799" y="502920"/>
            <a:chExt cx="1371600" cy="685800"/>
          </a:xfrm>
        </p:grpSpPr>
        <p:sp>
          <p:nvSpPr>
            <p:cNvPr id="6" name="TextBox 5"/>
            <p:cNvSpPr txBox="1"/>
            <p:nvPr/>
          </p:nvSpPr>
          <p:spPr>
            <a:xfrm>
              <a:off x="4114799" y="502920"/>
              <a:ext cx="1371600" cy="685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latin typeface="+mj-lt"/>
                </a:rPr>
                <a:t>Govern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486399" y="453205"/>
            <a:ext cx="1371600" cy="685800"/>
            <a:chOff x="6857999" y="502920"/>
            <a:chExt cx="1371600" cy="685800"/>
          </a:xfrm>
        </p:grpSpPr>
        <p:sp>
          <p:nvSpPr>
            <p:cNvPr id="8" name="TextBox 7"/>
            <p:cNvSpPr txBox="1"/>
            <p:nvPr/>
          </p:nvSpPr>
          <p:spPr>
            <a:xfrm>
              <a:off x="6857999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entury Gothic"/>
                </a:rPr>
                <a:t>Monitor</a:t>
              </a:r>
              <a:endPara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499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0820400" y="457200"/>
            <a:ext cx="1371600" cy="685800"/>
            <a:chOff x="10820400" y="502920"/>
            <a:chExt cx="1371600" cy="685800"/>
          </a:xfrm>
        </p:grpSpPr>
        <p:sp>
          <p:nvSpPr>
            <p:cNvPr id="10" name="TextBox 9"/>
            <p:cNvSpPr txBox="1"/>
            <p:nvPr/>
          </p:nvSpPr>
          <p:spPr>
            <a:xfrm>
              <a:off x="10820400" y="50292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Logged in as </a:t>
              </a:r>
              <a:r>
                <a:rPr lang="en-US" sz="10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+mj-lt"/>
                </a:rPr>
                <a:t>Mark</a:t>
              </a:r>
              <a:r>
                <a:rPr lang="en-US" sz="10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sz="1000" b="1" dirty="0">
                  <a:solidFill>
                    <a:schemeClr val="bg1">
                      <a:lumMod val="95000"/>
                    </a:schemeClr>
                  </a:solidFill>
                  <a:latin typeface="+mj-lt"/>
                  <a:sym typeface="Webdings" panose="05030102010509060703" pitchFamily="18" charset="2"/>
                </a:rPr>
                <a:t></a:t>
              </a:r>
              <a:endParaRPr lang="en-US" sz="10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1900" y="640080"/>
              <a:ext cx="228600" cy="228600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857999" y="457200"/>
            <a:ext cx="1371600" cy="685800"/>
            <a:chOff x="0" y="457200"/>
            <a:chExt cx="1371600" cy="685800"/>
          </a:xfrm>
        </p:grpSpPr>
        <p:sp>
          <p:nvSpPr>
            <p:cNvPr id="3" name="TextBox 2"/>
            <p:cNvSpPr txBox="1"/>
            <p:nvPr/>
          </p:nvSpPr>
          <p:spPr>
            <a:xfrm>
              <a:off x="0" y="457200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95000"/>
                    </a:schemeClr>
                  </a:solidFill>
                  <a:latin typeface="+mj-lt"/>
                </a:rPr>
                <a:t>About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99" y="636085"/>
              <a:ext cx="228600" cy="22860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114799" y="453205"/>
            <a:ext cx="1371600" cy="685800"/>
            <a:chOff x="4114799" y="453205"/>
            <a:chExt cx="1371600" cy="685800"/>
          </a:xfrm>
        </p:grpSpPr>
        <p:sp>
          <p:nvSpPr>
            <p:cNvPr id="7" name="TextBox 6"/>
            <p:cNvSpPr txBox="1"/>
            <p:nvPr/>
          </p:nvSpPr>
          <p:spPr>
            <a:xfrm>
              <a:off x="4114799" y="453205"/>
              <a:ext cx="1371600" cy="68580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 algn="ctr"/>
              <a:r>
                <a:rPr lang="en-US" sz="1400" b="1" dirty="0">
                  <a:solidFill>
                    <a:prstClr val="white">
                      <a:lumMod val="95000"/>
                    </a:prstClr>
                  </a:solidFill>
                  <a:latin typeface="Century Gothic"/>
                </a:rPr>
                <a:t>Operationalize</a:t>
              </a:r>
              <a:endParaRPr lang="en-US" sz="1400" b="1" dirty="0">
                <a:solidFill>
                  <a:schemeClr val="bg1">
                    <a:lumMod val="95000"/>
                  </a:schemeClr>
                </a:solidFill>
                <a:latin typeface="+mj-lt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298" y="590365"/>
              <a:ext cx="228600" cy="228600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-1" y="1146995"/>
            <a:ext cx="1371600" cy="32004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en-US"/>
            </a:defPPr>
            <a:lvl1pPr algn="ctr">
              <a:defRPr sz="1100" b="1">
                <a:latin typeface="+mj-lt"/>
              </a:defRPr>
            </a:lvl1pPr>
          </a:lstStyle>
          <a:p>
            <a:r>
              <a:rPr lang="en-US" dirty="0"/>
              <a:t>Conformed Data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71599" y="1146995"/>
            <a:ext cx="1371600" cy="32004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>
            <a:defPPr>
              <a:defRPr lang="en-US"/>
            </a:defPPr>
            <a:lvl1pPr algn="ctr">
              <a:defRPr sz="1100" b="1">
                <a:latin typeface="+mj-lt"/>
              </a:defRPr>
            </a:lvl1pPr>
          </a:lstStyle>
          <a:p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Conformed Object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1421315"/>
            <a:ext cx="1371600" cy="45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-1" y="2381436"/>
            <a:ext cx="2743199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bIns="91440" rtlCol="0" anchor="b"/>
          <a:lstStyle/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743196" y="1920240"/>
            <a:ext cx="9448804" cy="457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bIns="91440" rtlCol="0" anchor="b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This canvas will allow the user to select several data elements and conform into one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38273" y="1556477"/>
            <a:ext cx="3657600" cy="2743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Product_ID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428999" y="1556477"/>
            <a:ext cx="6858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</a:t>
            </a:r>
            <a:r>
              <a:rPr lang="en-US" dirty="0">
                <a:sym typeface="Wingdings 2" panose="05020102010507070707" pitchFamily="18" charset="2"/>
              </a:rPr>
              <a:t> </a:t>
            </a:r>
            <a:r>
              <a:rPr lang="en-US" dirty="0"/>
              <a:t>Open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00599" y="1556477"/>
            <a:ext cx="685800" cy="27432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</a:t>
            </a:r>
            <a:r>
              <a:rPr lang="en-US" dirty="0">
                <a:sym typeface="Wingdings 2" panose="05020102010507070707" pitchFamily="18" charset="2"/>
              </a:rPr>
              <a:t> </a:t>
            </a:r>
            <a:r>
              <a:rPr lang="en-US" dirty="0"/>
              <a:t>Save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695" y="1556477"/>
            <a:ext cx="2743200" cy="27432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Available Data Elements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-3" y="2383213"/>
            <a:ext cx="13716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tx1"/>
                </a:solidFill>
              </a:rPr>
              <a:t>Recipe</a:t>
            </a:r>
          </a:p>
          <a:p>
            <a:r>
              <a:rPr lang="en-US" sz="11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Product ID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Product Name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Product Description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Product Packaging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Product UOM</a:t>
            </a:r>
          </a:p>
          <a:p>
            <a:r>
              <a:rPr lang="en-US" sz="1100" dirty="0">
                <a:solidFill>
                  <a:schemeClr val="tx1"/>
                </a:solidFill>
              </a:rPr>
              <a:t>Product Unit Price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83636" y="1556477"/>
            <a:ext cx="685800" cy="27432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ym typeface="Wingdings 2" panose="05020102010507070707" pitchFamily="18" charset="2"/>
              </a:rPr>
              <a:t> </a:t>
            </a:r>
            <a:r>
              <a:rPr lang="en-US" dirty="0"/>
              <a:t>Cancel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71595" y="2383213"/>
            <a:ext cx="13716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tx1"/>
                </a:solidFill>
              </a:rPr>
              <a:t>Last Updated </a:t>
            </a:r>
            <a:r>
              <a:rPr lang="en-US" sz="1100" b="1" dirty="0">
                <a:solidFill>
                  <a:schemeClr val="tx1"/>
                </a:solidFill>
                <a:sym typeface="Webdings" panose="05030102010509060703" pitchFamily="18" charset="2"/>
              </a:rPr>
              <a:t></a:t>
            </a:r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05/13/2018 13:25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-695" y="2017673"/>
            <a:ext cx="2743200" cy="274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ctr">
            <a:no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Search data elements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063393"/>
            <a:ext cx="182880" cy="18288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-2" y="4206240"/>
            <a:ext cx="2743199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bIns="91440" rtlCol="0" anchor="b"/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Conformed</a:t>
            </a:r>
          </a:p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</a:t>
            </a:r>
          </a:p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Elements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-4" y="4195846"/>
            <a:ext cx="2743199" cy="22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 err="1">
                <a:solidFill>
                  <a:schemeClr val="tx1"/>
                </a:solidFill>
              </a:rPr>
              <a:t>Product_ID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 err="1">
                <a:solidFill>
                  <a:schemeClr val="tx1"/>
                </a:solidFill>
              </a:rPr>
              <a:t>Product_Name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 err="1">
                <a:solidFill>
                  <a:schemeClr val="tx1"/>
                </a:solidFill>
              </a:rPr>
              <a:t>Product_Description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43196" y="1556477"/>
            <a:ext cx="6858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ym typeface="Wingdings 2" panose="05020102010507070707" pitchFamily="18" charset="2"/>
              </a:rPr>
              <a:t> </a:t>
            </a:r>
            <a:r>
              <a:rPr lang="en-US" dirty="0"/>
              <a:t>New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13414" y="1556477"/>
            <a:ext cx="685800" cy="27432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</a:t>
            </a:r>
            <a:r>
              <a:rPr lang="en-US" dirty="0">
                <a:sym typeface="Wingdings 2" panose="05020102010507070707" pitchFamily="18" charset="2"/>
              </a:rPr>
              <a:t> </a:t>
            </a:r>
            <a:r>
              <a:rPr lang="en-US" dirty="0"/>
              <a:t>Close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166673" y="1556477"/>
            <a:ext cx="1371600" cy="27432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</a:t>
            </a:r>
            <a:r>
              <a:rPr lang="en-US" dirty="0">
                <a:sym typeface="Wingdings 2" panose="05020102010507070707" pitchFamily="18" charset="2"/>
              </a:rPr>
              <a:t> </a:t>
            </a:r>
            <a:r>
              <a:rPr lang="en-US" dirty="0"/>
              <a:t>Request Approval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834640" y="2017673"/>
            <a:ext cx="2743200" cy="2007578"/>
            <a:chOff x="2834640" y="2245380"/>
            <a:chExt cx="2743200" cy="2007578"/>
          </a:xfrm>
        </p:grpSpPr>
        <p:sp>
          <p:nvSpPr>
            <p:cNvPr id="60" name="Rectangle 59"/>
            <p:cNvSpPr/>
            <p:nvPr/>
          </p:nvSpPr>
          <p:spPr>
            <a:xfrm>
              <a:off x="2834640" y="2245380"/>
              <a:ext cx="2743200" cy="2286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2"/>
                  </a:solidFill>
                </a:rPr>
                <a:t>Data Element	                         Preferred </a:t>
              </a:r>
              <a:r>
                <a:rPr lang="en-US" sz="1200" dirty="0">
                  <a:solidFill>
                    <a:schemeClr val="tx2"/>
                  </a:solidFill>
                  <a:sym typeface="Wingdings" panose="05000000000000000000" pitchFamily="2" charset="2"/>
                </a:rPr>
                <a:t>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34640" y="2469878"/>
              <a:ext cx="2743200" cy="178308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206240" y="256331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Product ID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06240" y="279191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Product identifier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06240" y="3019516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Number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206240" y="3245120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10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206240" y="3472721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206240" y="369832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NOT NULL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206240" y="3925926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12345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26079" y="256331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Element Name*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926079" y="279191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Description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26079" y="3019516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Type*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926079" y="3245120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Length*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926079" y="3472721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Precision*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26079" y="369832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Constraints*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926079" y="3925926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Source ID*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834640" y="4114586"/>
            <a:ext cx="2743200" cy="2007578"/>
            <a:chOff x="2834640" y="2245380"/>
            <a:chExt cx="2743200" cy="2007578"/>
          </a:xfrm>
        </p:grpSpPr>
        <p:sp>
          <p:nvSpPr>
            <p:cNvPr id="81" name="Rectangle 80"/>
            <p:cNvSpPr/>
            <p:nvPr/>
          </p:nvSpPr>
          <p:spPr>
            <a:xfrm>
              <a:off x="2834640" y="2245380"/>
              <a:ext cx="2743200" cy="2286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2"/>
                  </a:solidFill>
                </a:rPr>
                <a:t>Data Element	                         Preferred </a:t>
              </a:r>
              <a:r>
                <a:rPr lang="en-US" sz="1200" dirty="0">
                  <a:solidFill>
                    <a:schemeClr val="tx2"/>
                  </a:solidFill>
                  <a:sym typeface="Wingdings" panose="05000000000000000000" pitchFamily="2" charset="2"/>
                </a:rPr>
                <a:t>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34640" y="2469878"/>
              <a:ext cx="2743200" cy="178308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206240" y="256331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prod_id</a:t>
              </a:r>
              <a:endParaRPr lang="en-US" sz="12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206240" y="279191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Product identifier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206240" y="3019516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Number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206240" y="3245120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15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206240" y="3472721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206240" y="369832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NOT NULL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206240" y="3925926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67890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926079" y="256331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Element Name*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926079" y="279191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Description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926079" y="3019516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Type*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926079" y="3245120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Length*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926079" y="3472721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Precision*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926079" y="369832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Constraints*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926079" y="3925926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tx2"/>
                  </a:solidFill>
                </a:rPr>
                <a:t>Source ID*</a:t>
              </a:r>
            </a:p>
          </p:txBody>
        </p:sp>
      </p:grpSp>
      <p:cxnSp>
        <p:nvCxnSpPr>
          <p:cNvPr id="19" name="Curved Connector 18"/>
          <p:cNvCxnSpPr>
            <a:stCxn id="61" idx="3"/>
            <a:endCxn id="119" idx="1"/>
          </p:cNvCxnSpPr>
          <p:nvPr/>
        </p:nvCxnSpPr>
        <p:spPr>
          <a:xfrm>
            <a:off x="5577840" y="3133711"/>
            <a:ext cx="1046033" cy="12770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82" idx="3"/>
            <a:endCxn id="119" idx="1"/>
          </p:cNvCxnSpPr>
          <p:nvPr/>
        </p:nvCxnSpPr>
        <p:spPr>
          <a:xfrm flipV="1">
            <a:off x="5577840" y="4410768"/>
            <a:ext cx="1046033" cy="8198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6623873" y="3066130"/>
            <a:ext cx="2743200" cy="2464778"/>
            <a:chOff x="6623873" y="3066130"/>
            <a:chExt cx="2743200" cy="2464778"/>
          </a:xfrm>
        </p:grpSpPr>
        <p:sp>
          <p:nvSpPr>
            <p:cNvPr id="118" name="Rectangle 117"/>
            <p:cNvSpPr/>
            <p:nvPr/>
          </p:nvSpPr>
          <p:spPr>
            <a:xfrm>
              <a:off x="6623873" y="3066130"/>
              <a:ext cx="2743200" cy="228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3"/>
                  </a:solidFill>
                </a:rPr>
                <a:t>Conformed Data Element</a:t>
              </a:r>
              <a:endParaRPr 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6623873" y="3290628"/>
              <a:ext cx="2743200" cy="22402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995473" y="338406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Product_ID</a:t>
              </a:r>
              <a:endPara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995473" y="361266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Product identifier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995473" y="3840266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Number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995473" y="4065870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20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995473" y="4293471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995473" y="4519075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NOT NULL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995473" y="4746676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12345, 67890, …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715312" y="338406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accent3"/>
                  </a:solidFill>
                </a:rPr>
                <a:t>Element Name*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715312" y="361266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accent3"/>
                  </a:solidFill>
                </a:rPr>
                <a:t>Description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715312" y="3840266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accent3"/>
                  </a:solidFill>
                </a:rPr>
                <a:t>Type*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6715312" y="4065870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accent3"/>
                  </a:solidFill>
                </a:rPr>
                <a:t>Length*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715312" y="4293471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accent3"/>
                  </a:solidFill>
                </a:rPr>
                <a:t>Precision*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715312" y="4519075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accent3"/>
                  </a:solidFill>
                </a:rPr>
                <a:t>Constraints*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715312" y="4746676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b="1" dirty="0">
                  <a:solidFill>
                    <a:schemeClr val="accent3"/>
                  </a:solidFill>
                </a:rPr>
                <a:t>Sources*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995473" y="4943751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12345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715312" y="4943751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b="1" dirty="0">
                  <a:solidFill>
                    <a:schemeClr val="accent3"/>
                  </a:solidFill>
                </a:rPr>
                <a:t>Preferred Source*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995473" y="5176690"/>
              <a:ext cx="128016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DRAFT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715312" y="5176690"/>
              <a:ext cx="128016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b="1" dirty="0">
                  <a:solidFill>
                    <a:schemeClr val="accent3"/>
                  </a:solidFill>
                </a:rPr>
                <a:t>Status*</a:t>
              </a:r>
            </a:p>
          </p:txBody>
        </p:sp>
        <p:sp>
          <p:nvSpPr>
            <p:cNvPr id="141" name="Isosceles Triangle 140"/>
            <p:cNvSpPr/>
            <p:nvPr/>
          </p:nvSpPr>
          <p:spPr>
            <a:xfrm rot="10800000">
              <a:off x="9052560" y="5225055"/>
              <a:ext cx="137160" cy="137160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907092"/>
      </p:ext>
    </p:extLst>
  </p:cSld>
  <p:clrMapOvr>
    <a:masterClrMapping/>
  </p:clrMapOvr>
</p:sld>
</file>

<file path=ppt/theme/theme1.xml><?xml version="1.0" encoding="utf-8"?>
<a:theme xmlns:a="http://schemas.openxmlformats.org/drawingml/2006/main" name="RCG2018">
  <a:themeElements>
    <a:clrScheme name="2018 RCG">
      <a:dk1>
        <a:sysClr val="windowText" lastClr="000000"/>
      </a:dk1>
      <a:lt1>
        <a:sysClr val="window" lastClr="FFFFFF"/>
      </a:lt1>
      <a:dk2>
        <a:srgbClr val="003364"/>
      </a:dk2>
      <a:lt2>
        <a:srgbClr val="EEECE1"/>
      </a:lt2>
      <a:accent1>
        <a:srgbClr val="2D70A3"/>
      </a:accent1>
      <a:accent2>
        <a:srgbClr val="C0504D"/>
      </a:accent2>
      <a:accent3>
        <a:srgbClr val="31685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G2018" id="{7CD52704-21E6-4E9E-826F-909D85202660}" vid="{877583DF-EC59-4C44-8786-A691BF385A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RCG2018</Template>
  <TotalTime>6236</TotalTime>
  <Words>1270</Words>
  <Application>Microsoft Office PowerPoint</Application>
  <PresentationFormat>Widescreen</PresentationFormat>
  <Paragraphs>540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Webdings</vt:lpstr>
      <vt:lpstr>Wingdings</vt:lpstr>
      <vt:lpstr>Wingdings 2</vt:lpstr>
      <vt:lpstr>RCG2018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Acquire – Notes &amp; Assumptions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RCG|enable™ Data Visualized Data Management</dc:title>
  <dc:creator>Debashis Rana</dc:creator>
  <cp:lastModifiedBy>Mark Sontz</cp:lastModifiedBy>
  <cp:revision>242</cp:revision>
  <dcterms:created xsi:type="dcterms:W3CDTF">2018-03-09T15:20:53Z</dcterms:created>
  <dcterms:modified xsi:type="dcterms:W3CDTF">2018-05-14T19:18:13Z</dcterms:modified>
</cp:coreProperties>
</file>