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7"/>
  </p:notesMasterIdLst>
  <p:sldIdLst>
    <p:sldId id="313" r:id="rId2"/>
    <p:sldId id="314" r:id="rId3"/>
    <p:sldId id="316" r:id="rId4"/>
    <p:sldId id="317" r:id="rId5"/>
    <p:sldId id="3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9B"/>
    <a:srgbClr val="2771A9"/>
    <a:srgbClr val="528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1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C14C1-2442-4651-A450-148DEE82DFC8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E5283-944A-4A3B-9E65-E7FD1FF5A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631341" y="80737"/>
            <a:ext cx="6402410" cy="6400800"/>
          </a:xfrm>
          <a:custGeom>
            <a:avLst/>
            <a:gdLst>
              <a:gd name="connsiteX0" fmla="*/ 10663 w 1117007"/>
              <a:gd name="connsiteY0" fmla="*/ 687799 h 1111675"/>
              <a:gd name="connsiteX1" fmla="*/ 407881 w 1117007"/>
              <a:gd name="connsiteY1" fmla="*/ 1095680 h 1111675"/>
              <a:gd name="connsiteX2" fmla="*/ 773107 w 1117007"/>
              <a:gd name="connsiteY2" fmla="*/ 767776 h 1111675"/>
              <a:gd name="connsiteX3" fmla="*/ 1117007 w 1117007"/>
              <a:gd name="connsiteY3" fmla="*/ 1111675 h 1111675"/>
              <a:gd name="connsiteX4" fmla="*/ 1106344 w 1117007"/>
              <a:gd name="connsiteY4" fmla="*/ 7997 h 1111675"/>
              <a:gd name="connsiteX5" fmla="*/ 0 w 1117007"/>
              <a:gd name="connsiteY5" fmla="*/ 0 h 1111675"/>
              <a:gd name="connsiteX6" fmla="*/ 365226 w 1117007"/>
              <a:gd name="connsiteY6" fmla="*/ 362561 h 1111675"/>
              <a:gd name="connsiteX7" fmla="*/ 10663 w 1117007"/>
              <a:gd name="connsiteY7" fmla="*/ 687799 h 1111675"/>
              <a:gd name="connsiteX0" fmla="*/ 10663 w 1119642"/>
              <a:gd name="connsiteY0" fmla="*/ 687799 h 1111675"/>
              <a:gd name="connsiteX1" fmla="*/ 407881 w 1119642"/>
              <a:gd name="connsiteY1" fmla="*/ 1095680 h 1111675"/>
              <a:gd name="connsiteX2" fmla="*/ 773107 w 1119642"/>
              <a:gd name="connsiteY2" fmla="*/ 767776 h 1111675"/>
              <a:gd name="connsiteX3" fmla="*/ 1117007 w 1119642"/>
              <a:gd name="connsiteY3" fmla="*/ 1111675 h 1111675"/>
              <a:gd name="connsiteX4" fmla="*/ 1119642 w 1119642"/>
              <a:gd name="connsiteY4" fmla="*/ 778 h 1111675"/>
              <a:gd name="connsiteX5" fmla="*/ 0 w 1119642"/>
              <a:gd name="connsiteY5" fmla="*/ 0 h 1111675"/>
              <a:gd name="connsiteX6" fmla="*/ 365226 w 1119642"/>
              <a:gd name="connsiteY6" fmla="*/ 362561 h 1111675"/>
              <a:gd name="connsiteX7" fmla="*/ 10663 w 1119642"/>
              <a:gd name="connsiteY7" fmla="*/ 687799 h 1111675"/>
              <a:gd name="connsiteX0" fmla="*/ 10663 w 1117288"/>
              <a:gd name="connsiteY0" fmla="*/ 687799 h 1111675"/>
              <a:gd name="connsiteX1" fmla="*/ 407881 w 1117288"/>
              <a:gd name="connsiteY1" fmla="*/ 1095680 h 1111675"/>
              <a:gd name="connsiteX2" fmla="*/ 773107 w 1117288"/>
              <a:gd name="connsiteY2" fmla="*/ 767776 h 1111675"/>
              <a:gd name="connsiteX3" fmla="*/ 1117007 w 1117288"/>
              <a:gd name="connsiteY3" fmla="*/ 1111675 h 1111675"/>
              <a:gd name="connsiteX4" fmla="*/ 1117224 w 1117288"/>
              <a:gd name="connsiteY4" fmla="*/ 3184 h 1111675"/>
              <a:gd name="connsiteX5" fmla="*/ 0 w 1117288"/>
              <a:gd name="connsiteY5" fmla="*/ 0 h 1111675"/>
              <a:gd name="connsiteX6" fmla="*/ 365226 w 1117288"/>
              <a:gd name="connsiteY6" fmla="*/ 362561 h 1111675"/>
              <a:gd name="connsiteX7" fmla="*/ 10663 w 1117288"/>
              <a:gd name="connsiteY7" fmla="*/ 687799 h 1111675"/>
              <a:gd name="connsiteX0" fmla="*/ 10663 w 1117288"/>
              <a:gd name="connsiteY0" fmla="*/ 687799 h 1111675"/>
              <a:gd name="connsiteX1" fmla="*/ 407881 w 1117288"/>
              <a:gd name="connsiteY1" fmla="*/ 1095680 h 1111675"/>
              <a:gd name="connsiteX2" fmla="*/ 773107 w 1117288"/>
              <a:gd name="connsiteY2" fmla="*/ 767776 h 1111675"/>
              <a:gd name="connsiteX3" fmla="*/ 1117007 w 1117288"/>
              <a:gd name="connsiteY3" fmla="*/ 1111675 h 1111675"/>
              <a:gd name="connsiteX4" fmla="*/ 1117224 w 1117288"/>
              <a:gd name="connsiteY4" fmla="*/ 3184 h 1111675"/>
              <a:gd name="connsiteX5" fmla="*/ 0 w 1117288"/>
              <a:gd name="connsiteY5" fmla="*/ 0 h 1111675"/>
              <a:gd name="connsiteX6" fmla="*/ 365226 w 1117288"/>
              <a:gd name="connsiteY6" fmla="*/ 362561 h 1111675"/>
              <a:gd name="connsiteX7" fmla="*/ 10663 w 1117288"/>
              <a:gd name="connsiteY7" fmla="*/ 687799 h 111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288" h="1111675">
                <a:moveTo>
                  <a:pt x="10663" y="687799"/>
                </a:moveTo>
                <a:lnTo>
                  <a:pt x="407881" y="1095680"/>
                </a:lnTo>
                <a:lnTo>
                  <a:pt x="773107" y="767776"/>
                </a:lnTo>
                <a:lnTo>
                  <a:pt x="1117007" y="1111675"/>
                </a:lnTo>
                <a:cubicBezTo>
                  <a:pt x="1117885" y="741376"/>
                  <a:pt x="1116346" y="373483"/>
                  <a:pt x="1117224" y="3184"/>
                </a:cubicBezTo>
                <a:lnTo>
                  <a:pt x="0" y="0"/>
                </a:lnTo>
                <a:lnTo>
                  <a:pt x="365226" y="362561"/>
                </a:lnTo>
                <a:lnTo>
                  <a:pt x="10663" y="687799"/>
                </a:lnTo>
                <a:close/>
              </a:path>
            </a:pathLst>
          </a:custGeom>
          <a:solidFill>
            <a:srgbClr val="E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631341" y="80737"/>
            <a:ext cx="6402410" cy="6400800"/>
          </a:xfrm>
          <a:custGeom>
            <a:avLst/>
            <a:gdLst>
              <a:gd name="connsiteX0" fmla="*/ 10663 w 1117007"/>
              <a:gd name="connsiteY0" fmla="*/ 687799 h 1111675"/>
              <a:gd name="connsiteX1" fmla="*/ 407881 w 1117007"/>
              <a:gd name="connsiteY1" fmla="*/ 1095680 h 1111675"/>
              <a:gd name="connsiteX2" fmla="*/ 773107 w 1117007"/>
              <a:gd name="connsiteY2" fmla="*/ 767776 h 1111675"/>
              <a:gd name="connsiteX3" fmla="*/ 1117007 w 1117007"/>
              <a:gd name="connsiteY3" fmla="*/ 1111675 h 1111675"/>
              <a:gd name="connsiteX4" fmla="*/ 1106344 w 1117007"/>
              <a:gd name="connsiteY4" fmla="*/ 7997 h 1111675"/>
              <a:gd name="connsiteX5" fmla="*/ 0 w 1117007"/>
              <a:gd name="connsiteY5" fmla="*/ 0 h 1111675"/>
              <a:gd name="connsiteX6" fmla="*/ 365226 w 1117007"/>
              <a:gd name="connsiteY6" fmla="*/ 362561 h 1111675"/>
              <a:gd name="connsiteX7" fmla="*/ 10663 w 1117007"/>
              <a:gd name="connsiteY7" fmla="*/ 687799 h 1111675"/>
              <a:gd name="connsiteX0" fmla="*/ 10663 w 1119642"/>
              <a:gd name="connsiteY0" fmla="*/ 687799 h 1111675"/>
              <a:gd name="connsiteX1" fmla="*/ 407881 w 1119642"/>
              <a:gd name="connsiteY1" fmla="*/ 1095680 h 1111675"/>
              <a:gd name="connsiteX2" fmla="*/ 773107 w 1119642"/>
              <a:gd name="connsiteY2" fmla="*/ 767776 h 1111675"/>
              <a:gd name="connsiteX3" fmla="*/ 1117007 w 1119642"/>
              <a:gd name="connsiteY3" fmla="*/ 1111675 h 1111675"/>
              <a:gd name="connsiteX4" fmla="*/ 1119642 w 1119642"/>
              <a:gd name="connsiteY4" fmla="*/ 778 h 1111675"/>
              <a:gd name="connsiteX5" fmla="*/ 0 w 1119642"/>
              <a:gd name="connsiteY5" fmla="*/ 0 h 1111675"/>
              <a:gd name="connsiteX6" fmla="*/ 365226 w 1119642"/>
              <a:gd name="connsiteY6" fmla="*/ 362561 h 1111675"/>
              <a:gd name="connsiteX7" fmla="*/ 10663 w 1119642"/>
              <a:gd name="connsiteY7" fmla="*/ 687799 h 1111675"/>
              <a:gd name="connsiteX0" fmla="*/ 10663 w 1117288"/>
              <a:gd name="connsiteY0" fmla="*/ 687799 h 1111675"/>
              <a:gd name="connsiteX1" fmla="*/ 407881 w 1117288"/>
              <a:gd name="connsiteY1" fmla="*/ 1095680 h 1111675"/>
              <a:gd name="connsiteX2" fmla="*/ 773107 w 1117288"/>
              <a:gd name="connsiteY2" fmla="*/ 767776 h 1111675"/>
              <a:gd name="connsiteX3" fmla="*/ 1117007 w 1117288"/>
              <a:gd name="connsiteY3" fmla="*/ 1111675 h 1111675"/>
              <a:gd name="connsiteX4" fmla="*/ 1117224 w 1117288"/>
              <a:gd name="connsiteY4" fmla="*/ 3184 h 1111675"/>
              <a:gd name="connsiteX5" fmla="*/ 0 w 1117288"/>
              <a:gd name="connsiteY5" fmla="*/ 0 h 1111675"/>
              <a:gd name="connsiteX6" fmla="*/ 365226 w 1117288"/>
              <a:gd name="connsiteY6" fmla="*/ 362561 h 1111675"/>
              <a:gd name="connsiteX7" fmla="*/ 10663 w 1117288"/>
              <a:gd name="connsiteY7" fmla="*/ 687799 h 1111675"/>
              <a:gd name="connsiteX0" fmla="*/ 10663 w 1117288"/>
              <a:gd name="connsiteY0" fmla="*/ 687799 h 1111675"/>
              <a:gd name="connsiteX1" fmla="*/ 407881 w 1117288"/>
              <a:gd name="connsiteY1" fmla="*/ 1095680 h 1111675"/>
              <a:gd name="connsiteX2" fmla="*/ 773107 w 1117288"/>
              <a:gd name="connsiteY2" fmla="*/ 767776 h 1111675"/>
              <a:gd name="connsiteX3" fmla="*/ 1117007 w 1117288"/>
              <a:gd name="connsiteY3" fmla="*/ 1111675 h 1111675"/>
              <a:gd name="connsiteX4" fmla="*/ 1117224 w 1117288"/>
              <a:gd name="connsiteY4" fmla="*/ 3184 h 1111675"/>
              <a:gd name="connsiteX5" fmla="*/ 0 w 1117288"/>
              <a:gd name="connsiteY5" fmla="*/ 0 h 1111675"/>
              <a:gd name="connsiteX6" fmla="*/ 365226 w 1117288"/>
              <a:gd name="connsiteY6" fmla="*/ 362561 h 1111675"/>
              <a:gd name="connsiteX7" fmla="*/ 10663 w 1117288"/>
              <a:gd name="connsiteY7" fmla="*/ 687799 h 111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288" h="1111675">
                <a:moveTo>
                  <a:pt x="10663" y="687799"/>
                </a:moveTo>
                <a:lnTo>
                  <a:pt x="407881" y="1095680"/>
                </a:lnTo>
                <a:lnTo>
                  <a:pt x="773107" y="767776"/>
                </a:lnTo>
                <a:lnTo>
                  <a:pt x="1117007" y="1111675"/>
                </a:lnTo>
                <a:cubicBezTo>
                  <a:pt x="1117885" y="741376"/>
                  <a:pt x="1116346" y="373483"/>
                  <a:pt x="1117224" y="3184"/>
                </a:cubicBezTo>
                <a:lnTo>
                  <a:pt x="0" y="0"/>
                </a:lnTo>
                <a:lnTo>
                  <a:pt x="365226" y="362561"/>
                </a:lnTo>
                <a:lnTo>
                  <a:pt x="10663" y="687799"/>
                </a:lnTo>
                <a:close/>
              </a:path>
            </a:pathLst>
          </a:custGeom>
          <a:solidFill>
            <a:srgbClr val="E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436" y="1122363"/>
            <a:ext cx="10834255" cy="2985510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436" y="4170218"/>
            <a:ext cx="10834255" cy="1614522"/>
          </a:xfrm>
        </p:spPr>
        <p:txBody>
          <a:bodyPr/>
          <a:lstStyle>
            <a:lvl1pPr marL="0" indent="0" algn="r">
              <a:buNone/>
              <a:defRPr sz="24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225137" y="5784740"/>
            <a:ext cx="3941618" cy="89871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50177"/>
            <a:ext cx="4114800" cy="1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50177"/>
            <a:ext cx="3332018" cy="1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031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547" y="1362527"/>
            <a:ext cx="5720380" cy="71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2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546" y="2143563"/>
            <a:ext cx="5720380" cy="4343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362527"/>
            <a:ext cx="5766873" cy="71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2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143563"/>
            <a:ext cx="5766873" cy="4343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4" y="1323109"/>
            <a:ext cx="5749636" cy="51192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3109"/>
            <a:ext cx="5770418" cy="511925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6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090" y="1362527"/>
            <a:ext cx="3840480" cy="510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8065" y="1362527"/>
            <a:ext cx="3840480" cy="5104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8099040" y="1362527"/>
            <a:ext cx="3840480" cy="510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86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Content,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86184" y="1288523"/>
            <a:ext cx="2880360" cy="5188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209038" y="1288523"/>
            <a:ext cx="2880360" cy="5188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131892" y="1288524"/>
            <a:ext cx="2880360" cy="5188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9054747" y="1288524"/>
            <a:ext cx="2880360" cy="5188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99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 4 Content,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152" y="1316182"/>
            <a:ext cx="5762322" cy="2549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3709" y="1316182"/>
            <a:ext cx="5818908" cy="254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86152" y="3894001"/>
            <a:ext cx="5762322" cy="2589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6123709" y="3894001"/>
            <a:ext cx="5818908" cy="2589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7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913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22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cree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t="20650" r="74274" b="23203"/>
          <a:stretch/>
        </p:blipFill>
        <p:spPr>
          <a:xfrm>
            <a:off x="91440" y="45720"/>
            <a:ext cx="36113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5720"/>
            <a:ext cx="1280160" cy="365760"/>
          </a:xfrm>
          <a:prstGeom prst="rect">
            <a:avLst/>
          </a:prstGeom>
          <a:noFill/>
        </p:spPr>
        <p:txBody>
          <a:bodyPr wrap="none" lIns="0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1400" b="0" spc="-10" dirty="0">
                <a:solidFill>
                  <a:schemeClr val="tx2"/>
                </a:solidFill>
                <a:latin typeface="+mj-lt"/>
              </a:rPr>
              <a:t>RCG</a:t>
            </a:r>
          </a:p>
          <a:p>
            <a:pPr>
              <a:lnSpc>
                <a:spcPct val="80000"/>
              </a:lnSpc>
            </a:pPr>
            <a:r>
              <a:rPr lang="en-US" sz="1200" b="0" spc="-10" dirty="0">
                <a:solidFill>
                  <a:srgbClr val="84A2C4"/>
                </a:solidFill>
                <a:latin typeface="+mj-lt"/>
              </a:rPr>
              <a:t>Global Services</a:t>
            </a:r>
            <a:r>
              <a:rPr lang="en-US" sz="1100" b="0" spc="-10" baseline="30000" dirty="0">
                <a:solidFill>
                  <a:srgbClr val="84A2C4"/>
                </a:solidFill>
                <a:latin typeface="+mj-lt"/>
              </a:rPr>
              <a:t>®</a:t>
            </a:r>
            <a:endParaRPr lang="en-US" sz="1200" b="0" spc="-10" baseline="30000" dirty="0">
              <a:solidFill>
                <a:srgbClr val="84A2C4"/>
              </a:solidFill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629400"/>
            <a:ext cx="12188952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+mj-lt"/>
              </a:rPr>
              <a:t>© 2018 RCG Global Services. All Rights Reserved. Proprietary and Confidential.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445752" y="0"/>
            <a:ext cx="27432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b="1" dirty="0" err="1">
                <a:latin typeface="+mj-lt"/>
              </a:rPr>
              <a:t>RCG|</a:t>
            </a:r>
            <a:r>
              <a:rPr lang="en-US" sz="1400" b="1" dirty="0" err="1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1400" b="1" dirty="0">
                <a:latin typeface="+mj-lt"/>
              </a:rPr>
              <a:t>™ Data</a:t>
            </a:r>
          </a:p>
          <a:p>
            <a:pPr algn="r"/>
            <a:r>
              <a:rPr lang="en-US" sz="1400" b="0" i="1" dirty="0">
                <a:latin typeface="+mj-lt"/>
              </a:rPr>
              <a:t>Visualized Data Management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457200"/>
            <a:ext cx="12188952" cy="685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6937" y="0"/>
            <a:ext cx="4883738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235527"/>
            <a:ext cx="4494934" cy="1821873"/>
          </a:xfrm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235527"/>
            <a:ext cx="6989618" cy="6248399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92" y="2105892"/>
            <a:ext cx="4494934" cy="4378034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532419"/>
            <a:ext cx="3733800" cy="203478"/>
          </a:xfrm>
        </p:spPr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11" name="Group 10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14" name="Right Triangle 13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6937" y="0"/>
            <a:ext cx="4883738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0" name="Group 19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3" name="Right Triangle 22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-6937" y="0"/>
            <a:ext cx="4883738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9" name="Group 28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32" name="Right Triangle 31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74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2382983"/>
            <a:ext cx="12192000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382983"/>
            <a:ext cx="12192000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2646218"/>
            <a:ext cx="11665527" cy="191625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91" y="4589463"/>
            <a:ext cx="11665527" cy="720689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225137" y="5784740"/>
            <a:ext cx="3941618" cy="898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225137" y="5784740"/>
            <a:ext cx="3941618" cy="8987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2382983"/>
            <a:ext cx="12192000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225137" y="5784740"/>
            <a:ext cx="3941618" cy="8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2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90655" y="0"/>
            <a:ext cx="7301345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228601"/>
            <a:ext cx="4494934" cy="18287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1"/>
            <a:ext cx="6759430" cy="62553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92" y="2057399"/>
            <a:ext cx="4494934" cy="4426527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5015" y="6532418"/>
            <a:ext cx="4114800" cy="18905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890655" y="0"/>
            <a:ext cx="7301345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90655" y="0"/>
            <a:ext cx="7301345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212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300" y="0"/>
            <a:ext cx="4913303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228601"/>
            <a:ext cx="4494934" cy="1828799"/>
          </a:xfrm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1"/>
            <a:ext cx="6759430" cy="62553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92" y="2057399"/>
            <a:ext cx="4494934" cy="4426527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2" y="6532418"/>
            <a:ext cx="4114800" cy="189057"/>
          </a:xfrm>
        </p:spPr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11" name="Group 10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14" name="Right Triangle 13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15300" y="0"/>
            <a:ext cx="4913303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0" name="Group 19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3" name="Right Triangle 22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-15300" y="0"/>
            <a:ext cx="4913303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9" name="Group 28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32" name="Right Triangle 31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107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157" y="221610"/>
            <a:ext cx="5437546" cy="14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73152" tIns="27432" rIns="27432" bIns="27432" anchor="ctr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604274" y="1737997"/>
            <a:ext cx="5473797" cy="246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73152" tIns="27432" rIns="27432" bIns="27432" anchor="ctr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6140157" y="4276085"/>
            <a:ext cx="5437546" cy="2121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27432" tIns="27432" rIns="27432" bIns="27432" anchor="ctr">
            <a:normAutofit/>
          </a:bodyPr>
          <a:lstStyle>
            <a:lvl1pPr marL="55563" indent="0">
              <a:buNone/>
              <a:defRPr sz="2400"/>
            </a:lvl1pPr>
            <a:lvl2pPr marL="512763" indent="-228600"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cap="all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3890" y="65583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612533" y="4276085"/>
            <a:ext cx="3276275" cy="212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2000" i="1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138929" y="1737997"/>
            <a:ext cx="3566006" cy="246888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953779" y="4291297"/>
            <a:ext cx="2121408" cy="21214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04274" y="221610"/>
            <a:ext cx="5473700" cy="14630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882" y="138314"/>
            <a:ext cx="11103429" cy="63432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9774303" y="1738313"/>
            <a:ext cx="1803400" cy="2468562"/>
          </a:xfrm>
          <a:prstGeom prst="rect">
            <a:avLst/>
          </a:prstGeom>
          <a:solidFill>
            <a:schemeClr val="accent1"/>
          </a:solidFill>
        </p:spPr>
        <p:txBody>
          <a:bodyPr lIns="27432" tIns="27432" rIns="27432" bIns="27432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buNone/>
              <a:defRPr sz="1800" i="1">
                <a:solidFill>
                  <a:schemeClr val="bg1"/>
                </a:solidFill>
              </a:defRPr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87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008" y="1430215"/>
            <a:ext cx="8260338" cy="38148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i="1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 descr="Image result for quotation marks 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60" y="4628845"/>
            <a:ext cx="166283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quotation marks 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5423" y="1109589"/>
            <a:ext cx="166283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554481" y="5541263"/>
            <a:ext cx="3574933" cy="652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05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969818"/>
            <a:ext cx="11672454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0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1323109"/>
            <a:ext cx="11672454" cy="5209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6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gradFill flip="none" rotWithShape="1">
          <a:gsLst>
            <a:gs pos="50000">
              <a:srgbClr val="2771A9"/>
            </a:gs>
            <a:gs pos="0">
              <a:srgbClr val="5281AF">
                <a:lumMod val="98000"/>
                <a:lumOff val="2000"/>
              </a:srgbClr>
            </a:gs>
            <a:gs pos="100000">
              <a:srgbClr val="1C649B">
                <a:lumMod val="9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975799"/>
            <a:ext cx="11672454" cy="555661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7" name="Group 6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10" name="Right Triangle 9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17" name="Group 16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0" name="Right Triangle 19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5" name="Group 24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8" name="Right Triangle 27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9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gradFill flip="none" rotWithShape="1">
          <a:gsLst>
            <a:gs pos="50000">
              <a:srgbClr val="2771A9"/>
            </a:gs>
            <a:gs pos="0">
              <a:srgbClr val="5281AF">
                <a:lumMod val="98000"/>
                <a:lumOff val="2000"/>
              </a:srgbClr>
            </a:gs>
            <a:gs pos="100000">
              <a:srgbClr val="1C649B">
                <a:lumMod val="9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1301384"/>
            <a:ext cx="11672454" cy="5231034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9" name="Group 8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12" name="Right Triangle 11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79766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19" name="Group 18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2" name="Right Triangle 21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7" name="Group 26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30" name="Right Triangle 29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52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4" y="969818"/>
            <a:ext cx="5749636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9818"/>
            <a:ext cx="5770418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2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4" y="1323110"/>
            <a:ext cx="5749636" cy="5209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3110"/>
            <a:ext cx="5770418" cy="5209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42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64" y="960727"/>
            <a:ext cx="5727411" cy="823912"/>
          </a:xfrm>
        </p:spPr>
        <p:txBody>
          <a:bodyPr anchor="b"/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64" y="1830966"/>
            <a:ext cx="5727411" cy="4639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60727"/>
            <a:ext cx="5770418" cy="823912"/>
          </a:xfrm>
        </p:spPr>
        <p:txBody>
          <a:bodyPr anchor="b"/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0966"/>
            <a:ext cx="5770418" cy="4639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11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64" y="997527"/>
            <a:ext cx="11672454" cy="547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50177"/>
            <a:ext cx="4114800" cy="1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50177"/>
            <a:ext cx="3332018" cy="1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3205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Monitor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Logged in as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4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Mark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  <a:sym typeface="Webdings" panose="05030102010509060703" pitchFamily="18" charset="2"/>
                </a:rPr>
                <a:t>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68385-60B5-4BB1-AF94-EE3D6073FA80}"/>
              </a:ext>
            </a:extLst>
          </p:cNvPr>
          <p:cNvSpPr/>
          <p:nvPr/>
        </p:nvSpPr>
        <p:spPr>
          <a:xfrm>
            <a:off x="0" y="1146995"/>
            <a:ext cx="12192000" cy="82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latin typeface="+mj-lt"/>
              </a:rPr>
              <a:t>UI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DA0736-A0A5-4523-8CE6-AFBBFA7A4B7E}"/>
              </a:ext>
            </a:extLst>
          </p:cNvPr>
          <p:cNvSpPr/>
          <p:nvPr/>
        </p:nvSpPr>
        <p:spPr>
          <a:xfrm>
            <a:off x="0" y="196995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Metadata</a:t>
            </a:r>
          </a:p>
          <a:p>
            <a:pPr algn="r"/>
            <a:r>
              <a:rPr lang="en-US" b="1" dirty="0"/>
              <a:t>&amp;</a:t>
            </a:r>
          </a:p>
          <a:p>
            <a:pPr algn="r"/>
            <a:r>
              <a:rPr lang="en-US" b="1" dirty="0"/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8D9F7B-CFA8-493D-B2E9-9BD9C1A1E367}"/>
              </a:ext>
            </a:extLst>
          </p:cNvPr>
          <p:cNvSpPr/>
          <p:nvPr/>
        </p:nvSpPr>
        <p:spPr>
          <a:xfrm>
            <a:off x="0" y="352443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Process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35989D-C5AA-433E-8BF0-A5BA98A84A9D}"/>
              </a:ext>
            </a:extLst>
          </p:cNvPr>
          <p:cNvSpPr/>
          <p:nvPr/>
        </p:nvSpPr>
        <p:spPr>
          <a:xfrm>
            <a:off x="0" y="507891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AED51FF8-A8D1-464E-94DC-5CA312CA3C88}"/>
              </a:ext>
            </a:extLst>
          </p:cNvPr>
          <p:cNvSpPr/>
          <p:nvPr/>
        </p:nvSpPr>
        <p:spPr>
          <a:xfrm>
            <a:off x="228599" y="2107959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SourceDesc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14EDFEFE-283E-4ED2-B7F7-3BCBE65C51AE}"/>
              </a:ext>
            </a:extLst>
          </p:cNvPr>
          <p:cNvSpPr/>
          <p:nvPr/>
        </p:nvSpPr>
        <p:spPr>
          <a:xfrm>
            <a:off x="228599" y="2455702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RawFile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270F7-7550-42A4-92A5-18E17336B2E0}"/>
              </a:ext>
            </a:extLst>
          </p:cNvPr>
          <p:cNvSpPr/>
          <p:nvPr/>
        </p:nvSpPr>
        <p:spPr>
          <a:xfrm>
            <a:off x="228599" y="5554403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Source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9B88385F-CA60-49CA-9566-66089E9B376D}"/>
              </a:ext>
            </a:extLst>
          </p:cNvPr>
          <p:cNvSpPr/>
          <p:nvPr/>
        </p:nvSpPr>
        <p:spPr>
          <a:xfrm>
            <a:off x="4343398" y="5554403"/>
            <a:ext cx="914400" cy="603504"/>
          </a:xfrm>
          <a:prstGeom prst="homePlate">
            <a:avLst>
              <a:gd name="adj" fmla="val 3787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Confluent Initial Data Acquisition</a:t>
            </a:r>
          </a:p>
        </p:txBody>
      </p:sp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D301A8F0-E153-485B-81E0-E715384404E1}"/>
              </a:ext>
            </a:extLst>
          </p:cNvPr>
          <p:cNvSpPr/>
          <p:nvPr/>
        </p:nvSpPr>
        <p:spPr>
          <a:xfrm>
            <a:off x="228599" y="2866067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RawTable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A66ABC-3EBE-4B16-9C0B-8BB495B14E0C}"/>
              </a:ext>
            </a:extLst>
          </p:cNvPr>
          <p:cNvSpPr/>
          <p:nvPr/>
        </p:nvSpPr>
        <p:spPr>
          <a:xfrm>
            <a:off x="5714997" y="2825496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Acquired Raw Source Data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28A31DD-62EC-4261-B73A-DD081679369E}"/>
              </a:ext>
            </a:extLst>
          </p:cNvPr>
          <p:cNvSpPr/>
          <p:nvPr/>
        </p:nvSpPr>
        <p:spPr>
          <a:xfrm>
            <a:off x="1600199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Define Initial Source Data Acquisition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1DD42-2D37-41C8-9FFA-F6DEEDB2266B}"/>
              </a:ext>
            </a:extLst>
          </p:cNvPr>
          <p:cNvCxnSpPr>
            <a:cxnSpLocks/>
          </p:cNvCxnSpPr>
          <p:nvPr/>
        </p:nvCxnSpPr>
        <p:spPr>
          <a:xfrm>
            <a:off x="0" y="200138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339B25-E4EA-4532-8B96-4EE2AABD5BFF}"/>
              </a:ext>
            </a:extLst>
          </p:cNvPr>
          <p:cNvCxnSpPr>
            <a:cxnSpLocks/>
          </p:cNvCxnSpPr>
          <p:nvPr/>
        </p:nvCxnSpPr>
        <p:spPr>
          <a:xfrm>
            <a:off x="0" y="355071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5F8632-850F-49A4-8FA3-7D8DDE15355C}"/>
              </a:ext>
            </a:extLst>
          </p:cNvPr>
          <p:cNvCxnSpPr>
            <a:cxnSpLocks/>
          </p:cNvCxnSpPr>
          <p:nvPr/>
        </p:nvCxnSpPr>
        <p:spPr>
          <a:xfrm>
            <a:off x="0" y="5078915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57B97E4-ECEB-43FD-9F47-F81E77A42E7D}"/>
              </a:ext>
            </a:extLst>
          </p:cNvPr>
          <p:cNvCxnSpPr>
            <a:cxnSpLocks/>
            <a:stCxn id="23" idx="3"/>
            <a:endCxn id="64" idx="1"/>
          </p:cNvCxnSpPr>
          <p:nvPr/>
        </p:nvCxnSpPr>
        <p:spPr>
          <a:xfrm>
            <a:off x="1142999" y="2258835"/>
            <a:ext cx="457200" cy="2042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1D408-A166-4D85-A212-1BDF5E5DF590}"/>
              </a:ext>
            </a:extLst>
          </p:cNvPr>
          <p:cNvSpPr/>
          <p:nvPr/>
        </p:nvSpPr>
        <p:spPr>
          <a:xfrm>
            <a:off x="2971798" y="2825496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Confluent Acquisition Job Definition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491F5AE-4369-4496-B51D-2F25613E67C8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1142999" y="5856155"/>
            <a:ext cx="320039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6441E52-3BB3-43C0-9A27-7C3759BB05B6}"/>
              </a:ext>
            </a:extLst>
          </p:cNvPr>
          <p:cNvSpPr/>
          <p:nvPr/>
        </p:nvSpPr>
        <p:spPr>
          <a:xfrm>
            <a:off x="2971798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Generate Confluent Job Definition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B8A6529-9EB4-4960-8625-08E08F63B0AA}"/>
              </a:ext>
            </a:extLst>
          </p:cNvPr>
          <p:cNvSpPr/>
          <p:nvPr/>
        </p:nvSpPr>
        <p:spPr>
          <a:xfrm>
            <a:off x="4343398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Submit Confluent Job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D3AF3A0-7462-420B-B09C-CFD2F7BD7DC8}"/>
              </a:ext>
            </a:extLst>
          </p:cNvPr>
          <p:cNvCxnSpPr>
            <a:stCxn id="57" idx="3"/>
            <a:endCxn id="64" idx="1"/>
          </p:cNvCxnSpPr>
          <p:nvPr/>
        </p:nvCxnSpPr>
        <p:spPr>
          <a:xfrm>
            <a:off x="1142999" y="2606578"/>
            <a:ext cx="457200" cy="1695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C0D68BE-6C4C-49F3-8ABE-773992A9FA4E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1142999" y="3016943"/>
            <a:ext cx="457200" cy="1284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243C4BEB-57CC-4359-A2D8-3BB082A6992E}"/>
              </a:ext>
            </a:extLst>
          </p:cNvPr>
          <p:cNvSpPr/>
          <p:nvPr/>
        </p:nvSpPr>
        <p:spPr>
          <a:xfrm>
            <a:off x="7658098" y="2107959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 Narrow" panose="020B0606020202030204" pitchFamily="34" charset="0"/>
              </a:rPr>
              <a:t>Job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30F43E7-B140-46BB-B9BE-BE3D85711EFC}"/>
              </a:ext>
            </a:extLst>
          </p:cNvPr>
          <p:cNvCxnSpPr>
            <a:cxnSpLocks/>
            <a:stCxn id="64" idx="3"/>
            <a:endCxn id="47" idx="1"/>
          </p:cNvCxnSpPr>
          <p:nvPr/>
        </p:nvCxnSpPr>
        <p:spPr>
          <a:xfrm>
            <a:off x="2514599" y="4301675"/>
            <a:ext cx="4571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1799AC-59E8-4FDB-B3E1-D390389CA3E7}"/>
              </a:ext>
            </a:extLst>
          </p:cNvPr>
          <p:cNvCxnSpPr>
            <a:stCxn id="47" idx="0"/>
            <a:endCxn id="41" idx="2"/>
          </p:cNvCxnSpPr>
          <p:nvPr/>
        </p:nvCxnSpPr>
        <p:spPr>
          <a:xfrm rot="5400000" flipH="1" flipV="1">
            <a:off x="3143537" y="3714462"/>
            <a:ext cx="5709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C00888D-B30F-4612-A781-10010B8C89DF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3886198" y="4301675"/>
            <a:ext cx="457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9F6729D-38AB-4925-8196-43642FE6AA4A}"/>
              </a:ext>
            </a:extLst>
          </p:cNvPr>
          <p:cNvCxnSpPr>
            <a:stCxn id="41" idx="3"/>
            <a:endCxn id="48" idx="0"/>
          </p:cNvCxnSpPr>
          <p:nvPr/>
        </p:nvCxnSpPr>
        <p:spPr>
          <a:xfrm>
            <a:off x="3886198" y="3127248"/>
            <a:ext cx="914400" cy="872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AE5DBE4-A3D4-491C-B300-7DC84D525D35}"/>
              </a:ext>
            </a:extLst>
          </p:cNvPr>
          <p:cNvCxnSpPr>
            <a:cxnSpLocks/>
            <a:stCxn id="48" idx="2"/>
            <a:endCxn id="31" idx="1"/>
          </p:cNvCxnSpPr>
          <p:nvPr/>
        </p:nvCxnSpPr>
        <p:spPr>
          <a:xfrm rot="5400000">
            <a:off x="3945634" y="5001191"/>
            <a:ext cx="1252728" cy="457200"/>
          </a:xfrm>
          <a:prstGeom prst="bentConnector4">
            <a:avLst>
              <a:gd name="adj1" fmla="val 37956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0339829-48E6-4220-AE93-F2F187A3C19F}"/>
              </a:ext>
            </a:extLst>
          </p:cNvPr>
          <p:cNvSpPr/>
          <p:nvPr/>
        </p:nvSpPr>
        <p:spPr>
          <a:xfrm>
            <a:off x="8446006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Trigger Raw Source Data into Trifacta</a:t>
            </a:r>
          </a:p>
        </p:txBody>
      </p: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7B24A0B6-5198-48A8-9542-10467B070110}"/>
              </a:ext>
            </a:extLst>
          </p:cNvPr>
          <p:cNvSpPr/>
          <p:nvPr/>
        </p:nvSpPr>
        <p:spPr>
          <a:xfrm>
            <a:off x="8439908" y="5554403"/>
            <a:ext cx="914400" cy="603504"/>
          </a:xfrm>
          <a:prstGeom prst="homePlate">
            <a:avLst>
              <a:gd name="adj" fmla="val 3787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Trifacta Data Import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89ABBDE-AD4B-47D5-856B-3E628B818B37}"/>
              </a:ext>
            </a:extLst>
          </p:cNvPr>
          <p:cNvCxnSpPr>
            <a:stCxn id="78" idx="2"/>
            <a:endCxn id="82" idx="0"/>
          </p:cNvCxnSpPr>
          <p:nvPr/>
        </p:nvCxnSpPr>
        <p:spPr>
          <a:xfrm rot="5400000">
            <a:off x="8367519" y="5018716"/>
            <a:ext cx="950976" cy="120399"/>
          </a:xfrm>
          <a:prstGeom prst="bentConnector3">
            <a:avLst>
              <a:gd name="adj1" fmla="val 42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8C1AA0-72AD-47D5-9C31-F9314650AD20}"/>
              </a:ext>
            </a:extLst>
          </p:cNvPr>
          <p:cNvSpPr/>
          <p:nvPr/>
        </p:nvSpPr>
        <p:spPr>
          <a:xfrm>
            <a:off x="5714999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Capture Confluent Job Stats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8E24E74-9873-41EF-873B-FC38D8FB9A55}"/>
              </a:ext>
            </a:extLst>
          </p:cNvPr>
          <p:cNvCxnSpPr>
            <a:cxnSpLocks/>
            <a:stCxn id="31" idx="3"/>
            <a:endCxn id="90" idx="1"/>
          </p:cNvCxnSpPr>
          <p:nvPr/>
        </p:nvCxnSpPr>
        <p:spPr>
          <a:xfrm flipV="1">
            <a:off x="5257798" y="4301675"/>
            <a:ext cx="457201" cy="1554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7C46A8A-5059-45FA-9963-D4A0C99ED92E}"/>
              </a:ext>
            </a:extLst>
          </p:cNvPr>
          <p:cNvSpPr/>
          <p:nvPr/>
        </p:nvSpPr>
        <p:spPr>
          <a:xfrm>
            <a:off x="7086599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Update Job Document w/ Operational Stats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EAAE623-C688-4E4F-83BA-C442A46DC47B}"/>
              </a:ext>
            </a:extLst>
          </p:cNvPr>
          <p:cNvCxnSpPr>
            <a:stCxn id="90" idx="3"/>
            <a:endCxn id="92" idx="1"/>
          </p:cNvCxnSpPr>
          <p:nvPr/>
        </p:nvCxnSpPr>
        <p:spPr>
          <a:xfrm>
            <a:off x="6629399" y="4301675"/>
            <a:ext cx="457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61278E4-4F3A-0541-95D8-DCCEAF8A2D4C}"/>
              </a:ext>
            </a:extLst>
          </p:cNvPr>
          <p:cNvCxnSpPr>
            <a:stCxn id="31" idx="3"/>
            <a:endCxn id="63" idx="1"/>
          </p:cNvCxnSpPr>
          <p:nvPr/>
        </p:nvCxnSpPr>
        <p:spPr>
          <a:xfrm flipV="1">
            <a:off x="5257798" y="3127248"/>
            <a:ext cx="457199" cy="2728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E34DC3A-9296-0146-BB50-F1794F26AD3C}"/>
              </a:ext>
            </a:extLst>
          </p:cNvPr>
          <p:cNvCxnSpPr>
            <a:stCxn id="63" idx="3"/>
            <a:endCxn id="82" idx="1"/>
          </p:cNvCxnSpPr>
          <p:nvPr/>
        </p:nvCxnSpPr>
        <p:spPr>
          <a:xfrm>
            <a:off x="6629397" y="3127248"/>
            <a:ext cx="1810511" cy="2728907"/>
          </a:xfrm>
          <a:prstGeom prst="bentConnector3">
            <a:avLst>
              <a:gd name="adj1" fmla="val 16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7D175174-C18F-734C-B4E5-9D21ED694837}"/>
              </a:ext>
            </a:extLst>
          </p:cNvPr>
          <p:cNvCxnSpPr>
            <a:stCxn id="92" idx="3"/>
            <a:endCxn id="78" idx="1"/>
          </p:cNvCxnSpPr>
          <p:nvPr/>
        </p:nvCxnSpPr>
        <p:spPr>
          <a:xfrm>
            <a:off x="8000999" y="4301675"/>
            <a:ext cx="44500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9FA76C4C-16F6-F943-98B3-B84D307338E2}"/>
              </a:ext>
            </a:extLst>
          </p:cNvPr>
          <p:cNvCxnSpPr>
            <a:stCxn id="92" idx="0"/>
            <a:endCxn id="61" idx="1"/>
          </p:cNvCxnSpPr>
          <p:nvPr/>
        </p:nvCxnSpPr>
        <p:spPr>
          <a:xfrm rot="5400000" flipH="1" flipV="1">
            <a:off x="6730404" y="3072230"/>
            <a:ext cx="1741088" cy="114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E2C73DA-FB77-D34D-AC1E-82EA91D91D47}"/>
              </a:ext>
            </a:extLst>
          </p:cNvPr>
          <p:cNvSpPr/>
          <p:nvPr/>
        </p:nvSpPr>
        <p:spPr>
          <a:xfrm>
            <a:off x="10099964" y="4106487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FA8D6B1-EF87-2249-A868-EA41C51E2989}"/>
              </a:ext>
            </a:extLst>
          </p:cNvPr>
          <p:cNvCxnSpPr>
            <a:stCxn id="78" idx="3"/>
            <a:endCxn id="60" idx="2"/>
          </p:cNvCxnSpPr>
          <p:nvPr/>
        </p:nvCxnSpPr>
        <p:spPr>
          <a:xfrm>
            <a:off x="9360406" y="4301675"/>
            <a:ext cx="739558" cy="33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1B2E66-F20C-7940-BDCA-1F5D849D143D}"/>
              </a:ext>
            </a:extLst>
          </p:cNvPr>
          <p:cNvSpPr txBox="1"/>
          <p:nvPr/>
        </p:nvSpPr>
        <p:spPr>
          <a:xfrm>
            <a:off x="8000999" y="1278627"/>
            <a:ext cx="2819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Note: we don’t need to define a job for the initial load of data, so maybe we can “generate” a Job document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AC90EC7-CF5E-419D-A5D6-06BF0C5CE041}"/>
              </a:ext>
            </a:extLst>
          </p:cNvPr>
          <p:cNvSpPr/>
          <p:nvPr/>
        </p:nvSpPr>
        <p:spPr>
          <a:xfrm>
            <a:off x="971549" y="1891244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B71B8367-B0C1-48CA-8283-03F207AB6CFC}"/>
              </a:ext>
            </a:extLst>
          </p:cNvPr>
          <p:cNvSpPr/>
          <p:nvPr/>
        </p:nvSpPr>
        <p:spPr>
          <a:xfrm>
            <a:off x="1466936" y="3794771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1557BDC2-7C55-4044-8457-948246BA9E1A}"/>
              </a:ext>
            </a:extLst>
          </p:cNvPr>
          <p:cNvSpPr/>
          <p:nvPr/>
        </p:nvSpPr>
        <p:spPr>
          <a:xfrm>
            <a:off x="4171949" y="5376127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B49F4015-AD04-47E8-9C07-5B51477D7F13}"/>
              </a:ext>
            </a:extLst>
          </p:cNvPr>
          <p:cNvSpPr/>
          <p:nvPr/>
        </p:nvSpPr>
        <p:spPr>
          <a:xfrm>
            <a:off x="5554124" y="3794771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4EFECD95-2687-44AA-B734-2EA3649D03A9}"/>
              </a:ext>
            </a:extLst>
          </p:cNvPr>
          <p:cNvSpPr/>
          <p:nvPr/>
        </p:nvSpPr>
        <p:spPr>
          <a:xfrm>
            <a:off x="5574996" y="2655306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FAF673C-A7A4-4879-BE7A-0B7D19CDB018}"/>
              </a:ext>
            </a:extLst>
          </p:cNvPr>
          <p:cNvSpPr/>
          <p:nvPr/>
        </p:nvSpPr>
        <p:spPr>
          <a:xfrm>
            <a:off x="8273379" y="5376127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66B83122-73AF-462A-8DB2-50C1A80B7DCA}"/>
              </a:ext>
            </a:extLst>
          </p:cNvPr>
          <p:cNvSpPr/>
          <p:nvPr/>
        </p:nvSpPr>
        <p:spPr>
          <a:xfrm>
            <a:off x="8295150" y="3794771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24C03279-05B7-4AE2-B4ED-490E450AD68C}"/>
              </a:ext>
            </a:extLst>
          </p:cNvPr>
          <p:cNvSpPr/>
          <p:nvPr/>
        </p:nvSpPr>
        <p:spPr>
          <a:xfrm>
            <a:off x="1460565" y="2448991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250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3205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Monitor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Logged in as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4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Mark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  <a:sym typeface="Webdings" panose="05030102010509060703" pitchFamily="18" charset="2"/>
                </a:rPr>
                <a:t>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68385-60B5-4BB1-AF94-EE3D6073FA80}"/>
              </a:ext>
            </a:extLst>
          </p:cNvPr>
          <p:cNvSpPr/>
          <p:nvPr/>
        </p:nvSpPr>
        <p:spPr>
          <a:xfrm>
            <a:off x="0" y="1146995"/>
            <a:ext cx="12192000" cy="82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latin typeface="+mj-lt"/>
              </a:rPr>
              <a:t>UI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DA0736-A0A5-4523-8CE6-AFBBFA7A4B7E}"/>
              </a:ext>
            </a:extLst>
          </p:cNvPr>
          <p:cNvSpPr/>
          <p:nvPr/>
        </p:nvSpPr>
        <p:spPr>
          <a:xfrm>
            <a:off x="0" y="196995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Metadata</a:t>
            </a:r>
          </a:p>
          <a:p>
            <a:pPr algn="r"/>
            <a:r>
              <a:rPr lang="en-US" b="1" dirty="0"/>
              <a:t>&amp;</a:t>
            </a:r>
          </a:p>
          <a:p>
            <a:pPr algn="r"/>
            <a:r>
              <a:rPr lang="en-US" b="1" dirty="0"/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8D9F7B-CFA8-493D-B2E9-9BD9C1A1E367}"/>
              </a:ext>
            </a:extLst>
          </p:cNvPr>
          <p:cNvSpPr/>
          <p:nvPr/>
        </p:nvSpPr>
        <p:spPr>
          <a:xfrm>
            <a:off x="0" y="352443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Process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35989D-C5AA-433E-8BF0-A5BA98A84A9D}"/>
              </a:ext>
            </a:extLst>
          </p:cNvPr>
          <p:cNvSpPr/>
          <p:nvPr/>
        </p:nvSpPr>
        <p:spPr>
          <a:xfrm>
            <a:off x="0" y="507891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Execution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1DD42-2D37-41C8-9FFA-F6DEEDB2266B}"/>
              </a:ext>
            </a:extLst>
          </p:cNvPr>
          <p:cNvCxnSpPr>
            <a:cxnSpLocks/>
          </p:cNvCxnSpPr>
          <p:nvPr/>
        </p:nvCxnSpPr>
        <p:spPr>
          <a:xfrm>
            <a:off x="0" y="200138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339B25-E4EA-4532-8B96-4EE2AABD5BFF}"/>
              </a:ext>
            </a:extLst>
          </p:cNvPr>
          <p:cNvCxnSpPr>
            <a:cxnSpLocks/>
          </p:cNvCxnSpPr>
          <p:nvPr/>
        </p:nvCxnSpPr>
        <p:spPr>
          <a:xfrm>
            <a:off x="0" y="355071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5F8632-850F-49A4-8FA3-7D8DDE15355C}"/>
              </a:ext>
            </a:extLst>
          </p:cNvPr>
          <p:cNvCxnSpPr>
            <a:cxnSpLocks/>
          </p:cNvCxnSpPr>
          <p:nvPr/>
        </p:nvCxnSpPr>
        <p:spPr>
          <a:xfrm>
            <a:off x="0" y="5063468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441F32-29EE-487C-BCFC-68C0EC98011D}"/>
              </a:ext>
            </a:extLst>
          </p:cNvPr>
          <p:cNvSpPr/>
          <p:nvPr/>
        </p:nvSpPr>
        <p:spPr>
          <a:xfrm>
            <a:off x="1290142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Invoke Trifacta Profile View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E519DAC4-57F0-4370-BDE9-427109DEB565}"/>
              </a:ext>
            </a:extLst>
          </p:cNvPr>
          <p:cNvSpPr/>
          <p:nvPr/>
        </p:nvSpPr>
        <p:spPr>
          <a:xfrm>
            <a:off x="1290142" y="5554403"/>
            <a:ext cx="914400" cy="603504"/>
          </a:xfrm>
          <a:prstGeom prst="homePlate">
            <a:avLst>
              <a:gd name="adj" fmla="val 3787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Trifacta Data Wrangling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25BD07-6D9E-477E-9F64-01BDEC4953FC}"/>
              </a:ext>
            </a:extLst>
          </p:cNvPr>
          <p:cNvCxnSpPr>
            <a:stCxn id="47" idx="2"/>
            <a:endCxn id="54" idx="0"/>
          </p:cNvCxnSpPr>
          <p:nvPr/>
        </p:nvCxnSpPr>
        <p:spPr>
          <a:xfrm rot="5400000">
            <a:off x="1214704" y="5021765"/>
            <a:ext cx="950976" cy="114301"/>
          </a:xfrm>
          <a:prstGeom prst="bentConnector3">
            <a:avLst>
              <a:gd name="adj1" fmla="val 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1BA36-F5C1-465D-AF1D-B71A636F8218}"/>
              </a:ext>
            </a:extLst>
          </p:cNvPr>
          <p:cNvSpPr/>
          <p:nvPr/>
        </p:nvSpPr>
        <p:spPr>
          <a:xfrm>
            <a:off x="2661742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Extract Trifacta CLI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8AC5E6-1E2D-45FD-9A40-D376FFA63B3F}"/>
              </a:ext>
            </a:extLst>
          </p:cNvPr>
          <p:cNvSpPr/>
          <p:nvPr/>
        </p:nvSpPr>
        <p:spPr>
          <a:xfrm>
            <a:off x="2661742" y="2825496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Trifacta CLI Artifacts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169E855-869A-4A1C-B9EE-5AE8910ED57B}"/>
              </a:ext>
            </a:extLst>
          </p:cNvPr>
          <p:cNvCxnSpPr>
            <a:stCxn id="54" idx="3"/>
            <a:endCxn id="67" idx="2"/>
          </p:cNvCxnSpPr>
          <p:nvPr/>
        </p:nvCxnSpPr>
        <p:spPr>
          <a:xfrm flipV="1">
            <a:off x="2204542" y="4603427"/>
            <a:ext cx="914400" cy="1252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1B4ABA6-0C20-49A9-B6BD-AE8164ABE516}"/>
              </a:ext>
            </a:extLst>
          </p:cNvPr>
          <p:cNvCxnSpPr>
            <a:stCxn id="67" idx="0"/>
            <a:endCxn id="69" idx="2"/>
          </p:cNvCxnSpPr>
          <p:nvPr/>
        </p:nvCxnSpPr>
        <p:spPr>
          <a:xfrm rot="5400000" flipH="1" flipV="1">
            <a:off x="2833481" y="3714462"/>
            <a:ext cx="5709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9AF599B-2EBB-499F-B3CB-00E08976B4B0}"/>
              </a:ext>
            </a:extLst>
          </p:cNvPr>
          <p:cNvSpPr/>
          <p:nvPr/>
        </p:nvSpPr>
        <p:spPr>
          <a:xfrm>
            <a:off x="4033342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Parse Trifacta CLI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A383DBD-4789-489E-A948-9E8EC46D9053}"/>
              </a:ext>
            </a:extLst>
          </p:cNvPr>
          <p:cNvCxnSpPr>
            <a:stCxn id="69" idx="3"/>
            <a:endCxn id="76" idx="0"/>
          </p:cNvCxnSpPr>
          <p:nvPr/>
        </p:nvCxnSpPr>
        <p:spPr>
          <a:xfrm>
            <a:off x="3576142" y="3127248"/>
            <a:ext cx="914400" cy="872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C1C370C5-3EA5-4DAB-8CED-106B11661ACC}"/>
              </a:ext>
            </a:extLst>
          </p:cNvPr>
          <p:cNvSpPr/>
          <p:nvPr/>
        </p:nvSpPr>
        <p:spPr>
          <a:xfrm>
            <a:off x="5404941" y="2107959"/>
            <a:ext cx="914400" cy="301752"/>
          </a:xfrm>
          <a:prstGeom prst="flowChartDocumen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FileXfrms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Flowchart: Document 79">
            <a:extLst>
              <a:ext uri="{FF2B5EF4-FFF2-40B4-BE49-F238E27FC236}">
                <a16:creationId xmlns:a16="http://schemas.microsoft.com/office/drawing/2014/main" id="{82A7B4A2-0F96-460B-8528-5FED66841CD7}"/>
              </a:ext>
            </a:extLst>
          </p:cNvPr>
          <p:cNvSpPr/>
          <p:nvPr/>
        </p:nvSpPr>
        <p:spPr>
          <a:xfrm>
            <a:off x="5404941" y="2491163"/>
            <a:ext cx="914400" cy="301752"/>
          </a:xfrm>
          <a:prstGeom prst="flowChartDocumen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DEXfrms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61F8206-8B70-49C8-84FF-A8FF9286F4B4}"/>
              </a:ext>
            </a:extLst>
          </p:cNvPr>
          <p:cNvCxnSpPr>
            <a:stCxn id="76" idx="3"/>
            <a:endCxn id="79" idx="1"/>
          </p:cNvCxnSpPr>
          <p:nvPr/>
        </p:nvCxnSpPr>
        <p:spPr>
          <a:xfrm flipV="1">
            <a:off x="4947742" y="2258835"/>
            <a:ext cx="457199" cy="2042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AA0AE7A-D7E8-43AD-8818-1491166B2AB1}"/>
              </a:ext>
            </a:extLst>
          </p:cNvPr>
          <p:cNvCxnSpPr>
            <a:stCxn id="76" idx="3"/>
            <a:endCxn id="80" idx="1"/>
          </p:cNvCxnSpPr>
          <p:nvPr/>
        </p:nvCxnSpPr>
        <p:spPr>
          <a:xfrm flipV="1">
            <a:off x="4947742" y="2642039"/>
            <a:ext cx="457199" cy="1659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2B7B90B-11CD-4AF7-876F-693D6DE8070D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>
            <a:off x="3576142" y="4301675"/>
            <a:ext cx="457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25990A8-4E2C-4AB7-85F6-1DAD0F8558AD}"/>
              </a:ext>
            </a:extLst>
          </p:cNvPr>
          <p:cNvSpPr/>
          <p:nvPr/>
        </p:nvSpPr>
        <p:spPr>
          <a:xfrm>
            <a:off x="6776542" y="2107959"/>
            <a:ext cx="301752" cy="30175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1481EA-AB59-4E8D-995B-072811A22C98}"/>
              </a:ext>
            </a:extLst>
          </p:cNvPr>
          <p:cNvSpPr/>
          <p:nvPr/>
        </p:nvSpPr>
        <p:spPr>
          <a:xfrm>
            <a:off x="7078294" y="2107959"/>
            <a:ext cx="1828800" cy="30175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= File-specific transforms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04BCB8-1A90-824D-9C80-0A62B3C589B1}"/>
              </a:ext>
            </a:extLst>
          </p:cNvPr>
          <p:cNvSpPr/>
          <p:nvPr/>
        </p:nvSpPr>
        <p:spPr>
          <a:xfrm>
            <a:off x="252246" y="4073075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B1880A0-136A-AE49-AED9-56F860E35074}"/>
              </a:ext>
            </a:extLst>
          </p:cNvPr>
          <p:cNvCxnSpPr>
            <a:stCxn id="46" idx="6"/>
            <a:endCxn id="47" idx="1"/>
          </p:cNvCxnSpPr>
          <p:nvPr/>
        </p:nvCxnSpPr>
        <p:spPr>
          <a:xfrm>
            <a:off x="709446" y="4301675"/>
            <a:ext cx="58069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9F5A608-012E-E540-BFE3-E3110825FC25}"/>
              </a:ext>
            </a:extLst>
          </p:cNvPr>
          <p:cNvSpPr/>
          <p:nvPr/>
        </p:nvSpPr>
        <p:spPr>
          <a:xfrm>
            <a:off x="152396" y="2825496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Acquired Raw Source Data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3FB72EA-FB85-D549-A31C-819EC74AA3E3}"/>
              </a:ext>
            </a:extLst>
          </p:cNvPr>
          <p:cNvCxnSpPr>
            <a:stCxn id="49" idx="3"/>
            <a:endCxn id="54" idx="1"/>
          </p:cNvCxnSpPr>
          <p:nvPr/>
        </p:nvCxnSpPr>
        <p:spPr>
          <a:xfrm>
            <a:off x="1066796" y="3127248"/>
            <a:ext cx="223346" cy="2728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F54D2F0-58D9-474E-ADFD-3B40A2E896CF}"/>
              </a:ext>
            </a:extLst>
          </p:cNvPr>
          <p:cNvSpPr/>
          <p:nvPr/>
        </p:nvSpPr>
        <p:spPr>
          <a:xfrm>
            <a:off x="1199312" y="3835669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DD3F04A-E295-4DF3-B3C3-5A8C406014DB}"/>
              </a:ext>
            </a:extLst>
          </p:cNvPr>
          <p:cNvSpPr/>
          <p:nvPr/>
        </p:nvSpPr>
        <p:spPr>
          <a:xfrm>
            <a:off x="2527368" y="3847392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B74E6EC-AC5C-4FCD-A202-69501E5C7BAB}"/>
              </a:ext>
            </a:extLst>
          </p:cNvPr>
          <p:cNvSpPr/>
          <p:nvPr/>
        </p:nvSpPr>
        <p:spPr>
          <a:xfrm>
            <a:off x="3905660" y="3859114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64805348-82C9-4539-8E1C-DE9A0B631C17}"/>
              </a:ext>
            </a:extLst>
          </p:cNvPr>
          <p:cNvSpPr/>
          <p:nvPr/>
        </p:nvSpPr>
        <p:spPr>
          <a:xfrm>
            <a:off x="2508946" y="2673408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89D89EFD-C933-4F67-8E18-8FBD7862A8DE}"/>
              </a:ext>
            </a:extLst>
          </p:cNvPr>
          <p:cNvSpPr/>
          <p:nvPr/>
        </p:nvSpPr>
        <p:spPr>
          <a:xfrm>
            <a:off x="6369184" y="2534403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FCBA1-1B59-4D15-98D9-E8258FC99BAB}"/>
              </a:ext>
            </a:extLst>
          </p:cNvPr>
          <p:cNvSpPr txBox="1"/>
          <p:nvPr/>
        </p:nvSpPr>
        <p:spPr>
          <a:xfrm>
            <a:off x="5244167" y="4047539"/>
            <a:ext cx="320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: Initial iteration is just a subset of recipe steps.</a:t>
            </a:r>
          </a:p>
        </p:txBody>
      </p:sp>
    </p:spTree>
    <p:extLst>
      <p:ext uri="{BB962C8B-B14F-4D97-AF65-F5344CB8AC3E}">
        <p14:creationId xmlns:p14="http://schemas.microsoft.com/office/powerpoint/2010/main" val="244845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3205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Monitor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Logged in as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4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Mark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  <a:sym typeface="Webdings" panose="05030102010509060703" pitchFamily="18" charset="2"/>
                </a:rPr>
                <a:t>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68385-60B5-4BB1-AF94-EE3D6073FA80}"/>
              </a:ext>
            </a:extLst>
          </p:cNvPr>
          <p:cNvSpPr/>
          <p:nvPr/>
        </p:nvSpPr>
        <p:spPr>
          <a:xfrm>
            <a:off x="0" y="1146995"/>
            <a:ext cx="12192000" cy="82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latin typeface="+mj-lt"/>
              </a:rPr>
              <a:t>UI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DA0736-A0A5-4523-8CE6-AFBBFA7A4B7E}"/>
              </a:ext>
            </a:extLst>
          </p:cNvPr>
          <p:cNvSpPr/>
          <p:nvPr/>
        </p:nvSpPr>
        <p:spPr>
          <a:xfrm>
            <a:off x="0" y="196995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Metadata</a:t>
            </a:r>
          </a:p>
          <a:p>
            <a:pPr algn="r"/>
            <a:r>
              <a:rPr lang="en-US" b="1" dirty="0"/>
              <a:t>&amp;</a:t>
            </a:r>
          </a:p>
          <a:p>
            <a:pPr algn="r"/>
            <a:r>
              <a:rPr lang="en-US" b="1" dirty="0"/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8D9F7B-CFA8-493D-B2E9-9BD9C1A1E367}"/>
              </a:ext>
            </a:extLst>
          </p:cNvPr>
          <p:cNvSpPr/>
          <p:nvPr/>
        </p:nvSpPr>
        <p:spPr>
          <a:xfrm>
            <a:off x="0" y="352443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Process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35989D-C5AA-433E-8BF0-A5BA98A84A9D}"/>
              </a:ext>
            </a:extLst>
          </p:cNvPr>
          <p:cNvSpPr/>
          <p:nvPr/>
        </p:nvSpPr>
        <p:spPr>
          <a:xfrm>
            <a:off x="0" y="507891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Execution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1DD42-2D37-41C8-9FFA-F6DEEDB2266B}"/>
              </a:ext>
            </a:extLst>
          </p:cNvPr>
          <p:cNvCxnSpPr>
            <a:cxnSpLocks/>
          </p:cNvCxnSpPr>
          <p:nvPr/>
        </p:nvCxnSpPr>
        <p:spPr>
          <a:xfrm>
            <a:off x="0" y="20013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339B25-E4EA-4532-8B96-4EE2AABD5BFF}"/>
              </a:ext>
            </a:extLst>
          </p:cNvPr>
          <p:cNvCxnSpPr>
            <a:cxnSpLocks/>
          </p:cNvCxnSpPr>
          <p:nvPr/>
        </p:nvCxnSpPr>
        <p:spPr>
          <a:xfrm>
            <a:off x="0" y="355071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5F8632-850F-49A4-8FA3-7D8DDE15355C}"/>
              </a:ext>
            </a:extLst>
          </p:cNvPr>
          <p:cNvCxnSpPr>
            <a:cxnSpLocks/>
          </p:cNvCxnSpPr>
          <p:nvPr/>
        </p:nvCxnSpPr>
        <p:spPr>
          <a:xfrm>
            <a:off x="0" y="5078915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441F32-29EE-487C-BCFC-68C0EC98011D}"/>
              </a:ext>
            </a:extLst>
          </p:cNvPr>
          <p:cNvSpPr/>
          <p:nvPr/>
        </p:nvSpPr>
        <p:spPr>
          <a:xfrm>
            <a:off x="1600199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Create Conformed Data Elements</a:t>
            </a: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C1C370C5-3EA5-4DAB-8CED-106B11661ACC}"/>
              </a:ext>
            </a:extLst>
          </p:cNvPr>
          <p:cNvSpPr/>
          <p:nvPr/>
        </p:nvSpPr>
        <p:spPr>
          <a:xfrm>
            <a:off x="228599" y="2107959"/>
            <a:ext cx="914400" cy="301752"/>
          </a:xfrm>
          <a:prstGeom prst="flowChartDocumen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FileXfrms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Flowchart: Document 79">
            <a:extLst>
              <a:ext uri="{FF2B5EF4-FFF2-40B4-BE49-F238E27FC236}">
                <a16:creationId xmlns:a16="http://schemas.microsoft.com/office/drawing/2014/main" id="{82A7B4A2-0F96-460B-8528-5FED66841CD7}"/>
              </a:ext>
            </a:extLst>
          </p:cNvPr>
          <p:cNvSpPr/>
          <p:nvPr/>
        </p:nvSpPr>
        <p:spPr>
          <a:xfrm>
            <a:off x="228599" y="2491163"/>
            <a:ext cx="914400" cy="301752"/>
          </a:xfrm>
          <a:prstGeom prst="flowChartDocumen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DWXfrms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EE40560-D8B6-4C8F-AAFA-A4626F8F38B8}"/>
              </a:ext>
            </a:extLst>
          </p:cNvPr>
          <p:cNvCxnSpPr>
            <a:cxnSpLocks/>
            <a:stCxn id="80" idx="3"/>
            <a:endCxn id="47" idx="1"/>
          </p:cNvCxnSpPr>
          <p:nvPr/>
        </p:nvCxnSpPr>
        <p:spPr>
          <a:xfrm>
            <a:off x="1142999" y="2642039"/>
            <a:ext cx="457200" cy="1659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73A3D3B-D3BE-4B9B-9C36-D7B968475660}"/>
              </a:ext>
            </a:extLst>
          </p:cNvPr>
          <p:cNvCxnSpPr>
            <a:cxnSpLocks/>
            <a:stCxn id="79" idx="3"/>
            <a:endCxn id="47" idx="1"/>
          </p:cNvCxnSpPr>
          <p:nvPr/>
        </p:nvCxnSpPr>
        <p:spPr>
          <a:xfrm>
            <a:off x="1142999" y="2258835"/>
            <a:ext cx="457200" cy="2042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8F796F80-545C-404C-974D-651BD8E0B266}"/>
              </a:ext>
            </a:extLst>
          </p:cNvPr>
          <p:cNvSpPr/>
          <p:nvPr/>
        </p:nvSpPr>
        <p:spPr>
          <a:xfrm>
            <a:off x="2971799" y="2107959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ConformedDE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DFE970A-E554-44A6-8ECB-F38329160D18}"/>
              </a:ext>
            </a:extLst>
          </p:cNvPr>
          <p:cNvCxnSpPr>
            <a:cxnSpLocks/>
            <a:stCxn id="47" idx="3"/>
            <a:endCxn id="55" idx="1"/>
          </p:cNvCxnSpPr>
          <p:nvPr/>
        </p:nvCxnSpPr>
        <p:spPr>
          <a:xfrm flipV="1">
            <a:off x="2514599" y="2258835"/>
            <a:ext cx="457200" cy="2042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6884A0A-D443-411C-B90B-5DC69EFA3924}"/>
              </a:ext>
            </a:extLst>
          </p:cNvPr>
          <p:cNvSpPr/>
          <p:nvPr/>
        </p:nvSpPr>
        <p:spPr>
          <a:xfrm>
            <a:off x="4343399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Create Conformed Data Objects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FAB7BC3-35EA-4757-A1F6-0D865E7013F2}"/>
              </a:ext>
            </a:extLst>
          </p:cNvPr>
          <p:cNvCxnSpPr>
            <a:stCxn id="55" idx="3"/>
            <a:endCxn id="60" idx="1"/>
          </p:cNvCxnSpPr>
          <p:nvPr/>
        </p:nvCxnSpPr>
        <p:spPr>
          <a:xfrm>
            <a:off x="3886199" y="2258835"/>
            <a:ext cx="457200" cy="2042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ECCEBD7-E27E-41F7-91C6-37153E8D4D70}"/>
              </a:ext>
            </a:extLst>
          </p:cNvPr>
          <p:cNvCxnSpPr>
            <a:cxnSpLocks/>
            <a:stCxn id="60" idx="3"/>
            <a:endCxn id="50" idx="1"/>
          </p:cNvCxnSpPr>
          <p:nvPr/>
        </p:nvCxnSpPr>
        <p:spPr>
          <a:xfrm flipV="1">
            <a:off x="5257799" y="2277687"/>
            <a:ext cx="266700" cy="2023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54">
            <a:extLst>
              <a:ext uri="{FF2B5EF4-FFF2-40B4-BE49-F238E27FC236}">
                <a16:creationId xmlns:a16="http://schemas.microsoft.com/office/drawing/2014/main" id="{04BA08A2-E6BC-9043-8AD3-5D11758348A6}"/>
              </a:ext>
            </a:extLst>
          </p:cNvPr>
          <p:cNvSpPr/>
          <p:nvPr/>
        </p:nvSpPr>
        <p:spPr>
          <a:xfrm>
            <a:off x="2971799" y="2522591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ConformedDERules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BB68258-D69A-6047-9FAE-08B18992A7E4}"/>
              </a:ext>
            </a:extLst>
          </p:cNvPr>
          <p:cNvCxnSpPr>
            <a:stCxn id="47" idx="3"/>
            <a:endCxn id="43" idx="1"/>
          </p:cNvCxnSpPr>
          <p:nvPr/>
        </p:nvCxnSpPr>
        <p:spPr>
          <a:xfrm flipV="1">
            <a:off x="2514599" y="2673467"/>
            <a:ext cx="457200" cy="1628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ocument 65">
            <a:extLst>
              <a:ext uri="{FF2B5EF4-FFF2-40B4-BE49-F238E27FC236}">
                <a16:creationId xmlns:a16="http://schemas.microsoft.com/office/drawing/2014/main" id="{86553E67-FA0B-7145-968A-687EBC54B8BF}"/>
              </a:ext>
            </a:extLst>
          </p:cNvPr>
          <p:cNvSpPr/>
          <p:nvPr/>
        </p:nvSpPr>
        <p:spPr>
          <a:xfrm>
            <a:off x="5524499" y="2126811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ConformedDO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5309C5C-5A13-4676-A113-E4AAAD809B01}"/>
              </a:ext>
            </a:extLst>
          </p:cNvPr>
          <p:cNvSpPr/>
          <p:nvPr/>
        </p:nvSpPr>
        <p:spPr>
          <a:xfrm>
            <a:off x="1485671" y="3856596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594AC8A-9FE3-4F3F-B434-0D82031B41D5}"/>
              </a:ext>
            </a:extLst>
          </p:cNvPr>
          <p:cNvSpPr/>
          <p:nvPr/>
        </p:nvSpPr>
        <p:spPr>
          <a:xfrm>
            <a:off x="4180302" y="3856596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9D04FF60-A433-4511-9898-2733840D42B8}"/>
              </a:ext>
            </a:extLst>
          </p:cNvPr>
          <p:cNvSpPr/>
          <p:nvPr/>
        </p:nvSpPr>
        <p:spPr>
          <a:xfrm>
            <a:off x="2351502" y="2371121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69296150-5C78-403A-BF7C-2BF9394F84F6}"/>
              </a:ext>
            </a:extLst>
          </p:cNvPr>
          <p:cNvSpPr/>
          <p:nvPr/>
        </p:nvSpPr>
        <p:spPr>
          <a:xfrm>
            <a:off x="4964071" y="2129964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67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3205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Monitor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Logged in as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4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Mark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  <a:sym typeface="Webdings" panose="05030102010509060703" pitchFamily="18" charset="2"/>
                </a:rPr>
                <a:t>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68385-60B5-4BB1-AF94-EE3D6073FA80}"/>
              </a:ext>
            </a:extLst>
          </p:cNvPr>
          <p:cNvSpPr/>
          <p:nvPr/>
        </p:nvSpPr>
        <p:spPr>
          <a:xfrm>
            <a:off x="0" y="1146995"/>
            <a:ext cx="12192000" cy="82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latin typeface="+mj-lt"/>
              </a:rPr>
              <a:t>UI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DA0736-A0A5-4523-8CE6-AFBBFA7A4B7E}"/>
              </a:ext>
            </a:extLst>
          </p:cNvPr>
          <p:cNvSpPr/>
          <p:nvPr/>
        </p:nvSpPr>
        <p:spPr>
          <a:xfrm>
            <a:off x="0" y="196995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Metadata</a:t>
            </a:r>
          </a:p>
          <a:p>
            <a:pPr algn="r"/>
            <a:r>
              <a:rPr lang="en-US" b="1" dirty="0"/>
              <a:t>&amp;</a:t>
            </a:r>
          </a:p>
          <a:p>
            <a:pPr algn="r"/>
            <a:r>
              <a:rPr lang="en-US" b="1" dirty="0"/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8D9F7B-CFA8-493D-B2E9-9BD9C1A1E367}"/>
              </a:ext>
            </a:extLst>
          </p:cNvPr>
          <p:cNvSpPr/>
          <p:nvPr/>
        </p:nvSpPr>
        <p:spPr>
          <a:xfrm>
            <a:off x="0" y="352443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Process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35989D-C5AA-433E-8BF0-A5BA98A84A9D}"/>
              </a:ext>
            </a:extLst>
          </p:cNvPr>
          <p:cNvSpPr/>
          <p:nvPr/>
        </p:nvSpPr>
        <p:spPr>
          <a:xfrm>
            <a:off x="0" y="507891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Execution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1DD42-2D37-41C8-9FFA-F6DEEDB2266B}"/>
              </a:ext>
            </a:extLst>
          </p:cNvPr>
          <p:cNvCxnSpPr>
            <a:cxnSpLocks/>
          </p:cNvCxnSpPr>
          <p:nvPr/>
        </p:nvCxnSpPr>
        <p:spPr>
          <a:xfrm>
            <a:off x="0" y="20013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339B25-E4EA-4532-8B96-4EE2AABD5BFF}"/>
              </a:ext>
            </a:extLst>
          </p:cNvPr>
          <p:cNvCxnSpPr>
            <a:cxnSpLocks/>
          </p:cNvCxnSpPr>
          <p:nvPr/>
        </p:nvCxnSpPr>
        <p:spPr>
          <a:xfrm>
            <a:off x="0" y="355071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5F8632-850F-49A4-8FA3-7D8DDE15355C}"/>
              </a:ext>
            </a:extLst>
          </p:cNvPr>
          <p:cNvCxnSpPr>
            <a:cxnSpLocks/>
          </p:cNvCxnSpPr>
          <p:nvPr/>
        </p:nvCxnSpPr>
        <p:spPr>
          <a:xfrm>
            <a:off x="0" y="5078915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441F32-29EE-487C-BCFC-68C0EC98011D}"/>
              </a:ext>
            </a:extLst>
          </p:cNvPr>
          <p:cNvSpPr/>
          <p:nvPr/>
        </p:nvSpPr>
        <p:spPr>
          <a:xfrm>
            <a:off x="342899" y="39974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Generate Source-to-</a:t>
            </a:r>
            <a:r>
              <a:rPr lang="en-US" sz="1000" b="1" dirty="0" err="1">
                <a:latin typeface="Arial Narrow" panose="020B0606020202030204" pitchFamily="34" charset="0"/>
              </a:rPr>
              <a:t>RawFile</a:t>
            </a:r>
            <a:r>
              <a:rPr lang="en-US" sz="1000" b="1" dirty="0">
                <a:latin typeface="Arial Narrow" panose="020B0606020202030204" pitchFamily="34" charset="0"/>
              </a:rPr>
              <a:t> Executable </a:t>
            </a: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C1C370C5-3EA5-4DAB-8CED-106B11661ACC}"/>
              </a:ext>
            </a:extLst>
          </p:cNvPr>
          <p:cNvSpPr/>
          <p:nvPr/>
        </p:nvSpPr>
        <p:spPr>
          <a:xfrm>
            <a:off x="228599" y="2107959"/>
            <a:ext cx="914400" cy="301752"/>
          </a:xfrm>
          <a:prstGeom prst="flowChartDocumen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FileXfrms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022EAC-3723-48BC-948B-2CAA3A392A24}"/>
              </a:ext>
            </a:extLst>
          </p:cNvPr>
          <p:cNvSpPr/>
          <p:nvPr/>
        </p:nvSpPr>
        <p:spPr>
          <a:xfrm>
            <a:off x="1762290" y="2831846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Source-to-Raw File Executables 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22C5B98-4B3A-4AD2-A854-5473E20F0A55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1257299" y="3133598"/>
            <a:ext cx="504991" cy="1165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57ED64B-3865-4306-BD04-60EB1B28450E}"/>
              </a:ext>
            </a:extLst>
          </p:cNvPr>
          <p:cNvSpPr/>
          <p:nvPr/>
        </p:nvSpPr>
        <p:spPr>
          <a:xfrm>
            <a:off x="2971798" y="39974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Generate Source-to-Raw File Job 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85531FE-DDAA-4AA7-8F16-CC21B6654E69}"/>
              </a:ext>
            </a:extLst>
          </p:cNvPr>
          <p:cNvCxnSpPr>
            <a:stCxn id="48" idx="3"/>
            <a:endCxn id="61" idx="1"/>
          </p:cNvCxnSpPr>
          <p:nvPr/>
        </p:nvCxnSpPr>
        <p:spPr>
          <a:xfrm>
            <a:off x="2676690" y="3133598"/>
            <a:ext cx="295108" cy="1165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ocument 71">
            <a:extLst>
              <a:ext uri="{FF2B5EF4-FFF2-40B4-BE49-F238E27FC236}">
                <a16:creationId xmlns:a16="http://schemas.microsoft.com/office/drawing/2014/main" id="{6E1B38C2-BEAD-4538-9851-EA6B9313F80B}"/>
              </a:ext>
            </a:extLst>
          </p:cNvPr>
          <p:cNvSpPr/>
          <p:nvPr/>
        </p:nvSpPr>
        <p:spPr>
          <a:xfrm>
            <a:off x="3159378" y="2111311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 Narrow" panose="020B0606020202030204" pitchFamily="34" charset="0"/>
              </a:rPr>
              <a:t>Job (S</a:t>
            </a:r>
            <a:r>
              <a:rPr lang="en-US" sz="1000" b="1" dirty="0">
                <a:solidFill>
                  <a:schemeClr val="bg1"/>
                </a:solidFill>
                <a:latin typeface="Arial Narrow" panose="020B0606020202030204" pitchFamily="34" charset="0"/>
                <a:sym typeface="Wingdings" pitchFamily="2" charset="2"/>
              </a:rPr>
              <a:t>R)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4ABA62E-57DF-45B3-AD76-4BF1B4805EA1}"/>
              </a:ext>
            </a:extLst>
          </p:cNvPr>
          <p:cNvCxnSpPr>
            <a:cxnSpLocks/>
            <a:stCxn id="61" idx="3"/>
            <a:endCxn id="111" idx="1"/>
          </p:cNvCxnSpPr>
          <p:nvPr/>
        </p:nvCxnSpPr>
        <p:spPr>
          <a:xfrm flipV="1">
            <a:off x="3886198" y="3128129"/>
            <a:ext cx="322547" cy="1171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A36DD9A-47E7-43F8-8B2E-983252C0C3E9}"/>
              </a:ext>
            </a:extLst>
          </p:cNvPr>
          <p:cNvCxnSpPr>
            <a:cxnSpLocks/>
            <a:stCxn id="111" idx="3"/>
            <a:endCxn id="81" idx="1"/>
          </p:cNvCxnSpPr>
          <p:nvPr/>
        </p:nvCxnSpPr>
        <p:spPr>
          <a:xfrm>
            <a:off x="5123145" y="3128129"/>
            <a:ext cx="242835" cy="1171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5888EAE-171D-B640-B1AD-846D5B134F24}"/>
              </a:ext>
            </a:extLst>
          </p:cNvPr>
          <p:cNvCxnSpPr>
            <a:cxnSpLocks/>
            <a:stCxn id="79" idx="3"/>
            <a:endCxn id="47" idx="1"/>
          </p:cNvCxnSpPr>
          <p:nvPr/>
        </p:nvCxnSpPr>
        <p:spPr>
          <a:xfrm flipH="1">
            <a:off x="342899" y="2258835"/>
            <a:ext cx="800100" cy="2040340"/>
          </a:xfrm>
          <a:prstGeom prst="bentConnector5">
            <a:avLst>
              <a:gd name="adj1" fmla="val -28571"/>
              <a:gd name="adj2" fmla="val 46303"/>
              <a:gd name="adj3" fmla="val 1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4734E7-C22A-E74B-9150-4498D7B01941}"/>
              </a:ext>
            </a:extLst>
          </p:cNvPr>
          <p:cNvSpPr txBox="1"/>
          <p:nvPr/>
        </p:nvSpPr>
        <p:spPr>
          <a:xfrm>
            <a:off x="3159378" y="1346310"/>
            <a:ext cx="13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>
                <a:sym typeface="Wingdings" pitchFamily="2" charset="2"/>
              </a:rPr>
              <a:t>R Job UI</a:t>
            </a:r>
          </a:p>
          <a:p>
            <a:r>
              <a:rPr lang="en-US" sz="1200" dirty="0">
                <a:sym typeface="Wingdings" pitchFamily="2" charset="2"/>
              </a:rPr>
              <a:t>Schedule</a:t>
            </a:r>
          </a:p>
          <a:p>
            <a:r>
              <a:rPr lang="en-US" sz="1200" dirty="0">
                <a:sym typeface="Wingdings" pitchFamily="2" charset="2"/>
              </a:rPr>
              <a:t>Type (B, S, Ad hoc)</a:t>
            </a:r>
            <a:endParaRPr lang="en-US" sz="1200" dirty="0"/>
          </a:p>
        </p:txBody>
      </p:sp>
      <p:sp>
        <p:nvSpPr>
          <p:cNvPr id="73" name="Arrow: Pentagon 42">
            <a:extLst>
              <a:ext uri="{FF2B5EF4-FFF2-40B4-BE49-F238E27FC236}">
                <a16:creationId xmlns:a16="http://schemas.microsoft.com/office/drawing/2014/main" id="{DC3E7B19-8942-F540-BEE3-BCF8847DA0B0}"/>
              </a:ext>
            </a:extLst>
          </p:cNvPr>
          <p:cNvSpPr/>
          <p:nvPr/>
        </p:nvSpPr>
        <p:spPr>
          <a:xfrm>
            <a:off x="5359630" y="5529462"/>
            <a:ext cx="914400" cy="603504"/>
          </a:xfrm>
          <a:prstGeom prst="homePlate">
            <a:avLst>
              <a:gd name="adj" fmla="val 3787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Confluent Source-to-Raw</a:t>
            </a:r>
          </a:p>
        </p:txBody>
      </p:sp>
      <p:sp>
        <p:nvSpPr>
          <p:cNvPr id="81" name="Rectangle: Rounded Corners 84">
            <a:extLst>
              <a:ext uri="{FF2B5EF4-FFF2-40B4-BE49-F238E27FC236}">
                <a16:creationId xmlns:a16="http://schemas.microsoft.com/office/drawing/2014/main" id="{24EED254-06C0-DE4C-93C1-ADEBA20D2BB1}"/>
              </a:ext>
            </a:extLst>
          </p:cNvPr>
          <p:cNvSpPr/>
          <p:nvPr/>
        </p:nvSpPr>
        <p:spPr>
          <a:xfrm>
            <a:off x="5365980" y="39974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Submit Job to Confluent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B0E34C9-7532-9A4B-A051-E1CCE3D0BE05}"/>
              </a:ext>
            </a:extLst>
          </p:cNvPr>
          <p:cNvCxnSpPr>
            <a:stCxn id="81" idx="2"/>
            <a:endCxn id="73" idx="0"/>
          </p:cNvCxnSpPr>
          <p:nvPr/>
        </p:nvCxnSpPr>
        <p:spPr>
          <a:xfrm rot="5400000">
            <a:off x="5298588" y="5004869"/>
            <a:ext cx="928535" cy="120651"/>
          </a:xfrm>
          <a:prstGeom prst="bentConnector3">
            <a:avLst>
              <a:gd name="adj1" fmla="val 42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E39544F-33B8-F944-900E-7EA7AB844B0C}"/>
              </a:ext>
            </a:extLst>
          </p:cNvPr>
          <p:cNvSpPr txBox="1"/>
          <p:nvPr/>
        </p:nvSpPr>
        <p:spPr>
          <a:xfrm>
            <a:off x="54143" y="1135123"/>
            <a:ext cx="15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to Raw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3874F5-F88E-1F49-9992-33F4DFF9C691}"/>
              </a:ext>
            </a:extLst>
          </p:cNvPr>
          <p:cNvSpPr/>
          <p:nvPr/>
        </p:nvSpPr>
        <p:spPr>
          <a:xfrm>
            <a:off x="2618778" y="5529462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Source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B53379BD-2F72-E941-B95F-20F8440A411C}"/>
              </a:ext>
            </a:extLst>
          </p:cNvPr>
          <p:cNvCxnSpPr>
            <a:stCxn id="105" idx="3"/>
            <a:endCxn id="73" idx="1"/>
          </p:cNvCxnSpPr>
          <p:nvPr/>
        </p:nvCxnSpPr>
        <p:spPr>
          <a:xfrm>
            <a:off x="3533178" y="5831214"/>
            <a:ext cx="18264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D803F00-0546-8F44-B2C1-869551C8599E}"/>
              </a:ext>
            </a:extLst>
          </p:cNvPr>
          <p:cNvSpPr/>
          <p:nvPr/>
        </p:nvSpPr>
        <p:spPr>
          <a:xfrm>
            <a:off x="6845531" y="2868813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Prepped Raw Data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11804D9-CB63-284C-8DE2-3620F86CA9C5}"/>
              </a:ext>
            </a:extLst>
          </p:cNvPr>
          <p:cNvCxnSpPr>
            <a:stCxn id="73" idx="3"/>
            <a:endCxn id="108" idx="1"/>
          </p:cNvCxnSpPr>
          <p:nvPr/>
        </p:nvCxnSpPr>
        <p:spPr>
          <a:xfrm flipV="1">
            <a:off x="6274030" y="3170565"/>
            <a:ext cx="571501" cy="2660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FD40127-5C70-BD4A-B2B8-F50095014A1C}"/>
              </a:ext>
            </a:extLst>
          </p:cNvPr>
          <p:cNvSpPr/>
          <p:nvPr/>
        </p:nvSpPr>
        <p:spPr>
          <a:xfrm>
            <a:off x="4208745" y="2826377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Source-to-Raw File Jobs 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01E875E5-D199-234C-83D1-8E6E022C8916}"/>
              </a:ext>
            </a:extLst>
          </p:cNvPr>
          <p:cNvCxnSpPr>
            <a:cxnSpLocks/>
            <a:stCxn id="72" idx="2"/>
            <a:endCxn id="61" idx="0"/>
          </p:cNvCxnSpPr>
          <p:nvPr/>
        </p:nvCxnSpPr>
        <p:spPr>
          <a:xfrm rot="5400000">
            <a:off x="2720634" y="3101478"/>
            <a:ext cx="1604309" cy="187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89">
            <a:extLst>
              <a:ext uri="{FF2B5EF4-FFF2-40B4-BE49-F238E27FC236}">
                <a16:creationId xmlns:a16="http://schemas.microsoft.com/office/drawing/2014/main" id="{8E8390B0-7470-A24D-BFDA-411C1151A670}"/>
              </a:ext>
            </a:extLst>
          </p:cNvPr>
          <p:cNvSpPr/>
          <p:nvPr/>
        </p:nvSpPr>
        <p:spPr>
          <a:xfrm>
            <a:off x="6720840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Capture Confluent Job Stats</a:t>
            </a:r>
          </a:p>
        </p:txBody>
      </p:sp>
      <p:sp>
        <p:nvSpPr>
          <p:cNvPr id="54" name="Rectangle: Rounded Corners 91">
            <a:extLst>
              <a:ext uri="{FF2B5EF4-FFF2-40B4-BE49-F238E27FC236}">
                <a16:creationId xmlns:a16="http://schemas.microsoft.com/office/drawing/2014/main" id="{92CF8A44-D28A-EB4A-B281-36322B5E0B9F}"/>
              </a:ext>
            </a:extLst>
          </p:cNvPr>
          <p:cNvSpPr/>
          <p:nvPr/>
        </p:nvSpPr>
        <p:spPr>
          <a:xfrm>
            <a:off x="8092440" y="39999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Update Job Document w/ Operational Stats</a:t>
            </a:r>
          </a:p>
        </p:txBody>
      </p:sp>
      <p:cxnSp>
        <p:nvCxnSpPr>
          <p:cNvPr id="55" name="Connector: Elbow 92">
            <a:extLst>
              <a:ext uri="{FF2B5EF4-FFF2-40B4-BE49-F238E27FC236}">
                <a16:creationId xmlns:a16="http://schemas.microsoft.com/office/drawing/2014/main" id="{B871A482-A1D7-9A43-A87F-03DC09778756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>
            <a:off x="7635240" y="4301675"/>
            <a:ext cx="457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C9F19F7-8FF8-0049-8128-9F2D904B2818}"/>
              </a:ext>
            </a:extLst>
          </p:cNvPr>
          <p:cNvCxnSpPr>
            <a:stCxn id="73" idx="3"/>
            <a:endCxn id="51" idx="1"/>
          </p:cNvCxnSpPr>
          <p:nvPr/>
        </p:nvCxnSpPr>
        <p:spPr>
          <a:xfrm flipV="1">
            <a:off x="6274030" y="4301675"/>
            <a:ext cx="446810" cy="1529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6D9A5D7-E26F-3840-868C-A9D2836E4E40}"/>
              </a:ext>
            </a:extLst>
          </p:cNvPr>
          <p:cNvCxnSpPr>
            <a:stCxn id="54" idx="0"/>
            <a:endCxn id="72" idx="3"/>
          </p:cNvCxnSpPr>
          <p:nvPr/>
        </p:nvCxnSpPr>
        <p:spPr>
          <a:xfrm rot="16200000" flipV="1">
            <a:off x="5442841" y="893124"/>
            <a:ext cx="1737736" cy="4475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7FD26B33-4EBC-4923-A54A-604CBD99CEAC}"/>
              </a:ext>
            </a:extLst>
          </p:cNvPr>
          <p:cNvSpPr/>
          <p:nvPr/>
        </p:nvSpPr>
        <p:spPr>
          <a:xfrm>
            <a:off x="5398223" y="3644702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BB44155A-39E2-4B75-AB8D-31245792240A}"/>
              </a:ext>
            </a:extLst>
          </p:cNvPr>
          <p:cNvSpPr/>
          <p:nvPr/>
        </p:nvSpPr>
        <p:spPr>
          <a:xfrm>
            <a:off x="6736326" y="3644702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FE4A5CE9-6B65-4963-86B9-6D47D57F04D2}"/>
              </a:ext>
            </a:extLst>
          </p:cNvPr>
          <p:cNvSpPr/>
          <p:nvPr/>
        </p:nvSpPr>
        <p:spPr>
          <a:xfrm>
            <a:off x="8124670" y="3644702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4CEE98F2-0BE7-404D-8B40-8669268AC073}"/>
              </a:ext>
            </a:extLst>
          </p:cNvPr>
          <p:cNvSpPr/>
          <p:nvPr/>
        </p:nvSpPr>
        <p:spPr>
          <a:xfrm>
            <a:off x="5128598" y="2551111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C6C9E119-98C6-4E31-9062-3BAF848C1D34}"/>
              </a:ext>
            </a:extLst>
          </p:cNvPr>
          <p:cNvSpPr/>
          <p:nvPr/>
        </p:nvSpPr>
        <p:spPr>
          <a:xfrm>
            <a:off x="6466701" y="2562837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2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3205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Monitor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Logged in as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4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Mark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  <a:sym typeface="Webdings" panose="05030102010509060703" pitchFamily="18" charset="2"/>
                </a:rPr>
                <a:t>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68385-60B5-4BB1-AF94-EE3D6073FA80}"/>
              </a:ext>
            </a:extLst>
          </p:cNvPr>
          <p:cNvSpPr/>
          <p:nvPr/>
        </p:nvSpPr>
        <p:spPr>
          <a:xfrm>
            <a:off x="0" y="1146995"/>
            <a:ext cx="12192000" cy="82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latin typeface="+mj-lt"/>
              </a:rPr>
              <a:t>UI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DA0736-A0A5-4523-8CE6-AFBBFA7A4B7E}"/>
              </a:ext>
            </a:extLst>
          </p:cNvPr>
          <p:cNvSpPr/>
          <p:nvPr/>
        </p:nvSpPr>
        <p:spPr>
          <a:xfrm>
            <a:off x="0" y="196995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Metadata</a:t>
            </a:r>
          </a:p>
          <a:p>
            <a:pPr algn="r"/>
            <a:r>
              <a:rPr lang="en-US" b="1" dirty="0"/>
              <a:t>&amp;</a:t>
            </a:r>
          </a:p>
          <a:p>
            <a:pPr algn="r"/>
            <a:r>
              <a:rPr lang="en-US" b="1" dirty="0"/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8D9F7B-CFA8-493D-B2E9-9BD9C1A1E367}"/>
              </a:ext>
            </a:extLst>
          </p:cNvPr>
          <p:cNvSpPr/>
          <p:nvPr/>
        </p:nvSpPr>
        <p:spPr>
          <a:xfrm>
            <a:off x="0" y="352443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Process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35989D-C5AA-433E-8BF0-A5BA98A84A9D}"/>
              </a:ext>
            </a:extLst>
          </p:cNvPr>
          <p:cNvSpPr/>
          <p:nvPr/>
        </p:nvSpPr>
        <p:spPr>
          <a:xfrm>
            <a:off x="0" y="5078915"/>
            <a:ext cx="1219200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Execution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1DD42-2D37-41C8-9FFA-F6DEEDB2266B}"/>
              </a:ext>
            </a:extLst>
          </p:cNvPr>
          <p:cNvCxnSpPr>
            <a:cxnSpLocks/>
          </p:cNvCxnSpPr>
          <p:nvPr/>
        </p:nvCxnSpPr>
        <p:spPr>
          <a:xfrm>
            <a:off x="0" y="20013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339B25-E4EA-4532-8B96-4EE2AABD5BFF}"/>
              </a:ext>
            </a:extLst>
          </p:cNvPr>
          <p:cNvCxnSpPr>
            <a:cxnSpLocks/>
          </p:cNvCxnSpPr>
          <p:nvPr/>
        </p:nvCxnSpPr>
        <p:spPr>
          <a:xfrm>
            <a:off x="0" y="355071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5F8632-850F-49A4-8FA3-7D8DDE15355C}"/>
              </a:ext>
            </a:extLst>
          </p:cNvPr>
          <p:cNvCxnSpPr>
            <a:cxnSpLocks/>
          </p:cNvCxnSpPr>
          <p:nvPr/>
        </p:nvCxnSpPr>
        <p:spPr>
          <a:xfrm>
            <a:off x="0" y="5078915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8F796F80-545C-404C-974D-651BD8E0B266}"/>
              </a:ext>
            </a:extLst>
          </p:cNvPr>
          <p:cNvSpPr/>
          <p:nvPr/>
        </p:nvSpPr>
        <p:spPr>
          <a:xfrm>
            <a:off x="3028769" y="2424610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ConformedDE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Flowchart: Document 65">
            <a:extLst>
              <a:ext uri="{FF2B5EF4-FFF2-40B4-BE49-F238E27FC236}">
                <a16:creationId xmlns:a16="http://schemas.microsoft.com/office/drawing/2014/main" id="{F6BE3A11-F0EE-48C1-8D57-0A3016AEE48F}"/>
              </a:ext>
            </a:extLst>
          </p:cNvPr>
          <p:cNvSpPr/>
          <p:nvPr/>
        </p:nvSpPr>
        <p:spPr>
          <a:xfrm>
            <a:off x="3028769" y="2058825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ConformedDO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771AD261-01F1-4001-BCB9-2774EF400C41}"/>
              </a:ext>
            </a:extLst>
          </p:cNvPr>
          <p:cNvSpPr/>
          <p:nvPr/>
        </p:nvSpPr>
        <p:spPr>
          <a:xfrm>
            <a:off x="8618218" y="5593554"/>
            <a:ext cx="914400" cy="603504"/>
          </a:xfrm>
          <a:prstGeom prst="homePlate">
            <a:avLst>
              <a:gd name="adj" fmla="val 3787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Confluent Raw-to-Conformed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84AE76E-A8A5-4201-A8E6-C33FCFADB939}"/>
              </a:ext>
            </a:extLst>
          </p:cNvPr>
          <p:cNvSpPr/>
          <p:nvPr/>
        </p:nvSpPr>
        <p:spPr>
          <a:xfrm>
            <a:off x="4536618" y="39974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Generate Raw-to-Conformed  Object Job 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8384FC-D88B-490A-A51F-4348A4C728EB}"/>
              </a:ext>
            </a:extLst>
          </p:cNvPr>
          <p:cNvSpPr/>
          <p:nvPr/>
        </p:nvSpPr>
        <p:spPr>
          <a:xfrm>
            <a:off x="5307681" y="2863489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Raw-to-Conformed  Object Jobs 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885A62F-F0C7-4BCB-A39E-4F46F9FCF446}"/>
              </a:ext>
            </a:extLst>
          </p:cNvPr>
          <p:cNvCxnSpPr>
            <a:cxnSpLocks/>
            <a:stCxn id="65" idx="3"/>
            <a:endCxn id="70" idx="2"/>
          </p:cNvCxnSpPr>
          <p:nvPr/>
        </p:nvCxnSpPr>
        <p:spPr>
          <a:xfrm flipV="1">
            <a:off x="5451018" y="3466993"/>
            <a:ext cx="313863" cy="832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1F5D9AC-DC0A-4430-8F4C-ADB27E10B638}"/>
              </a:ext>
            </a:extLst>
          </p:cNvPr>
          <p:cNvSpPr/>
          <p:nvPr/>
        </p:nvSpPr>
        <p:spPr>
          <a:xfrm>
            <a:off x="5916473" y="39974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Submit Job to Confluent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EEE15DA-3C8D-4BC6-9180-B351EA155370}"/>
              </a:ext>
            </a:extLst>
          </p:cNvPr>
          <p:cNvCxnSpPr>
            <a:stCxn id="70" idx="3"/>
            <a:endCxn id="85" idx="0"/>
          </p:cNvCxnSpPr>
          <p:nvPr/>
        </p:nvCxnSpPr>
        <p:spPr>
          <a:xfrm>
            <a:off x="6222081" y="3165241"/>
            <a:ext cx="151592" cy="832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5207DBA-2E54-40EC-BB82-A0FB37805194}"/>
              </a:ext>
            </a:extLst>
          </p:cNvPr>
          <p:cNvCxnSpPr>
            <a:stCxn id="85" idx="2"/>
            <a:endCxn id="43" idx="0"/>
          </p:cNvCxnSpPr>
          <p:nvPr/>
        </p:nvCxnSpPr>
        <p:spPr>
          <a:xfrm rot="16200000" flipH="1">
            <a:off x="7171082" y="3803518"/>
            <a:ext cx="992627" cy="2587444"/>
          </a:xfrm>
          <a:prstGeom prst="bentConnector3">
            <a:avLst>
              <a:gd name="adj1" fmla="val 34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ocument 54">
            <a:extLst>
              <a:ext uri="{FF2B5EF4-FFF2-40B4-BE49-F238E27FC236}">
                <a16:creationId xmlns:a16="http://schemas.microsoft.com/office/drawing/2014/main" id="{5B58FC53-E513-A947-8D1C-FC9B6B4C1799}"/>
              </a:ext>
            </a:extLst>
          </p:cNvPr>
          <p:cNvSpPr/>
          <p:nvPr/>
        </p:nvSpPr>
        <p:spPr>
          <a:xfrm>
            <a:off x="205164" y="2557168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ConformedDERules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Rectangle: Rounded Corners 64">
            <a:extLst>
              <a:ext uri="{FF2B5EF4-FFF2-40B4-BE49-F238E27FC236}">
                <a16:creationId xmlns:a16="http://schemas.microsoft.com/office/drawing/2014/main" id="{5CBDAA88-480C-3844-AB3F-5DC9ABC0041C}"/>
              </a:ext>
            </a:extLst>
          </p:cNvPr>
          <p:cNvSpPr/>
          <p:nvPr/>
        </p:nvSpPr>
        <p:spPr>
          <a:xfrm>
            <a:off x="1427594" y="3997423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Generate Conformed DE Executables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DFFA0D-041D-1B4B-97E2-1B2276D357D1}"/>
              </a:ext>
            </a:extLst>
          </p:cNvPr>
          <p:cNvSpPr/>
          <p:nvPr/>
        </p:nvSpPr>
        <p:spPr>
          <a:xfrm>
            <a:off x="2540521" y="2831846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Conformed Data Element Executables 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78BE176-1139-D54A-B870-B1E52C200459}"/>
              </a:ext>
            </a:extLst>
          </p:cNvPr>
          <p:cNvCxnSpPr>
            <a:stCxn id="58" idx="3"/>
            <a:endCxn id="91" idx="1"/>
          </p:cNvCxnSpPr>
          <p:nvPr/>
        </p:nvCxnSpPr>
        <p:spPr>
          <a:xfrm>
            <a:off x="1119564" y="2708044"/>
            <a:ext cx="308030" cy="1591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949222B-5B50-8E4F-AE19-067CF3261225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 flipV="1">
            <a:off x="2341994" y="3133598"/>
            <a:ext cx="198527" cy="1165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ocument 71">
            <a:extLst>
              <a:ext uri="{FF2B5EF4-FFF2-40B4-BE49-F238E27FC236}">
                <a16:creationId xmlns:a16="http://schemas.microsoft.com/office/drawing/2014/main" id="{8F03EB8D-7C32-0D42-8E14-294AD4AA96C7}"/>
              </a:ext>
            </a:extLst>
          </p:cNvPr>
          <p:cNvSpPr/>
          <p:nvPr/>
        </p:nvSpPr>
        <p:spPr>
          <a:xfrm>
            <a:off x="4534484" y="2088250"/>
            <a:ext cx="914400" cy="301752"/>
          </a:xfrm>
          <a:prstGeom prst="flowChartDocumen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 Narrow" panose="020B0606020202030204" pitchFamily="34" charset="0"/>
              </a:rPr>
              <a:t>Job (R</a:t>
            </a:r>
            <a:r>
              <a:rPr lang="en-US" sz="1000" b="1" dirty="0">
                <a:solidFill>
                  <a:schemeClr val="bg1"/>
                </a:solidFill>
                <a:latin typeface="Arial Narrow" panose="020B0606020202030204" pitchFamily="34" charset="0"/>
                <a:sym typeface="Wingdings" pitchFamily="2" charset="2"/>
              </a:rPr>
              <a:t>C)</a:t>
            </a:r>
            <a:endParaRPr lang="en-US" sz="1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FB1B1D-D84F-CA48-98D1-0052201DA763}"/>
              </a:ext>
            </a:extLst>
          </p:cNvPr>
          <p:cNvSpPr txBox="1"/>
          <p:nvPr/>
        </p:nvSpPr>
        <p:spPr>
          <a:xfrm>
            <a:off x="4460924" y="1349825"/>
            <a:ext cx="1685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>
                <a:sym typeface="Wingdings" pitchFamily="2" charset="2"/>
              </a:rPr>
              <a:t>C Job UI</a:t>
            </a:r>
          </a:p>
          <a:p>
            <a:r>
              <a:rPr lang="en-US" sz="1200" dirty="0">
                <a:sym typeface="Wingdings" pitchFamily="2" charset="2"/>
              </a:rPr>
              <a:t>Schedule</a:t>
            </a:r>
          </a:p>
          <a:p>
            <a:r>
              <a:rPr lang="en-US" sz="1200" dirty="0">
                <a:sym typeface="Wingdings" pitchFamily="2" charset="2"/>
              </a:rPr>
              <a:t>Dependencies / Triggers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1F9AF4-91D5-1F40-BF6F-5A27F1A8D98A}"/>
              </a:ext>
            </a:extLst>
          </p:cNvPr>
          <p:cNvSpPr txBox="1"/>
          <p:nvPr/>
        </p:nvSpPr>
        <p:spPr>
          <a:xfrm>
            <a:off x="54143" y="1135123"/>
            <a:ext cx="19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to Conformed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828BD8-6339-3A4B-95E1-B114E7201CEF}"/>
              </a:ext>
            </a:extLst>
          </p:cNvPr>
          <p:cNvSpPr/>
          <p:nvPr/>
        </p:nvSpPr>
        <p:spPr>
          <a:xfrm>
            <a:off x="7271554" y="2833197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Prepped Raw Data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3A2315-0B59-0F45-B964-7AD27D2CAE72}"/>
              </a:ext>
            </a:extLst>
          </p:cNvPr>
          <p:cNvCxnSpPr>
            <a:stCxn id="66" idx="3"/>
            <a:endCxn id="65" idx="1"/>
          </p:cNvCxnSpPr>
          <p:nvPr/>
        </p:nvCxnSpPr>
        <p:spPr>
          <a:xfrm>
            <a:off x="3943169" y="2209701"/>
            <a:ext cx="593449" cy="2089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DBEE7F-209F-8440-A085-F049D0F97F93}"/>
              </a:ext>
            </a:extLst>
          </p:cNvPr>
          <p:cNvCxnSpPr>
            <a:stCxn id="55" idx="3"/>
            <a:endCxn id="65" idx="1"/>
          </p:cNvCxnSpPr>
          <p:nvPr/>
        </p:nvCxnSpPr>
        <p:spPr>
          <a:xfrm>
            <a:off x="3943169" y="2575486"/>
            <a:ext cx="593449" cy="1723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3EA725B-962C-824B-BECA-35B33F3DFE78}"/>
              </a:ext>
            </a:extLst>
          </p:cNvPr>
          <p:cNvCxnSpPr>
            <a:stCxn id="92" idx="3"/>
            <a:endCxn id="65" idx="1"/>
          </p:cNvCxnSpPr>
          <p:nvPr/>
        </p:nvCxnSpPr>
        <p:spPr>
          <a:xfrm>
            <a:off x="3454921" y="3133598"/>
            <a:ext cx="1081697" cy="1165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C2C9A28-0E86-D544-A622-1028DC64F164}"/>
              </a:ext>
            </a:extLst>
          </p:cNvPr>
          <p:cNvCxnSpPr>
            <a:cxnSpLocks/>
            <a:stCxn id="98" idx="2"/>
            <a:endCxn id="65" idx="0"/>
          </p:cNvCxnSpPr>
          <p:nvPr/>
        </p:nvCxnSpPr>
        <p:spPr>
          <a:xfrm rot="16200000" flipH="1">
            <a:off x="4179066" y="3182671"/>
            <a:ext cx="1627370" cy="2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F859E7F-9266-1C47-A999-3BBD490D9355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8185954" y="3134949"/>
            <a:ext cx="432264" cy="2760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764CB1A-D5CD-1B4C-92C6-D2934F3B7DB0}"/>
              </a:ext>
            </a:extLst>
          </p:cNvPr>
          <p:cNvSpPr/>
          <p:nvPr/>
        </p:nvSpPr>
        <p:spPr>
          <a:xfrm>
            <a:off x="9877253" y="2833508"/>
            <a:ext cx="914400" cy="603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Conformed Data Objects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5F8F96E-CFF8-3943-9D3F-B058DE2D5CAD}"/>
              </a:ext>
            </a:extLst>
          </p:cNvPr>
          <p:cNvCxnSpPr>
            <a:stCxn id="43" idx="3"/>
            <a:endCxn id="78" idx="1"/>
          </p:cNvCxnSpPr>
          <p:nvPr/>
        </p:nvCxnSpPr>
        <p:spPr>
          <a:xfrm flipV="1">
            <a:off x="9532618" y="3135260"/>
            <a:ext cx="344635" cy="2760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89">
            <a:extLst>
              <a:ext uri="{FF2B5EF4-FFF2-40B4-BE49-F238E27FC236}">
                <a16:creationId xmlns:a16="http://schemas.microsoft.com/office/drawing/2014/main" id="{518DC4DB-720A-774F-8415-717717445707}"/>
              </a:ext>
            </a:extLst>
          </p:cNvPr>
          <p:cNvSpPr/>
          <p:nvPr/>
        </p:nvSpPr>
        <p:spPr>
          <a:xfrm>
            <a:off x="7196697" y="3997421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Capture Confluent Job Stats</a:t>
            </a:r>
          </a:p>
        </p:txBody>
      </p:sp>
      <p:sp>
        <p:nvSpPr>
          <p:cNvPr id="59" name="Rectangle: Rounded Corners 91">
            <a:extLst>
              <a:ext uri="{FF2B5EF4-FFF2-40B4-BE49-F238E27FC236}">
                <a16:creationId xmlns:a16="http://schemas.microsoft.com/office/drawing/2014/main" id="{3116362C-885B-044B-A9E7-8DBCB5F3AEDB}"/>
              </a:ext>
            </a:extLst>
          </p:cNvPr>
          <p:cNvSpPr/>
          <p:nvPr/>
        </p:nvSpPr>
        <p:spPr>
          <a:xfrm>
            <a:off x="8568297" y="3997421"/>
            <a:ext cx="914400" cy="6035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Narrow" panose="020B0606020202030204" pitchFamily="34" charset="0"/>
              </a:rPr>
              <a:t>Update Job Document w/ Operational Stats</a:t>
            </a:r>
          </a:p>
        </p:txBody>
      </p:sp>
      <p:cxnSp>
        <p:nvCxnSpPr>
          <p:cNvPr id="61" name="Connector: Elbow 92">
            <a:extLst>
              <a:ext uri="{FF2B5EF4-FFF2-40B4-BE49-F238E27FC236}">
                <a16:creationId xmlns:a16="http://schemas.microsoft.com/office/drawing/2014/main" id="{1A715F10-DCC4-354C-85ED-9BD74160C9D4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8111097" y="4299173"/>
            <a:ext cx="457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8F6ADCC-74B6-D641-ADD1-7F6623F20F3D}"/>
              </a:ext>
            </a:extLst>
          </p:cNvPr>
          <p:cNvCxnSpPr>
            <a:stCxn id="59" idx="0"/>
            <a:endCxn id="98" idx="3"/>
          </p:cNvCxnSpPr>
          <p:nvPr/>
        </p:nvCxnSpPr>
        <p:spPr>
          <a:xfrm rot="16200000" flipV="1">
            <a:off x="6358044" y="1329967"/>
            <a:ext cx="1758295" cy="3576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902CA88-6D02-4447-BE91-894C5207EC5E}"/>
              </a:ext>
            </a:extLst>
          </p:cNvPr>
          <p:cNvCxnSpPr>
            <a:stCxn id="43" idx="3"/>
            <a:endCxn id="57" idx="1"/>
          </p:cNvCxnSpPr>
          <p:nvPr/>
        </p:nvCxnSpPr>
        <p:spPr>
          <a:xfrm flipH="1" flipV="1">
            <a:off x="7196697" y="4299173"/>
            <a:ext cx="2335921" cy="1596133"/>
          </a:xfrm>
          <a:prstGeom prst="bentConnector5">
            <a:avLst>
              <a:gd name="adj1" fmla="val -9786"/>
              <a:gd name="adj2" fmla="val 50000"/>
              <a:gd name="adj3" fmla="val 10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3267F728-7965-45BA-89CB-B65C3C207DB2}"/>
              </a:ext>
            </a:extLst>
          </p:cNvPr>
          <p:cNvSpPr/>
          <p:nvPr/>
        </p:nvSpPr>
        <p:spPr>
          <a:xfrm>
            <a:off x="8039488" y="5877145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01FFBB74-6DE2-4EAE-9BF5-B0C0D4870672}"/>
              </a:ext>
            </a:extLst>
          </p:cNvPr>
          <p:cNvSpPr/>
          <p:nvPr/>
        </p:nvSpPr>
        <p:spPr>
          <a:xfrm>
            <a:off x="5593431" y="2474496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996957A-CB93-43B7-BD9A-9E98DBD9B2ED}"/>
              </a:ext>
            </a:extLst>
          </p:cNvPr>
          <p:cNvSpPr/>
          <p:nvPr/>
        </p:nvSpPr>
        <p:spPr>
          <a:xfrm>
            <a:off x="6495177" y="3622096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57F547D7-CEA8-42CF-87E7-C19A7C224AA8}"/>
              </a:ext>
            </a:extLst>
          </p:cNvPr>
          <p:cNvSpPr/>
          <p:nvPr/>
        </p:nvSpPr>
        <p:spPr>
          <a:xfrm>
            <a:off x="7482447" y="3622096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5D826CAE-F947-4A21-925E-070419FD86A7}"/>
              </a:ext>
            </a:extLst>
          </p:cNvPr>
          <p:cNvSpPr/>
          <p:nvPr/>
        </p:nvSpPr>
        <p:spPr>
          <a:xfrm>
            <a:off x="8637144" y="3622096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4F6AE69C-7258-458B-B1B7-93B9E1BFD5C7}"/>
              </a:ext>
            </a:extLst>
          </p:cNvPr>
          <p:cNvSpPr/>
          <p:nvPr/>
        </p:nvSpPr>
        <p:spPr>
          <a:xfrm>
            <a:off x="10163003" y="2474496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4EAD4DC-B7A2-4F8B-B363-6F3EA76AFB8E}"/>
              </a:ext>
            </a:extLst>
          </p:cNvPr>
          <p:cNvSpPr/>
          <p:nvPr/>
        </p:nvSpPr>
        <p:spPr>
          <a:xfrm>
            <a:off x="7557304" y="2474496"/>
            <a:ext cx="342900" cy="329099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8222194"/>
      </p:ext>
    </p:extLst>
  </p:cSld>
  <p:clrMapOvr>
    <a:masterClrMapping/>
  </p:clrMapOvr>
</p:sld>
</file>

<file path=ppt/theme/theme1.xml><?xml version="1.0" encoding="utf-8"?>
<a:theme xmlns:a="http://schemas.openxmlformats.org/drawingml/2006/main" name="RCG2018">
  <a:themeElements>
    <a:clrScheme name="2018 RCG">
      <a:dk1>
        <a:sysClr val="windowText" lastClr="000000"/>
      </a:dk1>
      <a:lt1>
        <a:sysClr val="window" lastClr="FFFFFF"/>
      </a:lt1>
      <a:dk2>
        <a:srgbClr val="003364"/>
      </a:dk2>
      <a:lt2>
        <a:srgbClr val="EEECE1"/>
      </a:lt2>
      <a:accent1>
        <a:srgbClr val="2D70A3"/>
      </a:accent1>
      <a:accent2>
        <a:srgbClr val="C0504D"/>
      </a:accent2>
      <a:accent3>
        <a:srgbClr val="3168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G2018" id="{7CD52704-21E6-4E9E-826F-909D85202660}" vid="{877583DF-EC59-4C44-8786-A691BF385A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 RCG</Template>
  <TotalTime>777</TotalTime>
  <Words>359</Words>
  <Application>Microsoft Office PowerPoint</Application>
  <PresentationFormat>Widescreen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Century Gothic</vt:lpstr>
      <vt:lpstr>Webdings</vt:lpstr>
      <vt:lpstr>Wingdings</vt:lpstr>
      <vt:lpstr>RCG2018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RCG|enable™ Data Visualized Data Management</dc:title>
  <dc:creator>Richard Skriletz</dc:creator>
  <cp:lastModifiedBy>Mark Sontz</cp:lastModifiedBy>
  <cp:revision>44</cp:revision>
  <dcterms:created xsi:type="dcterms:W3CDTF">2018-05-16T12:43:38Z</dcterms:created>
  <dcterms:modified xsi:type="dcterms:W3CDTF">2018-05-21T18:29:24Z</dcterms:modified>
</cp:coreProperties>
</file>