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FEF4"/>
    <a:srgbClr val="4CFEF6"/>
    <a:srgbClr val="9AE8F8"/>
    <a:srgbClr val="5E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74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99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62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79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884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684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39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69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8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520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217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400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485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444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4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E7D5-C652-4DE7-ABBB-53F74BF73804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FBD4A7-9E7D-48B8-AB40-7406409650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19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3193134" y="2923402"/>
            <a:ext cx="570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5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inzel Black" panose="00000A00000000000000" pitchFamily="2" charset="0"/>
              </a:rPr>
              <a:t>BComprimer</a:t>
            </a:r>
            <a:endParaRPr lang="es-CO" sz="5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inzel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8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H" dirty="0" smtClean="0"/>
              <a:t>¿Qué es B</a:t>
            </a:r>
            <a:r>
              <a:rPr lang="es-CO" dirty="0" smtClean="0"/>
              <a:t>c</a:t>
            </a:r>
            <a:r>
              <a:rPr lang="es-PH" dirty="0" smtClean="0"/>
              <a:t>omprimer?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H" dirty="0" smtClean="0"/>
              <a:t>B</a:t>
            </a:r>
            <a:r>
              <a:rPr lang="es-PH" dirty="0"/>
              <a:t>C</a:t>
            </a:r>
            <a:r>
              <a:rPr lang="es-PH" dirty="0" smtClean="0"/>
              <a:t>omprimer es una aplicación que nació por la necesidad de ahorrar tiempo al momento de comprimir, comparar, mover y renombrar archivos, aunque ya existen otras aplicaciones que pueden hacer el trabajo que realiza B</a:t>
            </a:r>
            <a:r>
              <a:rPr lang="es-PH" dirty="0"/>
              <a:t>C</a:t>
            </a:r>
            <a:r>
              <a:rPr lang="es-PH" dirty="0" smtClean="0"/>
              <a:t>omprimer, ninguna es capaz de hacerlo todo en uno, es decir, para cumplir con esta misma funcionalidad se deberían descargar varios aplicativos.</a:t>
            </a:r>
            <a:endParaRPr lang="es-CO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78" y="4824305"/>
            <a:ext cx="5806374" cy="1016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386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643" y="256903"/>
            <a:ext cx="4064483" cy="566057"/>
          </a:xfrm>
        </p:spPr>
        <p:txBody>
          <a:bodyPr>
            <a:normAutofit fontScale="90000"/>
          </a:bodyPr>
          <a:lstStyle/>
          <a:p>
            <a:r>
              <a:rPr lang="es-PH" dirty="0" smtClean="0"/>
              <a:t>Interfaz BComprimer </a:t>
            </a:r>
            <a:endParaRPr lang="es-CO" dirty="0"/>
          </a:p>
        </p:txBody>
      </p:sp>
      <p:pic>
        <p:nvPicPr>
          <p:cNvPr id="5" name="Imagen 4" descr="BComprimer @RCHL20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3" y="822960"/>
            <a:ext cx="11162488" cy="59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3029"/>
            <a:ext cx="4626186" cy="552994"/>
          </a:xfrm>
        </p:spPr>
        <p:txBody>
          <a:bodyPr>
            <a:normAutofit fontScale="90000"/>
          </a:bodyPr>
          <a:lstStyle/>
          <a:p>
            <a:r>
              <a:rPr lang="es-PH" dirty="0" smtClean="0"/>
              <a:t>Panel de opciones Excel</a:t>
            </a:r>
            <a:br>
              <a:rPr lang="es-PH" dirty="0" smtClean="0"/>
            </a:br>
            <a:endParaRPr lang="es-CO" dirty="0"/>
          </a:p>
        </p:txBody>
      </p:sp>
      <p:pic>
        <p:nvPicPr>
          <p:cNvPr id="48" name="Imagen 47" descr="EnCom.xls  [Modo de compatibilidad] - Exc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54" y="1907665"/>
            <a:ext cx="3550210" cy="4278755"/>
          </a:xfrm>
          <a:prstGeom prst="rect">
            <a:avLst/>
          </a:prstGeom>
        </p:spPr>
      </p:pic>
      <p:sp>
        <p:nvSpPr>
          <p:cNvPr id="49" name="CuadroTexto 48"/>
          <p:cNvSpPr txBox="1"/>
          <p:nvPr/>
        </p:nvSpPr>
        <p:spPr>
          <a:xfrm>
            <a:off x="699856" y="787673"/>
            <a:ext cx="679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dirty="0" smtClean="0"/>
              <a:t>En este espacio inicia la configuración de B</a:t>
            </a:r>
            <a:r>
              <a:rPr lang="es-PH" dirty="0"/>
              <a:t>C</a:t>
            </a:r>
            <a:r>
              <a:rPr lang="es-PH" dirty="0" smtClean="0"/>
              <a:t>omprimer-Excel. </a:t>
            </a:r>
            <a:endParaRPr lang="es-CO" dirty="0"/>
          </a:p>
        </p:txBody>
      </p:sp>
      <p:sp>
        <p:nvSpPr>
          <p:cNvPr id="50" name="CuadroTexto 49"/>
          <p:cNvSpPr txBox="1"/>
          <p:nvPr/>
        </p:nvSpPr>
        <p:spPr>
          <a:xfrm>
            <a:off x="545560" y="1359430"/>
            <a:ext cx="8059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H" sz="1200" dirty="0" smtClean="0"/>
              <a:t>Se debe crear un libro excel con las caracteristicas  de “</a:t>
            </a:r>
            <a:r>
              <a:rPr lang="pt-BR" sz="1200" b="1" dirty="0"/>
              <a:t>Hoja de cálculo de Microsoft Excel 97-2003 </a:t>
            </a:r>
            <a:r>
              <a:rPr lang="pt-BR" sz="1200" b="1" u="sng" dirty="0"/>
              <a:t>(.xls)</a:t>
            </a:r>
            <a:r>
              <a:rPr lang="es-PH" sz="1200" dirty="0" smtClean="0"/>
              <a:t>”, el libro debe contener tres variables: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H" sz="1200" dirty="0" smtClean="0"/>
              <a:t>Buscar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H" sz="1200" dirty="0" smtClean="0"/>
              <a:t>Zip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H" sz="1200" dirty="0" smtClean="0"/>
              <a:t>ID</a:t>
            </a:r>
          </a:p>
          <a:p>
            <a:r>
              <a:rPr lang="es-PH" sz="1200" dirty="0" smtClean="0"/>
              <a:t>Estas variables se puden establecer desde la cinta de opciones de excel; apartado “Fórmulas”.</a:t>
            </a:r>
            <a:endParaRPr lang="es-CO" sz="1200" dirty="0"/>
          </a:p>
          <a:p>
            <a:endParaRPr lang="es-CO" sz="1200" dirty="0"/>
          </a:p>
        </p:txBody>
      </p:sp>
      <p:grpSp>
        <p:nvGrpSpPr>
          <p:cNvPr id="68" name="Grupo 67"/>
          <p:cNvGrpSpPr/>
          <p:nvPr/>
        </p:nvGrpSpPr>
        <p:grpSpPr>
          <a:xfrm>
            <a:off x="460804" y="2692814"/>
            <a:ext cx="4784314" cy="3799591"/>
            <a:chOff x="460804" y="2692815"/>
            <a:chExt cx="4784314" cy="3499686"/>
          </a:xfrm>
        </p:grpSpPr>
        <p:grpSp>
          <p:nvGrpSpPr>
            <p:cNvPr id="63" name="Grupo 62"/>
            <p:cNvGrpSpPr/>
            <p:nvPr/>
          </p:nvGrpSpPr>
          <p:grpSpPr>
            <a:xfrm>
              <a:off x="460804" y="2692815"/>
              <a:ext cx="4784314" cy="3499686"/>
              <a:chOff x="460804" y="2692815"/>
              <a:chExt cx="4784314" cy="3499686"/>
            </a:xfrm>
          </p:grpSpPr>
          <p:pic>
            <p:nvPicPr>
              <p:cNvPr id="51" name="Imagen 50" descr="Recorte de pantalla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38" y="2724917"/>
                <a:ext cx="4696480" cy="3467584"/>
              </a:xfrm>
              <a:prstGeom prst="rect">
                <a:avLst/>
              </a:prstGeom>
            </p:spPr>
          </p:pic>
          <p:sp>
            <p:nvSpPr>
              <p:cNvPr id="52" name="CuadroTexto 51"/>
              <p:cNvSpPr txBox="1"/>
              <p:nvPr/>
            </p:nvSpPr>
            <p:spPr>
              <a:xfrm>
                <a:off x="460804" y="2692815"/>
                <a:ext cx="305984" cy="376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H" b="1" dirty="0" smtClean="0">
                    <a:solidFill>
                      <a:srgbClr val="FF0000"/>
                    </a:solidFill>
                  </a:rPr>
                  <a:t>1</a:t>
                </a:r>
                <a:endParaRPr lang="es-CO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CuadroTexto 52"/>
              <p:cNvSpPr txBox="1"/>
              <p:nvPr/>
            </p:nvSpPr>
            <p:spPr>
              <a:xfrm>
                <a:off x="2570305" y="2919326"/>
                <a:ext cx="305984" cy="376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H" b="1" dirty="0">
                    <a:solidFill>
                      <a:srgbClr val="FF0000"/>
                    </a:solidFill>
                  </a:rPr>
                  <a:t>2</a:t>
                </a:r>
                <a:endParaRPr lang="es-CO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CuadroTexto 53"/>
              <p:cNvSpPr txBox="1"/>
              <p:nvPr/>
            </p:nvSpPr>
            <p:spPr>
              <a:xfrm>
                <a:off x="2417313" y="4140926"/>
                <a:ext cx="305984" cy="376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H" b="1" dirty="0">
                    <a:solidFill>
                      <a:srgbClr val="FF0000"/>
                    </a:solidFill>
                  </a:rPr>
                  <a:t>3</a:t>
                </a:r>
                <a:endParaRPr lang="es-CO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2396723" y="4367847"/>
                <a:ext cx="305984" cy="376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H" b="1" dirty="0">
                    <a:solidFill>
                      <a:srgbClr val="FF0000"/>
                    </a:solidFill>
                  </a:rPr>
                  <a:t>4</a:t>
                </a:r>
                <a:endParaRPr lang="es-CO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2876289" y="5722603"/>
                <a:ext cx="305984" cy="376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H" b="1" dirty="0" smtClean="0">
                    <a:solidFill>
                      <a:srgbClr val="FF0000"/>
                    </a:solidFill>
                  </a:rPr>
                  <a:t>5</a:t>
                </a:r>
                <a:endParaRPr lang="es-CO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CuadroTexto 56"/>
              <p:cNvSpPr txBox="1"/>
              <p:nvPr/>
            </p:nvSpPr>
            <p:spPr>
              <a:xfrm>
                <a:off x="2807465" y="4907518"/>
                <a:ext cx="156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H" sz="1200" dirty="0" smtClean="0"/>
                  <a:t>Hoja que contiene las variables</a:t>
                </a:r>
                <a:endParaRPr lang="es-CO" sz="1200" dirty="0"/>
              </a:p>
            </p:txBody>
          </p:sp>
          <p:cxnSp>
            <p:nvCxnSpPr>
              <p:cNvPr id="59" name="Conector recto de flecha 58"/>
              <p:cNvCxnSpPr>
                <a:stCxn id="64" idx="1"/>
              </p:cNvCxnSpPr>
              <p:nvPr/>
            </p:nvCxnSpPr>
            <p:spPr>
              <a:xfrm flipH="1">
                <a:off x="2990428" y="4091989"/>
                <a:ext cx="147960" cy="18740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3138388" y="3861156"/>
              <a:ext cx="950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200" dirty="0" smtClean="0"/>
                <a:t>Nombre de la variable</a:t>
              </a:r>
              <a:endParaRPr lang="es-CO" sz="1200" dirty="0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6040141" y="3061827"/>
            <a:ext cx="2016988" cy="461665"/>
            <a:chOff x="6108109" y="3116384"/>
            <a:chExt cx="2016988" cy="461665"/>
          </a:xfrm>
        </p:grpSpPr>
        <p:sp>
          <p:nvSpPr>
            <p:cNvPr id="69" name="CuadroTexto 68"/>
            <p:cNvSpPr txBox="1"/>
            <p:nvPr/>
          </p:nvSpPr>
          <p:spPr>
            <a:xfrm>
              <a:off x="6108109" y="3116384"/>
              <a:ext cx="1881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200" dirty="0" smtClean="0"/>
                <a:t>Criterio de busqueda </a:t>
              </a:r>
              <a:r>
                <a:rPr lang="es-PH" sz="1200" dirty="0" smtClean="0">
                  <a:solidFill>
                    <a:srgbClr val="FF0000"/>
                  </a:solidFill>
                </a:rPr>
                <a:t>(campo obligatorio)</a:t>
              </a:r>
              <a:endParaRPr lang="es-CO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72" name="Conector recto de flecha 71"/>
            <p:cNvCxnSpPr/>
            <p:nvPr/>
          </p:nvCxnSpPr>
          <p:spPr>
            <a:xfrm>
              <a:off x="7667897" y="3347099"/>
              <a:ext cx="457200" cy="230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8114583" y="2623392"/>
            <a:ext cx="2954860" cy="800858"/>
            <a:chOff x="6093826" y="3056568"/>
            <a:chExt cx="1881052" cy="800858"/>
          </a:xfrm>
        </p:grpSpPr>
        <p:sp>
          <p:nvSpPr>
            <p:cNvPr id="75" name="CuadroTexto 74"/>
            <p:cNvSpPr txBox="1"/>
            <p:nvPr/>
          </p:nvSpPr>
          <p:spPr>
            <a:xfrm>
              <a:off x="6093826" y="3056568"/>
              <a:ext cx="18810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dirty="0" smtClean="0"/>
                <a:t>Nombre del nuevo archivo</a:t>
              </a:r>
            </a:p>
            <a:p>
              <a:r>
                <a:rPr lang="es-PH" sz="1100" dirty="0" smtClean="0">
                  <a:solidFill>
                    <a:srgbClr val="FF0000"/>
                  </a:solidFill>
                </a:rPr>
                <a:t>1.(Campo obligatorio al renombrar) </a:t>
              </a:r>
            </a:p>
            <a:p>
              <a:r>
                <a:rPr lang="es-PH" sz="1100" dirty="0" smtClean="0">
                  <a:solidFill>
                    <a:srgbClr val="FF0000"/>
                  </a:solidFill>
                </a:rPr>
                <a:t>2.(Campo opcional al comprimir)</a:t>
              </a:r>
              <a:endParaRPr lang="es-CO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>
              <a:off x="6842292" y="3662154"/>
              <a:ext cx="8315" cy="195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o 80"/>
          <p:cNvGrpSpPr/>
          <p:nvPr/>
        </p:nvGrpSpPr>
        <p:grpSpPr>
          <a:xfrm>
            <a:off x="9736366" y="3825224"/>
            <a:ext cx="1881052" cy="1094527"/>
            <a:chOff x="7323288" y="2654889"/>
            <a:chExt cx="1881052" cy="1094527"/>
          </a:xfrm>
        </p:grpSpPr>
        <p:sp>
          <p:nvSpPr>
            <p:cNvPr id="82" name="CuadroTexto 81"/>
            <p:cNvSpPr txBox="1"/>
            <p:nvPr/>
          </p:nvSpPr>
          <p:spPr>
            <a:xfrm>
              <a:off x="7323288" y="3287751"/>
              <a:ext cx="1881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200" dirty="0" smtClean="0"/>
                <a:t>Campo guía</a:t>
              </a:r>
            </a:p>
            <a:p>
              <a:r>
                <a:rPr lang="es-PH" sz="1200" dirty="0" smtClean="0">
                  <a:solidFill>
                    <a:srgbClr val="FF0000"/>
                  </a:solidFill>
                </a:rPr>
                <a:t>(campo opcional)</a:t>
              </a:r>
              <a:endParaRPr lang="es-CO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Conector recto de flecha 82"/>
            <p:cNvCxnSpPr/>
            <p:nvPr/>
          </p:nvCxnSpPr>
          <p:spPr>
            <a:xfrm flipV="1">
              <a:off x="7667897" y="2654889"/>
              <a:ext cx="74472" cy="6922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8114583" y="5075296"/>
            <a:ext cx="2241709" cy="734553"/>
            <a:chOff x="7242025" y="2612663"/>
            <a:chExt cx="2241709" cy="734553"/>
          </a:xfrm>
        </p:grpSpPr>
        <p:sp>
          <p:nvSpPr>
            <p:cNvPr id="86" name="CuadroTexto 85"/>
            <p:cNvSpPr txBox="1"/>
            <p:nvPr/>
          </p:nvSpPr>
          <p:spPr>
            <a:xfrm>
              <a:off x="7242025" y="2612663"/>
              <a:ext cx="2241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200" dirty="0" smtClean="0"/>
                <a:t>Nombre de la hoja</a:t>
              </a:r>
            </a:p>
            <a:p>
              <a:r>
                <a:rPr lang="es-PH" sz="1200" dirty="0" smtClean="0">
                  <a:solidFill>
                    <a:srgbClr val="FF0000"/>
                  </a:solidFill>
                </a:rPr>
                <a:t>(puede ser culaquier nombre)</a:t>
              </a:r>
              <a:endParaRPr lang="es-CO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87" name="Conector recto de flecha 86"/>
            <p:cNvCxnSpPr/>
            <p:nvPr/>
          </p:nvCxnSpPr>
          <p:spPr>
            <a:xfrm>
              <a:off x="7997122" y="3074328"/>
              <a:ext cx="151564" cy="272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81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3029"/>
            <a:ext cx="4626186" cy="552994"/>
          </a:xfrm>
        </p:spPr>
        <p:txBody>
          <a:bodyPr>
            <a:normAutofit fontScale="90000"/>
          </a:bodyPr>
          <a:lstStyle/>
          <a:p>
            <a:r>
              <a:rPr lang="es-PH" dirty="0" smtClean="0"/>
              <a:t>Panel de opciones Excel</a:t>
            </a:r>
            <a:br>
              <a:rPr lang="es-PH" dirty="0" smtClean="0"/>
            </a:br>
            <a:endParaRPr lang="es-CO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99856" y="787673"/>
            <a:ext cx="679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dirty="0" smtClean="0"/>
              <a:t>Paso 2 de la configuración de B</a:t>
            </a:r>
            <a:r>
              <a:rPr lang="es-PH" dirty="0"/>
              <a:t>C</a:t>
            </a:r>
            <a:r>
              <a:rPr lang="es-PH" dirty="0" smtClean="0"/>
              <a:t>omprimer-Excel. </a:t>
            </a:r>
            <a:endParaRPr lang="es-CO" dirty="0"/>
          </a:p>
        </p:txBody>
      </p:sp>
      <p:sp>
        <p:nvSpPr>
          <p:cNvPr id="50" name="CuadroTexto 49"/>
          <p:cNvSpPr txBox="1"/>
          <p:nvPr/>
        </p:nvSpPr>
        <p:spPr>
          <a:xfrm>
            <a:off x="548640" y="1344694"/>
            <a:ext cx="805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sz="1200" dirty="0" smtClean="0"/>
              <a:t>Una vez de haber completado el primer paso ya se podrá invocar el libro excel en </a:t>
            </a:r>
            <a:r>
              <a:rPr lang="es-PH" sz="1200" b="1" dirty="0" smtClean="0"/>
              <a:t>BComprimir</a:t>
            </a:r>
            <a:r>
              <a:rPr lang="es-PH" sz="1200" dirty="0" smtClean="0"/>
              <a:t> de la siguiente manera.</a:t>
            </a:r>
            <a:endParaRPr lang="es-CO" sz="12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61055" y="2006681"/>
            <a:ext cx="10784721" cy="4469644"/>
            <a:chOff x="361055" y="2006681"/>
            <a:chExt cx="10784721" cy="4469644"/>
          </a:xfrm>
        </p:grpSpPr>
        <p:pic>
          <p:nvPicPr>
            <p:cNvPr id="47" name="Imagen 46" descr="BComprimer @RCHL20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4193" r="48303" b="72152"/>
            <a:stretch/>
          </p:blipFill>
          <p:spPr>
            <a:xfrm>
              <a:off x="548640" y="2309118"/>
              <a:ext cx="10597136" cy="2591672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2139538" y="2007216"/>
              <a:ext cx="2338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dirty="0" smtClean="0"/>
                <a:t>En este espacio se escribirá el nombre de la hoja que contiene las variables del libro excel creado en el paso anterior.</a:t>
              </a:r>
              <a:endParaRPr lang="es-CO" sz="11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652174" y="5368329"/>
              <a:ext cx="233825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dirty="0" smtClean="0"/>
                <a:t>Después de haber escrito el nombre de la hoja excel se habilitará el boton </a:t>
              </a:r>
              <a:r>
                <a:rPr lang="es-PH" sz="1100" b="1" dirty="0" smtClean="0"/>
                <a:t>“Excel”(atajo Alt+E) </a:t>
              </a:r>
              <a:r>
                <a:rPr lang="es-PH" sz="1100" dirty="0" smtClean="0"/>
                <a:t>el cual permitirá escoger el libro que contine la hoja anterior.</a:t>
              </a:r>
            </a:p>
          </p:txBody>
        </p:sp>
        <p:cxnSp>
          <p:nvCxnSpPr>
            <p:cNvPr id="4" name="Conector recto de flecha 3"/>
            <p:cNvCxnSpPr>
              <a:stCxn id="8" idx="2"/>
            </p:cNvCxnSpPr>
            <p:nvPr/>
          </p:nvCxnSpPr>
          <p:spPr>
            <a:xfrm flipH="1">
              <a:off x="1854926" y="2776657"/>
              <a:ext cx="1453739" cy="5282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>
              <a:stCxn id="14" idx="0"/>
            </p:cNvCxnSpPr>
            <p:nvPr/>
          </p:nvCxnSpPr>
          <p:spPr>
            <a:xfrm flipH="1" flipV="1">
              <a:off x="1580607" y="4767943"/>
              <a:ext cx="240694" cy="600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1907957" y="2006681"/>
              <a:ext cx="316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b="1" dirty="0" smtClean="0">
                  <a:solidFill>
                    <a:schemeClr val="accent5"/>
                  </a:solidFill>
                </a:rPr>
                <a:t>1</a:t>
              </a:r>
              <a:endParaRPr lang="es-CO" b="1" dirty="0">
                <a:solidFill>
                  <a:schemeClr val="accent5"/>
                </a:solidFill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61055" y="5338990"/>
              <a:ext cx="316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b="1" dirty="0" smtClean="0">
                  <a:solidFill>
                    <a:schemeClr val="accent5"/>
                  </a:solidFill>
                </a:rPr>
                <a:t>2</a:t>
              </a:r>
              <a:endParaRPr lang="es-CO" b="1" dirty="0">
                <a:solidFill>
                  <a:schemeClr val="accent5"/>
                </a:solidFill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726775" y="5281905"/>
              <a:ext cx="316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b="1" dirty="0">
                  <a:solidFill>
                    <a:schemeClr val="accent5"/>
                  </a:solidFill>
                </a:rPr>
                <a:t>3</a:t>
              </a:r>
              <a:endParaRPr lang="es-CO" b="1" dirty="0">
                <a:solidFill>
                  <a:schemeClr val="accent5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884915" y="5328072"/>
              <a:ext cx="5035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200" dirty="0" smtClean="0"/>
                <a:t>Al completar los pasos 1 y 2 de este apartado se hará una extracción de datos del libro excel escogido y se mostrará la información encontrada en este espacio.</a:t>
              </a:r>
              <a:endParaRPr lang="es-CO" sz="1200" dirty="0"/>
            </a:p>
          </p:txBody>
        </p:sp>
        <p:sp>
          <p:nvSpPr>
            <p:cNvPr id="11" name="Abrir llave 10"/>
            <p:cNvSpPr/>
            <p:nvPr/>
          </p:nvSpPr>
          <p:spPr>
            <a:xfrm rot="16200000">
              <a:off x="7116965" y="1592303"/>
              <a:ext cx="762231" cy="6709307"/>
            </a:xfrm>
            <a:prstGeom prst="leftBrace">
              <a:avLst>
                <a:gd name="adj1" fmla="val 8333"/>
                <a:gd name="adj2" fmla="val 4961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8608424" y="2499295"/>
              <a:ext cx="2338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dirty="0" smtClean="0"/>
                <a:t>Cantidad de datos encontrados</a:t>
              </a:r>
              <a:endParaRPr lang="es-CO" sz="1100" dirty="0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9784080" y="2776657"/>
              <a:ext cx="600891" cy="1624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837006" y="4898510"/>
              <a:ext cx="2338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dirty="0" smtClean="0"/>
                <a:t>Limpiar campos (atajo </a:t>
              </a:r>
              <a:r>
                <a:rPr lang="es-PH" sz="1100" b="1" dirty="0" smtClean="0"/>
                <a:t>Alt+I)</a:t>
              </a:r>
              <a:endParaRPr lang="es-CO" sz="1100" b="1" dirty="0"/>
            </a:p>
          </p:txBody>
        </p:sp>
        <p:cxnSp>
          <p:nvCxnSpPr>
            <p:cNvPr id="37" name="Conector recto de flecha 36"/>
            <p:cNvCxnSpPr/>
            <p:nvPr/>
          </p:nvCxnSpPr>
          <p:spPr>
            <a:xfrm flipH="1" flipV="1">
              <a:off x="2927269" y="4659471"/>
              <a:ext cx="157728" cy="2390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68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 descr="BComprimer @RCHL20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0" t="8528" r="1725" b="66047"/>
          <a:stretch/>
        </p:blipFill>
        <p:spPr>
          <a:xfrm>
            <a:off x="4553230" y="2702257"/>
            <a:ext cx="6344567" cy="2257849"/>
          </a:xfrm>
          <a:prstGeom prst="rect">
            <a:avLst/>
          </a:prstGeom>
        </p:spPr>
      </p:pic>
      <p:pic>
        <p:nvPicPr>
          <p:cNvPr id="23" name="Imagen 22" descr="BComprimer @RCHL20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t="27551" r="85208" b="53920"/>
          <a:stretch/>
        </p:blipFill>
        <p:spPr>
          <a:xfrm>
            <a:off x="506811" y="1959243"/>
            <a:ext cx="2978331" cy="20301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811" y="269981"/>
            <a:ext cx="5331580" cy="552994"/>
          </a:xfrm>
        </p:spPr>
        <p:txBody>
          <a:bodyPr>
            <a:normAutofit fontScale="90000"/>
          </a:bodyPr>
          <a:lstStyle/>
          <a:p>
            <a:r>
              <a:rPr lang="es-PH" dirty="0" smtClean="0"/>
              <a:t>Panel de opciones Archivos</a:t>
            </a:r>
            <a:br>
              <a:rPr lang="es-PH" dirty="0" smtClean="0"/>
            </a:b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48640" y="4065321"/>
            <a:ext cx="23382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sz="1100" dirty="0" smtClean="0"/>
              <a:t>Al presionar el boton archivos o usar el </a:t>
            </a:r>
            <a:r>
              <a:rPr lang="es-PH" sz="1100" b="1" dirty="0" smtClean="0"/>
              <a:t>atajo Alt+A </a:t>
            </a:r>
            <a:r>
              <a:rPr lang="es-PH" sz="1100" dirty="0" smtClean="0"/>
              <a:t>aparecerá un recuadro donde se tendrá que colocar la ruta de la carpeta que contiene los archivos.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506811" y="789856"/>
            <a:ext cx="679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dirty="0" smtClean="0"/>
              <a:t>Configuración de BComprimer-Archivos. </a:t>
            </a:r>
            <a:endParaRPr lang="es-CO" dirty="0"/>
          </a:p>
        </p:txBody>
      </p:sp>
      <p:sp>
        <p:nvSpPr>
          <p:cNvPr id="50" name="CuadroTexto 49"/>
          <p:cNvSpPr txBox="1"/>
          <p:nvPr/>
        </p:nvSpPr>
        <p:spPr>
          <a:xfrm>
            <a:off x="523338" y="1178995"/>
            <a:ext cx="805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sz="1200" dirty="0" smtClean="0"/>
              <a:t>En este espacio se podrá escoger la ruta los archivos a manipular, preferiblemente que todos los archivos se encuentren en una carpeta.</a:t>
            </a:r>
            <a:endParaRPr lang="es-CO" sz="1200" dirty="0"/>
          </a:p>
        </p:txBody>
      </p:sp>
      <p:grpSp>
        <p:nvGrpSpPr>
          <p:cNvPr id="6" name="Grupo 5"/>
          <p:cNvGrpSpPr/>
          <p:nvPr/>
        </p:nvGrpSpPr>
        <p:grpSpPr>
          <a:xfrm>
            <a:off x="4618229" y="4781869"/>
            <a:ext cx="6214571" cy="1419986"/>
            <a:chOff x="4192992" y="5631965"/>
            <a:chExt cx="6709307" cy="1419986"/>
          </a:xfrm>
        </p:grpSpPr>
        <p:sp>
          <p:nvSpPr>
            <p:cNvPr id="29" name="CuadroTexto 28"/>
            <p:cNvSpPr txBox="1"/>
            <p:nvPr/>
          </p:nvSpPr>
          <p:spPr>
            <a:xfrm>
              <a:off x="4568635" y="6428468"/>
              <a:ext cx="316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b="1" dirty="0">
                  <a:solidFill>
                    <a:schemeClr val="accent5"/>
                  </a:solidFill>
                </a:rPr>
                <a:t>3</a:t>
              </a:r>
              <a:endParaRPr lang="es-CO" b="1" dirty="0">
                <a:solidFill>
                  <a:schemeClr val="accent5"/>
                </a:solidFill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4192992" y="5631965"/>
              <a:ext cx="6709307" cy="1419986"/>
              <a:chOff x="4192992" y="5631965"/>
              <a:chExt cx="6709307" cy="1419986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4884914" y="6405620"/>
                <a:ext cx="5035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H" sz="1200" dirty="0" smtClean="0"/>
                  <a:t>Al completar los pasos 1 y 2 de este apartado se hará una extracción de archivos contenidos en la carpeta escogida y se mostrarán en este espacio.</a:t>
                </a:r>
                <a:endParaRPr lang="es-CO" sz="1200" dirty="0"/>
              </a:p>
            </p:txBody>
          </p:sp>
          <p:sp>
            <p:nvSpPr>
              <p:cNvPr id="11" name="Abrir llave 10"/>
              <p:cNvSpPr/>
              <p:nvPr/>
            </p:nvSpPr>
            <p:spPr>
              <a:xfrm rot="16200000">
                <a:off x="7166530" y="2658427"/>
                <a:ext cx="762231" cy="6709307"/>
              </a:xfrm>
              <a:prstGeom prst="leftBrace">
                <a:avLst>
                  <a:gd name="adj1" fmla="val 8333"/>
                  <a:gd name="adj2" fmla="val 49611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10084525" y="2318972"/>
            <a:ext cx="2338253" cy="548833"/>
            <a:chOff x="10084525" y="2439532"/>
            <a:chExt cx="2338253" cy="548833"/>
          </a:xfrm>
        </p:grpSpPr>
        <p:sp>
          <p:nvSpPr>
            <p:cNvPr id="32" name="CuadroTexto 31"/>
            <p:cNvSpPr txBox="1"/>
            <p:nvPr/>
          </p:nvSpPr>
          <p:spPr>
            <a:xfrm>
              <a:off x="10084525" y="2439532"/>
              <a:ext cx="2338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b="1" dirty="0" smtClean="0"/>
                <a:t>Cantidad de datos encontrados</a:t>
              </a:r>
              <a:endParaRPr lang="es-CO" sz="1100" b="1" dirty="0"/>
            </a:p>
          </p:txBody>
        </p:sp>
        <p:cxnSp>
          <p:nvCxnSpPr>
            <p:cNvPr id="13" name="Conector recto de flecha 12"/>
            <p:cNvCxnSpPr>
              <a:stCxn id="32" idx="2"/>
            </p:cNvCxnSpPr>
            <p:nvPr/>
          </p:nvCxnSpPr>
          <p:spPr>
            <a:xfrm flipH="1">
              <a:off x="10606134" y="2701142"/>
              <a:ext cx="647518" cy="2872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2188156" y="3641600"/>
            <a:ext cx="2338253" cy="450817"/>
            <a:chOff x="1837006" y="4659471"/>
            <a:chExt cx="2338253" cy="450817"/>
          </a:xfrm>
        </p:grpSpPr>
        <p:sp>
          <p:nvSpPr>
            <p:cNvPr id="35" name="CuadroTexto 34"/>
            <p:cNvSpPr txBox="1"/>
            <p:nvPr/>
          </p:nvSpPr>
          <p:spPr>
            <a:xfrm>
              <a:off x="1837006" y="4848678"/>
              <a:ext cx="2338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dirty="0" smtClean="0"/>
                <a:t>Limpiar campos (atajo </a:t>
              </a:r>
              <a:r>
                <a:rPr lang="es-PH" sz="1100" b="1" dirty="0" smtClean="0"/>
                <a:t>Alt+P)</a:t>
              </a:r>
              <a:endParaRPr lang="es-CO" sz="1100" b="1" dirty="0"/>
            </a:p>
          </p:txBody>
        </p:sp>
        <p:cxnSp>
          <p:nvCxnSpPr>
            <p:cNvPr id="37" name="Conector recto de flecha 36"/>
            <p:cNvCxnSpPr/>
            <p:nvPr/>
          </p:nvCxnSpPr>
          <p:spPr>
            <a:xfrm flipH="1" flipV="1">
              <a:off x="2927269" y="4659471"/>
              <a:ext cx="157728" cy="2390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cto de flecha 15"/>
          <p:cNvCxnSpPr>
            <a:stCxn id="14" idx="0"/>
          </p:cNvCxnSpPr>
          <p:nvPr/>
        </p:nvCxnSpPr>
        <p:spPr>
          <a:xfrm flipH="1" flipV="1">
            <a:off x="1384663" y="3775166"/>
            <a:ext cx="333104" cy="290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 descr="Ruta Desti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8" y="5179542"/>
            <a:ext cx="3515216" cy="1514686"/>
          </a:xfrm>
          <a:prstGeom prst="rect">
            <a:avLst/>
          </a:prstGeom>
        </p:spPr>
      </p:pic>
      <p:sp>
        <p:nvSpPr>
          <p:cNvPr id="18" name="Flecha abajo 17"/>
          <p:cNvSpPr/>
          <p:nvPr/>
        </p:nvSpPr>
        <p:spPr>
          <a:xfrm>
            <a:off x="2039559" y="4873441"/>
            <a:ext cx="319913" cy="51171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" name="Grupo 30"/>
          <p:cNvGrpSpPr/>
          <p:nvPr/>
        </p:nvGrpSpPr>
        <p:grpSpPr>
          <a:xfrm>
            <a:off x="4267876" y="2289616"/>
            <a:ext cx="2338253" cy="832857"/>
            <a:chOff x="8608424" y="2499295"/>
            <a:chExt cx="2338253" cy="832857"/>
          </a:xfrm>
        </p:grpSpPr>
        <p:sp>
          <p:nvSpPr>
            <p:cNvPr id="33" name="CuadroTexto 32"/>
            <p:cNvSpPr txBox="1"/>
            <p:nvPr/>
          </p:nvSpPr>
          <p:spPr>
            <a:xfrm>
              <a:off x="8608424" y="2499295"/>
              <a:ext cx="23382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dirty="0" smtClean="0"/>
                <a:t>Nombre de los archivos encontrados</a:t>
              </a:r>
              <a:endParaRPr lang="es-CO" sz="1100" dirty="0"/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10136118" y="2822817"/>
              <a:ext cx="42821" cy="5093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6123745" y="2659878"/>
            <a:ext cx="2338253" cy="412647"/>
            <a:chOff x="8535211" y="2919505"/>
            <a:chExt cx="2338253" cy="412647"/>
          </a:xfrm>
        </p:grpSpPr>
        <p:sp>
          <p:nvSpPr>
            <p:cNvPr id="38" name="CuadroTexto 37"/>
            <p:cNvSpPr txBox="1"/>
            <p:nvPr/>
          </p:nvSpPr>
          <p:spPr>
            <a:xfrm>
              <a:off x="8535211" y="2919505"/>
              <a:ext cx="2338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dirty="0" smtClean="0"/>
                <a:t>Ruta de los archivos encontrados</a:t>
              </a:r>
              <a:endParaRPr lang="es-CO" sz="1100" dirty="0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9842297" y="3127432"/>
              <a:ext cx="336642" cy="2047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/>
          <p:cNvGrpSpPr/>
          <p:nvPr/>
        </p:nvGrpSpPr>
        <p:grpSpPr>
          <a:xfrm>
            <a:off x="7526985" y="1607144"/>
            <a:ext cx="2338253" cy="1363021"/>
            <a:chOff x="8272114" y="2534784"/>
            <a:chExt cx="2338253" cy="1363021"/>
          </a:xfrm>
        </p:grpSpPr>
        <p:sp>
          <p:nvSpPr>
            <p:cNvPr id="41" name="CuadroTexto 40"/>
            <p:cNvSpPr txBox="1"/>
            <p:nvPr/>
          </p:nvSpPr>
          <p:spPr>
            <a:xfrm>
              <a:off x="8272114" y="2534784"/>
              <a:ext cx="2338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H" sz="1100" dirty="0" smtClean="0"/>
                <a:t>Acceso directo de los archivos encontrados.</a:t>
              </a:r>
            </a:p>
            <a:p>
              <a:r>
                <a:rPr lang="es-PH" sz="1100" dirty="0" smtClean="0"/>
                <a:t>Haz click sobre los enlaces para abrir el archivo</a:t>
              </a:r>
              <a:endParaRPr lang="es-CO" sz="1100" dirty="0"/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9842297" y="3127432"/>
              <a:ext cx="548783" cy="7703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uadroTexto 44"/>
          <p:cNvSpPr txBox="1"/>
          <p:nvPr/>
        </p:nvSpPr>
        <p:spPr>
          <a:xfrm>
            <a:off x="148950" y="5129298"/>
            <a:ext cx="29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chemeClr val="accent5"/>
                </a:solidFill>
              </a:rPr>
              <a:t>2</a:t>
            </a:r>
            <a:endParaRPr lang="es-CO" b="1" dirty="0">
              <a:solidFill>
                <a:schemeClr val="accent5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402161" y="2896256"/>
            <a:ext cx="29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chemeClr val="accent5"/>
                </a:solidFill>
              </a:rPr>
              <a:t>1</a:t>
            </a:r>
            <a:endParaRPr lang="es-CO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811" y="269981"/>
            <a:ext cx="5331580" cy="552994"/>
          </a:xfrm>
        </p:spPr>
        <p:txBody>
          <a:bodyPr>
            <a:normAutofit fontScale="90000"/>
          </a:bodyPr>
          <a:lstStyle/>
          <a:p>
            <a:r>
              <a:rPr lang="es-PH" dirty="0" smtClean="0"/>
              <a:t>Panel de Acciones</a:t>
            </a:r>
            <a:br>
              <a:rPr lang="es-PH" dirty="0" smtClean="0"/>
            </a:br>
            <a:endParaRPr lang="es-CO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06811" y="789856"/>
            <a:ext cx="679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dirty="0" smtClean="0"/>
              <a:t>Configuración de BComprimer-Acciones. </a:t>
            </a:r>
            <a:endParaRPr lang="es-CO" dirty="0"/>
          </a:p>
        </p:txBody>
      </p:sp>
      <p:sp>
        <p:nvSpPr>
          <p:cNvPr id="50" name="CuadroTexto 49"/>
          <p:cNvSpPr txBox="1"/>
          <p:nvPr/>
        </p:nvSpPr>
        <p:spPr>
          <a:xfrm>
            <a:off x="506811" y="1164557"/>
            <a:ext cx="805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sz="1200" dirty="0" smtClean="0"/>
              <a:t>Hemos llegado a las funcionalidades que puede cumplir BComprimer.</a:t>
            </a:r>
            <a:endParaRPr lang="es-CO" sz="1200" dirty="0"/>
          </a:p>
        </p:txBody>
      </p:sp>
      <p:pic>
        <p:nvPicPr>
          <p:cNvPr id="43" name="Imagen 42" descr="BComprimer @RCHL20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46112" r="85408" b="136"/>
          <a:stretch/>
        </p:blipFill>
        <p:spPr>
          <a:xfrm>
            <a:off x="313006" y="1733400"/>
            <a:ext cx="2505180" cy="495374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131175" y="3970014"/>
            <a:ext cx="4945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MOVER ARCHIVOS:</a:t>
            </a:r>
          </a:p>
          <a:p>
            <a:pPr algn="just"/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 presionar el boton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“Mover Archivos”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 usar el atajo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Alt+M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se abrirá un recuadro en donde se debe colocar la nueva ruta de los archivos, una vez escrita la nueva ruta se cambiará la leyenda de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“Mover Archivos”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“Listo para mover”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y se tendrá que volver a dar click o usar el atajo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Alt+M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poder mover los archivos a la nueva ubicación.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7096366" y="1759909"/>
            <a:ext cx="4968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COMPRIMIR ARCHIVOS:</a:t>
            </a:r>
          </a:p>
          <a:p>
            <a:pPr algn="just"/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 presionar el boton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“Comprimir Archivos”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 usar el atajo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Alt+S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se creará una carpeta llamada “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Comprimidos”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 la ruta de los archivos, en caso que la carpeta ya exista se creará una nueva con la palabra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Comprimidos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seguida de la fecha del sistema.</a:t>
            </a:r>
          </a:p>
          <a:p>
            <a:pPr algn="just"/>
            <a:endParaRPr lang="es-PH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Los archivos pueden ser comprimidos con extensión Zip ó Rar, además se podrán comprimir con el mismo nombre del archivo actual o con un nombre especificado en el libro excel. (M.Nombre =&gt; Mismo nombre). La extensión Zip estará establecida por defecto.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025965" y="4301654"/>
            <a:ext cx="3717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RENOMBRAR ARCHIVOS:</a:t>
            </a:r>
          </a:p>
          <a:p>
            <a:pPr algn="just"/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 presionar el boton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“Renombrar Archivos”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 usar el atajo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Alt+R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se renombrarán los archivos con el nuevo nombre especificado en el libro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excel, si quiere remplazar una palabra, letra o frase en los archivos deberá escribir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“Reemplazar”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 la celda C2 (ID).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3050534" y="3065131"/>
            <a:ext cx="378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COMPARAR ARCHIVOS:</a:t>
            </a:r>
          </a:p>
          <a:p>
            <a:pPr algn="just"/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 presionar el boton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“Comparar Archivos”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 usar el atajo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Alt+C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se inciará un proceso para comparar los archivos contenidos en la carpeta escogida con el criterio de busqueda especificado en el libro excel.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063897" y="5914459"/>
            <a:ext cx="378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RESTABLECER TODO:</a:t>
            </a:r>
          </a:p>
          <a:p>
            <a:pPr algn="just"/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 presionar el boton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“Restablecer todo”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 usar el atajo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Alt+T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se reiniciará la aplicación completamente para un proximo uso.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3050534" y="1733400"/>
            <a:ext cx="3789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ACTUALIZAR DATOS:</a:t>
            </a:r>
          </a:p>
          <a:p>
            <a:pPr algn="just"/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 presionar el boton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“Actualizar datos”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 usar el atajo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Alt+D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se refrescará los datos del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panel excel 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P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panel archivos</a:t>
            </a:r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mostrando cualquier cambio efectuado en la carpeta de archivos o en el libro excel.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890465" y="1679063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1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2821" y="2272553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1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6846" y="2697098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2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2821" y="3234167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3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846" y="3813423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4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62821" y="4988493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5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46845" y="5647927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6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38515" y="4400958"/>
            <a:ext cx="6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4.1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2866516" y="3017527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2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850464" y="4247192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3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906573" y="1695708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4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869118" y="5914459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5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6918992" y="3951922"/>
            <a:ext cx="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6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6723691" y="2832861"/>
            <a:ext cx="6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b="1" dirty="0" smtClean="0">
                <a:solidFill>
                  <a:srgbClr val="FF0000"/>
                </a:solidFill>
              </a:rPr>
              <a:t>4.1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7107561" y="5914458"/>
            <a:ext cx="49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H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</a:t>
            </a:r>
          </a:p>
          <a:p>
            <a:pPr algn="just"/>
            <a:r>
              <a:rPr lang="es-P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Solo los archivos que esten en la carpeta y en la hoja del libro excel serán manipulados, es decir si hay coincidencias entre Archivos-Excel solo estos serán modificados.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H" dirty="0" smtClean="0"/>
              <a:t>Hemos llegado al final de las instrucciones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7597" y="3466874"/>
            <a:ext cx="8596668" cy="15361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PH" sz="3400" dirty="0" smtClean="0"/>
              <a:t>Este proyecto fue relizado por</a:t>
            </a:r>
          </a:p>
          <a:p>
            <a:pPr marL="0" indent="0" algn="ctr">
              <a:buNone/>
            </a:pPr>
            <a:r>
              <a:rPr lang="es-PH" sz="3400" dirty="0" smtClean="0"/>
              <a:t> Roberto Carlos H</a:t>
            </a:r>
            <a:r>
              <a:rPr lang="es-CO" sz="3400" dirty="0" smtClean="0"/>
              <a:t>e</a:t>
            </a:r>
            <a:r>
              <a:rPr lang="es-PH" sz="3400" dirty="0" smtClean="0"/>
              <a:t>rnandez Lagos. </a:t>
            </a:r>
            <a:endParaRPr lang="es-PH" sz="3400" dirty="0"/>
          </a:p>
          <a:p>
            <a:pPr marL="0" indent="0" algn="r">
              <a:buNone/>
            </a:pPr>
            <a:r>
              <a:rPr lang="es-PH" sz="1100" dirty="0" smtClean="0"/>
              <a:t>@RCHL2021_ROBERTSOLUTIONS</a:t>
            </a:r>
          </a:p>
        </p:txBody>
      </p:sp>
    </p:spTree>
    <p:extLst>
      <p:ext uri="{BB962C8B-B14F-4D97-AF65-F5344CB8AC3E}">
        <p14:creationId xmlns:p14="http://schemas.microsoft.com/office/powerpoint/2010/main" val="2703752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876</Words>
  <Application>Microsoft Office PowerPoint</Application>
  <PresentationFormat>Panorámica</PresentationFormat>
  <Paragraphs>88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Cinzel Black</vt:lpstr>
      <vt:lpstr>Trebuchet MS</vt:lpstr>
      <vt:lpstr>Wingdings</vt:lpstr>
      <vt:lpstr>Wingdings 3</vt:lpstr>
      <vt:lpstr>Faceta</vt:lpstr>
      <vt:lpstr>Presentación de PowerPoint</vt:lpstr>
      <vt:lpstr>¿Qué es Bcomprimer?</vt:lpstr>
      <vt:lpstr>Interfaz BComprimer </vt:lpstr>
      <vt:lpstr>Panel de opciones Excel </vt:lpstr>
      <vt:lpstr>Panel de opciones Excel </vt:lpstr>
      <vt:lpstr>Panel de opciones Archivos </vt:lpstr>
      <vt:lpstr>Panel de Acciones </vt:lpstr>
      <vt:lpstr>Hemos llegado al final de las instrucciones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Nautinus Enarpink</dc:creator>
  <cp:lastModifiedBy>Nautinus Enarpink</cp:lastModifiedBy>
  <cp:revision>59</cp:revision>
  <dcterms:created xsi:type="dcterms:W3CDTF">2021-09-18T03:05:42Z</dcterms:created>
  <dcterms:modified xsi:type="dcterms:W3CDTF">2021-09-20T03:44:00Z</dcterms:modified>
</cp:coreProperties>
</file>