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6"/>
  </p:notesMasterIdLst>
  <p:sldIdLst>
    <p:sldId id="256" r:id="rId2"/>
    <p:sldId id="258" r:id="rId3"/>
    <p:sldId id="257" r:id="rId4"/>
    <p:sldId id="259" r:id="rId5"/>
    <p:sldId id="260" r:id="rId6"/>
    <p:sldId id="261" r:id="rId7"/>
    <p:sldId id="277" r:id="rId8"/>
    <p:sldId id="264" r:id="rId9"/>
    <p:sldId id="270" r:id="rId10"/>
    <p:sldId id="266" r:id="rId11"/>
    <p:sldId id="265" r:id="rId12"/>
    <p:sldId id="271" r:id="rId13"/>
    <p:sldId id="267" r:id="rId14"/>
    <p:sldId id="278" r:id="rId15"/>
    <p:sldId id="269" r:id="rId16"/>
    <p:sldId id="279" r:id="rId17"/>
    <p:sldId id="280" r:id="rId18"/>
    <p:sldId id="268" r:id="rId19"/>
    <p:sldId id="282" r:id="rId20"/>
    <p:sldId id="274" r:id="rId21"/>
    <p:sldId id="273" r:id="rId22"/>
    <p:sldId id="276" r:id="rId23"/>
    <p:sldId id="283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1" autoAdjust="0"/>
    <p:restoredTop sz="88160" autoAdjust="0"/>
  </p:normalViewPr>
  <p:slideViewPr>
    <p:cSldViewPr snapToGrid="0">
      <p:cViewPr varScale="1">
        <p:scale>
          <a:sx n="75" d="100"/>
          <a:sy n="75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6CC6F3-C267-440F-A6CE-84FA7F81E3C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9BB5E4-D002-4084-A5E4-DE815047020E}">
      <dgm:prSet/>
      <dgm:spPr/>
      <dgm:t>
        <a:bodyPr/>
        <a:lstStyle/>
        <a:p>
          <a:r>
            <a:rPr lang="en-US" b="1" baseline="0" dirty="0"/>
            <a:t>TPOT MAE: 23,234.6; Accuracy: 85.4727%</a:t>
          </a:r>
        </a:p>
      </dgm:t>
    </dgm:pt>
    <dgm:pt modelId="{80CC2EA8-615E-45E7-A11A-D1757C607A20}" type="parTrans" cxnId="{ED4434D1-B100-494E-AEA9-F829D0E0ABCD}">
      <dgm:prSet/>
      <dgm:spPr/>
      <dgm:t>
        <a:bodyPr/>
        <a:lstStyle/>
        <a:p>
          <a:endParaRPr lang="en-US"/>
        </a:p>
      </dgm:t>
    </dgm:pt>
    <dgm:pt modelId="{981C152D-F579-4FC9-ACF0-87112DD8143A}" type="sibTrans" cxnId="{ED4434D1-B100-494E-AEA9-F829D0E0ABCD}">
      <dgm:prSet/>
      <dgm:spPr/>
      <dgm:t>
        <a:bodyPr/>
        <a:lstStyle/>
        <a:p>
          <a:endParaRPr lang="en-US"/>
        </a:p>
      </dgm:t>
    </dgm:pt>
    <dgm:pt modelId="{4EDA46A3-E845-4545-BB86-1AC3325F7699}">
      <dgm:prSet/>
      <dgm:spPr/>
      <dgm:t>
        <a:bodyPr/>
        <a:lstStyle/>
        <a:p>
          <a:r>
            <a:rPr lang="en-US" b="1" baseline="0" dirty="0" err="1"/>
            <a:t>XGBoost</a:t>
          </a:r>
          <a:r>
            <a:rPr lang="en-US" b="1" baseline="0" dirty="0"/>
            <a:t> MAE: 14,306.2366; Accuracy: 91.20%</a:t>
          </a:r>
        </a:p>
      </dgm:t>
    </dgm:pt>
    <dgm:pt modelId="{F2958E14-8FB9-4AC5-9EF8-8A66FF96142D}" type="parTrans" cxnId="{02A4E202-3AA2-4167-B4EA-CF9FDBE54BA6}">
      <dgm:prSet/>
      <dgm:spPr/>
      <dgm:t>
        <a:bodyPr/>
        <a:lstStyle/>
        <a:p>
          <a:endParaRPr lang="en-US"/>
        </a:p>
      </dgm:t>
    </dgm:pt>
    <dgm:pt modelId="{141ED6D8-431B-4276-B0CA-DF1B8A7317B8}" type="sibTrans" cxnId="{02A4E202-3AA2-4167-B4EA-CF9FDBE54BA6}">
      <dgm:prSet/>
      <dgm:spPr/>
      <dgm:t>
        <a:bodyPr/>
        <a:lstStyle/>
        <a:p>
          <a:endParaRPr lang="en-US"/>
        </a:p>
      </dgm:t>
    </dgm:pt>
    <dgm:pt modelId="{D18555A4-DE39-4CDE-A431-B3A4D5828F54}" type="pres">
      <dgm:prSet presAssocID="{4A6CC6F3-C267-440F-A6CE-84FA7F81E3C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B9BA879-0883-4EC5-897D-F8D395D691D9}" type="pres">
      <dgm:prSet presAssocID="{199BB5E4-D002-4084-A5E4-DE815047020E}" presName="hierRoot1" presStyleCnt="0"/>
      <dgm:spPr/>
    </dgm:pt>
    <dgm:pt modelId="{6FFA877A-1468-47D4-AB27-64D7DC0D95E1}" type="pres">
      <dgm:prSet presAssocID="{199BB5E4-D002-4084-A5E4-DE815047020E}" presName="composite" presStyleCnt="0"/>
      <dgm:spPr/>
    </dgm:pt>
    <dgm:pt modelId="{58B33435-6607-4310-8F03-F9633BEE580F}" type="pres">
      <dgm:prSet presAssocID="{199BB5E4-D002-4084-A5E4-DE815047020E}" presName="background" presStyleLbl="node0" presStyleIdx="0" presStyleCnt="2"/>
      <dgm:spPr/>
    </dgm:pt>
    <dgm:pt modelId="{0F0DD155-BE25-45D5-A263-E8A1BFBD79C4}" type="pres">
      <dgm:prSet presAssocID="{199BB5E4-D002-4084-A5E4-DE815047020E}" presName="text" presStyleLbl="fgAcc0" presStyleIdx="0" presStyleCnt="2">
        <dgm:presLayoutVars>
          <dgm:chPref val="3"/>
        </dgm:presLayoutVars>
      </dgm:prSet>
      <dgm:spPr/>
    </dgm:pt>
    <dgm:pt modelId="{3725C175-208E-47C7-81F9-3F01E7462B6A}" type="pres">
      <dgm:prSet presAssocID="{199BB5E4-D002-4084-A5E4-DE815047020E}" presName="hierChild2" presStyleCnt="0"/>
      <dgm:spPr/>
    </dgm:pt>
    <dgm:pt modelId="{5297F13E-9FAC-4801-A547-AC07D32E8919}" type="pres">
      <dgm:prSet presAssocID="{4EDA46A3-E845-4545-BB86-1AC3325F7699}" presName="hierRoot1" presStyleCnt="0"/>
      <dgm:spPr/>
    </dgm:pt>
    <dgm:pt modelId="{8603EF93-B32C-4FD0-9DE1-7FA4FB1DE241}" type="pres">
      <dgm:prSet presAssocID="{4EDA46A3-E845-4545-BB86-1AC3325F7699}" presName="composite" presStyleCnt="0"/>
      <dgm:spPr/>
    </dgm:pt>
    <dgm:pt modelId="{B22D990D-C6CE-4646-A3FD-530C9FFEDF8A}" type="pres">
      <dgm:prSet presAssocID="{4EDA46A3-E845-4545-BB86-1AC3325F7699}" presName="background" presStyleLbl="node0" presStyleIdx="1" presStyleCnt="2"/>
      <dgm:spPr/>
    </dgm:pt>
    <dgm:pt modelId="{6D3BEA19-3AF8-4F51-BE11-2E6AA0305838}" type="pres">
      <dgm:prSet presAssocID="{4EDA46A3-E845-4545-BB86-1AC3325F7699}" presName="text" presStyleLbl="fgAcc0" presStyleIdx="1" presStyleCnt="2">
        <dgm:presLayoutVars>
          <dgm:chPref val="3"/>
        </dgm:presLayoutVars>
      </dgm:prSet>
      <dgm:spPr/>
    </dgm:pt>
    <dgm:pt modelId="{19653B73-3B00-42B0-9A8A-5553BA65621F}" type="pres">
      <dgm:prSet presAssocID="{4EDA46A3-E845-4545-BB86-1AC3325F7699}" presName="hierChild2" presStyleCnt="0"/>
      <dgm:spPr/>
    </dgm:pt>
  </dgm:ptLst>
  <dgm:cxnLst>
    <dgm:cxn modelId="{02A4E202-3AA2-4167-B4EA-CF9FDBE54BA6}" srcId="{4A6CC6F3-C267-440F-A6CE-84FA7F81E3CE}" destId="{4EDA46A3-E845-4545-BB86-1AC3325F7699}" srcOrd="1" destOrd="0" parTransId="{F2958E14-8FB9-4AC5-9EF8-8A66FF96142D}" sibTransId="{141ED6D8-431B-4276-B0CA-DF1B8A7317B8}"/>
    <dgm:cxn modelId="{9BEC6726-97AC-425E-B1C2-DB998B02BD78}" type="presOf" srcId="{4EDA46A3-E845-4545-BB86-1AC3325F7699}" destId="{6D3BEA19-3AF8-4F51-BE11-2E6AA0305838}" srcOrd="0" destOrd="0" presId="urn:microsoft.com/office/officeart/2005/8/layout/hierarchy1"/>
    <dgm:cxn modelId="{05903666-C773-4760-9934-C776F5EEB6E7}" type="presOf" srcId="{199BB5E4-D002-4084-A5E4-DE815047020E}" destId="{0F0DD155-BE25-45D5-A263-E8A1BFBD79C4}" srcOrd="0" destOrd="0" presId="urn:microsoft.com/office/officeart/2005/8/layout/hierarchy1"/>
    <dgm:cxn modelId="{ED4434D1-B100-494E-AEA9-F829D0E0ABCD}" srcId="{4A6CC6F3-C267-440F-A6CE-84FA7F81E3CE}" destId="{199BB5E4-D002-4084-A5E4-DE815047020E}" srcOrd="0" destOrd="0" parTransId="{80CC2EA8-615E-45E7-A11A-D1757C607A20}" sibTransId="{981C152D-F579-4FC9-ACF0-87112DD8143A}"/>
    <dgm:cxn modelId="{6FF562E7-ECD9-43FC-9F9A-33281DD01A27}" type="presOf" srcId="{4A6CC6F3-C267-440F-A6CE-84FA7F81E3CE}" destId="{D18555A4-DE39-4CDE-A431-B3A4D5828F54}" srcOrd="0" destOrd="0" presId="urn:microsoft.com/office/officeart/2005/8/layout/hierarchy1"/>
    <dgm:cxn modelId="{A0396A05-A910-453B-AC09-9DBA69CC335A}" type="presParOf" srcId="{D18555A4-DE39-4CDE-A431-B3A4D5828F54}" destId="{8B9BA879-0883-4EC5-897D-F8D395D691D9}" srcOrd="0" destOrd="0" presId="urn:microsoft.com/office/officeart/2005/8/layout/hierarchy1"/>
    <dgm:cxn modelId="{50E61531-85B9-45D9-8DBC-B778B6C5DFEB}" type="presParOf" srcId="{8B9BA879-0883-4EC5-897D-F8D395D691D9}" destId="{6FFA877A-1468-47D4-AB27-64D7DC0D95E1}" srcOrd="0" destOrd="0" presId="urn:microsoft.com/office/officeart/2005/8/layout/hierarchy1"/>
    <dgm:cxn modelId="{2B2DF27E-9D15-411A-99AA-2B14A9CC4615}" type="presParOf" srcId="{6FFA877A-1468-47D4-AB27-64D7DC0D95E1}" destId="{58B33435-6607-4310-8F03-F9633BEE580F}" srcOrd="0" destOrd="0" presId="urn:microsoft.com/office/officeart/2005/8/layout/hierarchy1"/>
    <dgm:cxn modelId="{1429B3D8-119F-44C4-BF87-D6CE1C866C5F}" type="presParOf" srcId="{6FFA877A-1468-47D4-AB27-64D7DC0D95E1}" destId="{0F0DD155-BE25-45D5-A263-E8A1BFBD79C4}" srcOrd="1" destOrd="0" presId="urn:microsoft.com/office/officeart/2005/8/layout/hierarchy1"/>
    <dgm:cxn modelId="{DDCD7C11-3D4D-44BE-B5D1-4527DAF8E858}" type="presParOf" srcId="{8B9BA879-0883-4EC5-897D-F8D395D691D9}" destId="{3725C175-208E-47C7-81F9-3F01E7462B6A}" srcOrd="1" destOrd="0" presId="urn:microsoft.com/office/officeart/2005/8/layout/hierarchy1"/>
    <dgm:cxn modelId="{76965BD9-0A9E-46B9-A264-CBE6E0A4C8DE}" type="presParOf" srcId="{D18555A4-DE39-4CDE-A431-B3A4D5828F54}" destId="{5297F13E-9FAC-4801-A547-AC07D32E8919}" srcOrd="1" destOrd="0" presId="urn:microsoft.com/office/officeart/2005/8/layout/hierarchy1"/>
    <dgm:cxn modelId="{88AF0050-4FB5-45F8-8FF4-5146EC813E6A}" type="presParOf" srcId="{5297F13E-9FAC-4801-A547-AC07D32E8919}" destId="{8603EF93-B32C-4FD0-9DE1-7FA4FB1DE241}" srcOrd="0" destOrd="0" presId="urn:microsoft.com/office/officeart/2005/8/layout/hierarchy1"/>
    <dgm:cxn modelId="{D9B138E8-4519-419A-894C-0980DFE332E0}" type="presParOf" srcId="{8603EF93-B32C-4FD0-9DE1-7FA4FB1DE241}" destId="{B22D990D-C6CE-4646-A3FD-530C9FFEDF8A}" srcOrd="0" destOrd="0" presId="urn:microsoft.com/office/officeart/2005/8/layout/hierarchy1"/>
    <dgm:cxn modelId="{6F245A02-C387-49E2-B305-73A9EFFBAF0E}" type="presParOf" srcId="{8603EF93-B32C-4FD0-9DE1-7FA4FB1DE241}" destId="{6D3BEA19-3AF8-4F51-BE11-2E6AA0305838}" srcOrd="1" destOrd="0" presId="urn:microsoft.com/office/officeart/2005/8/layout/hierarchy1"/>
    <dgm:cxn modelId="{B002B2BB-E449-454A-A10F-6FC33968BC2A}" type="presParOf" srcId="{5297F13E-9FAC-4801-A547-AC07D32E8919}" destId="{19653B73-3B00-42B0-9A8A-5553BA6562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33435-6607-4310-8F03-F9633BEE580F}">
      <dsp:nvSpPr>
        <dsp:cNvPr id="0" name=""/>
        <dsp:cNvSpPr/>
      </dsp:nvSpPr>
      <dsp:spPr>
        <a:xfrm>
          <a:off x="1200" y="118440"/>
          <a:ext cx="4214008" cy="26758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DD155-BE25-45D5-A263-E8A1BFBD79C4}">
      <dsp:nvSpPr>
        <dsp:cNvPr id="0" name=""/>
        <dsp:cNvSpPr/>
      </dsp:nvSpPr>
      <dsp:spPr>
        <a:xfrm>
          <a:off x="469423" y="563252"/>
          <a:ext cx="4214008" cy="26758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baseline="0" dirty="0"/>
            <a:t>TPOT MAE: 23,234.6; Accuracy: 85.4727%</a:t>
          </a:r>
        </a:p>
      </dsp:txBody>
      <dsp:txXfrm>
        <a:off x="547797" y="641626"/>
        <a:ext cx="4057260" cy="2519147"/>
      </dsp:txXfrm>
    </dsp:sp>
    <dsp:sp modelId="{B22D990D-C6CE-4646-A3FD-530C9FFEDF8A}">
      <dsp:nvSpPr>
        <dsp:cNvPr id="0" name=""/>
        <dsp:cNvSpPr/>
      </dsp:nvSpPr>
      <dsp:spPr>
        <a:xfrm>
          <a:off x="5151655" y="118440"/>
          <a:ext cx="4214008" cy="26758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BEA19-3AF8-4F51-BE11-2E6AA0305838}">
      <dsp:nvSpPr>
        <dsp:cNvPr id="0" name=""/>
        <dsp:cNvSpPr/>
      </dsp:nvSpPr>
      <dsp:spPr>
        <a:xfrm>
          <a:off x="5619878" y="563252"/>
          <a:ext cx="4214008" cy="26758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baseline="0" dirty="0" err="1"/>
            <a:t>XGBoost</a:t>
          </a:r>
          <a:r>
            <a:rPr lang="en-US" sz="2800" b="1" kern="1200" baseline="0" dirty="0"/>
            <a:t> MAE: 14,306.2366; Accuracy: 91.20%</a:t>
          </a:r>
        </a:p>
      </dsp:txBody>
      <dsp:txXfrm>
        <a:off x="5698252" y="641626"/>
        <a:ext cx="4057260" cy="2519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E6073-2CEE-4E01-9E33-061C26D16F3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3FAEF-E9B4-41B1-ACDA-141876F7E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51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3FAEF-E9B4-41B1-ACDA-141876F7E8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94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3FAEF-E9B4-41B1-ACDA-141876F7E8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31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3FAEF-E9B4-41B1-ACDA-141876F7E8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34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3FAEF-E9B4-41B1-ACDA-141876F7E8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2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3FAEF-E9B4-41B1-ACDA-141876F7E8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90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3FAEF-E9B4-41B1-ACDA-141876F7E8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48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3FAEF-E9B4-41B1-ACDA-141876F7E8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15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3FAEF-E9B4-41B1-ACDA-141876F7E8D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3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3FAEF-E9B4-41B1-ACDA-141876F7E8D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543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3FAEF-E9B4-41B1-ACDA-141876F7E8D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97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3FAEF-E9B4-41B1-ACDA-141876F7E8D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95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3FAEF-E9B4-41B1-ACDA-141876F7E8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1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3FAEF-E9B4-41B1-ACDA-141876F7E8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36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3FAEF-E9B4-41B1-ACDA-141876F7E8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4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3FAEF-E9B4-41B1-ACDA-141876F7E8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55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3FAEF-E9B4-41B1-ACDA-141876F7E8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67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3FAEF-E9B4-41B1-ACDA-141876F7E8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15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3FAEF-E9B4-41B1-ACDA-141876F7E8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01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3FAEF-E9B4-41B1-ACDA-141876F7E8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01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61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8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4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8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5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0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93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3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1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2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45F8234-3080-4C07-B575-B79541029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8F303E-0A11-4978-8180-3D1A16CB8D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B0E0466-9F2F-4C27-AE6F-953F891B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554430" y="1148464"/>
            <a:ext cx="4637567" cy="501914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779AC-9896-4E42-8239-A20D017F2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5288" y="1479340"/>
            <a:ext cx="4304792" cy="1832820"/>
          </a:xfrm>
        </p:spPr>
        <p:txBody>
          <a:bodyPr anchor="b">
            <a:normAutofit/>
          </a:bodyPr>
          <a:lstStyle/>
          <a:p>
            <a:r>
              <a:rPr lang="en-US" sz="3300" dirty="0"/>
              <a:t>Predicting Housing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0F214-71E6-4496-9E9B-8ACC097A9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7352" y="3830320"/>
            <a:ext cx="3351729" cy="2152816"/>
          </a:xfrm>
        </p:spPr>
        <p:txBody>
          <a:bodyPr anchor="t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300" dirty="0"/>
              <a:t>Ryan Janson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4F2DCBC-B44F-4E3C-871F-87CC2B8BD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5"/>
            <a:ext cx="6858002" cy="6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3065B8-2E07-4810-B74C-42FD04091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1084456"/>
            <a:ext cx="4636008" cy="6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529F17-FB87-4ECB-9485-C58500A1B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6109423"/>
            <a:ext cx="4636008" cy="6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7837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175829-70EA-4A6D-978C-4D0923059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3064" y="0"/>
            <a:ext cx="4348936" cy="17400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5D2B4A-3399-4CCF-A171-7F8B1BF54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04894"/>
            <a:ext cx="640080" cy="43627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94967F-D57B-433D-9A92-5C82B10CF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1778958"/>
            <a:ext cx="7159214" cy="43627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A16823-7EEB-4B74-840E-37AD9059A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60" y="2218414"/>
            <a:ext cx="5956534" cy="2631882"/>
          </a:xfrm>
        </p:spPr>
        <p:txBody>
          <a:bodyPr>
            <a:normAutofit/>
          </a:bodyPr>
          <a:lstStyle/>
          <a:p>
            <a:pPr algn="ctr">
              <a:lnSpc>
                <a:spcPct val="115000"/>
              </a:lnSpc>
            </a:pPr>
            <a:r>
              <a:rPr lang="en-US" sz="4600" dirty="0">
                <a:solidFill>
                  <a:schemeClr val="bg1"/>
                </a:solidFill>
              </a:rPr>
              <a:t>Run Regression Models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828A56-78F8-49CB-B2C3-4C7C093B8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9294" y="1766026"/>
            <a:ext cx="4392706" cy="434637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57D892-A065-4003-93F3-65AB1A24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46954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DDB92CF0-D5CA-4DF5-AEC0-A9A86BD13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48764" y="2309322"/>
            <a:ext cx="3325999" cy="332599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6167615"/>
            <a:ext cx="7759826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A1DA1C-6CE0-4AE4-918F-CC0E685C5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9294" y="6167615"/>
            <a:ext cx="4392706" cy="6903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67C3D3-B919-4C65-907E-45C21C63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6898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CBF7BE-192C-47B7-816B-8213C256E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05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3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6907"/>
            <a:ext cx="12192000" cy="23740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174DF6-7580-4700-9DFE-88292B8B9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4153113"/>
            <a:ext cx="9180747" cy="1248431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3000" b="0" cap="all">
                <a:solidFill>
                  <a:schemeClr val="bg1"/>
                </a:solidFill>
              </a:rPr>
              <a:t>Split and Scale Data for Training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979202"/>
            <a:ext cx="1006766" cy="2249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DEA55A-E96D-4003-AD1F-828BD9413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7440" y="318790"/>
            <a:ext cx="9075792" cy="331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34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902"/>
            <a:ext cx="11153232" cy="3067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0748"/>
            <a:ext cx="12192000" cy="1161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068288"/>
            <a:ext cx="1006766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8BB665-ADEF-4A8B-AE89-6321F8311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777" y="521110"/>
            <a:ext cx="5253008" cy="224566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8DE124-5B8F-4771-B3B3-20FF2F899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61880" y="1522476"/>
            <a:ext cx="310896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6C7ED-253E-49E9-AF7A-C4D3F3C75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3076212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Feature Selection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1FAF1F-008E-4501-B061-6D4BB24AD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773" y="745723"/>
            <a:ext cx="5038594" cy="162494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F72077-EBE6-41D5-A69F-3230471DD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2" y="4416013"/>
            <a:ext cx="9512732" cy="2240425"/>
          </a:xfrm>
        </p:spPr>
        <p:txBody>
          <a:bodyPr anchor="t">
            <a:normAutofit fontScale="85000" lnSpcReduction="10000"/>
          </a:bodyPr>
          <a:lstStyle/>
          <a:p>
            <a:r>
              <a:rPr lang="en-US" dirty="0"/>
              <a:t>We used Recursive Feature Elimination to help us select the most relevant features. </a:t>
            </a:r>
          </a:p>
          <a:p>
            <a:r>
              <a:rPr lang="en-US" dirty="0"/>
              <a:t>RFE ranks features by importance with repeated k-fold cross-validation</a:t>
            </a:r>
          </a:p>
          <a:p>
            <a:r>
              <a:rPr lang="en-US" dirty="0"/>
              <a:t>The RFE model returned 62 optimal features, which we used to created a new </a:t>
            </a:r>
            <a:r>
              <a:rPr lang="en-US" dirty="0" err="1"/>
              <a:t>dataframe</a:t>
            </a:r>
            <a:r>
              <a:rPr lang="en-US" dirty="0"/>
              <a:t> to train our regression models. </a:t>
            </a:r>
          </a:p>
        </p:txBody>
      </p:sp>
    </p:spTree>
    <p:extLst>
      <p:ext uri="{BB962C8B-B14F-4D97-AF65-F5344CB8AC3E}">
        <p14:creationId xmlns:p14="http://schemas.microsoft.com/office/powerpoint/2010/main" val="37498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31500"/>
            <a:ext cx="7534656" cy="51129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B006CF-AD81-482C-976B-BAABB2980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6" y="2008872"/>
            <a:ext cx="6224713" cy="319016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142CD-DADD-4F97-8B13-48019960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3300" b="0" cap="all" dirty="0">
                <a:solidFill>
                  <a:schemeClr val="bg1"/>
                </a:solidFill>
              </a:rPr>
              <a:t>Run a Few Regression </a:t>
            </a:r>
            <a:r>
              <a:rPr lang="en-US" sz="3300" b="0" cap="all" dirty="0" err="1">
                <a:solidFill>
                  <a:schemeClr val="bg1"/>
                </a:solidFill>
              </a:rPr>
              <a:t>ModelS</a:t>
            </a:r>
            <a:endParaRPr lang="en-US" sz="3300" b="0" cap="all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60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70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72">
            <a:extLst>
              <a:ext uri="{FF2B5EF4-FFF2-40B4-BE49-F238E27FC236}">
                <a16:creationId xmlns:a16="http://schemas.microsoft.com/office/drawing/2014/main" id="{DEB1CCE3-FB1D-471C-9AFE-D20E81E64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2C6D2-C3EC-4135-AA30-2B0D471F8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13327"/>
            <a:ext cx="4862811" cy="2019488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800" cap="all">
                <a:solidFill>
                  <a:schemeClr val="bg1"/>
                </a:solidFill>
              </a:rPr>
              <a:t>Actually, a lot of regression models</a:t>
            </a:r>
          </a:p>
        </p:txBody>
      </p:sp>
      <p:sp>
        <p:nvSpPr>
          <p:cNvPr id="87" name="Rectangle 74">
            <a:extLst>
              <a:ext uri="{FF2B5EF4-FFF2-40B4-BE49-F238E27FC236}">
                <a16:creationId xmlns:a16="http://schemas.microsoft.com/office/drawing/2014/main" id="{60F38E87-6AF8-4488-B608-9FA2F57B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76">
            <a:extLst>
              <a:ext uri="{FF2B5EF4-FFF2-40B4-BE49-F238E27FC236}">
                <a16:creationId xmlns:a16="http://schemas.microsoft.com/office/drawing/2014/main" id="{ECC3B76D-CC6E-42D0-8666-2A2164AB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355896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78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419903"/>
            <a:ext cx="5789163" cy="343809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0">
            <a:extLst>
              <a:ext uri="{FF2B5EF4-FFF2-40B4-BE49-F238E27FC236}">
                <a16:creationId xmlns:a16="http://schemas.microsoft.com/office/drawing/2014/main" id="{DBE9B8BD-472F-4F54-AC9D-101EE349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71A14F-64B0-4CCE-900E-695C55EF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25689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B7C8C2-B6E4-4337-9E61-17AEDFBBE2E0}"/>
              </a:ext>
            </a:extLst>
          </p:cNvPr>
          <p:cNvSpPr txBox="1"/>
          <p:nvPr/>
        </p:nvSpPr>
        <p:spPr>
          <a:xfrm>
            <a:off x="1434622" y="3707541"/>
            <a:ext cx="5117253" cy="2505801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100" spc="150">
                <a:solidFill>
                  <a:schemeClr val="tx1">
                    <a:lumMod val="75000"/>
                    <a:lumOff val="25000"/>
                  </a:schemeClr>
                </a:solidFill>
              </a:rPr>
              <a:t>Linear</a:t>
            </a:r>
          </a:p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100" spc="15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100" spc="150">
                <a:solidFill>
                  <a:schemeClr val="tx1">
                    <a:lumMod val="75000"/>
                    <a:lumOff val="25000"/>
                  </a:schemeClr>
                </a:solidFill>
              </a:rPr>
              <a:t>Lasso</a:t>
            </a:r>
          </a:p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100" spc="150">
                <a:solidFill>
                  <a:schemeClr val="tx1">
                    <a:lumMod val="75000"/>
                    <a:lumOff val="25000"/>
                  </a:schemeClr>
                </a:solidFill>
              </a:rPr>
              <a:t>Ridge</a:t>
            </a:r>
          </a:p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100" spc="150">
                <a:solidFill>
                  <a:schemeClr val="tx1">
                    <a:lumMod val="75000"/>
                    <a:lumOff val="25000"/>
                  </a:schemeClr>
                </a:solidFill>
              </a:rPr>
              <a:t>Elastic Net</a:t>
            </a:r>
          </a:p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100" spc="150">
                <a:solidFill>
                  <a:schemeClr val="tx1">
                    <a:lumMod val="75000"/>
                    <a:lumOff val="25000"/>
                  </a:schemeClr>
                </a:solidFill>
              </a:rPr>
              <a:t>Random Forest</a:t>
            </a:r>
          </a:p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100" spc="150">
                <a:solidFill>
                  <a:schemeClr val="tx1">
                    <a:lumMod val="75000"/>
                    <a:lumOff val="25000"/>
                  </a:schemeClr>
                </a:solidFill>
              </a:rPr>
              <a:t>Decision Tree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FDBC76A-295F-4635-A28D-ADA24F38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Graphic 39" descr="Statistics">
            <a:extLst>
              <a:ext uri="{FF2B5EF4-FFF2-40B4-BE49-F238E27FC236}">
                <a16:creationId xmlns:a16="http://schemas.microsoft.com/office/drawing/2014/main" id="{1D2C28BC-530E-477D-8CF7-F196915E0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4569" y="1215596"/>
            <a:ext cx="4362798" cy="436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40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Tree With Roots with solid fill">
            <a:extLst>
              <a:ext uri="{FF2B5EF4-FFF2-40B4-BE49-F238E27FC236}">
                <a16:creationId xmlns:a16="http://schemas.microsoft.com/office/drawing/2014/main" id="{48B6C2CE-C329-4FD7-B6B6-88FB31914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353" y="2321287"/>
            <a:ext cx="3315372" cy="331537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740090"/>
            <a:ext cx="7765922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4E55D-6320-4C82-89C5-6F78ADE0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634" y="2138902"/>
            <a:ext cx="6754447" cy="1139172"/>
          </a:xfrm>
        </p:spPr>
        <p:txBody>
          <a:bodyPr anchor="b">
            <a:normAutofit/>
          </a:bodyPr>
          <a:lstStyle/>
          <a:p>
            <a:r>
              <a:rPr lang="en-US"/>
              <a:t>XGBoost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3C240F9-F138-4D17-AAB2-58D4B547C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637" y="3283889"/>
            <a:ext cx="6754446" cy="2490705"/>
          </a:xfrm>
        </p:spPr>
        <p:txBody>
          <a:bodyPr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500" err="1"/>
              <a:t>XGBoost</a:t>
            </a:r>
            <a:r>
              <a:rPr lang="en-US" sz="1500"/>
              <a:t> (</a:t>
            </a:r>
            <a:r>
              <a:rPr lang="en-US" sz="1500" err="1"/>
              <a:t>eXtreme</a:t>
            </a:r>
            <a:r>
              <a:rPr lang="en-US" sz="1500"/>
              <a:t> Gradient Boosting) is a model based on gradient boosted decision trees</a:t>
            </a:r>
          </a:p>
          <a:p>
            <a:pPr>
              <a:lnSpc>
                <a:spcPct val="130000"/>
              </a:lnSpc>
            </a:pPr>
            <a:r>
              <a:rPr lang="en-US" sz="1500" err="1"/>
              <a:t>XGBoost</a:t>
            </a:r>
            <a:r>
              <a:rPr lang="en-US" sz="1500"/>
              <a:t> takes an iterative approach. It combines many models together by boosting each in succession, with each new model being trained to correct the mistakes of the previous one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84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31500"/>
            <a:ext cx="7534656" cy="51129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991437-A0F7-4801-B69F-B83379A56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6" y="2094462"/>
            <a:ext cx="6224713" cy="301898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DADD2-A3A3-4DA9-9E73-A5CB9C9F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923529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>
                <a:solidFill>
                  <a:schemeClr val="bg1"/>
                </a:solidFill>
              </a:rPr>
              <a:t>Instantiate</a:t>
            </a:r>
            <a:br>
              <a:rPr lang="en-US" b="0" cap="all">
                <a:solidFill>
                  <a:schemeClr val="bg1"/>
                </a:solidFill>
              </a:rPr>
            </a:br>
            <a:r>
              <a:rPr lang="en-US" b="0" cap="all">
                <a:solidFill>
                  <a:schemeClr val="bg1"/>
                </a:solidFill>
              </a:rPr>
              <a:t>XGBoost</a:t>
            </a:r>
            <a:endParaRPr lang="en-US" b="0" cap="all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47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6907"/>
            <a:ext cx="12192000" cy="23740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F8FEF-28B6-4D17-A92E-591FD5293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4153113"/>
            <a:ext cx="9180747" cy="1248431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5000" b="0" cap="all">
                <a:solidFill>
                  <a:schemeClr val="bg1"/>
                </a:solidFill>
              </a:rPr>
              <a:t>Tune Hyperparameters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979202"/>
            <a:ext cx="1006766" cy="2249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E7E2BD-64E0-4ECC-B471-7A5DD9252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102" y="484632"/>
            <a:ext cx="8735105" cy="29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92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5B5CA-BA51-4D54-B8C4-F6A8658E2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>
            <a:normAutofit/>
          </a:bodyPr>
          <a:lstStyle/>
          <a:p>
            <a:r>
              <a:rPr lang="en-US"/>
              <a:t>TPOT Method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6FAF2-95A0-4B13-9EFB-E284A2982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74" y="2934455"/>
            <a:ext cx="3616073" cy="2840139"/>
          </a:xfrm>
        </p:spPr>
        <p:txBody>
          <a:bodyPr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100" dirty="0"/>
              <a:t>Tree Based Optimizations Pipeline Tool</a:t>
            </a:r>
          </a:p>
          <a:p>
            <a:pPr>
              <a:lnSpc>
                <a:spcPct val="130000"/>
              </a:lnSpc>
            </a:pPr>
            <a:r>
              <a:rPr lang="en-US" sz="1100" b="1" dirty="0"/>
              <a:t>A for loop runs multiple models and examines the best combinations of hyperparameters for each model. Once the best model and parameters are determined, TPOT will return the pipeline in a separate .</a:t>
            </a:r>
            <a:r>
              <a:rPr lang="en-US" sz="1100" b="1" dirty="0" err="1"/>
              <a:t>py</a:t>
            </a:r>
            <a:r>
              <a:rPr lang="en-US" sz="1100" b="1" dirty="0"/>
              <a:t> file</a:t>
            </a:r>
          </a:p>
          <a:p>
            <a:pPr>
              <a:lnSpc>
                <a:spcPct val="130000"/>
              </a:lnSpc>
            </a:pPr>
            <a:endParaRPr lang="en-US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A548EE-E3A1-4DDA-B67F-D7913F577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714" y="1808525"/>
            <a:ext cx="6514470" cy="3240949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25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902"/>
            <a:ext cx="11153232" cy="3067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0748"/>
            <a:ext cx="12192000" cy="1161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068288"/>
            <a:ext cx="1006766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F8DE124-5B8F-4771-B3B3-20FF2F899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61880" y="1522476"/>
            <a:ext cx="310896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2BC778-602E-44C6-851A-B3FA37E9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3076212"/>
            <a:ext cx="10013709" cy="103036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</a:rPr>
              <a:t>Running TPOT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037E2A-39CB-43C1-98AE-FEC08D90B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539" y="4295712"/>
            <a:ext cx="8407113" cy="24386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5CAEE1-5C26-4510-B8FA-9CBDA4B82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228" y="40945"/>
            <a:ext cx="2679106" cy="2904340"/>
          </a:xfrm>
          <a:prstGeom prst="rect">
            <a:avLst/>
          </a:prstGeom>
        </p:spPr>
      </p:pic>
      <p:pic>
        <p:nvPicPr>
          <p:cNvPr id="16" name="Graphic 15" descr="Chinese Teapot And Cup with solid fill">
            <a:extLst>
              <a:ext uri="{FF2B5EF4-FFF2-40B4-BE49-F238E27FC236}">
                <a16:creationId xmlns:a16="http://schemas.microsoft.com/office/drawing/2014/main" id="{FD34B2D6-8C76-4106-B2E7-1A3BF9A8AA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14288" y="-405646"/>
            <a:ext cx="3514606" cy="351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175829-70EA-4A6D-978C-4D0923059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3064" y="0"/>
            <a:ext cx="4348936" cy="17400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5D2B4A-3399-4CCF-A171-7F8B1BF54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04894"/>
            <a:ext cx="640080" cy="43627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894967F-D57B-433D-9A92-5C82B10CF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1778958"/>
            <a:ext cx="7159214" cy="43627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C2934-5FE4-4C87-B3A3-B8D19F02B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060" y="2218414"/>
            <a:ext cx="5956534" cy="2631882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sz="5400" b="0" cap="all">
                <a:solidFill>
                  <a:schemeClr val="bg1"/>
                </a:solidFill>
              </a:rPr>
              <a:t>Data Pre-Processing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828A56-78F8-49CB-B2C3-4C7C093B8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9294" y="1766026"/>
            <a:ext cx="4392706" cy="434637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B57D892-A065-4003-93F3-65AB1A24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46954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62698721-4FCB-43BC-AA57-3E40DA20F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48764" y="2309322"/>
            <a:ext cx="3325999" cy="3325999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6167615"/>
            <a:ext cx="7759826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EA1DA1C-6CE0-4AE4-918F-CC0E685C5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9294" y="6167615"/>
            <a:ext cx="4392706" cy="6903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C67C3D3-B919-4C65-907E-45C21C63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6898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BCBF7BE-192C-47B7-816B-8213C256E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05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90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56643-F345-40BC-9BBE-6BE35517E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Picking the Winning 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CF8DC0-10E6-4045-8D01-5FCAD98913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889383"/>
              </p:ext>
            </p:extLst>
          </p:nvPr>
        </p:nvGraphicFramePr>
        <p:xfrm>
          <a:off x="1713976" y="2887824"/>
          <a:ext cx="9835087" cy="335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524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1363234-E0BA-4476-B051-D8D9FA506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0646"/>
            <a:ext cx="4062884" cy="57213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832A1-3FCE-4B70-93D8-B830D5A92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1200863"/>
            <a:ext cx="3119717" cy="43060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Run and Validate Winning Model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6572"/>
            <a:ext cx="4056987" cy="51328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20996" y="534650"/>
            <a:ext cx="8071002" cy="568327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FA286C7-EFC7-4DFE-967A-7E37BA0F3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92001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C9F0E8-EF8B-43C1-9C77-E9DDAF1A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9990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79DC473-98F8-45DF-B136-EC0F0F4C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343A44-5B9D-487A-A1C1-3B126B23EB8A}"/>
              </a:ext>
            </a:extLst>
          </p:cNvPr>
          <p:cNvGrpSpPr/>
          <p:nvPr/>
        </p:nvGrpSpPr>
        <p:grpSpPr>
          <a:xfrm>
            <a:off x="5552757" y="1164597"/>
            <a:ext cx="5200950" cy="4378539"/>
            <a:chOff x="5376863" y="705484"/>
            <a:chExt cx="6172199" cy="519620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2CC226F-C89E-4CBC-A02A-95EFB153E8E6}"/>
                </a:ext>
              </a:extLst>
            </p:cNvPr>
            <p:cNvSpPr/>
            <p:nvPr/>
          </p:nvSpPr>
          <p:spPr>
            <a:xfrm>
              <a:off x="5376863" y="705484"/>
              <a:ext cx="6172199" cy="1484630"/>
            </a:xfrm>
            <a:prstGeom prst="roundRect">
              <a:avLst>
                <a:gd name="adj" fmla="val 10000"/>
              </a:avLst>
            </a:prstGeom>
            <a:solidFill>
              <a:srgbClr val="4472C4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7" name="Rectangle 6" descr="Syncing Cloud">
              <a:extLst>
                <a:ext uri="{FF2B5EF4-FFF2-40B4-BE49-F238E27FC236}">
                  <a16:creationId xmlns:a16="http://schemas.microsoft.com/office/drawing/2014/main" id="{2E5E43CB-3EC4-443A-A3AB-16E2579CEDA7}"/>
                </a:ext>
              </a:extLst>
            </p:cNvPr>
            <p:cNvSpPr/>
            <p:nvPr/>
          </p:nvSpPr>
          <p:spPr>
            <a:xfrm>
              <a:off x="5825963" y="1039526"/>
              <a:ext cx="816546" cy="816546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031855A-D95E-4B15-AB61-78416364943D}"/>
                </a:ext>
              </a:extLst>
            </p:cNvPr>
            <p:cNvSpPr/>
            <p:nvPr/>
          </p:nvSpPr>
          <p:spPr>
            <a:xfrm>
              <a:off x="7091611" y="705484"/>
              <a:ext cx="4457451" cy="1484630"/>
            </a:xfrm>
            <a:custGeom>
              <a:avLst/>
              <a:gdLst>
                <a:gd name="connsiteX0" fmla="*/ 0 w 4457451"/>
                <a:gd name="connsiteY0" fmla="*/ 0 h 1484630"/>
                <a:gd name="connsiteX1" fmla="*/ 4457451 w 4457451"/>
                <a:gd name="connsiteY1" fmla="*/ 0 h 1484630"/>
                <a:gd name="connsiteX2" fmla="*/ 4457451 w 4457451"/>
                <a:gd name="connsiteY2" fmla="*/ 1484630 h 1484630"/>
                <a:gd name="connsiteX3" fmla="*/ 0 w 4457451"/>
                <a:gd name="connsiteY3" fmla="*/ 1484630 h 1484630"/>
                <a:gd name="connsiteX4" fmla="*/ 0 w 4457451"/>
                <a:gd name="connsiteY4" fmla="*/ 0 h 1484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7451" h="1484630">
                  <a:moveTo>
                    <a:pt x="0" y="0"/>
                  </a:moveTo>
                  <a:lnTo>
                    <a:pt x="4457451" y="0"/>
                  </a:lnTo>
                  <a:lnTo>
                    <a:pt x="4457451" y="1484630"/>
                  </a:lnTo>
                  <a:lnTo>
                    <a:pt x="0" y="148463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7123" tIns="157123" rIns="157123" bIns="157123" numCol="1" spcCol="1270" anchor="ctr" anchorCtr="0">
              <a:norm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/>
                <a:t>Saved and imported the XGBoost Model to our testing notebook. 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E4172AD-5E44-4924-8E45-3B941CB0A025}"/>
                </a:ext>
              </a:extLst>
            </p:cNvPr>
            <p:cNvSpPr/>
            <p:nvPr/>
          </p:nvSpPr>
          <p:spPr>
            <a:xfrm>
              <a:off x="5376863" y="2561272"/>
              <a:ext cx="6172199" cy="148463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2" name="Rectangle 11" descr="Train">
              <a:extLst>
                <a:ext uri="{FF2B5EF4-FFF2-40B4-BE49-F238E27FC236}">
                  <a16:creationId xmlns:a16="http://schemas.microsoft.com/office/drawing/2014/main" id="{7CC64919-5C5E-49C9-A4EE-AF0C97A975DB}"/>
                </a:ext>
              </a:extLst>
            </p:cNvPr>
            <p:cNvSpPr/>
            <p:nvPr/>
          </p:nvSpPr>
          <p:spPr>
            <a:xfrm>
              <a:off x="5825963" y="2895314"/>
              <a:ext cx="816546" cy="816546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78880C2-B1B5-4C9F-B585-84ADC18AC58F}"/>
                </a:ext>
              </a:extLst>
            </p:cNvPr>
            <p:cNvSpPr/>
            <p:nvPr/>
          </p:nvSpPr>
          <p:spPr>
            <a:xfrm>
              <a:off x="7091611" y="2561272"/>
              <a:ext cx="4457451" cy="1484630"/>
            </a:xfrm>
            <a:custGeom>
              <a:avLst/>
              <a:gdLst>
                <a:gd name="connsiteX0" fmla="*/ 0 w 4457451"/>
                <a:gd name="connsiteY0" fmla="*/ 0 h 1484630"/>
                <a:gd name="connsiteX1" fmla="*/ 4457451 w 4457451"/>
                <a:gd name="connsiteY1" fmla="*/ 0 h 1484630"/>
                <a:gd name="connsiteX2" fmla="*/ 4457451 w 4457451"/>
                <a:gd name="connsiteY2" fmla="*/ 1484630 h 1484630"/>
                <a:gd name="connsiteX3" fmla="*/ 0 w 4457451"/>
                <a:gd name="connsiteY3" fmla="*/ 1484630 h 1484630"/>
                <a:gd name="connsiteX4" fmla="*/ 0 w 4457451"/>
                <a:gd name="connsiteY4" fmla="*/ 0 h 1484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7451" h="1484630">
                  <a:moveTo>
                    <a:pt x="0" y="0"/>
                  </a:moveTo>
                  <a:lnTo>
                    <a:pt x="4457451" y="0"/>
                  </a:lnTo>
                  <a:lnTo>
                    <a:pt x="4457451" y="1484630"/>
                  </a:lnTo>
                  <a:lnTo>
                    <a:pt x="0" y="148463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7123" tIns="157123" rIns="157123" bIns="157123" numCol="1" spcCol="1270" anchor="ctr" anchorCtr="0">
              <a:norm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/>
                <a:t>Ran the test.csv file through all of the pre-processing steps we used for the train model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6087059-0DFC-42FD-A6B4-BD8B443FCDD1}"/>
                </a:ext>
              </a:extLst>
            </p:cNvPr>
            <p:cNvSpPr/>
            <p:nvPr/>
          </p:nvSpPr>
          <p:spPr>
            <a:xfrm>
              <a:off x="5376863" y="4417060"/>
              <a:ext cx="6172199" cy="1484630"/>
            </a:xfrm>
            <a:prstGeom prst="roundRect">
              <a:avLst>
                <a:gd name="adj" fmla="val 10000"/>
              </a:avLst>
            </a:prstGeom>
            <a:solidFill>
              <a:schemeClr val="tx2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1AFF5B3-961C-48AE-8F16-42EB01C2074A}"/>
                </a:ext>
              </a:extLst>
            </p:cNvPr>
            <p:cNvSpPr/>
            <p:nvPr/>
          </p:nvSpPr>
          <p:spPr>
            <a:xfrm>
              <a:off x="7091611" y="4417060"/>
              <a:ext cx="4457451" cy="1484630"/>
            </a:xfrm>
            <a:custGeom>
              <a:avLst/>
              <a:gdLst>
                <a:gd name="connsiteX0" fmla="*/ 0 w 4457451"/>
                <a:gd name="connsiteY0" fmla="*/ 0 h 1484630"/>
                <a:gd name="connsiteX1" fmla="*/ 4457451 w 4457451"/>
                <a:gd name="connsiteY1" fmla="*/ 0 h 1484630"/>
                <a:gd name="connsiteX2" fmla="*/ 4457451 w 4457451"/>
                <a:gd name="connsiteY2" fmla="*/ 1484630 h 1484630"/>
                <a:gd name="connsiteX3" fmla="*/ 0 w 4457451"/>
                <a:gd name="connsiteY3" fmla="*/ 1484630 h 1484630"/>
                <a:gd name="connsiteX4" fmla="*/ 0 w 4457451"/>
                <a:gd name="connsiteY4" fmla="*/ 0 h 1484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7451" h="1484630">
                  <a:moveTo>
                    <a:pt x="0" y="0"/>
                  </a:moveTo>
                  <a:lnTo>
                    <a:pt x="4457451" y="0"/>
                  </a:lnTo>
                  <a:lnTo>
                    <a:pt x="4457451" y="1484630"/>
                  </a:lnTo>
                  <a:lnTo>
                    <a:pt x="0" y="148463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7123" tIns="157123" rIns="157123" bIns="157123" numCol="1" spcCol="1270" anchor="ctr" anchorCtr="0">
              <a:norm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/>
                <a:t>Predicted the Sales Price with the train.csv file</a:t>
              </a:r>
            </a:p>
          </p:txBody>
        </p:sp>
      </p:grpSp>
      <p:pic>
        <p:nvPicPr>
          <p:cNvPr id="29" name="Graphic 28" descr="Hierarchy outline">
            <a:extLst>
              <a:ext uri="{FF2B5EF4-FFF2-40B4-BE49-F238E27FC236}">
                <a16:creationId xmlns:a16="http://schemas.microsoft.com/office/drawing/2014/main" id="{EAFEFD12-F21B-4F5A-8441-1A3131871D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24595" y="44725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24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4FF21-0DFB-4E85-B866-98E3D0981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 dirty="0">
                <a:solidFill>
                  <a:schemeClr val="bg1"/>
                </a:solidFill>
              </a:rPr>
              <a:t>Leftover Wonderings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3455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Thought with solid fill">
            <a:extLst>
              <a:ext uri="{FF2B5EF4-FFF2-40B4-BE49-F238E27FC236}">
                <a16:creationId xmlns:a16="http://schemas.microsoft.com/office/drawing/2014/main" id="{4E29D9B2-4940-483E-B8A2-0A0A38558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826" y="1064838"/>
            <a:ext cx="5180339" cy="5180339"/>
          </a:xfrm>
          <a:prstGeom prst="rect">
            <a:avLst/>
          </a:prstGeom>
        </p:spPr>
      </p:pic>
      <p:pic>
        <p:nvPicPr>
          <p:cNvPr id="13" name="Graphic 12" descr="Question Mark with solid fill">
            <a:extLst>
              <a:ext uri="{FF2B5EF4-FFF2-40B4-BE49-F238E27FC236}">
                <a16:creationId xmlns:a16="http://schemas.microsoft.com/office/drawing/2014/main" id="{8D4AF5BF-3CE0-4D2D-9F93-A71EA1C7BF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39595" y="20936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11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6907"/>
            <a:ext cx="12192000" cy="23740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19E1EA-F33B-4375-AA3A-3A5972E6D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4153113"/>
            <a:ext cx="9180747" cy="1248431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2600" b="0" cap="all" dirty="0">
                <a:solidFill>
                  <a:schemeClr val="bg1"/>
                </a:solidFill>
              </a:rPr>
              <a:t>Adjusting the Skewness of Sales Price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979202"/>
            <a:ext cx="1006766" cy="2249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0C876F-3703-42BA-90A3-AE464CAD6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598" y="414688"/>
            <a:ext cx="3923636" cy="2991773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8EAC26D-6BAA-40DB-8C61-90C7CC5EF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49423" y="1933956"/>
            <a:ext cx="39319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CFE67F-618D-4A9F-832D-FE41AB48E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714" y="364520"/>
            <a:ext cx="4776495" cy="298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87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6A1E61-7F54-4B2C-B396-770766031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Voting Regressor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F165B-2855-449B-98F0-DADEFF24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r>
              <a:rPr lang="en-US" dirty="0"/>
              <a:t>We also used a Voting Regressor with our train and test data. </a:t>
            </a:r>
          </a:p>
          <a:p>
            <a:r>
              <a:rPr lang="en-US" dirty="0"/>
              <a:t>A voting regressor is an ensemble method that combines several models to work together on a single set of data</a:t>
            </a:r>
          </a:p>
          <a:p>
            <a:r>
              <a:rPr lang="en-US" dirty="0"/>
              <a:t>While the initial scoring on the train dataset was similar to that of the TPOT and </a:t>
            </a:r>
            <a:r>
              <a:rPr lang="en-US" dirty="0" err="1"/>
              <a:t>XGBoost</a:t>
            </a:r>
            <a:r>
              <a:rPr lang="en-US" dirty="0"/>
              <a:t> models, the MAPE score received on the test dataset was suspiciously low. </a:t>
            </a:r>
          </a:p>
          <a:p>
            <a:r>
              <a:rPr lang="en-US" dirty="0"/>
              <a:t>MAPE Score: 0.09</a:t>
            </a:r>
          </a:p>
        </p:txBody>
      </p:sp>
    </p:spTree>
    <p:extLst>
      <p:ext uri="{BB962C8B-B14F-4D97-AF65-F5344CB8AC3E}">
        <p14:creationId xmlns:p14="http://schemas.microsoft.com/office/powerpoint/2010/main" val="265925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902"/>
            <a:ext cx="11153232" cy="3067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0748"/>
            <a:ext cx="12192000" cy="1161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068288"/>
            <a:ext cx="1006766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83CD03-CC88-464D-BC7F-E4232A17D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369" y="537593"/>
            <a:ext cx="4584390" cy="204185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BF8DE124-5B8F-4771-B3B3-20FF2F899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61880" y="1522476"/>
            <a:ext cx="310896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2BC778-602E-44C6-851A-B3FA37E9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3076212"/>
            <a:ext cx="10013709" cy="103036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>
                <a:solidFill>
                  <a:schemeClr val="bg1"/>
                </a:solidFill>
              </a:rPr>
              <a:t>Start Label Encoding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E58E5-2E59-4EA1-AD48-98F0C3D65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134" y="682555"/>
            <a:ext cx="4601095" cy="119542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AD486-4DF8-47AC-883D-CDC1656AF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35372" y="4416014"/>
            <a:ext cx="9512732" cy="1801906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spcBef>
                <a:spcPts val="930"/>
              </a:spcBef>
            </a:pPr>
            <a:r>
              <a:rPr lang="en-US" dirty="0"/>
              <a:t>We took advantage of the python dictionary to create key value pairs that assigned numerical values to categorical variables.</a:t>
            </a:r>
          </a:p>
          <a:p>
            <a:pPr>
              <a:spcBef>
                <a:spcPts val="930"/>
              </a:spcBef>
            </a:pPr>
            <a:r>
              <a:rPr lang="en-US" dirty="0"/>
              <a:t>For less obvious categorical data, we used </a:t>
            </a:r>
            <a:r>
              <a:rPr lang="en-US" dirty="0" err="1"/>
              <a:t>scikitlearn’s</a:t>
            </a:r>
            <a:r>
              <a:rPr lang="en-US" dirty="0"/>
              <a:t> label encoder</a:t>
            </a:r>
          </a:p>
        </p:txBody>
      </p:sp>
    </p:spTree>
    <p:extLst>
      <p:ext uri="{BB962C8B-B14F-4D97-AF65-F5344CB8AC3E}">
        <p14:creationId xmlns:p14="http://schemas.microsoft.com/office/powerpoint/2010/main" val="4061111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B1CCE3-FB1D-471C-9AFE-D20E81E64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2E762-55E9-4253-A54C-20A36D274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13327"/>
            <a:ext cx="4862811" cy="201948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Missing Value Replacement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F38E87-6AF8-4488-B608-9FA2F57B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C3B76D-CC6E-42D0-8666-2A2164AB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355896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419903"/>
            <a:ext cx="5789163" cy="343809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BE9B8BD-472F-4F54-AC9D-101EE349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71A14F-64B0-4CCE-900E-695C55EF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25689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70121-1355-4B8E-B537-7235019B3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622" y="3707541"/>
            <a:ext cx="5117253" cy="2505801"/>
          </a:xfrm>
        </p:spPr>
        <p:txBody>
          <a:bodyPr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500" dirty="0"/>
              <a:t>We removed features with over 80% of the data missing. </a:t>
            </a:r>
          </a:p>
          <a:p>
            <a:pPr>
              <a:lnSpc>
                <a:spcPct val="130000"/>
              </a:lnSpc>
            </a:pPr>
            <a:r>
              <a:rPr lang="en-US" sz="1500" dirty="0"/>
              <a:t>RATIONALE: Imputing over 80% of the data with the same value will result in a feature with low variance and will no longer be informative to the model.</a:t>
            </a:r>
          </a:p>
          <a:p>
            <a:pPr>
              <a:lnSpc>
                <a:spcPct val="130000"/>
              </a:lnSpc>
            </a:pPr>
            <a:endParaRPr lang="en-US" sz="15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FDBC76A-295F-4635-A28D-ADA24F38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4A747-9580-49BC-8AEA-9A11606B3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569" y="2197226"/>
            <a:ext cx="4362798" cy="23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1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65">
            <a:extLst>
              <a:ext uri="{FF2B5EF4-FFF2-40B4-BE49-F238E27FC236}">
                <a16:creationId xmlns:a16="http://schemas.microsoft.com/office/drawing/2014/main" id="{C3B59E90-C2E6-4C7B-B62A-9A39E4D1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67">
            <a:extLst>
              <a:ext uri="{FF2B5EF4-FFF2-40B4-BE49-F238E27FC236}">
                <a16:creationId xmlns:a16="http://schemas.microsoft.com/office/drawing/2014/main" id="{F41B2979-9B0F-4F3C-A912-A0A5339D7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16940"/>
            <a:ext cx="1000102" cy="42244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69">
            <a:extLst>
              <a:ext uri="{FF2B5EF4-FFF2-40B4-BE49-F238E27FC236}">
                <a16:creationId xmlns:a16="http://schemas.microsoft.com/office/drawing/2014/main" id="{0D88D065-482C-41CF-99A2-50EFB1B94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102" y="1616940"/>
            <a:ext cx="6547110" cy="418256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2E762-55E9-4253-A54C-20A36D274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219" y="1910866"/>
            <a:ext cx="5408670" cy="105497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500"/>
              <a:t>Missing Value Replacement</a:t>
            </a:r>
          </a:p>
        </p:txBody>
      </p:sp>
      <p:sp>
        <p:nvSpPr>
          <p:cNvPr id="86" name="Rectangle 71">
            <a:extLst>
              <a:ext uri="{FF2B5EF4-FFF2-40B4-BE49-F238E27FC236}">
                <a16:creationId xmlns:a16="http://schemas.microsoft.com/office/drawing/2014/main" id="{E0B15B07-5DFC-49A7-83E7-33AE560DD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89632" y="3669992"/>
            <a:ext cx="4224528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73">
            <a:extLst>
              <a:ext uri="{FF2B5EF4-FFF2-40B4-BE49-F238E27FC236}">
                <a16:creationId xmlns:a16="http://schemas.microsoft.com/office/drawing/2014/main" id="{23E1A6E1-A101-407D-9872-0506425C7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974" y="0"/>
            <a:ext cx="4667026" cy="1631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338E5-DF8E-4E9B-AD5F-10333DA4C3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14" r="13724" b="4"/>
          <a:stretch/>
        </p:blipFill>
        <p:spPr>
          <a:xfrm>
            <a:off x="7546488" y="1631695"/>
            <a:ext cx="4645511" cy="4182565"/>
          </a:xfrm>
          <a:prstGeom prst="rect">
            <a:avLst/>
          </a:prstGeom>
        </p:spPr>
      </p:pic>
      <p:sp>
        <p:nvSpPr>
          <p:cNvPr id="88" name="Rectangle 75">
            <a:extLst>
              <a:ext uri="{FF2B5EF4-FFF2-40B4-BE49-F238E27FC236}">
                <a16:creationId xmlns:a16="http://schemas.microsoft.com/office/drawing/2014/main" id="{E49E4F89-BD43-4E3D-88E8-6C7E8AA9F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7405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70121-1355-4B8E-B537-7235019B3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85" y="2799688"/>
            <a:ext cx="5426595" cy="2666392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sz="1500" dirty="0"/>
              <a:t>Replaced remaining Null values with 0. </a:t>
            </a:r>
          </a:p>
          <a:p>
            <a:pPr>
              <a:lnSpc>
                <a:spcPct val="130000"/>
              </a:lnSpc>
            </a:pPr>
            <a:r>
              <a:rPr lang="en-US" sz="1500" dirty="0"/>
              <a:t>0 is an appropriate numerical replacement, because the missing data on these features indicate the feature not being part of the house’s construction. </a:t>
            </a:r>
          </a:p>
          <a:p>
            <a:pPr>
              <a:lnSpc>
                <a:spcPct val="130000"/>
              </a:lnSpc>
            </a:pPr>
            <a:r>
              <a:rPr lang="en-US" sz="1500" dirty="0"/>
              <a:t>Imputing the missing data with the mean or median of the dataset would therefore throw the model off. </a:t>
            </a:r>
          </a:p>
        </p:txBody>
      </p:sp>
      <p:sp>
        <p:nvSpPr>
          <p:cNvPr id="89" name="Rectangle 77">
            <a:extLst>
              <a:ext uri="{FF2B5EF4-FFF2-40B4-BE49-F238E27FC236}">
                <a16:creationId xmlns:a16="http://schemas.microsoft.com/office/drawing/2014/main" id="{71153701-84AC-48F8-BF95-FD091301A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842394"/>
            <a:ext cx="7498081" cy="100924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79">
            <a:extLst>
              <a:ext uri="{FF2B5EF4-FFF2-40B4-BE49-F238E27FC236}">
                <a16:creationId xmlns:a16="http://schemas.microsoft.com/office/drawing/2014/main" id="{025FF1E9-6522-482B-A20C-EA7AF7CAA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808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0CEDF7-1225-4242-8C30-EA518372A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7995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4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175829-70EA-4A6D-978C-4D0923059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3064" y="0"/>
            <a:ext cx="4348936" cy="17400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5D2B4A-3399-4CCF-A171-7F8B1BF54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04894"/>
            <a:ext cx="640080" cy="43627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894967F-D57B-433D-9A92-5C82B10CF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1778958"/>
            <a:ext cx="7159214" cy="43627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28C10-C341-4684-B198-E85932910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060" y="2218414"/>
            <a:ext cx="5956534" cy="2631882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sz="5400" b="0" cap="all">
                <a:solidFill>
                  <a:schemeClr val="bg1"/>
                </a:solidFill>
              </a:rPr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55DC4-56DA-4C9D-A0C4-93ECB1A17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8816" y="4850296"/>
            <a:ext cx="5045022" cy="1152045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93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828A56-78F8-49CB-B2C3-4C7C093B8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9294" y="1766026"/>
            <a:ext cx="4392706" cy="434637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B57D892-A065-4003-93F3-65AB1A24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46954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16350CFE-9DA8-480A-8DDC-9708E62EF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48764" y="2309322"/>
            <a:ext cx="3325999" cy="3325999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6167615"/>
            <a:ext cx="7759826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EA1DA1C-6CE0-4AE4-918F-CC0E685C5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9294" y="6167615"/>
            <a:ext cx="4392706" cy="6903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C67C3D3-B919-4C65-907E-45C21C63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6898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BCBF7BE-192C-47B7-816B-8213C256E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05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42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902"/>
            <a:ext cx="11153232" cy="3067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0748"/>
            <a:ext cx="12192000" cy="1161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068288"/>
            <a:ext cx="1006766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F8DE124-5B8F-4771-B3B3-20FF2F899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61880" y="1522476"/>
            <a:ext cx="310896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2BC778-602E-44C6-851A-B3FA37E9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3076212"/>
            <a:ext cx="10013709" cy="103036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</a:rPr>
              <a:t>Examine Correlation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8EDB76-1DB4-409F-9CC6-3E338DE9D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928" y="4603339"/>
            <a:ext cx="9020703" cy="1716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A1D33B-6A5C-4783-8E8B-D455EA503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345" y="260487"/>
            <a:ext cx="4381722" cy="23771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DA31F3-ADB5-463B-8CE0-8C11B11042D0}"/>
              </a:ext>
            </a:extLst>
          </p:cNvPr>
          <p:cNvSpPr txBox="1"/>
          <p:nvPr/>
        </p:nvSpPr>
        <p:spPr>
          <a:xfrm>
            <a:off x="1535371" y="527601"/>
            <a:ext cx="46420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examined the correlation between each feature and the target variable “</a:t>
            </a:r>
            <a:r>
              <a:rPr lang="en-US" dirty="0" err="1"/>
              <a:t>SalesPrice</a:t>
            </a:r>
            <a:r>
              <a:rPr lang="en-US" dirty="0"/>
              <a:t>” using a heatmap. </a:t>
            </a:r>
          </a:p>
          <a:p>
            <a:endParaRPr lang="en-US" dirty="0"/>
          </a:p>
          <a:p>
            <a:r>
              <a:rPr lang="en-US" dirty="0"/>
              <a:t>For simplicity, we decided to examine the top ten most correlated features in detail</a:t>
            </a:r>
          </a:p>
        </p:txBody>
      </p:sp>
    </p:spTree>
    <p:extLst>
      <p:ext uri="{BB962C8B-B14F-4D97-AF65-F5344CB8AC3E}">
        <p14:creationId xmlns:p14="http://schemas.microsoft.com/office/powerpoint/2010/main" val="3975340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31500"/>
            <a:ext cx="7534656" cy="51129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51A5FE6A-D2BB-4E51-88A9-A07A915C5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4" y="1490000"/>
            <a:ext cx="2896838" cy="1643955"/>
          </a:xfrm>
          <a:prstGeom prst="rect">
            <a:avLst/>
          </a:prstGeom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357D7C73-36D7-401B-8118-F8919B8A5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327" y="1428840"/>
            <a:ext cx="2857963" cy="1764792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D98A4331-3099-4AF7-BFC5-6AE26036F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914" y="4051172"/>
            <a:ext cx="2898648" cy="1666722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466D3526-964E-4B8B-A5E6-129A25FC39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6195" y="4054795"/>
            <a:ext cx="2898648" cy="165947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837" y="1031500"/>
            <a:ext cx="4654163" cy="50809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36E84-0709-41B6-ADE7-8BB976DA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l"/>
            <a:r>
              <a:rPr lang="en-US" sz="3600" b="0" cap="all" dirty="0">
                <a:solidFill>
                  <a:schemeClr val="bg1"/>
                </a:solidFill>
              </a:rPr>
              <a:t>Removing Outliers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C9E843B-168A-434F-8361-E0EFACAC3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26316" y="3558549"/>
            <a:ext cx="5065776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B5E7C6C-B1FA-4754-B40B-ABE18CE2A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77470"/>
            <a:ext cx="75895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75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6907"/>
            <a:ext cx="12192000" cy="23740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8E9CF-9706-4C62-8EB0-1A7193693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4153113"/>
            <a:ext cx="9180747" cy="1248431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3800" b="0" cap="all">
                <a:solidFill>
                  <a:schemeClr val="bg1"/>
                </a:solidFill>
              </a:rPr>
              <a:t>Feature Engineered Variables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979202"/>
            <a:ext cx="1006766" cy="2249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F8318D-CD2F-4300-AB31-4048650C5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5102" y="935522"/>
            <a:ext cx="10072264" cy="208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6858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DarkSeedLeftStep">
      <a:dk1>
        <a:srgbClr val="000000"/>
      </a:dk1>
      <a:lt1>
        <a:srgbClr val="FFFFFF"/>
      </a:lt1>
      <a:dk2>
        <a:srgbClr val="1B3021"/>
      </a:dk2>
      <a:lt2>
        <a:srgbClr val="F0F2F3"/>
      </a:lt2>
      <a:accent1>
        <a:srgbClr val="C36E4D"/>
      </a:accent1>
      <a:accent2>
        <a:srgbClr val="B13B4B"/>
      </a:accent2>
      <a:accent3>
        <a:srgbClr val="C34D8F"/>
      </a:accent3>
      <a:accent4>
        <a:srgbClr val="B13BAE"/>
      </a:accent4>
      <a:accent5>
        <a:srgbClr val="954DC3"/>
      </a:accent5>
      <a:accent6>
        <a:srgbClr val="5D47B6"/>
      </a:accent6>
      <a:hlink>
        <a:srgbClr val="A23F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523</Words>
  <Application>Microsoft Office PowerPoint</Application>
  <PresentationFormat>Widescreen</PresentationFormat>
  <Paragraphs>77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Meiryo</vt:lpstr>
      <vt:lpstr>Calibri</vt:lpstr>
      <vt:lpstr>Corbel</vt:lpstr>
      <vt:lpstr>ShojiVTI</vt:lpstr>
      <vt:lpstr>Predicting Housing Prices</vt:lpstr>
      <vt:lpstr>Data Pre-Processing </vt:lpstr>
      <vt:lpstr>Start Label Encoding</vt:lpstr>
      <vt:lpstr>Missing Value Replacement</vt:lpstr>
      <vt:lpstr>Missing Value Replacement</vt:lpstr>
      <vt:lpstr>Exploratory Data Analysis</vt:lpstr>
      <vt:lpstr>Examine Correlation</vt:lpstr>
      <vt:lpstr>Removing Outliers</vt:lpstr>
      <vt:lpstr>Feature Engineered Variables</vt:lpstr>
      <vt:lpstr>Run Regression Models</vt:lpstr>
      <vt:lpstr>Split and Scale Data for Training</vt:lpstr>
      <vt:lpstr>Feature Selection</vt:lpstr>
      <vt:lpstr>Run a Few Regression ModelS</vt:lpstr>
      <vt:lpstr>Actually, a lot of regression models</vt:lpstr>
      <vt:lpstr>XGBoost</vt:lpstr>
      <vt:lpstr>Instantiate XGBoost</vt:lpstr>
      <vt:lpstr>Tune Hyperparameters</vt:lpstr>
      <vt:lpstr>TPOT Method</vt:lpstr>
      <vt:lpstr>Running TPOT</vt:lpstr>
      <vt:lpstr>Picking the Winning Model</vt:lpstr>
      <vt:lpstr>Run and Validate Winning Model</vt:lpstr>
      <vt:lpstr>Leftover Wonderings</vt:lpstr>
      <vt:lpstr>Adjusting the Skewness of Sales Price</vt:lpstr>
      <vt:lpstr>Voting Regressor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Pythoneers Final Project</dc:title>
  <dc:creator>Annie Gaver</dc:creator>
  <cp:lastModifiedBy>Ryan Janson</cp:lastModifiedBy>
  <cp:revision>2</cp:revision>
  <dcterms:created xsi:type="dcterms:W3CDTF">2020-12-08T14:30:44Z</dcterms:created>
  <dcterms:modified xsi:type="dcterms:W3CDTF">2021-03-17T20:01:08Z</dcterms:modified>
</cp:coreProperties>
</file>