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1" r:id="rId8"/>
    <p:sldId id="263" r:id="rId9"/>
    <p:sldId id="270" r:id="rId10"/>
    <p:sldId id="272" r:id="rId11"/>
    <p:sldId id="273" r:id="rId12"/>
    <p:sldId id="267" r:id="rId13"/>
    <p:sldId id="264" r:id="rId14"/>
    <p:sldId id="274" r:id="rId15"/>
    <p:sldId id="275" r:id="rId16"/>
    <p:sldId id="276" r:id="rId17"/>
    <p:sldId id="277" r:id="rId18"/>
    <p:sldId id="268" r:id="rId19"/>
    <p:sldId id="278" r:id="rId20"/>
    <p:sldId id="269" r:id="rId21"/>
    <p:sldId id="261"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C44AA0-606B-06F8-D713-44F743541A2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B71DFA3-6B41-BD06-F88D-6EE571FE7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90902C5-7D62-548C-C9D7-67520ECD4BAC}"/>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5AA4A2AC-FACD-AAD3-26A9-48F823DCC6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55D511-C125-95BD-2412-E48EDC195AFD}"/>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21895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E8BCFA-05B6-C8F5-A4F7-1B86240397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6893C3E-6816-2F91-AB3B-65D7708090A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4EA665E-3ADE-42B6-FCB3-864916D01A70}"/>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C752A2EA-71ED-C5E2-01F1-029A067425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B48B7B-1283-FB8B-E648-4E0E461655AD}"/>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1216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F795781-4226-B183-2C48-E5BB0836158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4BD1EE2-FDAE-2CCF-BDC0-FE1CBB3F87E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69BE29-E390-CB23-3A32-AB7D056E8AD5}"/>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876EB275-9BED-B626-7C6D-8FADC40EF9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59C2514-9C26-9FFB-F236-279571C51B0D}"/>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85315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F290B8-0378-D5EA-4E0B-15AC4059136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9988CB-B270-B475-A8B6-341A312CBA9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4EA007-F194-04F5-21F1-05337B31A4ED}"/>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1DC3EA6C-6CB1-92C4-654F-20306318459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09292D-CF4B-9043-726B-EF88FA78C596}"/>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171855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B60E-C716-5C9E-6992-3C6D72B7204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85DCAD-7CC8-51FC-D00B-20775EFFEC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548CD5C-6DE8-839B-4359-1DBC0DE1F5DF}"/>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AF873B57-9725-B6CC-B1F0-F10796904B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71EE15-6676-2ED9-5CA0-48D2396C12D6}"/>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98979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E2B7C3-4FB8-E776-8E7C-5ED0BD91E1F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0A66BCE-A1C1-1571-6297-CFB9F99691F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1E54944-58B9-680E-CF6A-2B0850049C9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C34289D-6EEE-01F4-911D-B9C21AC30F69}"/>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6" name="頁尾版面配置區 5">
            <a:extLst>
              <a:ext uri="{FF2B5EF4-FFF2-40B4-BE49-F238E27FC236}">
                <a16:creationId xmlns:a16="http://schemas.microsoft.com/office/drawing/2014/main" id="{4A122A62-C2F8-9F65-C909-68B452C5404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CFCF62-7007-FC5B-7440-CD7E8DB51161}"/>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6348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0CBDE2-6B93-B26D-5AEE-7D0B027873A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825A15-24F1-5062-1073-697B53869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92B66D4-91A6-1293-6DFB-7885C3C2C5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F4B2300-F5A8-F93D-AC62-D0F95CA98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D0E0EA5-3B7A-BCDD-C2C5-9518441587B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3475F38-CCE8-E73E-1D1F-90EEE7B7ECF4}"/>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8" name="頁尾版面配置區 7">
            <a:extLst>
              <a:ext uri="{FF2B5EF4-FFF2-40B4-BE49-F238E27FC236}">
                <a16:creationId xmlns:a16="http://schemas.microsoft.com/office/drawing/2014/main" id="{7CDB4A03-7F3E-4A94-F027-770F8BA384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50D637B-EF29-E0B8-351F-C7EF59BA5E92}"/>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6756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9D39A7-268D-7660-FA06-079773093B0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B3C7C46-E04F-3C76-F4E8-A7865B9EA11E}"/>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4" name="頁尾版面配置區 3">
            <a:extLst>
              <a:ext uri="{FF2B5EF4-FFF2-40B4-BE49-F238E27FC236}">
                <a16:creationId xmlns:a16="http://schemas.microsoft.com/office/drawing/2014/main" id="{514734C9-F438-42D2-A165-D02D30124FF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AD9F114-B960-67EE-840C-C4698FB42F63}"/>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64582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DD87EF2-FB63-F4BC-7CAE-C861170684E7}"/>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3" name="頁尾版面配置區 2">
            <a:extLst>
              <a:ext uri="{FF2B5EF4-FFF2-40B4-BE49-F238E27FC236}">
                <a16:creationId xmlns:a16="http://schemas.microsoft.com/office/drawing/2014/main" id="{878C0C6D-0604-2013-37F5-1DCFF9DC6FB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D0065A1-8CAB-1D48-E07A-18411EC688F7}"/>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80946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411CEC-121B-1336-C2BD-CDC18ABD66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C987D82-7147-58A8-9894-AE33B3BAC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11B0463-CFB7-E836-BDD0-DDC6C017B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15FD84-AFE0-ABA5-6F26-0F4852786A2D}"/>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6" name="頁尾版面配置區 5">
            <a:extLst>
              <a:ext uri="{FF2B5EF4-FFF2-40B4-BE49-F238E27FC236}">
                <a16:creationId xmlns:a16="http://schemas.microsoft.com/office/drawing/2014/main" id="{D1806B6D-BD48-9D94-776D-197C123AA4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F059E1-5038-D11E-FB5E-D74FEE685C0C}"/>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41263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E2067-D04B-2CC7-5EAC-5A9CC66EC82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5D7A68E-024C-F522-2890-A48D246A9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0AC2993-07D5-38BD-96ED-68C87EEF2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1FFDCFF-A9E7-6C9E-F07F-03439E40F8C6}"/>
              </a:ext>
            </a:extLst>
          </p:cNvPr>
          <p:cNvSpPr>
            <a:spLocks noGrp="1"/>
          </p:cNvSpPr>
          <p:nvPr>
            <p:ph type="dt" sz="half" idx="10"/>
          </p:nvPr>
        </p:nvSpPr>
        <p:spPr/>
        <p:txBody>
          <a:bodyPr/>
          <a:lstStyle/>
          <a:p>
            <a:fld id="{F2A22C87-D902-4D5A-9915-913C5041EAF5}" type="datetimeFigureOut">
              <a:rPr lang="zh-TW" altLang="en-US" smtClean="0"/>
              <a:t>2024/3/19</a:t>
            </a:fld>
            <a:endParaRPr lang="zh-TW" altLang="en-US"/>
          </a:p>
        </p:txBody>
      </p:sp>
      <p:sp>
        <p:nvSpPr>
          <p:cNvPr id="6" name="頁尾版面配置區 5">
            <a:extLst>
              <a:ext uri="{FF2B5EF4-FFF2-40B4-BE49-F238E27FC236}">
                <a16:creationId xmlns:a16="http://schemas.microsoft.com/office/drawing/2014/main" id="{05DE0075-473D-6224-CBAD-91AB660347B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80B96C0-E7CD-374E-171B-186C4D5B9A43}"/>
              </a:ext>
            </a:extLst>
          </p:cNvPr>
          <p:cNvSpPr>
            <a:spLocks noGrp="1"/>
          </p:cNvSpPr>
          <p:nvPr>
            <p:ph type="sldNum" sz="quarter" idx="12"/>
          </p:nvPr>
        </p:nvSpPr>
        <p:spPr/>
        <p:txBody>
          <a:body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279614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5C67481-1050-90C6-2B51-C4C2A827B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0492617-D6BC-4E04-66E9-130F70726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5F20B0-EA7C-1B00-8E03-F7CC29D31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22C87-D902-4D5A-9915-913C5041EAF5}" type="datetimeFigureOut">
              <a:rPr lang="zh-TW" altLang="en-US" smtClean="0"/>
              <a:t>2024/3/19</a:t>
            </a:fld>
            <a:endParaRPr lang="zh-TW" altLang="en-US"/>
          </a:p>
        </p:txBody>
      </p:sp>
      <p:sp>
        <p:nvSpPr>
          <p:cNvPr id="5" name="頁尾版面配置區 4">
            <a:extLst>
              <a:ext uri="{FF2B5EF4-FFF2-40B4-BE49-F238E27FC236}">
                <a16:creationId xmlns:a16="http://schemas.microsoft.com/office/drawing/2014/main" id="{DEE81E66-8174-F513-9E39-8FDACE940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45DA72A-78FD-CE4D-61BA-D82A87C19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66CE8-E064-4889-B726-720C62D3F8DC}" type="slidenum">
              <a:rPr lang="zh-TW" altLang="en-US" smtClean="0"/>
              <a:t>‹#›</a:t>
            </a:fld>
            <a:endParaRPr lang="zh-TW" altLang="en-US"/>
          </a:p>
        </p:txBody>
      </p:sp>
    </p:spTree>
    <p:extLst>
      <p:ext uri="{BB962C8B-B14F-4D97-AF65-F5344CB8AC3E}">
        <p14:creationId xmlns:p14="http://schemas.microsoft.com/office/powerpoint/2010/main" val="365451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CK10274/Issue_Credit_Card/blob/OAO/Model/Try_LogisticRegression.py" TargetMode="External"/><Relationship Id="rId2" Type="http://schemas.openxmlformats.org/officeDocument/2006/relationships/hyperlink" Target="https://github.com/RCK10274/Issue_Credit_Car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4D4A23-7F27-7EF2-0EEF-6ABEE5E8191A}"/>
              </a:ext>
            </a:extLst>
          </p:cNvPr>
          <p:cNvSpPr>
            <a:spLocks noGrp="1"/>
          </p:cNvSpPr>
          <p:nvPr>
            <p:ph type="ctrTitle"/>
          </p:nvPr>
        </p:nvSpPr>
        <p:spPr/>
        <p:txBody>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機器學習</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_</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信用卡發放分析</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3AC010C6-798C-F5EB-0D08-FDBF2AB74E3C}"/>
              </a:ext>
            </a:extLst>
          </p:cNvPr>
          <p:cNvSpPr>
            <a:spLocks noGrp="1"/>
          </p:cNvSpPr>
          <p:nvPr>
            <p:ph type="subTitle" idx="1"/>
          </p:nvPr>
        </p:nvSpPr>
        <p:spPr/>
        <p: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聯成電腦</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_</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機器學習與影像識別</a:t>
            </a:r>
          </a:p>
        </p:txBody>
      </p:sp>
    </p:spTree>
    <p:extLst>
      <p:ext uri="{BB962C8B-B14F-4D97-AF65-F5344CB8AC3E}">
        <p14:creationId xmlns:p14="http://schemas.microsoft.com/office/powerpoint/2010/main" val="57428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74A32-1A77-F2BC-EC73-5396B3A96D79}"/>
              </a:ext>
            </a:extLst>
          </p:cNvPr>
          <p:cNvSpPr>
            <a:spLocks noGrp="1"/>
          </p:cNvSpPr>
          <p:nvPr>
            <p:ph type="title"/>
          </p:nvPr>
        </p:nvSpPr>
        <p:spPr/>
        <p:txBody>
          <a:bodyPr/>
          <a:lstStyle/>
          <a:p>
            <a:r>
              <a:rPr lang="zh-TW" altLang="en-US" sz="4400" b="0" i="0" dirty="0">
                <a:solidFill>
                  <a:schemeClr val="bg2">
                    <a:lumMod val="25000"/>
                  </a:schemeClr>
                </a:solidFill>
                <a:effectLst/>
                <a:latin typeface="微軟正黑體" panose="020B0604030504040204" pitchFamily="34" charset="-120"/>
                <a:ea typeface="微軟正黑體" panose="020B0604030504040204" pitchFamily="34" charset="-120"/>
              </a:rPr>
              <a:t>資料分析</a:t>
            </a:r>
            <a:r>
              <a:rPr lang="zh-TW" altLang="en-US" sz="4400" dirty="0">
                <a:solidFill>
                  <a:schemeClr val="bg2">
                    <a:lumMod val="25000"/>
                  </a:schemeClr>
                </a:solidFill>
                <a:latin typeface="微軟正黑體" panose="020B0604030504040204" pitchFamily="34" charset="-120"/>
                <a:ea typeface="微軟正黑體" panose="020B0604030504040204" pitchFamily="34" charset="-120"/>
              </a:rPr>
              <a:t> </a:t>
            </a:r>
            <a:r>
              <a:rPr lang="en-US" altLang="zh-TW" sz="44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4400" dirty="0">
                <a:solidFill>
                  <a:schemeClr val="bg2">
                    <a:lumMod val="25000"/>
                  </a:schemeClr>
                </a:solidFill>
                <a:latin typeface="微軟正黑體" panose="020B0604030504040204" pitchFamily="34" charset="-120"/>
                <a:ea typeface="微軟正黑體" panose="020B0604030504040204" pitchFamily="34" charset="-120"/>
              </a:rPr>
              <a:t> 皮爾森相關係數</a:t>
            </a:r>
            <a:endParaRPr lang="zh-TW" altLang="en-US" dirty="0"/>
          </a:p>
        </p:txBody>
      </p:sp>
      <p:pic>
        <p:nvPicPr>
          <p:cNvPr id="13" name="內容版面配置區 12">
            <a:extLst>
              <a:ext uri="{FF2B5EF4-FFF2-40B4-BE49-F238E27FC236}">
                <a16:creationId xmlns:a16="http://schemas.microsoft.com/office/drawing/2014/main" id="{5728122B-71BA-25E1-303B-61ADD23AFAFE}"/>
              </a:ext>
            </a:extLst>
          </p:cNvPr>
          <p:cNvPicPr>
            <a:picLocks noGrp="1" noChangeAspect="1"/>
          </p:cNvPicPr>
          <p:nvPr>
            <p:ph idx="1"/>
          </p:nvPr>
        </p:nvPicPr>
        <p:blipFill rotWithShape="1">
          <a:blip r:embed="rId2"/>
          <a:srcRect l="7343" t="33016" r="51603"/>
          <a:stretch/>
        </p:blipFill>
        <p:spPr>
          <a:xfrm>
            <a:off x="669471" y="1899104"/>
            <a:ext cx="4016830" cy="4593771"/>
          </a:xfrm>
        </p:spPr>
      </p:pic>
      <p:sp>
        <p:nvSpPr>
          <p:cNvPr id="14" name="文字方塊 13">
            <a:extLst>
              <a:ext uri="{FF2B5EF4-FFF2-40B4-BE49-F238E27FC236}">
                <a16:creationId xmlns:a16="http://schemas.microsoft.com/office/drawing/2014/main" id="{59C3C961-D206-4682-00F9-B1F82D140F2C}"/>
              </a:ext>
            </a:extLst>
          </p:cNvPr>
          <p:cNvSpPr txBox="1"/>
          <p:nvPr/>
        </p:nvSpPr>
        <p:spPr>
          <a:xfrm>
            <a:off x="4973941" y="2799556"/>
            <a:ext cx="6548588" cy="3693319"/>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每個欄位特徵與目標欄位核卡狀況</a:t>
            </a:r>
            <a:r>
              <a:rPr lang="en-US" altLang="zh-TW" dirty="0">
                <a:latin typeface="微軟正黑體" panose="020B0604030504040204" pitchFamily="34" charset="-120"/>
                <a:ea typeface="微軟正黑體" panose="020B0604030504040204" pitchFamily="34" charset="-120"/>
              </a:rPr>
              <a:t>[“card”]</a:t>
            </a:r>
            <a:r>
              <a:rPr lang="zh-TW" altLang="en-US" dirty="0">
                <a:latin typeface="微軟正黑體" panose="020B0604030504040204" pitchFamily="34" charset="-120"/>
                <a:ea typeface="微軟正黑體" panose="020B0604030504040204" pitchFamily="34" charset="-120"/>
              </a:rPr>
              <a:t>之間的關聯係數</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聯徵紀錄</a:t>
            </a:r>
            <a:r>
              <a:rPr lang="en-US" altLang="zh-TW" dirty="0">
                <a:latin typeface="微軟正黑體" panose="020B0604030504040204" pitchFamily="34" charset="-120"/>
                <a:ea typeface="微軟正黑體" panose="020B0604030504040204" pitchFamily="34" charset="-120"/>
              </a:rPr>
              <a:t>[reports] &gt; </a:t>
            </a:r>
            <a:r>
              <a:rPr lang="zh-TW" altLang="en-US" dirty="0">
                <a:latin typeface="微軟正黑體" panose="020B0604030504040204" pitchFamily="34" charset="-120"/>
                <a:ea typeface="微軟正黑體" panose="020B0604030504040204" pitchFamily="34" charset="-120"/>
              </a:rPr>
              <a:t>收支比</a:t>
            </a:r>
            <a:r>
              <a:rPr lang="en-US" altLang="zh-TW" dirty="0">
                <a:latin typeface="微軟正黑體" panose="020B0604030504040204" pitchFamily="34" charset="-120"/>
                <a:ea typeface="微軟正黑體" panose="020B0604030504040204" pitchFamily="34" charset="-120"/>
              </a:rPr>
              <a:t>[share] &gt;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每月信用卡支出平均</a:t>
            </a:r>
            <a:r>
              <a:rPr lang="en-US" altLang="zh-TW" dirty="0">
                <a:latin typeface="微軟正黑體" panose="020B0604030504040204" pitchFamily="34" charset="-120"/>
                <a:ea typeface="微軟正黑體" panose="020B0604030504040204" pitchFamily="34" charset="-120"/>
              </a:rPr>
              <a:t>[expenditure] &gt; </a:t>
            </a:r>
            <a:r>
              <a:rPr lang="zh-TW" altLang="en-US" dirty="0">
                <a:latin typeface="微軟正黑體" panose="020B0604030504040204" pitchFamily="34" charset="-120"/>
                <a:ea typeface="微軟正黑體" panose="020B0604030504040204" pitchFamily="34" charset="-120"/>
              </a:rPr>
              <a:t>房地產</a:t>
            </a:r>
            <a:r>
              <a:rPr lang="en-US" altLang="zh-TW" dirty="0">
                <a:latin typeface="微軟正黑體" panose="020B0604030504040204" pitchFamily="34" charset="-120"/>
                <a:ea typeface="微軟正黑體" panose="020B0604030504040204" pitchFamily="34" charset="-120"/>
              </a:rPr>
              <a:t>[owner] &gt;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持有主卡</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majorcards</a:t>
            </a:r>
            <a:r>
              <a:rPr lang="en-US" altLang="zh-TW" dirty="0">
                <a:latin typeface="微軟正黑體" panose="020B0604030504040204" pitchFamily="34" charset="-120"/>
                <a:ea typeface="微軟正黑體" panose="020B0604030504040204" pitchFamily="34" charset="-120"/>
              </a:rPr>
              <a:t>] &gt; </a:t>
            </a:r>
            <a:r>
              <a:rPr lang="zh-TW" altLang="en-US" dirty="0">
                <a:latin typeface="微軟正黑體" panose="020B0604030504040204" pitchFamily="34" charset="-120"/>
                <a:ea typeface="微軟正黑體" panose="020B0604030504040204" pitchFamily="34" charset="-120"/>
              </a:rPr>
              <a:t>年收入</a:t>
            </a:r>
            <a:r>
              <a:rPr lang="en-US" altLang="zh-TW" dirty="0">
                <a:latin typeface="微軟正黑體" panose="020B0604030504040204" pitchFamily="34" charset="-120"/>
                <a:ea typeface="微軟正黑體" panose="020B0604030504040204" pitchFamily="34" charset="-120"/>
              </a:rPr>
              <a:t>[income]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&gt; </a:t>
            </a:r>
            <a:r>
              <a:rPr lang="zh-TW" altLang="en-US" dirty="0">
                <a:latin typeface="微軟正黑體" panose="020B0604030504040204" pitchFamily="34" charset="-120"/>
                <a:ea typeface="微軟正黑體" panose="020B0604030504040204" pitchFamily="34" charset="-120"/>
              </a:rPr>
              <a:t>活躍帳戶</a:t>
            </a:r>
            <a:r>
              <a:rPr lang="en-US" altLang="zh-TW" dirty="0">
                <a:latin typeface="微軟正黑體" panose="020B0604030504040204" pitchFamily="34" charset="-120"/>
                <a:ea typeface="微軟正黑體" panose="020B0604030504040204" pitchFamily="34" charset="-120"/>
              </a:rPr>
              <a:t>[active]&gt;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創業人士</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selfemp</a:t>
            </a:r>
            <a:r>
              <a:rPr lang="en-US" altLang="zh-TW" dirty="0">
                <a:latin typeface="微軟正黑體" panose="020B0604030504040204" pitchFamily="34" charset="-120"/>
                <a:ea typeface="微軟正黑體" panose="020B0604030504040204" pitchFamily="34" charset="-120"/>
              </a:rPr>
              <a:t>] &gt;</a:t>
            </a:r>
            <a:r>
              <a:rPr lang="zh-TW" altLang="en-US" dirty="0">
                <a:latin typeface="微軟正黑體" panose="020B0604030504040204" pitchFamily="34" charset="-120"/>
                <a:ea typeface="微軟正黑體" panose="020B0604030504040204" pitchFamily="34" charset="-120"/>
              </a:rPr>
              <a:t>扶養人數</a:t>
            </a:r>
            <a:r>
              <a:rPr lang="en-US" altLang="zh-TW" dirty="0">
                <a:latin typeface="微軟正黑體" panose="020B0604030504040204" pitchFamily="34" charset="-120"/>
                <a:ea typeface="微軟正黑體" panose="020B0604030504040204" pitchFamily="34" charset="-120"/>
              </a:rPr>
              <a:t>[dependents] &gt; </a:t>
            </a:r>
            <a:r>
              <a:rPr lang="zh-TW" altLang="en-US" dirty="0">
                <a:latin typeface="微軟正黑體" panose="020B0604030504040204" pitchFamily="34" charset="-120"/>
                <a:ea typeface="微軟正黑體" panose="020B0604030504040204" pitchFamily="34" charset="-120"/>
              </a:rPr>
              <a:t>年齡</a:t>
            </a:r>
            <a:r>
              <a:rPr lang="en-US" altLang="zh-TW" dirty="0">
                <a:latin typeface="微軟正黑體" panose="020B0604030504040204" pitchFamily="34" charset="-120"/>
                <a:ea typeface="微軟正黑體" panose="020B0604030504040204" pitchFamily="34" charset="-120"/>
              </a:rPr>
              <a:t>[age]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&gt;</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居住時間</a:t>
            </a:r>
            <a:r>
              <a:rPr lang="en-US" altLang="zh-TW" dirty="0">
                <a:latin typeface="微軟正黑體" panose="020B0604030504040204" pitchFamily="34" charset="-120"/>
                <a:ea typeface="微軟正黑體" panose="020B0604030504040204" pitchFamily="34" charset="-120"/>
              </a:rPr>
              <a:t>[months]</a:t>
            </a: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190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F0694-169B-4FCB-BFB2-D6365037881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分析整理</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1505708-1C79-EF4E-F72D-964CB21AF7C6}"/>
              </a:ext>
            </a:extLst>
          </p:cNvPr>
          <p:cNvSpPr>
            <a:spLocks noGrp="1"/>
          </p:cNvSpPr>
          <p:nvPr>
            <p:ph idx="1"/>
          </p:nvPr>
        </p:nvSpPr>
        <p:spPr>
          <a:xfrm>
            <a:off x="838200" y="1567315"/>
            <a:ext cx="10515600" cy="4550683"/>
          </a:xfrm>
        </p:spPr>
        <p:txBody>
          <a:bodyPr>
            <a:normAutofit/>
          </a:bodyPr>
          <a:lstStyle/>
          <a:p>
            <a:pPr marL="0" indent="0">
              <a:buNone/>
            </a:pP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聯徵紀錄</a:t>
            </a:r>
            <a:r>
              <a:rPr lang="en-US" altLang="zh-TW" sz="2000" dirty="0">
                <a:latin typeface="微軟正黑體" panose="020B0604030504040204" pitchFamily="34" charset="-120"/>
                <a:ea typeface="微軟正黑體" panose="020B0604030504040204" pitchFamily="34" charset="-120"/>
              </a:rPr>
              <a:t>[reports]</a:t>
            </a:r>
            <a:r>
              <a:rPr lang="zh-TW" altLang="en-US" sz="2000" dirty="0">
                <a:latin typeface="微軟正黑體" panose="020B0604030504040204" pitchFamily="34" charset="-120"/>
                <a:ea typeface="微軟正黑體" panose="020B0604030504040204" pitchFamily="34" charset="-120"/>
              </a:rPr>
              <a:t>、年齡</a:t>
            </a:r>
            <a:r>
              <a:rPr lang="en-US" altLang="zh-TW" sz="2000" dirty="0">
                <a:latin typeface="微軟正黑體" panose="020B0604030504040204" pitchFamily="34" charset="-120"/>
                <a:ea typeface="微軟正黑體" panose="020B0604030504040204" pitchFamily="34" charset="-120"/>
              </a:rPr>
              <a:t>[age]</a:t>
            </a:r>
            <a:r>
              <a:rPr lang="zh-TW" altLang="en-US" sz="2000" dirty="0">
                <a:latin typeface="微軟正黑體" panose="020B0604030504040204" pitchFamily="34" charset="-120"/>
                <a:ea typeface="微軟正黑體" panose="020B0604030504040204" pitchFamily="34" charset="-120"/>
              </a:rPr>
              <a:t>、年收入</a:t>
            </a:r>
            <a:r>
              <a:rPr lang="en-US" altLang="zh-TW" sz="2000" dirty="0">
                <a:latin typeface="微軟正黑體" panose="020B0604030504040204" pitchFamily="34" charset="-120"/>
                <a:ea typeface="微軟正黑體" panose="020B0604030504040204" pitchFamily="34" charset="-120"/>
              </a:rPr>
              <a:t>[income]</a:t>
            </a:r>
            <a:r>
              <a:rPr lang="zh-TW" altLang="en-US" sz="2000" dirty="0">
                <a:latin typeface="微軟正黑體" panose="020B0604030504040204" pitchFamily="34" charset="-120"/>
                <a:ea typeface="微軟正黑體" panose="020B0604030504040204" pitchFamily="34" charset="-120"/>
              </a:rPr>
              <a:t>、收支比</a:t>
            </a:r>
            <a:r>
              <a:rPr lang="en-US" altLang="zh-TW" sz="2000" dirty="0">
                <a:latin typeface="微軟正黑體" panose="020B0604030504040204" pitchFamily="34" charset="-120"/>
                <a:ea typeface="微軟正黑體" panose="020B0604030504040204" pitchFamily="34" charset="-120"/>
              </a:rPr>
              <a:t>[share]</a:t>
            </a:r>
            <a:r>
              <a:rPr lang="zh-TW" altLang="en-US" sz="2000" dirty="0">
                <a:latin typeface="微軟正黑體" panose="020B0604030504040204" pitchFamily="34" charset="-120"/>
                <a:ea typeface="微軟正黑體" panose="020B0604030504040204" pitchFamily="34" charset="-120"/>
              </a:rPr>
              <a:t>、每月信用卡支出平均</a:t>
            </a:r>
            <a:r>
              <a:rPr lang="en-US" altLang="zh-TW" sz="2000" dirty="0">
                <a:latin typeface="微軟正黑體" panose="020B0604030504040204" pitchFamily="34" charset="-120"/>
                <a:ea typeface="微軟正黑體" panose="020B0604030504040204" pitchFamily="34" charset="-120"/>
              </a:rPr>
              <a:t>[expenditure]</a:t>
            </a:r>
            <a:r>
              <a:rPr lang="zh-TW" altLang="en-US" sz="2000" dirty="0">
                <a:latin typeface="微軟正黑體" panose="020B0604030504040204" pitchFamily="34" charset="-120"/>
                <a:ea typeface="微軟正黑體" panose="020B0604030504040204" pitchFamily="34" charset="-120"/>
              </a:rPr>
              <a:t>、扶養人數</a:t>
            </a:r>
            <a:r>
              <a:rPr lang="en-US" altLang="zh-TW" sz="2000" dirty="0">
                <a:latin typeface="微軟正黑體" panose="020B0604030504040204" pitchFamily="34" charset="-120"/>
                <a:ea typeface="微軟正黑體" panose="020B0604030504040204" pitchFamily="34" charset="-120"/>
              </a:rPr>
              <a:t>[dependents]</a:t>
            </a:r>
            <a:r>
              <a:rPr lang="zh-TW" altLang="en-US" sz="2000" dirty="0">
                <a:latin typeface="微軟正黑體" panose="020B0604030504040204" pitchFamily="34" charset="-120"/>
                <a:ea typeface="微軟正黑體" panose="020B0604030504040204" pitchFamily="34" charset="-120"/>
              </a:rPr>
              <a:t>、居住時間</a:t>
            </a:r>
            <a:r>
              <a:rPr lang="en-US" altLang="zh-TW" sz="2000" dirty="0">
                <a:latin typeface="微軟正黑體" panose="020B0604030504040204" pitchFamily="34" charset="-120"/>
                <a:ea typeface="微軟正黑體" panose="020B0604030504040204" pitchFamily="34" charset="-120"/>
              </a:rPr>
              <a:t>[months]</a:t>
            </a:r>
            <a:r>
              <a:rPr lang="zh-TW" altLang="en-US" sz="2000" dirty="0">
                <a:latin typeface="微軟正黑體" panose="020B0604030504040204" pitchFamily="34" charset="-120"/>
                <a:ea typeface="微軟正黑體" panose="020B0604030504040204" pitchFamily="34" charset="-120"/>
              </a:rPr>
              <a:t>、持有主卡</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majorcards</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、活躍帳戶</a:t>
            </a:r>
            <a:r>
              <a:rPr lang="en-US" altLang="zh-TW" sz="2000" dirty="0">
                <a:latin typeface="微軟正黑體" panose="020B0604030504040204" pitchFamily="34" charset="-120"/>
                <a:ea typeface="微軟正黑體" panose="020B0604030504040204" pitchFamily="34" charset="-120"/>
              </a:rPr>
              <a:t>[active]</a:t>
            </a:r>
            <a:r>
              <a:rPr lang="zh-TW" altLang="en-US" sz="2000" dirty="0">
                <a:latin typeface="微軟正黑體" panose="020B0604030504040204" pitchFamily="34" charset="-120"/>
                <a:ea typeface="微軟正黑體" panose="020B0604030504040204" pitchFamily="34" charset="-120"/>
              </a:rPr>
              <a:t>，皆為連續數值型資料；</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房地產</a:t>
            </a:r>
            <a:r>
              <a:rPr lang="en-US" altLang="zh-TW" sz="2000" dirty="0">
                <a:latin typeface="微軟正黑體" panose="020B0604030504040204" pitchFamily="34" charset="-120"/>
                <a:ea typeface="微軟正黑體" panose="020B0604030504040204" pitchFamily="34" charset="-120"/>
              </a:rPr>
              <a:t>[owner]</a:t>
            </a:r>
            <a:r>
              <a:rPr lang="zh-TW" altLang="en-US" sz="2000" dirty="0">
                <a:latin typeface="微軟正黑體" panose="020B0604030504040204" pitchFamily="34" charset="-120"/>
                <a:ea typeface="微軟正黑體" panose="020B0604030504040204" pitchFamily="34" charset="-120"/>
              </a:rPr>
              <a:t>、創業人士</a:t>
            </a:r>
            <a:r>
              <a:rPr lang="en-US" altLang="zh-TW" sz="2000" dirty="0">
                <a:latin typeface="微軟正黑體" panose="020B0604030504040204" pitchFamily="34" charset="-120"/>
                <a:ea typeface="微軟正黑體" panose="020B0604030504040204" pitchFamily="34" charset="-120"/>
              </a:rPr>
              <a:t>[</a:t>
            </a:r>
            <a:r>
              <a:rPr lang="en-US" altLang="zh-TW" sz="2000" dirty="0" err="1">
                <a:latin typeface="微軟正黑體" panose="020B0604030504040204" pitchFamily="34" charset="-120"/>
                <a:ea typeface="微軟正黑體" panose="020B0604030504040204" pitchFamily="34" charset="-120"/>
              </a:rPr>
              <a:t>selfemp</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皆為類別型資料。</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en-US" altLang="zh-TW" sz="2000" dirty="0">
                <a:latin typeface="微軟正黑體" panose="020B0604030504040204" pitchFamily="34" charset="-120"/>
                <a:ea typeface="微軟正黑體" panose="020B0604030504040204" pitchFamily="34" charset="-120"/>
              </a:rPr>
              <a:t>Target</a:t>
            </a:r>
            <a:r>
              <a:rPr lang="zh-TW" altLang="en-US" sz="2000" dirty="0">
                <a:latin typeface="微軟正黑體" panose="020B0604030504040204" pitchFamily="34" charset="-120"/>
                <a:ea typeface="微軟正黑體" panose="020B0604030504040204" pitchFamily="34" charset="-120"/>
              </a:rPr>
              <a:t>為二分類。</a:t>
            </a:r>
            <a:endParaRPr lang="en-US" altLang="zh-TW" sz="2000" dirty="0">
              <a:latin typeface="微軟正黑體" panose="020B0604030504040204" pitchFamily="34" charset="-120"/>
              <a:ea typeface="微軟正黑體" panose="020B0604030504040204" pitchFamily="34" charset="-120"/>
            </a:endParaRPr>
          </a:p>
          <a:p>
            <a:pPr marL="0" indent="0">
              <a:buNone/>
            </a:pP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數據中的聯徵紀錄</a:t>
            </a:r>
            <a:r>
              <a:rPr lang="en-US" altLang="zh-TW" sz="2000" dirty="0">
                <a:latin typeface="微軟正黑體" panose="020B0604030504040204" pitchFamily="34" charset="-120"/>
                <a:ea typeface="微軟正黑體" panose="020B0604030504040204" pitchFamily="34" charset="-120"/>
              </a:rPr>
              <a:t>[reports]</a:t>
            </a:r>
            <a:r>
              <a:rPr lang="zh-TW" altLang="en-US" sz="2000" dirty="0">
                <a:latin typeface="微軟正黑體" panose="020B0604030504040204" pitchFamily="34" charset="-120"/>
                <a:ea typeface="微軟正黑體" panose="020B0604030504040204" pitchFamily="34" charset="-120"/>
              </a:rPr>
              <a:t>、收支比</a:t>
            </a:r>
            <a:r>
              <a:rPr lang="en-US" altLang="zh-TW" sz="2000" dirty="0">
                <a:latin typeface="微軟正黑體" panose="020B0604030504040204" pitchFamily="34" charset="-120"/>
                <a:ea typeface="微軟正黑體" panose="020B0604030504040204" pitchFamily="34" charset="-120"/>
              </a:rPr>
              <a:t>[share]</a:t>
            </a:r>
            <a:r>
              <a:rPr lang="zh-TW" altLang="en-US" sz="2000" dirty="0">
                <a:latin typeface="微軟正黑體" panose="020B0604030504040204" pitchFamily="34" charset="-120"/>
                <a:ea typeface="微軟正黑體" panose="020B0604030504040204" pitchFamily="34" charset="-120"/>
              </a:rPr>
              <a:t>、每月信用卡支出平均</a:t>
            </a:r>
            <a:r>
              <a:rPr lang="en-US" altLang="zh-TW" sz="2000" dirty="0">
                <a:latin typeface="微軟正黑體" panose="020B0604030504040204" pitchFamily="34" charset="-120"/>
                <a:ea typeface="微軟正黑體" panose="020B0604030504040204" pitchFamily="34" charset="-120"/>
              </a:rPr>
              <a:t>[expenditure]</a:t>
            </a:r>
            <a:r>
              <a:rPr lang="zh-TW" altLang="en-US" sz="2000" dirty="0">
                <a:latin typeface="微軟正黑體" panose="020B0604030504040204" pitchFamily="34" charset="-120"/>
                <a:ea typeface="微軟正黑體" panose="020B0604030504040204" pitchFamily="34" charset="-120"/>
              </a:rPr>
              <a:t>關聯性最強，可能是對預測結果引響最大的資料。</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年齡</a:t>
            </a:r>
            <a:r>
              <a:rPr lang="en-US" altLang="zh-TW" sz="2000" dirty="0">
                <a:latin typeface="微軟正黑體" panose="020B0604030504040204" pitchFamily="34" charset="-120"/>
                <a:ea typeface="微軟正黑體" panose="020B0604030504040204" pitchFamily="34" charset="-120"/>
              </a:rPr>
              <a:t>[age] </a:t>
            </a:r>
            <a:r>
              <a:rPr lang="zh-TW" altLang="en-US" sz="2000" dirty="0">
                <a:latin typeface="微軟正黑體" panose="020B0604030504040204" pitchFamily="34" charset="-120"/>
                <a:ea typeface="微軟正黑體" panose="020B0604030504040204" pitchFamily="34" charset="-120"/>
              </a:rPr>
              <a:t>、年收入</a:t>
            </a:r>
            <a:r>
              <a:rPr lang="en-US" altLang="zh-TW" sz="2000" dirty="0">
                <a:latin typeface="微軟正黑體" panose="020B0604030504040204" pitchFamily="34" charset="-120"/>
                <a:ea typeface="微軟正黑體" panose="020B0604030504040204" pitchFamily="34" charset="-120"/>
              </a:rPr>
              <a:t>[income]</a:t>
            </a:r>
            <a:r>
              <a:rPr lang="zh-TW" altLang="en-US" sz="2000" dirty="0">
                <a:latin typeface="微軟正黑體" panose="020B0604030504040204" pitchFamily="34" charset="-120"/>
                <a:ea typeface="微軟正黑體" panose="020B0604030504040204" pitchFamily="34" charset="-120"/>
              </a:rPr>
              <a:t>、活躍帳戶</a:t>
            </a:r>
            <a:r>
              <a:rPr lang="en-US" altLang="zh-TW" sz="2000" dirty="0">
                <a:latin typeface="微軟正黑體" panose="020B0604030504040204" pitchFamily="34" charset="-120"/>
                <a:ea typeface="微軟正黑體" panose="020B0604030504040204" pitchFamily="34" charset="-120"/>
              </a:rPr>
              <a:t>[active]</a:t>
            </a:r>
            <a:r>
              <a:rPr lang="zh-TW" altLang="en-US" sz="2000" dirty="0">
                <a:latin typeface="微軟正黑體" panose="020B0604030504040204" pitchFamily="34" charset="-120"/>
                <a:ea typeface="微軟正黑體" panose="020B0604030504040204" pitchFamily="34" charset="-120"/>
              </a:rPr>
              <a:t>、居住時間</a:t>
            </a:r>
            <a:r>
              <a:rPr lang="en-US" altLang="zh-TW" sz="2000" dirty="0">
                <a:latin typeface="微軟正黑體" panose="020B0604030504040204" pitchFamily="34" charset="-120"/>
                <a:ea typeface="微軟正黑體" panose="020B0604030504040204" pitchFamily="34" charset="-120"/>
              </a:rPr>
              <a:t>[months]</a:t>
            </a:r>
            <a:r>
              <a:rPr lang="zh-TW" altLang="en-US" sz="2000" dirty="0">
                <a:latin typeface="微軟正黑體" panose="020B0604030504040204" pitchFamily="34" charset="-120"/>
                <a:ea typeface="微軟正黑體" panose="020B0604030504040204" pitchFamily="34" charset="-120"/>
              </a:rPr>
              <a:t>皆呈現正態分布</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7591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特徵工程：</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5468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選擇模型：</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pPr marL="0" indent="0">
              <a:buNone/>
            </a:pPr>
            <a:r>
              <a:rPr lang="zh-TW" altLang="en-US" dirty="0">
                <a:solidFill>
                  <a:schemeClr val="bg2">
                    <a:lumMod val="25000"/>
                  </a:schemeClr>
                </a:solidFill>
                <a:latin typeface="微軟正黑體" panose="020B0604030504040204" pitchFamily="34" charset="-120"/>
                <a:ea typeface="微軟正黑體" panose="020B0604030504040204" pitchFamily="34" charset="-120"/>
              </a:rPr>
              <a:t>決策數</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高斯貝葉斯分類</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柏努力貝葉斯分類</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邏輯回歸</a:t>
            </a:r>
          </a:p>
        </p:txBody>
      </p:sp>
    </p:spTree>
    <p:extLst>
      <p:ext uri="{BB962C8B-B14F-4D97-AF65-F5344CB8AC3E}">
        <p14:creationId xmlns:p14="http://schemas.microsoft.com/office/powerpoint/2010/main" val="346667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138DF-B5CA-7A04-ED7E-3081973EB59E}"/>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邏輯回歸</a:t>
            </a:r>
          </a:p>
        </p:txBody>
      </p:sp>
      <p:sp>
        <p:nvSpPr>
          <p:cNvPr id="5" name="內容版面配置區 4">
            <a:extLst>
              <a:ext uri="{FF2B5EF4-FFF2-40B4-BE49-F238E27FC236}">
                <a16:creationId xmlns:a16="http://schemas.microsoft.com/office/drawing/2014/main" id="{031D67EF-F025-3876-E7BA-AC3A51E30ED0}"/>
              </a:ext>
            </a:extLst>
          </p:cNvPr>
          <p:cNvSpPr>
            <a:spLocks noGrp="1"/>
          </p:cNvSpPr>
          <p:nvPr>
            <p:ph idx="1"/>
          </p:nvPr>
        </p:nvSpPr>
        <p:spPr/>
        <p:txBody>
          <a:bodyPr>
            <a:normAutofit/>
          </a:bodyPr>
          <a:lstStyle/>
          <a:p>
            <a:r>
              <a:rPr lang="en-US" altLang="zh-TW" sz="1600" b="0" dirty="0" err="1">
                <a:solidFill>
                  <a:srgbClr val="001080"/>
                </a:solidFill>
                <a:effectLst/>
                <a:latin typeface="Consolas" panose="020B0609020204030204" pitchFamily="49" charset="0"/>
              </a:rPr>
              <a:t>data_numeric</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267F99"/>
                </a:solidFill>
                <a:effectLst/>
                <a:latin typeface="Consolas" panose="020B0609020204030204" pitchFamily="49" charset="0"/>
              </a:rPr>
              <a:t>pd</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read_csv</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"Data/Data1.csv"</a:t>
            </a:r>
            <a:r>
              <a:rPr lang="en-US" altLang="zh-TW" sz="1600" b="0" dirty="0">
                <a:solidFill>
                  <a:srgbClr val="3B3B3B"/>
                </a:solidFill>
                <a:effectLst/>
                <a:latin typeface="Consolas" panose="020B0609020204030204" pitchFamily="49" charset="0"/>
              </a:rPr>
              <a:t>)</a:t>
            </a:r>
          </a:p>
          <a:p>
            <a:r>
              <a:rPr lang="en-US" altLang="zh-TW" sz="1600" b="0" dirty="0" err="1">
                <a:solidFill>
                  <a:srgbClr val="001080"/>
                </a:solidFill>
                <a:effectLst/>
                <a:latin typeface="Consolas" panose="020B0609020204030204" pitchFamily="49" charset="0"/>
              </a:rPr>
              <a:t>data_numeric</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data_numeric</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astype</a:t>
            </a:r>
            <a:r>
              <a:rPr lang="en-US" altLang="zh-TW" sz="1600" b="0" dirty="0">
                <a:solidFill>
                  <a:srgbClr val="3B3B3B"/>
                </a:solidFill>
                <a:effectLst/>
                <a:latin typeface="Consolas" panose="020B0609020204030204" pitchFamily="49" charset="0"/>
              </a:rPr>
              <a:t>(</a:t>
            </a:r>
            <a:r>
              <a:rPr lang="en-US" altLang="zh-TW" sz="1600" b="0" dirty="0">
                <a:solidFill>
                  <a:srgbClr val="267F99"/>
                </a:solidFill>
                <a:effectLst/>
                <a:latin typeface="Consolas" panose="020B0609020204030204" pitchFamily="49" charset="0"/>
              </a:rPr>
              <a:t>float</a:t>
            </a:r>
            <a:r>
              <a:rPr lang="en-US" altLang="zh-TW" sz="1600" b="0" dirty="0">
                <a:solidFill>
                  <a:srgbClr val="3B3B3B"/>
                </a:solidFill>
                <a:effectLst/>
                <a:latin typeface="Consolas" panose="020B0609020204030204" pitchFamily="49" charset="0"/>
              </a:rPr>
              <a:t>)</a:t>
            </a:r>
          </a:p>
          <a:p>
            <a:r>
              <a:rPr lang="en-US" altLang="zh-TW" sz="1600" b="0" dirty="0">
                <a:solidFill>
                  <a:srgbClr val="001080"/>
                </a:solidFill>
                <a:effectLst/>
                <a:latin typeface="Consolas" panose="020B0609020204030204" pitchFamily="49" charset="0"/>
              </a:rPr>
              <a:t>features</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data_numeric</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drop</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核卡狀況</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每月信用卡支出平均</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收支比</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a:solidFill>
                  <a:srgbClr val="001080"/>
                </a:solidFill>
                <a:effectLst/>
                <a:latin typeface="Consolas" panose="020B0609020204030204" pitchFamily="49" charset="0"/>
              </a:rPr>
              <a:t>axis</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1</a:t>
            </a:r>
            <a:r>
              <a:rPr lang="en-US" altLang="zh-TW" sz="1600" b="0" dirty="0">
                <a:solidFill>
                  <a:srgbClr val="3B3B3B"/>
                </a:solidFill>
                <a:effectLst/>
                <a:latin typeface="Consolas" panose="020B0609020204030204" pitchFamily="49" charset="0"/>
              </a:rPr>
              <a:t>)</a:t>
            </a:r>
          </a:p>
          <a:p>
            <a:r>
              <a:rPr lang="en-US" altLang="zh-TW" sz="1600" b="0" dirty="0" err="1">
                <a:solidFill>
                  <a:srgbClr val="001080"/>
                </a:solidFill>
                <a:effectLst/>
                <a:latin typeface="Consolas" panose="020B0609020204030204" pitchFamily="49" charset="0"/>
              </a:rPr>
              <a:t>y_true</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data_numeric</a:t>
            </a:r>
            <a:r>
              <a:rPr lang="en-US" altLang="zh-TW" sz="1600" b="0" dirty="0">
                <a:solidFill>
                  <a:srgbClr val="3B3B3B"/>
                </a:solidFill>
                <a:effectLst/>
                <a:latin typeface="Consolas" panose="020B0609020204030204" pitchFamily="49" charset="0"/>
              </a:rPr>
              <a:t>[</a:t>
            </a:r>
            <a:r>
              <a:rPr lang="en-US" altLang="zh-TW" sz="1600" b="0" dirty="0">
                <a:solidFill>
                  <a:srgbClr val="A31515"/>
                </a:solidFill>
                <a:effectLst/>
                <a:latin typeface="Consolas" panose="020B0609020204030204" pitchFamily="49" charset="0"/>
              </a:rPr>
              <a:t>'</a:t>
            </a:r>
            <a:r>
              <a:rPr lang="zh-TW" altLang="en-US" sz="1600" b="0" dirty="0">
                <a:solidFill>
                  <a:srgbClr val="A31515"/>
                </a:solidFill>
                <a:effectLst/>
                <a:latin typeface="Consolas" panose="020B0609020204030204" pitchFamily="49" charset="0"/>
              </a:rPr>
              <a:t>核卡狀況</a:t>
            </a:r>
            <a:r>
              <a:rPr lang="en-US" altLang="zh-TW" sz="1600" b="0" dirty="0">
                <a:solidFill>
                  <a:srgbClr val="A31515"/>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a:t>
            </a:r>
          </a:p>
          <a:p>
            <a:r>
              <a:rPr lang="en-US" altLang="zh-TW" sz="1600" b="0" dirty="0" err="1">
                <a:solidFill>
                  <a:srgbClr val="001080"/>
                </a:solidFill>
                <a:effectLst/>
                <a:latin typeface="Consolas" panose="020B0609020204030204" pitchFamily="49" charset="0"/>
              </a:rPr>
              <a:t>X_train</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X_test</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y_train</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y_test</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795E26"/>
                </a:solidFill>
                <a:effectLst/>
                <a:latin typeface="Consolas" panose="020B0609020204030204" pitchFamily="49" charset="0"/>
              </a:rPr>
              <a:t>train_test_split</a:t>
            </a:r>
            <a:r>
              <a:rPr lang="en-US" altLang="zh-TW" sz="1600" b="0" dirty="0">
                <a:solidFill>
                  <a:srgbClr val="3B3B3B"/>
                </a:solidFill>
                <a:effectLst/>
                <a:latin typeface="Consolas" panose="020B0609020204030204" pitchFamily="49" charset="0"/>
              </a:rPr>
              <a:t>(</a:t>
            </a:r>
            <a:r>
              <a:rPr lang="en-US" altLang="zh-TW" sz="1600" b="0" dirty="0">
                <a:solidFill>
                  <a:srgbClr val="001080"/>
                </a:solidFill>
                <a:effectLst/>
                <a:latin typeface="Consolas" panose="020B0609020204030204" pitchFamily="49" charset="0"/>
              </a:rPr>
              <a:t>features</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y_true</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test_size</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0.2</a:t>
            </a:r>
            <a:r>
              <a:rPr lang="en-US" altLang="zh-TW" sz="1600" b="0" dirty="0">
                <a:solidFill>
                  <a:srgbClr val="3B3B3B"/>
                </a:solidFill>
                <a:effectLst/>
                <a:latin typeface="Consolas" panose="020B0609020204030204" pitchFamily="49" charset="0"/>
              </a:rPr>
              <a:t>)</a:t>
            </a:r>
          </a:p>
          <a:p>
            <a:br>
              <a:rPr lang="en-US" altLang="zh-TW" sz="1600" b="0" dirty="0">
                <a:solidFill>
                  <a:srgbClr val="3B3B3B"/>
                </a:solidFill>
                <a:effectLst/>
                <a:latin typeface="Consolas" panose="020B0609020204030204" pitchFamily="49" charset="0"/>
              </a:rPr>
            </a:br>
            <a:r>
              <a:rPr lang="en-US" altLang="zh-TW" sz="1600" b="0" dirty="0">
                <a:solidFill>
                  <a:srgbClr val="0070C1"/>
                </a:solidFill>
                <a:effectLst/>
                <a:latin typeface="Consolas" panose="020B0609020204030204" pitchFamily="49" charset="0"/>
              </a:rPr>
              <a:t>GR</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267F99"/>
                </a:solidFill>
                <a:effectLst/>
                <a:latin typeface="Consolas" panose="020B0609020204030204" pitchFamily="49" charset="0"/>
              </a:rPr>
              <a:t>LogisticR</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learning_rate</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0.020999999999999998</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iter</a:t>
            </a:r>
            <a:r>
              <a:rPr lang="en-US" altLang="zh-TW" sz="1600" b="0" dirty="0">
                <a:solidFill>
                  <a:srgbClr val="000000"/>
                </a:solidFill>
                <a:effectLst/>
                <a:latin typeface="Consolas" panose="020B0609020204030204" pitchFamily="49" charset="0"/>
              </a:rPr>
              <a:t>=</a:t>
            </a:r>
            <a:r>
              <a:rPr lang="en-US" altLang="zh-TW" sz="1600" b="0" dirty="0">
                <a:solidFill>
                  <a:srgbClr val="098658"/>
                </a:solidFill>
                <a:effectLst/>
                <a:latin typeface="Consolas" panose="020B0609020204030204" pitchFamily="49" charset="0"/>
              </a:rPr>
              <a:t>730</a:t>
            </a:r>
            <a:r>
              <a:rPr lang="en-US" altLang="zh-TW" sz="1600" b="0" dirty="0">
                <a:solidFill>
                  <a:srgbClr val="3B3B3B"/>
                </a:solidFill>
                <a:effectLst/>
                <a:latin typeface="Consolas" panose="020B0609020204030204" pitchFamily="49" charset="0"/>
              </a:rPr>
              <a:t>)</a:t>
            </a:r>
          </a:p>
          <a:p>
            <a:r>
              <a:rPr lang="en-US" altLang="zh-TW" sz="1600" b="0" dirty="0" err="1">
                <a:solidFill>
                  <a:srgbClr val="0070C1"/>
                </a:solidFill>
                <a:effectLst/>
                <a:latin typeface="Consolas" panose="020B0609020204030204" pitchFamily="49" charset="0"/>
              </a:rPr>
              <a:t>GR</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fit</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X_train</a:t>
            </a:r>
            <a:r>
              <a:rPr lang="en-US" altLang="zh-TW" sz="1600" b="0" dirty="0">
                <a:solidFill>
                  <a:srgbClr val="3B3B3B"/>
                </a:solidFill>
                <a:effectLst/>
                <a:latin typeface="Consolas" panose="020B0609020204030204" pitchFamily="49" charset="0"/>
              </a:rPr>
              <a:t>, </a:t>
            </a:r>
            <a:r>
              <a:rPr lang="en-US" altLang="zh-TW" sz="1600" b="0" dirty="0" err="1">
                <a:solidFill>
                  <a:srgbClr val="001080"/>
                </a:solidFill>
                <a:effectLst/>
                <a:latin typeface="Consolas" panose="020B0609020204030204" pitchFamily="49" charset="0"/>
              </a:rPr>
              <a:t>y_train</a:t>
            </a:r>
            <a:r>
              <a:rPr lang="en-US" altLang="zh-TW" sz="1600" b="0" dirty="0">
                <a:solidFill>
                  <a:srgbClr val="3B3B3B"/>
                </a:solidFill>
                <a:effectLst/>
                <a:latin typeface="Consolas" panose="020B0609020204030204" pitchFamily="49" charset="0"/>
              </a:rPr>
              <a:t>)</a:t>
            </a:r>
          </a:p>
          <a:p>
            <a:r>
              <a:rPr lang="en-US" altLang="zh-TW" sz="1600" b="0" dirty="0">
                <a:solidFill>
                  <a:srgbClr val="001080"/>
                </a:solidFill>
                <a:effectLst/>
                <a:latin typeface="Consolas" panose="020B0609020204030204" pitchFamily="49" charset="0"/>
              </a:rPr>
              <a:t>pre</a:t>
            </a:r>
            <a:r>
              <a:rPr lang="en-US" altLang="zh-TW" sz="1600" b="0" dirty="0">
                <a:solidFill>
                  <a:srgbClr val="3B3B3B"/>
                </a:solidFill>
                <a:effectLst/>
                <a:latin typeface="Consolas" panose="020B0609020204030204" pitchFamily="49" charset="0"/>
              </a:rPr>
              <a:t> </a:t>
            </a:r>
            <a:r>
              <a:rPr lang="en-US" altLang="zh-TW" sz="1600" b="0" dirty="0">
                <a:solidFill>
                  <a:srgbClr val="000000"/>
                </a:solidFill>
                <a:effectLst/>
                <a:latin typeface="Consolas" panose="020B0609020204030204" pitchFamily="49" charset="0"/>
              </a:rPr>
              <a:t>=</a:t>
            </a:r>
            <a:r>
              <a:rPr lang="en-US" altLang="zh-TW" sz="1600" b="0" dirty="0">
                <a:solidFill>
                  <a:srgbClr val="3B3B3B"/>
                </a:solidFill>
                <a:effectLst/>
                <a:latin typeface="Consolas" panose="020B0609020204030204" pitchFamily="49" charset="0"/>
              </a:rPr>
              <a:t> </a:t>
            </a:r>
            <a:r>
              <a:rPr lang="en-US" altLang="zh-TW" sz="1600" b="0" dirty="0" err="1">
                <a:solidFill>
                  <a:srgbClr val="0070C1"/>
                </a:solidFill>
                <a:effectLst/>
                <a:latin typeface="Consolas" panose="020B0609020204030204" pitchFamily="49" charset="0"/>
              </a:rPr>
              <a:t>GR</a:t>
            </a:r>
            <a:r>
              <a:rPr lang="en-US" altLang="zh-TW" sz="1600" b="0" dirty="0" err="1">
                <a:solidFill>
                  <a:srgbClr val="3B3B3B"/>
                </a:solidFill>
                <a:effectLst/>
                <a:latin typeface="Consolas" panose="020B0609020204030204" pitchFamily="49" charset="0"/>
              </a:rPr>
              <a:t>.</a:t>
            </a:r>
            <a:r>
              <a:rPr lang="en-US" altLang="zh-TW" sz="1600" b="0" dirty="0" err="1">
                <a:solidFill>
                  <a:srgbClr val="795E26"/>
                </a:solidFill>
                <a:effectLst/>
                <a:latin typeface="Consolas" panose="020B0609020204030204" pitchFamily="49" charset="0"/>
              </a:rPr>
              <a:t>predict</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X_test</a:t>
            </a:r>
            <a:r>
              <a:rPr lang="en-US" altLang="zh-TW" sz="1600" b="0" dirty="0">
                <a:solidFill>
                  <a:srgbClr val="3B3B3B"/>
                </a:solidFill>
                <a:effectLst/>
                <a:latin typeface="Consolas" panose="020B0609020204030204" pitchFamily="49" charset="0"/>
              </a:rPr>
              <a:t>)</a:t>
            </a:r>
          </a:p>
          <a:p>
            <a:r>
              <a:rPr lang="en-US" altLang="zh-TW" sz="1600" b="0" dirty="0">
                <a:solidFill>
                  <a:srgbClr val="795E26"/>
                </a:solidFill>
                <a:effectLst/>
                <a:latin typeface="Consolas" panose="020B0609020204030204" pitchFamily="49" charset="0"/>
              </a:rPr>
              <a:t>matrix</a:t>
            </a:r>
            <a:r>
              <a:rPr lang="en-US" altLang="zh-TW" sz="1600" b="0" dirty="0">
                <a:solidFill>
                  <a:srgbClr val="3B3B3B"/>
                </a:solidFill>
                <a:effectLst/>
                <a:latin typeface="Consolas" panose="020B0609020204030204" pitchFamily="49" charset="0"/>
              </a:rPr>
              <a:t>(</a:t>
            </a:r>
            <a:r>
              <a:rPr lang="en-US" altLang="zh-TW" sz="1600" b="0" dirty="0" err="1">
                <a:solidFill>
                  <a:srgbClr val="001080"/>
                </a:solidFill>
                <a:effectLst/>
                <a:latin typeface="Consolas" panose="020B0609020204030204" pitchFamily="49" charset="0"/>
              </a:rPr>
              <a:t>y_test</a:t>
            </a:r>
            <a:r>
              <a:rPr lang="en-US" altLang="zh-TW" sz="1600" b="0" dirty="0">
                <a:solidFill>
                  <a:srgbClr val="3B3B3B"/>
                </a:solidFill>
                <a:effectLst/>
                <a:latin typeface="Consolas" panose="020B0609020204030204" pitchFamily="49" charset="0"/>
              </a:rPr>
              <a:t>, </a:t>
            </a:r>
            <a:r>
              <a:rPr lang="en-US" altLang="zh-TW" sz="1600" b="0" dirty="0">
                <a:solidFill>
                  <a:srgbClr val="001080"/>
                </a:solidFill>
                <a:effectLst/>
                <a:latin typeface="Consolas" panose="020B0609020204030204" pitchFamily="49" charset="0"/>
              </a:rPr>
              <a:t>pre</a:t>
            </a:r>
            <a:r>
              <a:rPr lang="en-US" altLang="zh-TW" sz="1600" b="0" dirty="0">
                <a:solidFill>
                  <a:srgbClr val="3B3B3B"/>
                </a:solidFill>
                <a:effectLst/>
                <a:latin typeface="Consolas" panose="020B0609020204030204" pitchFamily="49" charset="0"/>
              </a:rPr>
              <a:t>)</a:t>
            </a:r>
          </a:p>
          <a:p>
            <a:pPr marL="0" indent="0">
              <a:buNone/>
            </a:pPr>
            <a:endParaRPr lang="zh-TW" altLang="en-US" sz="1600" dirty="0"/>
          </a:p>
        </p:txBody>
      </p:sp>
      <p:sp>
        <p:nvSpPr>
          <p:cNvPr id="7" name="文字方塊 6">
            <a:extLst>
              <a:ext uri="{FF2B5EF4-FFF2-40B4-BE49-F238E27FC236}">
                <a16:creationId xmlns:a16="http://schemas.microsoft.com/office/drawing/2014/main" id="{E047CA18-2A76-4B80-E41E-4AD8C1258A97}"/>
              </a:ext>
            </a:extLst>
          </p:cNvPr>
          <p:cNvSpPr txBox="1"/>
          <p:nvPr/>
        </p:nvSpPr>
        <p:spPr>
          <a:xfrm>
            <a:off x="2318656" y="5665569"/>
            <a:ext cx="9448801" cy="646331"/>
          </a:xfrm>
          <a:prstGeom prst="rect">
            <a:avLst/>
          </a:prstGeom>
          <a:noFill/>
          <a:ln>
            <a:solidFill>
              <a:schemeClr val="tx1"/>
            </a:solidFill>
          </a:ln>
        </p:spPr>
        <p:txBody>
          <a:bodyPr wrap="square">
            <a:spAutoFit/>
          </a:bodyPr>
          <a:lstStyle/>
          <a:p>
            <a:r>
              <a:rPr lang="en-US" altLang="zh-TW" sz="1200" b="0" dirty="0">
                <a:solidFill>
                  <a:srgbClr val="001080"/>
                </a:solidFill>
                <a:effectLst/>
                <a:latin typeface="Consolas" panose="020B0609020204030204" pitchFamily="49" charset="0"/>
              </a:rPr>
              <a:t>parameter</a:t>
            </a:r>
            <a:r>
              <a:rPr lang="en-US" altLang="zh-TW" sz="1200" b="0" dirty="0">
                <a:solidFill>
                  <a:srgbClr val="000000"/>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a:t>
            </a:r>
            <a:r>
              <a:rPr lang="en-US" altLang="zh-TW" sz="1200" b="0" dirty="0">
                <a:solidFill>
                  <a:srgbClr val="A31515"/>
                </a:solidFill>
                <a:effectLst/>
                <a:latin typeface="Consolas" panose="020B0609020204030204" pitchFamily="49" charset="0"/>
              </a:rPr>
              <a:t>"</a:t>
            </a:r>
            <a:r>
              <a:rPr lang="en-US" altLang="zh-TW" sz="1200" b="0" dirty="0" err="1">
                <a:solidFill>
                  <a:srgbClr val="A31515"/>
                </a:solidFill>
                <a:effectLst/>
                <a:latin typeface="Consolas" panose="020B0609020204030204" pitchFamily="49" charset="0"/>
              </a:rPr>
              <a:t>learning_rate</a:t>
            </a:r>
            <a:r>
              <a:rPr lang="en-US" altLang="zh-TW" sz="1200" b="0" dirty="0">
                <a:solidFill>
                  <a:srgbClr val="A31515"/>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for</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in</a:t>
            </a:r>
            <a:r>
              <a:rPr lang="en-US" altLang="zh-TW" sz="1200" b="0" dirty="0">
                <a:solidFill>
                  <a:srgbClr val="3B3B3B"/>
                </a:solidFill>
                <a:effectLst/>
                <a:latin typeface="Consolas" panose="020B0609020204030204" pitchFamily="49" charset="0"/>
              </a:rPr>
              <a:t> </a:t>
            </a:r>
            <a:r>
              <a:rPr lang="en-US" altLang="zh-TW" sz="1200" b="0" dirty="0" err="1">
                <a:solidFill>
                  <a:srgbClr val="267F99"/>
                </a:solidFill>
                <a:effectLst/>
                <a:latin typeface="Consolas" panose="020B0609020204030204" pitchFamily="49" charset="0"/>
              </a:rPr>
              <a:t>np</a:t>
            </a:r>
            <a:r>
              <a:rPr lang="en-US" altLang="zh-TW" sz="1200" b="0" dirty="0" err="1">
                <a:solidFill>
                  <a:srgbClr val="3B3B3B"/>
                </a:solidFill>
                <a:effectLst/>
                <a:latin typeface="Consolas" panose="020B0609020204030204" pitchFamily="49" charset="0"/>
              </a:rPr>
              <a:t>.</a:t>
            </a:r>
            <a:r>
              <a:rPr lang="en-US" altLang="zh-TW" sz="1200" b="0" dirty="0" err="1">
                <a:solidFill>
                  <a:srgbClr val="795E26"/>
                </a:solidFill>
                <a:effectLst/>
                <a:latin typeface="Consolas" panose="020B0609020204030204" pitchFamily="49" charset="0"/>
              </a:rPr>
              <a:t>arange</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0.001</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0.1</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0.01</a:t>
            </a:r>
            <a:r>
              <a:rPr lang="en-US" altLang="zh-TW" sz="1200" b="0" dirty="0">
                <a:solidFill>
                  <a:srgbClr val="3B3B3B"/>
                </a:solidFill>
                <a:effectLst/>
                <a:latin typeface="Consolas" panose="020B0609020204030204" pitchFamily="49" charset="0"/>
              </a:rPr>
              <a:t>)], </a:t>
            </a:r>
            <a:r>
              <a:rPr lang="en-US" altLang="zh-TW" sz="1200" b="0" dirty="0">
                <a:solidFill>
                  <a:srgbClr val="A31515"/>
                </a:solidFill>
                <a:effectLst/>
                <a:latin typeface="Consolas" panose="020B0609020204030204" pitchFamily="49" charset="0"/>
              </a:rPr>
              <a:t>"</a:t>
            </a:r>
            <a:r>
              <a:rPr lang="en-US" altLang="zh-TW" sz="1200" b="0" dirty="0" err="1">
                <a:solidFill>
                  <a:srgbClr val="A31515"/>
                </a:solidFill>
                <a:effectLst/>
                <a:latin typeface="Consolas" panose="020B0609020204030204" pitchFamily="49" charset="0"/>
              </a:rPr>
              <a:t>iter</a:t>
            </a:r>
            <a:r>
              <a:rPr lang="en-US" altLang="zh-TW" sz="1200" b="0" dirty="0">
                <a:solidFill>
                  <a:srgbClr val="A31515"/>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for</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i</a:t>
            </a:r>
            <a:r>
              <a:rPr lang="en-US" altLang="zh-TW" sz="1200" b="0" dirty="0">
                <a:solidFill>
                  <a:srgbClr val="3B3B3B"/>
                </a:solidFill>
                <a:effectLst/>
                <a:latin typeface="Consolas" panose="020B0609020204030204" pitchFamily="49" charset="0"/>
              </a:rPr>
              <a:t> </a:t>
            </a:r>
            <a:r>
              <a:rPr lang="en-US" altLang="zh-TW" sz="1200" b="0" dirty="0">
                <a:solidFill>
                  <a:srgbClr val="AF00DB"/>
                </a:solidFill>
                <a:effectLst/>
                <a:latin typeface="Consolas" panose="020B0609020204030204" pitchFamily="49" charset="0"/>
              </a:rPr>
              <a:t>in</a:t>
            </a:r>
            <a:r>
              <a:rPr lang="en-US" altLang="zh-TW" sz="1200" b="0" dirty="0">
                <a:solidFill>
                  <a:srgbClr val="3B3B3B"/>
                </a:solidFill>
                <a:effectLst/>
                <a:latin typeface="Consolas" panose="020B0609020204030204" pitchFamily="49" charset="0"/>
              </a:rPr>
              <a:t> </a:t>
            </a:r>
            <a:r>
              <a:rPr lang="en-US" altLang="zh-TW" sz="1200" b="0" dirty="0" err="1">
                <a:solidFill>
                  <a:srgbClr val="267F99"/>
                </a:solidFill>
                <a:effectLst/>
                <a:latin typeface="Consolas" panose="020B0609020204030204" pitchFamily="49" charset="0"/>
              </a:rPr>
              <a:t>np</a:t>
            </a:r>
            <a:r>
              <a:rPr lang="en-US" altLang="zh-TW" sz="1200" b="0" dirty="0" err="1">
                <a:solidFill>
                  <a:srgbClr val="3B3B3B"/>
                </a:solidFill>
                <a:effectLst/>
                <a:latin typeface="Consolas" panose="020B0609020204030204" pitchFamily="49" charset="0"/>
              </a:rPr>
              <a:t>.</a:t>
            </a:r>
            <a:r>
              <a:rPr lang="en-US" altLang="zh-TW" sz="1200" b="0" dirty="0" err="1">
                <a:solidFill>
                  <a:srgbClr val="795E26"/>
                </a:solidFill>
                <a:effectLst/>
                <a:latin typeface="Consolas" panose="020B0609020204030204" pitchFamily="49" charset="0"/>
              </a:rPr>
              <a:t>arange</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100</a:t>
            </a:r>
            <a:r>
              <a:rPr lang="en-US" altLang="zh-TW" sz="1200" b="0" dirty="0">
                <a:solidFill>
                  <a:srgbClr val="3B3B3B"/>
                </a:solidFill>
                <a:effectLst/>
                <a:latin typeface="Consolas" panose="020B0609020204030204" pitchFamily="49" charset="0"/>
              </a:rPr>
              <a:t>,</a:t>
            </a:r>
            <a:r>
              <a:rPr lang="en-US" altLang="zh-TW" sz="1200" b="0" dirty="0">
                <a:solidFill>
                  <a:srgbClr val="098658"/>
                </a:solidFill>
                <a:effectLst/>
                <a:latin typeface="Consolas" panose="020B0609020204030204" pitchFamily="49" charset="0"/>
              </a:rPr>
              <a:t>1000</a:t>
            </a:r>
            <a:r>
              <a:rPr lang="en-US" altLang="zh-TW" sz="1200" b="0" dirty="0">
                <a:solidFill>
                  <a:srgbClr val="3B3B3B"/>
                </a:solidFill>
                <a:effectLst/>
                <a:latin typeface="Consolas" panose="020B0609020204030204" pitchFamily="49" charset="0"/>
              </a:rPr>
              <a:t>)]}</a:t>
            </a:r>
          </a:p>
          <a:p>
            <a:r>
              <a:rPr lang="en-US" altLang="zh-TW" sz="1200" b="0" dirty="0" err="1">
                <a:solidFill>
                  <a:srgbClr val="001080"/>
                </a:solidFill>
                <a:effectLst/>
                <a:latin typeface="Consolas" panose="020B0609020204030204" pitchFamily="49" charset="0"/>
              </a:rPr>
              <a:t>gs</a:t>
            </a:r>
            <a:r>
              <a:rPr lang="en-US" altLang="zh-TW" sz="1200" b="0" dirty="0">
                <a:solidFill>
                  <a:srgbClr val="3B3B3B"/>
                </a:solidFill>
                <a:effectLst/>
                <a:latin typeface="Consolas" panose="020B0609020204030204" pitchFamily="49" charset="0"/>
              </a:rPr>
              <a:t> </a:t>
            </a:r>
            <a:r>
              <a:rPr lang="en-US" altLang="zh-TW" sz="1200" b="0" dirty="0">
                <a:solidFill>
                  <a:srgbClr val="000000"/>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 </a:t>
            </a:r>
            <a:r>
              <a:rPr lang="en-US" altLang="zh-TW" sz="1200" b="0" dirty="0" err="1">
                <a:solidFill>
                  <a:srgbClr val="267F99"/>
                </a:solidFill>
                <a:effectLst/>
                <a:latin typeface="Consolas" panose="020B0609020204030204" pitchFamily="49" charset="0"/>
              </a:rPr>
              <a:t>GridSearch</a:t>
            </a:r>
            <a:r>
              <a:rPr lang="en-US" altLang="zh-TW" sz="1200" b="0" dirty="0">
                <a:solidFill>
                  <a:srgbClr val="3B3B3B"/>
                </a:solidFill>
                <a:effectLst/>
                <a:latin typeface="Consolas" panose="020B0609020204030204" pitchFamily="49" charset="0"/>
              </a:rPr>
              <a:t>(</a:t>
            </a:r>
            <a:r>
              <a:rPr lang="en-US" altLang="zh-TW" sz="1200" b="0" dirty="0" err="1">
                <a:solidFill>
                  <a:srgbClr val="267F99"/>
                </a:solidFill>
                <a:effectLst/>
                <a:latin typeface="Consolas" panose="020B0609020204030204" pitchFamily="49" charset="0"/>
              </a:rPr>
              <a:t>LogisticR</a:t>
            </a:r>
            <a:r>
              <a:rPr lang="en-US" altLang="zh-TW" sz="1200" b="0" dirty="0">
                <a:solidFill>
                  <a:srgbClr val="3B3B3B"/>
                </a:solidFill>
                <a:effectLst/>
                <a:latin typeface="Consolas" panose="020B0609020204030204" pitchFamily="49" charset="0"/>
              </a:rPr>
              <a:t>, </a:t>
            </a:r>
            <a:r>
              <a:rPr lang="en-US" altLang="zh-TW" sz="1200" b="0" dirty="0">
                <a:solidFill>
                  <a:srgbClr val="A31515"/>
                </a:solidFill>
                <a:effectLst/>
                <a:latin typeface="Consolas" panose="020B0609020204030204" pitchFamily="49" charset="0"/>
              </a:rPr>
              <a:t>"</a:t>
            </a:r>
            <a:r>
              <a:rPr lang="en-US" altLang="zh-TW" sz="1200" b="0" dirty="0" err="1">
                <a:solidFill>
                  <a:srgbClr val="A31515"/>
                </a:solidFill>
                <a:effectLst/>
                <a:latin typeface="Consolas" panose="020B0609020204030204" pitchFamily="49" charset="0"/>
              </a:rPr>
              <a:t>LogisticR</a:t>
            </a:r>
            <a:r>
              <a:rPr lang="en-US" altLang="zh-TW" sz="1200" b="0" dirty="0">
                <a:solidFill>
                  <a:srgbClr val="A31515"/>
                </a:solidFill>
                <a:effectLst/>
                <a:latin typeface="Consolas" panose="020B0609020204030204" pitchFamily="49" charset="0"/>
              </a:rPr>
              <a:t>"</a:t>
            </a:r>
            <a:r>
              <a:rPr lang="en-US" altLang="zh-TW" sz="1200" b="0" dirty="0">
                <a:solidFill>
                  <a:srgbClr val="3B3B3B"/>
                </a:solidFill>
                <a:effectLst/>
                <a:latin typeface="Consolas" panose="020B0609020204030204" pitchFamily="49" charset="0"/>
              </a:rPr>
              <a:t>, </a:t>
            </a:r>
            <a:r>
              <a:rPr lang="en-US" altLang="zh-TW" sz="1200" b="0" dirty="0">
                <a:solidFill>
                  <a:srgbClr val="001080"/>
                </a:solidFill>
                <a:effectLst/>
                <a:latin typeface="Consolas" panose="020B0609020204030204" pitchFamily="49" charset="0"/>
              </a:rPr>
              <a:t>parameter</a:t>
            </a:r>
            <a:r>
              <a:rPr lang="en-US" altLang="zh-TW" sz="1200" b="0" dirty="0">
                <a:solidFill>
                  <a:srgbClr val="3B3B3B"/>
                </a:solidFill>
                <a:effectLst/>
                <a:latin typeface="Consolas" panose="020B0609020204030204" pitchFamily="49" charset="0"/>
              </a:rPr>
              <a:t>)</a:t>
            </a:r>
          </a:p>
          <a:p>
            <a:r>
              <a:rPr lang="en-US" altLang="zh-TW" sz="1200" b="0" dirty="0" err="1">
                <a:solidFill>
                  <a:srgbClr val="001080"/>
                </a:solidFill>
                <a:effectLst/>
                <a:latin typeface="Consolas" panose="020B0609020204030204" pitchFamily="49" charset="0"/>
              </a:rPr>
              <a:t>gs</a:t>
            </a:r>
            <a:r>
              <a:rPr lang="en-US" altLang="zh-TW" sz="1200" b="0" dirty="0" err="1">
                <a:solidFill>
                  <a:srgbClr val="3B3B3B"/>
                </a:solidFill>
                <a:effectLst/>
                <a:latin typeface="Consolas" panose="020B0609020204030204" pitchFamily="49" charset="0"/>
              </a:rPr>
              <a:t>.</a:t>
            </a:r>
            <a:r>
              <a:rPr lang="en-US" altLang="zh-TW" sz="1200" b="0" dirty="0" err="1">
                <a:solidFill>
                  <a:srgbClr val="795E26"/>
                </a:solidFill>
                <a:effectLst/>
                <a:latin typeface="Consolas" panose="020B0609020204030204" pitchFamily="49" charset="0"/>
              </a:rPr>
              <a:t>fit</a:t>
            </a:r>
            <a:r>
              <a:rPr lang="en-US" altLang="zh-TW" sz="1200" b="0" dirty="0">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X_train</a:t>
            </a:r>
            <a:r>
              <a:rPr lang="en-US" altLang="zh-TW" sz="1200" b="0" dirty="0" err="1">
                <a:solidFill>
                  <a:srgbClr val="3B3B3B"/>
                </a:solidFill>
                <a:effectLst/>
                <a:latin typeface="Consolas" panose="020B0609020204030204" pitchFamily="49" charset="0"/>
              </a:rPr>
              <a:t>,</a:t>
            </a:r>
            <a:r>
              <a:rPr lang="en-US" altLang="zh-TW" sz="1200" b="0" dirty="0" err="1">
                <a:solidFill>
                  <a:srgbClr val="001080"/>
                </a:solidFill>
                <a:effectLst/>
                <a:latin typeface="Consolas" panose="020B0609020204030204" pitchFamily="49" charset="0"/>
              </a:rPr>
              <a:t>y_train</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X_test</a:t>
            </a:r>
            <a:r>
              <a:rPr lang="en-US" altLang="zh-TW" sz="1200" b="0" dirty="0">
                <a:solidFill>
                  <a:srgbClr val="3B3B3B"/>
                </a:solidFill>
                <a:effectLst/>
                <a:latin typeface="Consolas" panose="020B0609020204030204" pitchFamily="49" charset="0"/>
              </a:rPr>
              <a:t>, </a:t>
            </a:r>
            <a:r>
              <a:rPr lang="en-US" altLang="zh-TW" sz="1200" b="0" dirty="0" err="1">
                <a:solidFill>
                  <a:srgbClr val="001080"/>
                </a:solidFill>
                <a:effectLst/>
                <a:latin typeface="Consolas" panose="020B0609020204030204" pitchFamily="49" charset="0"/>
              </a:rPr>
              <a:t>y_test</a:t>
            </a:r>
            <a:r>
              <a:rPr lang="en-US" altLang="zh-TW" sz="1200" b="0" dirty="0">
                <a:solidFill>
                  <a:srgbClr val="3B3B3B"/>
                </a:solidFill>
                <a:effectLst/>
                <a:latin typeface="Consolas" panose="020B0609020204030204" pitchFamily="49" charset="0"/>
              </a:rPr>
              <a:t>)</a:t>
            </a:r>
          </a:p>
        </p:txBody>
      </p:sp>
      <p:cxnSp>
        <p:nvCxnSpPr>
          <p:cNvPr id="9" name="直線單箭頭接點 8">
            <a:extLst>
              <a:ext uri="{FF2B5EF4-FFF2-40B4-BE49-F238E27FC236}">
                <a16:creationId xmlns:a16="http://schemas.microsoft.com/office/drawing/2014/main" id="{44F4F366-651B-D5E1-EBE7-BABEAD70ED59}"/>
              </a:ext>
            </a:extLst>
          </p:cNvPr>
          <p:cNvCxnSpPr>
            <a:stCxn id="7" idx="0"/>
          </p:cNvCxnSpPr>
          <p:nvPr/>
        </p:nvCxnSpPr>
        <p:spPr>
          <a:xfrm flipH="1" flipV="1">
            <a:off x="7021286" y="4093029"/>
            <a:ext cx="21771" cy="157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單箭頭接點 10">
            <a:extLst>
              <a:ext uri="{FF2B5EF4-FFF2-40B4-BE49-F238E27FC236}">
                <a16:creationId xmlns:a16="http://schemas.microsoft.com/office/drawing/2014/main" id="{CA39263C-5C55-DB3F-D546-814E917BDEDB}"/>
              </a:ext>
            </a:extLst>
          </p:cNvPr>
          <p:cNvCxnSpPr>
            <a:stCxn id="7" idx="0"/>
          </p:cNvCxnSpPr>
          <p:nvPr/>
        </p:nvCxnSpPr>
        <p:spPr>
          <a:xfrm flipH="1" flipV="1">
            <a:off x="5072743" y="4093029"/>
            <a:ext cx="1970314" cy="157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932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B5261F-E8A1-F819-5427-5AD3A6A08712}"/>
              </a:ext>
            </a:extLst>
          </p:cNvPr>
          <p:cNvSpPr>
            <a:spLocks noGrp="1"/>
          </p:cNvSpPr>
          <p:nvPr>
            <p:ph type="title"/>
          </p:nvPr>
        </p:nvSpPr>
        <p:spPr>
          <a:xfrm>
            <a:off x="838200" y="310697"/>
            <a:ext cx="10515600" cy="1325563"/>
          </a:xfrm>
        </p:spPr>
        <p:txBody>
          <a:bodyPr>
            <a:normAutofit/>
          </a:bodyPr>
          <a:lstStyle/>
          <a:p>
            <a:pPr algn="ctr"/>
            <a:r>
              <a:rPr lang="zh-TW" altLang="en-US" sz="3200" dirty="0">
                <a:latin typeface="微軟正黑體" panose="020B0604030504040204" pitchFamily="34" charset="-120"/>
                <a:ea typeface="微軟正黑體" panose="020B0604030504040204" pitchFamily="34" charset="-120"/>
              </a:rPr>
              <a:t>分析結果</a:t>
            </a:r>
          </a:p>
        </p:txBody>
      </p:sp>
      <p:pic>
        <p:nvPicPr>
          <p:cNvPr id="9" name="內容版面配置區 8">
            <a:extLst>
              <a:ext uri="{FF2B5EF4-FFF2-40B4-BE49-F238E27FC236}">
                <a16:creationId xmlns:a16="http://schemas.microsoft.com/office/drawing/2014/main" id="{C9558045-42E0-0FC3-BD4E-E8C061DD75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062"/>
          <a:stretch/>
        </p:blipFill>
        <p:spPr>
          <a:xfrm>
            <a:off x="1852915" y="1197428"/>
            <a:ext cx="8486170" cy="5660571"/>
          </a:xfrm>
        </p:spPr>
      </p:pic>
    </p:spTree>
    <p:extLst>
      <p:ext uri="{BB962C8B-B14F-4D97-AF65-F5344CB8AC3E}">
        <p14:creationId xmlns:p14="http://schemas.microsoft.com/office/powerpoint/2010/main" val="88192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3DE8B5EF-41E4-32E8-D139-94ECAA667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161514"/>
            <a:ext cx="5486397" cy="1828799"/>
          </a:xfrm>
          <a:prstGeom prst="rect">
            <a:avLst/>
          </a:prstGeom>
        </p:spPr>
      </p:pic>
      <p:pic>
        <p:nvPicPr>
          <p:cNvPr id="9" name="圖片 8">
            <a:extLst>
              <a:ext uri="{FF2B5EF4-FFF2-40B4-BE49-F238E27FC236}">
                <a16:creationId xmlns:a16="http://schemas.microsoft.com/office/drawing/2014/main" id="{C28FC089-BBCD-507D-C406-D0A8954AF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3" y="2052864"/>
            <a:ext cx="5486394" cy="1828798"/>
          </a:xfrm>
          <a:prstGeom prst="rect">
            <a:avLst/>
          </a:prstGeom>
        </p:spPr>
      </p:pic>
      <p:pic>
        <p:nvPicPr>
          <p:cNvPr id="13" name="內容版面配置區 12">
            <a:extLst>
              <a:ext uri="{FF2B5EF4-FFF2-40B4-BE49-F238E27FC236}">
                <a16:creationId xmlns:a16="http://schemas.microsoft.com/office/drawing/2014/main" id="{8317BE53-714F-CD79-3B5E-7E88CEFEB1F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7655" y="2052864"/>
            <a:ext cx="5486394" cy="4217300"/>
          </a:xfrm>
        </p:spPr>
      </p:pic>
      <p:sp>
        <p:nvSpPr>
          <p:cNvPr id="14" name="文字方塊 13">
            <a:extLst>
              <a:ext uri="{FF2B5EF4-FFF2-40B4-BE49-F238E27FC236}">
                <a16:creationId xmlns:a16="http://schemas.microsoft.com/office/drawing/2014/main" id="{BFEDDFC9-9160-9429-8897-BACD65CED711}"/>
              </a:ext>
            </a:extLst>
          </p:cNvPr>
          <p:cNvSpPr txBox="1"/>
          <p:nvPr/>
        </p:nvSpPr>
        <p:spPr>
          <a:xfrm>
            <a:off x="1007459" y="1132114"/>
            <a:ext cx="10177081" cy="461665"/>
          </a:xfrm>
          <a:prstGeom prst="rect">
            <a:avLst/>
          </a:prstGeom>
          <a:noFill/>
        </p:spPr>
        <p:txBody>
          <a:bodyPr wrap="none" rtlCol="0">
            <a:spAutoFit/>
          </a:bodyPr>
          <a:lstStyle/>
          <a:p>
            <a:r>
              <a:rPr lang="zh-TW" altLang="en-US" sz="2400" dirty="0">
                <a:latin typeface="微軟正黑體" panose="020B0604030504040204" pitchFamily="34" charset="-120"/>
                <a:ea typeface="微軟正黑體" panose="020B0604030504040204" pitchFamily="34" charset="-120"/>
              </a:rPr>
              <a:t>有正相關的兩組特徵：收支比</a:t>
            </a:r>
            <a:r>
              <a:rPr lang="en-US" altLang="zh-TW" sz="2400" dirty="0">
                <a:latin typeface="微軟正黑體" panose="020B0604030504040204" pitchFamily="34" charset="-120"/>
                <a:ea typeface="微軟正黑體" panose="020B0604030504040204" pitchFamily="34" charset="-120"/>
              </a:rPr>
              <a:t>[share]</a:t>
            </a:r>
            <a:r>
              <a:rPr lang="zh-TW" altLang="en-US" sz="2400" dirty="0">
                <a:latin typeface="微軟正黑體" panose="020B0604030504040204" pitchFamily="34" charset="-120"/>
                <a:ea typeface="微軟正黑體" panose="020B0604030504040204" pitchFamily="34" charset="-120"/>
              </a:rPr>
              <a:t>、每月信用卡支出平均</a:t>
            </a:r>
            <a:r>
              <a:rPr lang="en-US" altLang="zh-TW" sz="2400" dirty="0">
                <a:latin typeface="微軟正黑體" panose="020B0604030504040204" pitchFamily="34" charset="-120"/>
                <a:ea typeface="微軟正黑體" panose="020B0604030504040204" pitchFamily="34" charset="-120"/>
              </a:rPr>
              <a:t>[expenditure]</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3712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43C426-E960-67A7-DB2D-3DCB9C89FCD9}"/>
              </a:ext>
            </a:extLst>
          </p:cNvPr>
          <p:cNvSpPr>
            <a:spLocks noGrp="1"/>
          </p:cNvSpPr>
          <p:nvPr>
            <p:ph type="title"/>
          </p:nvPr>
        </p:nvSpPr>
        <p:spPr>
          <a:xfrm>
            <a:off x="838199" y="299810"/>
            <a:ext cx="10515600" cy="1325563"/>
          </a:xfrm>
        </p:spPr>
        <p:txBody>
          <a:bodyPr>
            <a:normAutofit/>
          </a:bodyPr>
          <a:lstStyle/>
          <a:p>
            <a:pPr algn="ctr"/>
            <a:r>
              <a:rPr lang="zh-TW" altLang="en-US" sz="3200" dirty="0">
                <a:latin typeface="微軟正黑體" panose="020B0604030504040204" pitchFamily="34" charset="-120"/>
                <a:ea typeface="微軟正黑體" panose="020B0604030504040204" pitchFamily="34" charset="-120"/>
              </a:rPr>
              <a:t>刪除怪怪的特徵：每月信用卡支出平均</a:t>
            </a:r>
            <a:r>
              <a:rPr lang="en-US" altLang="zh-TW" sz="3200" dirty="0">
                <a:latin typeface="微軟正黑體" panose="020B0604030504040204" pitchFamily="34" charset="-120"/>
                <a:ea typeface="微軟正黑體" panose="020B0604030504040204" pitchFamily="34" charset="-120"/>
              </a:rPr>
              <a:t>[expenditure]</a:t>
            </a:r>
            <a:endParaRPr lang="zh-TW" altLang="en-US" sz="3200" dirty="0">
              <a:latin typeface="微軟正黑體" panose="020B0604030504040204" pitchFamily="34" charset="-120"/>
              <a:ea typeface="微軟正黑體" panose="020B0604030504040204" pitchFamily="34" charset="-120"/>
            </a:endParaRPr>
          </a:p>
        </p:txBody>
      </p:sp>
      <p:pic>
        <p:nvPicPr>
          <p:cNvPr id="5" name="內容版面配置區 4">
            <a:extLst>
              <a:ext uri="{FF2B5EF4-FFF2-40B4-BE49-F238E27FC236}">
                <a16:creationId xmlns:a16="http://schemas.microsoft.com/office/drawing/2014/main" id="{C9159DCF-2ACB-1DB6-BF9C-B886A53261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444"/>
          <a:stretch/>
        </p:blipFill>
        <p:spPr>
          <a:xfrm>
            <a:off x="2002971" y="1359703"/>
            <a:ext cx="8186057" cy="5498297"/>
          </a:xfrm>
        </p:spPr>
      </p:pic>
    </p:spTree>
    <p:extLst>
      <p:ext uri="{BB962C8B-B14F-4D97-AF65-F5344CB8AC3E}">
        <p14:creationId xmlns:p14="http://schemas.microsoft.com/office/powerpoint/2010/main" val="333310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分析優化</a:t>
            </a:r>
            <a:r>
              <a:rPr lang="zh-TW" altLang="en-US" sz="3200"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數值型資料</a:t>
            </a:r>
            <a:r>
              <a:rPr lang="zh-TW" altLang="en-US" sz="3200" b="0" i="0" dirty="0">
                <a:solidFill>
                  <a:schemeClr val="bg2">
                    <a:lumMod val="25000"/>
                  </a:schemeClr>
                </a:solidFill>
                <a:effectLst/>
                <a:latin typeface="微軟正黑體" panose="020B0604030504040204" pitchFamily="34" charset="-120"/>
                <a:ea typeface="微軟正黑體" panose="020B0604030504040204" pitchFamily="34" charset="-120"/>
              </a:rPr>
              <a:t>分箱</a:t>
            </a:r>
            <a:endParaRPr lang="zh-TW" altLang="en-US" sz="32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a:xfrm>
            <a:off x="838200" y="1690688"/>
            <a:ext cx="10515600" cy="4927826"/>
          </a:xfrm>
        </p:spPr>
        <p:txBody>
          <a:bodyPr>
            <a:normAutofit/>
          </a:bodyPr>
          <a:lstStyle/>
          <a:p>
            <a:pPr marL="0" indent="0">
              <a:buNone/>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聯徵紀錄</a:t>
            </a:r>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[report]</a:t>
            </a: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sz="1600" dirty="0" err="1">
                <a:solidFill>
                  <a:schemeClr val="bg2">
                    <a:lumMod val="25000"/>
                  </a:schemeClr>
                </a:solidFill>
                <a:latin typeface="微軟正黑體" panose="020B0604030504040204" pitchFamily="34" charset="-120"/>
                <a:ea typeface="微軟正黑體" panose="020B0604030504040204" pitchFamily="34" charset="-120"/>
              </a:rPr>
              <a:t>reports_equal</a:t>
            </a: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 and greater then 4</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a:t>
            </a:r>
            <a:r>
              <a:rPr lang="en-US" altLang="zh-TW" sz="1600" dirty="0" err="1">
                <a:solidFill>
                  <a:schemeClr val="bg2">
                    <a:lumMod val="25000"/>
                  </a:schemeClr>
                </a:solidFill>
                <a:latin typeface="微軟正黑體" panose="020B0604030504040204" pitchFamily="34" charset="-120"/>
                <a:ea typeface="微軟正黑體" panose="020B0604030504040204" pitchFamily="34" charset="-120"/>
              </a:rPr>
              <a:t>reports_less</a:t>
            </a: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 than 4</a:t>
            </a:r>
          </a:p>
          <a:p>
            <a:pPr marL="457200" lvl="1" indent="0">
              <a:buNone/>
            </a:pPr>
            <a:endParaRPr lang="en-US" altLang="zh-TW" sz="1600" dirty="0">
              <a:solidFill>
                <a:schemeClr val="bg2">
                  <a:lumMod val="25000"/>
                </a:schemeClr>
              </a:solidFill>
              <a:latin typeface="微軟正黑體" panose="020B0604030504040204" pitchFamily="34" charset="-120"/>
              <a:ea typeface="微軟正黑體" panose="020B0604030504040204" pitchFamily="34" charset="-120"/>
            </a:endParaRPr>
          </a:p>
          <a:p>
            <a:pPr marL="0" indent="0">
              <a:buNone/>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年齡</a:t>
            </a:r>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[age]</a:t>
            </a: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age_18~30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a:t>
            </a: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age_30~50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a:t>
            </a: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age_50~</a:t>
            </a:r>
          </a:p>
          <a:p>
            <a:pPr marL="457200" lvl="1" indent="0">
              <a:buNone/>
            </a:pPr>
            <a:endParaRPr lang="en-US" altLang="zh-TW" sz="1600" dirty="0">
              <a:solidFill>
                <a:schemeClr val="bg2">
                  <a:lumMod val="25000"/>
                </a:schemeClr>
              </a:solidFill>
              <a:latin typeface="微軟正黑體" panose="020B0604030504040204" pitchFamily="34" charset="-120"/>
              <a:ea typeface="微軟正黑體" panose="020B0604030504040204" pitchFamily="34" charset="-120"/>
            </a:endParaRPr>
          </a:p>
          <a:p>
            <a:pPr marL="0" indent="0">
              <a:buNone/>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撫養人數</a:t>
            </a:r>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[dependents</a:t>
            </a: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dependents_0~1</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a:t>
            </a: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dependents_1~</a:t>
            </a:r>
          </a:p>
          <a:p>
            <a:pPr marL="457200" lvl="1" indent="0">
              <a:buNone/>
            </a:pPr>
            <a:endParaRPr lang="en-US" altLang="zh-TW" sz="1600" dirty="0">
              <a:solidFill>
                <a:schemeClr val="bg2">
                  <a:lumMod val="25000"/>
                </a:schemeClr>
              </a:solidFill>
              <a:latin typeface="微軟正黑體" panose="020B0604030504040204" pitchFamily="34" charset="-120"/>
              <a:ea typeface="微軟正黑體" panose="020B0604030504040204" pitchFamily="34" charset="-120"/>
            </a:endParaRPr>
          </a:p>
          <a:p>
            <a:pPr marL="0" indent="0">
              <a:buNone/>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持有主卡</a:t>
            </a:r>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a:t>
            </a:r>
            <a:r>
              <a:rPr lang="en-US" altLang="zh-TW" sz="2000" dirty="0" err="1">
                <a:solidFill>
                  <a:schemeClr val="bg2">
                    <a:lumMod val="25000"/>
                  </a:schemeClr>
                </a:solidFill>
                <a:latin typeface="微軟正黑體" panose="020B0604030504040204" pitchFamily="34" charset="-120"/>
                <a:ea typeface="微軟正黑體" panose="020B0604030504040204" pitchFamily="34" charset="-120"/>
              </a:rPr>
              <a:t>majorcards</a:t>
            </a:r>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majorcards_0,majorcards_&gt;=1,majorcards_0,majorcards_&gt;=1</a:t>
            </a:r>
          </a:p>
          <a:p>
            <a:pPr marL="457200" lvl="1" indent="0">
              <a:buNone/>
            </a:pP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0" indent="0">
              <a:buNone/>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居住時間</a:t>
            </a:r>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[months]</a:t>
            </a: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months_60~</a:t>
            </a:r>
            <a:r>
              <a:rPr lang="zh-TW" altLang="en-US" sz="1600" dirty="0">
                <a:solidFill>
                  <a:schemeClr val="bg2">
                    <a:lumMod val="25000"/>
                  </a:schemeClr>
                </a:solidFill>
                <a:latin typeface="微軟正黑體" panose="020B0604030504040204" pitchFamily="34" charset="-120"/>
                <a:ea typeface="微軟正黑體" panose="020B0604030504040204" pitchFamily="34" charset="-120"/>
              </a:rPr>
              <a:t>、</a:t>
            </a:r>
            <a:r>
              <a:rPr lang="en-US" altLang="zh-TW" sz="1600" dirty="0">
                <a:solidFill>
                  <a:schemeClr val="bg2">
                    <a:lumMod val="25000"/>
                  </a:schemeClr>
                </a:solidFill>
                <a:latin typeface="微軟正黑體" panose="020B0604030504040204" pitchFamily="34" charset="-120"/>
                <a:ea typeface="微軟正黑體" panose="020B0604030504040204" pitchFamily="34" charset="-120"/>
              </a:rPr>
              <a:t>months_~50</a:t>
            </a:r>
          </a:p>
        </p:txBody>
      </p:sp>
    </p:spTree>
    <p:extLst>
      <p:ext uri="{BB962C8B-B14F-4D97-AF65-F5344CB8AC3E}">
        <p14:creationId xmlns:p14="http://schemas.microsoft.com/office/powerpoint/2010/main" val="313963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D7BB99-B66C-99FB-B338-D9A6FAACC53F}"/>
              </a:ext>
            </a:extLst>
          </p:cNvPr>
          <p:cNvSpPr>
            <a:spLocks noGrp="1"/>
          </p:cNvSpPr>
          <p:nvPr>
            <p:ph type="title"/>
          </p:nvPr>
        </p:nvSpPr>
        <p:spPr>
          <a:xfrm>
            <a:off x="838200" y="544285"/>
            <a:ext cx="10515600" cy="754517"/>
          </a:xfrm>
        </p:spPr>
        <p:txBody>
          <a:bodyPr>
            <a:normAutofit/>
          </a:bodyPr>
          <a:lstStyle/>
          <a:p>
            <a:pPr algn="ctr"/>
            <a:r>
              <a:rPr lang="zh-TW" altLang="en-US" sz="3200" dirty="0">
                <a:latin typeface="微軟正黑體" panose="020B0604030504040204" pitchFamily="34" charset="-120"/>
                <a:ea typeface="微軟正黑體" panose="020B0604030504040204" pitchFamily="34" charset="-120"/>
              </a:rPr>
              <a:t>分箱特定數值特徵後</a:t>
            </a:r>
          </a:p>
        </p:txBody>
      </p:sp>
      <p:pic>
        <p:nvPicPr>
          <p:cNvPr id="9" name="內容版面配置區 8">
            <a:extLst>
              <a:ext uri="{FF2B5EF4-FFF2-40B4-BE49-F238E27FC236}">
                <a16:creationId xmlns:a16="http://schemas.microsoft.com/office/drawing/2014/main" id="{E64C6714-F65E-EF38-D0C4-C1BA91BF5A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931"/>
          <a:stretch/>
        </p:blipFill>
        <p:spPr>
          <a:xfrm>
            <a:off x="2356908" y="1298802"/>
            <a:ext cx="7649474" cy="5167312"/>
          </a:xfrm>
        </p:spPr>
      </p:pic>
    </p:spTree>
    <p:extLst>
      <p:ext uri="{BB962C8B-B14F-4D97-AF65-F5344CB8AC3E}">
        <p14:creationId xmlns:p14="http://schemas.microsoft.com/office/powerpoint/2010/main" val="364970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98BF6D-9309-CA92-9A4E-E845D101FE2E}"/>
              </a:ext>
            </a:extLst>
          </p:cNvPr>
          <p:cNvSpPr>
            <a:spLocks noGrp="1"/>
          </p:cNvSpPr>
          <p:nvPr>
            <p:ph type="title"/>
          </p:nvPr>
        </p:nvSpPr>
        <p:spPr/>
        <p:txBody>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問題定義：</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141530C-D24E-A73E-63DB-B88341571006}"/>
              </a:ext>
            </a:extLst>
          </p:cNvPr>
          <p:cNvSpPr>
            <a:spLocks noGrp="1"/>
          </p:cNvSpPr>
          <p:nvPr>
            <p:ph idx="1"/>
          </p:nvPr>
        </p:nvSpPr>
        <p:spPr/>
        <p:txBody>
          <a:bodyPr/>
          <a:lstStyle/>
          <a:p>
            <a:pPr marL="0"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人力判斷客戶的特徵是否符合發卡資格是非常耗時耗力的</a:t>
            </a: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大概</a:t>
            </a: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，用機器學習的方式預測是否將信用卡發放給給定特徵的人，既快速搞不好又準確。</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682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1CBBA3-C644-33A1-40BB-45866D499499}"/>
              </a:ext>
            </a:extLst>
          </p:cNvPr>
          <p:cNvSpPr>
            <a:spLocks noGrp="1"/>
          </p:cNvSpPr>
          <p:nvPr>
            <p:ph type="title"/>
          </p:nvPr>
        </p:nvSpPr>
        <p:spPr/>
        <p:txBody>
          <a:bodyPr/>
          <a:lstStyle/>
          <a:p>
            <a:r>
              <a:rPr lang="zh-TW" altLang="en-US" dirty="0">
                <a:solidFill>
                  <a:schemeClr val="bg2">
                    <a:lumMod val="25000"/>
                  </a:schemeClr>
                </a:solidFill>
                <a:latin typeface="微軟正黑體" panose="020B0604030504040204" pitchFamily="34" charset="-120"/>
                <a:ea typeface="微軟正黑體" panose="020B0604030504040204" pitchFamily="34" charset="-120"/>
              </a:rPr>
              <a:t>全部代碼</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443272C8-2C42-1B80-9C3B-D8EDF5D89F87}"/>
              </a:ext>
            </a:extLst>
          </p:cNvPr>
          <p:cNvSpPr>
            <a:spLocks noGrp="1"/>
          </p:cNvSpPr>
          <p:nvPr>
            <p:ph idx="1"/>
          </p:nvPr>
        </p:nvSpPr>
        <p:spPr/>
        <p:txBody>
          <a:bodyPr/>
          <a:lstStyle/>
          <a:p>
            <a:r>
              <a:rPr lang="en-US" altLang="zh-TW" dirty="0">
                <a:solidFill>
                  <a:schemeClr val="bg2">
                    <a:lumMod val="25000"/>
                  </a:schemeClr>
                </a:solidFill>
                <a:latin typeface="微軟正黑體" panose="020B0604030504040204" pitchFamily="34" charset="-120"/>
                <a:ea typeface="微軟正黑體" panose="020B0604030504040204" pitchFamily="34" charset="-120"/>
                <a:hlinkClick r:id="rId2"/>
              </a:rPr>
              <a:t>https://github.com/RCK10274/Issue_Credit_Card</a:t>
            </a: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r>
              <a:rPr lang="en-US" altLang="zh-TW" sz="2800" b="0" dirty="0" err="1">
                <a:solidFill>
                  <a:srgbClr val="267F99"/>
                </a:solidFill>
                <a:effectLst/>
                <a:latin typeface="Consolas" panose="020B0609020204030204" pitchFamily="49" charset="0"/>
              </a:rPr>
              <a:t>LogisticR</a:t>
            </a:r>
            <a:r>
              <a:rPr lang="en-US" altLang="zh-TW" sz="2800" b="0" dirty="0">
                <a:solidFill>
                  <a:schemeClr val="bg2">
                    <a:lumMod val="25000"/>
                  </a:schemeClr>
                </a:solidFill>
                <a:effectLst/>
                <a:latin typeface="微軟正黑體" panose="020B0604030504040204" pitchFamily="34" charset="-120"/>
                <a:ea typeface="微軟正黑體" panose="020B0604030504040204" pitchFamily="34" charset="-120"/>
              </a:rPr>
              <a:t>:</a:t>
            </a:r>
            <a:r>
              <a:rPr lang="en-US" altLang="zh-TW" dirty="0">
                <a:hlinkClick r:id="rId3"/>
              </a:rPr>
              <a:t> </a:t>
            </a:r>
            <a:r>
              <a:rPr lang="en-US" altLang="zh-TW" dirty="0"/>
              <a:t>https://github.com/RCK10274/Issue_Credit_Card/blob/OAO/Model/Try_LogisticRegression.py</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2445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70BF3D-E437-8E45-D4B4-48CD186673F6}"/>
              </a:ext>
            </a:extLst>
          </p:cNvPr>
          <p:cNvSpPr>
            <a:spLocks noGrp="1"/>
          </p:cNvSpPr>
          <p:nvPr>
            <p:ph type="title"/>
          </p:nvPr>
        </p:nvSpPr>
        <p:spPr/>
        <p:txBody>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結語</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952E226A-9FBE-30B7-1F11-9510C2B6E937}"/>
              </a:ext>
            </a:extLst>
          </p:cNvPr>
          <p:cNvSpPr>
            <a:spLocks noGrp="1"/>
          </p:cNvSpPr>
          <p:nvPr>
            <p:ph idx="1"/>
          </p:nvPr>
        </p:nvSpPr>
        <p:spPr/>
        <p:txBody>
          <a:bodyPr>
            <a:normAutofit/>
          </a:bodyPr>
          <a:lstStyle/>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在本次的「機器學習</a:t>
            </a:r>
            <a:r>
              <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rPr>
              <a:t>-</a:t>
            </a: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信用卡發放分析」項目中，我們運用了數據處理技術和機器學習算法來預測和分析哪些因素影響信用卡的發放。</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通過對模型的訓練和驗證，我們不僅增強了對信用卡發放機制的理解，同時也展示了數據引響結果的過程。 </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作為結束時的反思，我們需要更多的知識應對數據分析，也需要加強對數學模型的理解，且隨著市場環境和客戶行為的變化，模型也需要不斷地進行更新和調整。此外，模型的應用應當伴隨著持續的監督與評估，以確保其預測的有效性和公平性。 最後，我們對我們機器學習的指導老師感謝，感謝各方提供的知識與技術，期待在未來產生更多的創新和價值。 </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編輯自　陳弘斌與黃勝鴻團隊 </a:t>
            </a:r>
            <a:endPar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lnSpc>
                <a:spcPct val="100000"/>
              </a:lnSpc>
              <a:buNone/>
            </a:pPr>
            <a:r>
              <a:rPr lang="zh-TW" altLang="en-US" sz="2000" b="0" i="0" dirty="0">
                <a:solidFill>
                  <a:schemeClr val="bg2">
                    <a:lumMod val="25000"/>
                  </a:schemeClr>
                </a:solidFill>
                <a:effectLst/>
                <a:latin typeface="微軟正黑體" panose="020B0604030504040204" pitchFamily="34" charset="-120"/>
                <a:ea typeface="微軟正黑體" panose="020B0604030504040204" pitchFamily="34" charset="-120"/>
              </a:rPr>
              <a:t>日期：</a:t>
            </a:r>
            <a:r>
              <a:rPr lang="en-US" altLang="zh-TW" sz="2000" b="0" i="0" dirty="0">
                <a:solidFill>
                  <a:schemeClr val="bg2">
                    <a:lumMod val="25000"/>
                  </a:schemeClr>
                </a:solidFill>
                <a:effectLst/>
                <a:latin typeface="微軟正黑體" panose="020B0604030504040204" pitchFamily="34" charset="-120"/>
                <a:ea typeface="微軟正黑體" panose="020B0604030504040204" pitchFamily="34" charset="-120"/>
              </a:rPr>
              <a:t>2024/03/19</a:t>
            </a:r>
            <a:endParaRPr lang="zh-TW" altLang="en-US" sz="2000"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0468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E12AA-8933-7417-FA9D-A8D7CE46DBD4}"/>
              </a:ext>
            </a:extLst>
          </p:cNvPr>
          <p:cNvSpPr>
            <a:spLocks noGrp="1"/>
          </p:cNvSpPr>
          <p:nvPr>
            <p:ph type="title"/>
          </p:nvPr>
        </p:nvSpPr>
        <p:spPr/>
        <p:txBody>
          <a:bodyPr/>
          <a:lstStyle/>
          <a:p>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5W1H</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FD36EA07-E279-B998-AE44-90A06D411A64}"/>
              </a:ext>
            </a:extLst>
          </p:cNvPr>
          <p:cNvSpPr>
            <a:spLocks noGrp="1"/>
          </p:cNvSpPr>
          <p:nvPr>
            <p:ph idx="1"/>
          </p:nvPr>
        </p:nvSpPr>
        <p:spPr>
          <a:xfrm>
            <a:off x="838200" y="1513114"/>
            <a:ext cx="10515600" cy="4702625"/>
          </a:xfrm>
        </p:spPr>
        <p:txBody>
          <a:bodyPr>
            <a:normAutofit/>
          </a:bodyPr>
          <a:lstStyle/>
          <a:p>
            <a:pPr marL="457200" lvl="1" indent="0">
              <a:buNone/>
            </a:pP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Who</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en-US" altLang="zh-TW" dirty="0">
                <a:solidFill>
                  <a:schemeClr val="bg2">
                    <a:lumMod val="25000"/>
                  </a:schemeClr>
                </a:solidFill>
                <a:latin typeface="微軟正黑體" panose="020B0604030504040204" pitchFamily="34" charset="-120"/>
                <a:ea typeface="微軟正黑體" panose="020B0604030504040204" pitchFamily="34" charset="-120"/>
              </a:rPr>
              <a:t>	</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信用卡公司分析工程師、想要申請信用卡的客戶、．．．等。</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What</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問題：分析和預測哪些客戶更有可能獲得信用卡發放。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數據：包括客戶的收入、支出、信用記錄、就業情況、居住狀況等信息。 模型目標：建立一個能夠根據客戶資料預測信用卡批核結果的機器學習模型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pPr marL="457200" lvl="1" indent="0">
              <a:buNone/>
            </a:pPr>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When</a:t>
            </a: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模型更新：不能拿過於久遠的數據預測預測當今人類是否符合標準。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914400" lvl="2" indent="0">
              <a:buNone/>
            </a:pP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判斷發卡時機：當客戶提交信用卡申請時，模型能預測其批核結果。</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818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128A4BE-811A-306B-7F83-B80F0C9369A3}"/>
              </a:ext>
            </a:extLst>
          </p:cNvPr>
          <p:cNvSpPr>
            <a:spLocks noGrp="1"/>
          </p:cNvSpPr>
          <p:nvPr>
            <p:ph idx="1"/>
          </p:nvPr>
        </p:nvSpPr>
        <p:spPr>
          <a:xfrm>
            <a:off x="838200" y="1188014"/>
            <a:ext cx="10515600" cy="4603183"/>
          </a:xfrm>
        </p:spPr>
        <p:txBody>
          <a:bodyPr>
            <a:normAutofit/>
          </a:bodyPr>
          <a:lstStyle/>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Where</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	</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電腦、雲端平台．．．等。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Why</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風險管理：預測信用風險。 客戶體驗：用機器能快速準確的批核過程提升客戶滿意度。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0" indent="0">
              <a:buNone/>
            </a:pPr>
            <a:r>
              <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rPr>
              <a:t>How</a:t>
            </a:r>
            <a:r>
              <a:rPr lang="zh-TW" altLang="en-US" sz="2400" b="0" i="0" dirty="0">
                <a:solidFill>
                  <a:schemeClr val="bg2">
                    <a:lumMod val="25000"/>
                  </a:schemeClr>
                </a:solidFill>
                <a:effectLst/>
                <a:latin typeface="微軟正黑體" panose="020B0604030504040204" pitchFamily="34" charset="-120"/>
                <a:ea typeface="微軟正黑體" panose="020B0604030504040204" pitchFamily="34" charset="-120"/>
              </a:rPr>
              <a:t>： </a:t>
            </a:r>
            <a:endParaRPr lang="en-US" altLang="zh-TW" sz="2400"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數據預處理：特徵工程、檢查缺失值、分析數據合理性、正規化．．．等。 </a:t>
            </a:r>
            <a:endPar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endParaRPr>
          </a:p>
          <a:p>
            <a:pPr marL="457200" lvl="1" indent="0">
              <a:buNone/>
            </a:pPr>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模型選擇：選擇合適的機器學習算法。 訓練和評估：使用歷史數據訓練模型並使用測試數據做評估。</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7055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b="0" i="0" dirty="0">
                <a:solidFill>
                  <a:schemeClr val="bg2">
                    <a:lumMod val="25000"/>
                  </a:schemeClr>
                </a:solidFill>
                <a:effectLst/>
                <a:latin typeface="微軟正黑體" panose="020B0604030504040204" pitchFamily="34" charset="-120"/>
                <a:ea typeface="微軟正黑體" panose="020B0604030504040204" pitchFamily="34" charset="-120"/>
              </a:rPr>
              <a:t>資料來源：</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lstStyle/>
          <a:p>
            <a:r>
              <a:rPr lang="en-US" altLang="zh-TW" b="0" i="0" dirty="0">
                <a:solidFill>
                  <a:schemeClr val="bg2">
                    <a:lumMod val="25000"/>
                  </a:schemeClr>
                </a:solidFill>
                <a:effectLst/>
                <a:latin typeface="微軟正黑體" panose="020B0604030504040204" pitchFamily="34" charset="-120"/>
                <a:ea typeface="微軟正黑體" panose="020B0604030504040204" pitchFamily="34" charset="-120"/>
              </a:rPr>
              <a:t>https://www.kaggle.com/datasets/dansbecker/aer-credit-card-data/code</a:t>
            </a:r>
            <a:endParaRPr lang="zh-TW" altLang="en-US"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2936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460B97-B583-1DF5-C916-42DD42146B9E}"/>
              </a:ext>
            </a:extLst>
          </p:cNvPr>
          <p:cNvSpPr>
            <a:spLocks noGrp="1"/>
          </p:cNvSpPr>
          <p:nvPr>
            <p:ph type="title"/>
          </p:nvPr>
        </p:nvSpPr>
        <p:spPr/>
        <p:txBody>
          <a:bodyPr>
            <a:normAutofit/>
          </a:bodyPr>
          <a:lstStyle/>
          <a:p>
            <a:r>
              <a:rPr lang="zh-TW" altLang="en-US" sz="3200" b="0" i="0" dirty="0">
                <a:solidFill>
                  <a:schemeClr val="bg2">
                    <a:lumMod val="25000"/>
                  </a:schemeClr>
                </a:solidFill>
                <a:effectLst/>
                <a:latin typeface="微軟正黑體" panose="020B0604030504040204" pitchFamily="34" charset="-120"/>
                <a:ea typeface="微軟正黑體" panose="020B0604030504040204" pitchFamily="34" charset="-120"/>
              </a:rPr>
              <a:t>特徵介紹：</a:t>
            </a:r>
            <a:endParaRPr lang="zh-TW" altLang="en-US" sz="32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A33B8E2-8614-C79F-5CF0-1859117A0EDE}"/>
              </a:ext>
            </a:extLst>
          </p:cNvPr>
          <p:cNvSpPr>
            <a:spLocks noGrp="1"/>
          </p:cNvSpPr>
          <p:nvPr>
            <p:ph idx="1"/>
          </p:nvPr>
        </p:nvSpPr>
        <p:spPr/>
        <p:txBody>
          <a:bodyPr>
            <a:normAutofit/>
          </a:bodyPr>
          <a:lstStyle/>
          <a:p>
            <a:r>
              <a:rPr lang="en-US" altLang="zh-TW" sz="2000" dirty="0">
                <a:solidFill>
                  <a:schemeClr val="bg2">
                    <a:lumMod val="25000"/>
                  </a:schemeClr>
                </a:solidFill>
                <a:latin typeface="微軟正黑體" panose="020B0604030504040204" pitchFamily="34" charset="-120"/>
                <a:ea typeface="微軟正黑體" panose="020B0604030504040204" pitchFamily="34" charset="-120"/>
              </a:rPr>
              <a:t>Row? Column? Target?</a:t>
            </a:r>
            <a:endParaRPr lang="zh-TW" altLang="en-US" sz="2000" dirty="0">
              <a:solidFill>
                <a:schemeClr val="bg2">
                  <a:lumMod val="2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2301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C460B97-B583-1DF5-C916-42DD42146B9E}"/>
              </a:ext>
            </a:extLst>
          </p:cNvPr>
          <p:cNvSpPr>
            <a:spLocks noGrp="1"/>
          </p:cNvSpPr>
          <p:nvPr>
            <p:ph type="title"/>
          </p:nvPr>
        </p:nvSpPr>
        <p:spPr>
          <a:xfrm>
            <a:off x="838200" y="2103437"/>
            <a:ext cx="10515600" cy="1325563"/>
          </a:xfrm>
        </p:spPr>
        <p:txBody>
          <a:bodyPr>
            <a:normAutofit/>
          </a:bodyPr>
          <a:lstStyle/>
          <a:p>
            <a:r>
              <a:rPr lang="zh-TW" altLang="en-US" sz="3200" b="0" i="0" dirty="0">
                <a:solidFill>
                  <a:schemeClr val="bg2">
                    <a:lumMod val="25000"/>
                  </a:schemeClr>
                </a:solidFill>
                <a:effectLst/>
                <a:latin typeface="微軟正黑體" panose="020B0604030504040204" pitchFamily="34" charset="-120"/>
                <a:ea typeface="微軟正黑體" panose="020B0604030504040204" pitchFamily="34" charset="-120"/>
              </a:rPr>
              <a:t>特徵分析</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 </a:t>
            </a:r>
            <a:r>
              <a:rPr lang="en-US" altLang="zh-TW" sz="32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 概率分布曲線</a:t>
            </a:r>
            <a:r>
              <a:rPr lang="en-US" altLang="zh-TW" sz="3200" dirty="0">
                <a:solidFill>
                  <a:schemeClr val="bg2">
                    <a:lumMod val="25000"/>
                  </a:schemeClr>
                </a:solidFill>
                <a:latin typeface="微軟正黑體" panose="020B0604030504040204" pitchFamily="34" charset="-120"/>
                <a:ea typeface="微軟正黑體" panose="020B0604030504040204" pitchFamily="34" charset="-120"/>
              </a:rPr>
              <a:t>(</a:t>
            </a:r>
            <a:r>
              <a:rPr lang="zh-TW" altLang="en-US" sz="3200" dirty="0">
                <a:solidFill>
                  <a:schemeClr val="bg2">
                    <a:lumMod val="25000"/>
                  </a:schemeClr>
                </a:solidFill>
                <a:latin typeface="微軟正黑體" panose="020B0604030504040204" pitchFamily="34" charset="-120"/>
                <a:ea typeface="微軟正黑體" panose="020B0604030504040204" pitchFamily="34" charset="-120"/>
              </a:rPr>
              <a:t>取值範圍根據三西格瑪原則</a:t>
            </a:r>
            <a:r>
              <a:rPr lang="en-US" altLang="zh-TW" sz="3200" dirty="0">
                <a:solidFill>
                  <a:schemeClr val="bg2">
                    <a:lumMod val="25000"/>
                  </a:schemeClr>
                </a:solidFill>
                <a:latin typeface="微軟正黑體" panose="020B0604030504040204" pitchFamily="34" charset="-120"/>
                <a:ea typeface="微軟正黑體" panose="020B0604030504040204" pitchFamily="34" charset="-120"/>
              </a:rPr>
              <a:t>)</a:t>
            </a:r>
            <a:endParaRPr lang="zh-TW" altLang="en-US" sz="3200" dirty="0">
              <a:solidFill>
                <a:schemeClr val="bg2">
                  <a:lumMod val="25000"/>
                </a:schemeClr>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950C8E64-51B6-03A8-89A2-7CE8DEFB2252}"/>
              </a:ext>
            </a:extLst>
          </p:cNvPr>
          <p:cNvPicPr>
            <a:picLocks noChangeAspect="1"/>
          </p:cNvPicPr>
          <p:nvPr/>
        </p:nvPicPr>
        <p:blipFill>
          <a:blip r:embed="rId2"/>
          <a:stretch>
            <a:fillRect/>
          </a:stretch>
        </p:blipFill>
        <p:spPr>
          <a:xfrm>
            <a:off x="838200" y="3429000"/>
            <a:ext cx="8960310" cy="1549480"/>
          </a:xfrm>
          <a:prstGeom prst="rect">
            <a:avLst/>
          </a:prstGeom>
        </p:spPr>
      </p:pic>
    </p:spTree>
    <p:extLst>
      <p:ext uri="{BB962C8B-B14F-4D97-AF65-F5344CB8AC3E}">
        <p14:creationId xmlns:p14="http://schemas.microsoft.com/office/powerpoint/2010/main" val="65509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圖片 108">
            <a:extLst>
              <a:ext uri="{FF2B5EF4-FFF2-40B4-BE49-F238E27FC236}">
                <a16:creationId xmlns:a16="http://schemas.microsoft.com/office/drawing/2014/main" id="{2401A85D-3802-4795-E071-7599FD4A3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3424"/>
            <a:ext cx="6386079" cy="2128693"/>
          </a:xfrm>
          <a:prstGeom prst="rect">
            <a:avLst/>
          </a:prstGeom>
        </p:spPr>
      </p:pic>
      <p:pic>
        <p:nvPicPr>
          <p:cNvPr id="113" name="圖片 112">
            <a:extLst>
              <a:ext uri="{FF2B5EF4-FFF2-40B4-BE49-F238E27FC236}">
                <a16:creationId xmlns:a16="http://schemas.microsoft.com/office/drawing/2014/main" id="{CC07FEF8-A03B-970F-1BED-9DD16D490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921" y="2394145"/>
            <a:ext cx="6386079" cy="2128693"/>
          </a:xfrm>
          <a:prstGeom prst="rect">
            <a:avLst/>
          </a:prstGeom>
        </p:spPr>
      </p:pic>
      <p:pic>
        <p:nvPicPr>
          <p:cNvPr id="115" name="圖片 114">
            <a:extLst>
              <a:ext uri="{FF2B5EF4-FFF2-40B4-BE49-F238E27FC236}">
                <a16:creationId xmlns:a16="http://schemas.microsoft.com/office/drawing/2014/main" id="{2AC03412-BA94-8F80-7A95-83277F305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31905"/>
            <a:ext cx="6386079" cy="2128693"/>
          </a:xfrm>
          <a:prstGeom prst="rect">
            <a:avLst/>
          </a:prstGeom>
        </p:spPr>
      </p:pic>
      <p:pic>
        <p:nvPicPr>
          <p:cNvPr id="121" name="圖片 120">
            <a:extLst>
              <a:ext uri="{FF2B5EF4-FFF2-40B4-BE49-F238E27FC236}">
                <a16:creationId xmlns:a16="http://schemas.microsoft.com/office/drawing/2014/main" id="{AB29CBB4-C4B1-0083-F86B-F18BD02E3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2971" y="4631904"/>
            <a:ext cx="6386079" cy="2128693"/>
          </a:xfrm>
          <a:prstGeom prst="rect">
            <a:avLst/>
          </a:prstGeom>
        </p:spPr>
      </p:pic>
      <p:pic>
        <p:nvPicPr>
          <p:cNvPr id="123" name="圖片 122">
            <a:extLst>
              <a:ext uri="{FF2B5EF4-FFF2-40B4-BE49-F238E27FC236}">
                <a16:creationId xmlns:a16="http://schemas.microsoft.com/office/drawing/2014/main" id="{926BA974-3923-1123-3619-2B8E907DCB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9" y="170438"/>
            <a:ext cx="6386079" cy="2128693"/>
          </a:xfrm>
          <a:prstGeom prst="rect">
            <a:avLst/>
          </a:prstGeom>
        </p:spPr>
      </p:pic>
      <p:pic>
        <p:nvPicPr>
          <p:cNvPr id="127" name="圖片 126">
            <a:extLst>
              <a:ext uri="{FF2B5EF4-FFF2-40B4-BE49-F238E27FC236}">
                <a16:creationId xmlns:a16="http://schemas.microsoft.com/office/drawing/2014/main" id="{CD840FFE-331E-751F-85E0-72216BA1E4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1432" y="174943"/>
            <a:ext cx="6386079" cy="2128693"/>
          </a:xfrm>
          <a:prstGeom prst="rect">
            <a:avLst/>
          </a:prstGeom>
        </p:spPr>
      </p:pic>
      <p:cxnSp>
        <p:nvCxnSpPr>
          <p:cNvPr id="135" name="直線接點 134">
            <a:extLst>
              <a:ext uri="{FF2B5EF4-FFF2-40B4-BE49-F238E27FC236}">
                <a16:creationId xmlns:a16="http://schemas.microsoft.com/office/drawing/2014/main" id="{97087E9A-E2BE-F41F-6BFE-26485E39BD7B}"/>
              </a:ext>
            </a:extLst>
          </p:cNvPr>
          <p:cNvCxnSpPr/>
          <p:nvPr/>
        </p:nvCxnSpPr>
        <p:spPr>
          <a:xfrm>
            <a:off x="6596743" y="2656114"/>
            <a:ext cx="0" cy="1621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0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內容版面配置區 106">
            <a:extLst>
              <a:ext uri="{FF2B5EF4-FFF2-40B4-BE49-F238E27FC236}">
                <a16:creationId xmlns:a16="http://schemas.microsoft.com/office/drawing/2014/main" id="{AA1D3830-FD96-D6FE-5E2B-CE422E785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267" y="2459101"/>
            <a:ext cx="6324733" cy="2108245"/>
          </a:xfrm>
          <a:prstGeom prst="rect">
            <a:avLst/>
          </a:prstGeom>
        </p:spPr>
      </p:pic>
      <p:pic>
        <p:nvPicPr>
          <p:cNvPr id="111" name="圖片 110">
            <a:extLst>
              <a:ext uri="{FF2B5EF4-FFF2-40B4-BE49-F238E27FC236}">
                <a16:creationId xmlns:a16="http://schemas.microsoft.com/office/drawing/2014/main" id="{76845086-71B3-3546-4615-8004A6E2D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934"/>
            <a:ext cx="6324733" cy="2108244"/>
          </a:xfrm>
          <a:prstGeom prst="rect">
            <a:avLst/>
          </a:prstGeom>
        </p:spPr>
      </p:pic>
      <p:pic>
        <p:nvPicPr>
          <p:cNvPr id="117" name="圖片 116">
            <a:extLst>
              <a:ext uri="{FF2B5EF4-FFF2-40B4-BE49-F238E27FC236}">
                <a16:creationId xmlns:a16="http://schemas.microsoft.com/office/drawing/2014/main" id="{2E964D06-3B65-8843-D6F1-96FD1841B6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267" y="144020"/>
            <a:ext cx="6324733" cy="2108244"/>
          </a:xfrm>
          <a:prstGeom prst="rect">
            <a:avLst/>
          </a:prstGeom>
        </p:spPr>
      </p:pic>
      <p:pic>
        <p:nvPicPr>
          <p:cNvPr id="119" name="圖片 118">
            <a:extLst>
              <a:ext uri="{FF2B5EF4-FFF2-40B4-BE49-F238E27FC236}">
                <a16:creationId xmlns:a16="http://schemas.microsoft.com/office/drawing/2014/main" id="{2575FD40-075C-D0B6-14A8-41260B833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05736"/>
            <a:ext cx="6324733" cy="2108244"/>
          </a:xfrm>
          <a:prstGeom prst="rect">
            <a:avLst/>
          </a:prstGeom>
        </p:spPr>
      </p:pic>
      <p:pic>
        <p:nvPicPr>
          <p:cNvPr id="125" name="圖片 124">
            <a:extLst>
              <a:ext uri="{FF2B5EF4-FFF2-40B4-BE49-F238E27FC236}">
                <a16:creationId xmlns:a16="http://schemas.microsoft.com/office/drawing/2014/main" id="{A7C57E79-7A0C-C0AC-5026-B60F589EA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144020"/>
            <a:ext cx="6324733" cy="2108244"/>
          </a:xfrm>
          <a:prstGeom prst="rect">
            <a:avLst/>
          </a:prstGeom>
        </p:spPr>
      </p:pic>
    </p:spTree>
    <p:extLst>
      <p:ext uri="{BB962C8B-B14F-4D97-AF65-F5344CB8AC3E}">
        <p14:creationId xmlns:p14="http://schemas.microsoft.com/office/powerpoint/2010/main" val="1697252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1136</Words>
  <Application>Microsoft Office PowerPoint</Application>
  <PresentationFormat>寬螢幕</PresentationFormat>
  <Paragraphs>96</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Arial</vt:lpstr>
      <vt:lpstr>Calibri</vt:lpstr>
      <vt:lpstr>Calibri Light</vt:lpstr>
      <vt:lpstr>Consolas</vt:lpstr>
      <vt:lpstr>Office 佈景主題</vt:lpstr>
      <vt:lpstr>機器學習_信用卡發放分析</vt:lpstr>
      <vt:lpstr>問題定義：</vt:lpstr>
      <vt:lpstr>5W1H：</vt:lpstr>
      <vt:lpstr>PowerPoint 簡報</vt:lpstr>
      <vt:lpstr>資料來源：</vt:lpstr>
      <vt:lpstr>特徵介紹：</vt:lpstr>
      <vt:lpstr>特徵分析 – 概率分布曲線(取值範圍根據三西格瑪原則)</vt:lpstr>
      <vt:lpstr>PowerPoint 簡報</vt:lpstr>
      <vt:lpstr>PowerPoint 簡報</vt:lpstr>
      <vt:lpstr>資料分析 – 皮爾森相關係數</vt:lpstr>
      <vt:lpstr>分析整理:</vt:lpstr>
      <vt:lpstr>特徵工程：</vt:lpstr>
      <vt:lpstr>選擇模型：</vt:lpstr>
      <vt:lpstr>邏輯回歸</vt:lpstr>
      <vt:lpstr>分析結果</vt:lpstr>
      <vt:lpstr>PowerPoint 簡報</vt:lpstr>
      <vt:lpstr>刪除怪怪的特徵：每月信用卡支出平均[expenditure]</vt:lpstr>
      <vt:lpstr>分析優化：數值型資料分箱</vt:lpstr>
      <vt:lpstr>分箱特定數值特徵後</vt:lpstr>
      <vt:lpstr>全部代碼:</vt:lpstr>
      <vt:lpstr>結語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Robert Chen</dc:creator>
  <cp:lastModifiedBy>Robert Chen</cp:lastModifiedBy>
  <cp:revision>6</cp:revision>
  <dcterms:created xsi:type="dcterms:W3CDTF">2024-03-18T00:33:58Z</dcterms:created>
  <dcterms:modified xsi:type="dcterms:W3CDTF">2024-03-19T08:28:25Z</dcterms:modified>
</cp:coreProperties>
</file>