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74" r:id="rId6"/>
    <p:sldId id="265" r:id="rId7"/>
    <p:sldId id="275" r:id="rId8"/>
    <p:sldId id="276" r:id="rId9"/>
    <p:sldId id="277" r:id="rId10"/>
    <p:sldId id="278" r:id="rId11"/>
    <p:sldId id="267" r:id="rId12"/>
    <p:sldId id="279" r:id="rId13"/>
    <p:sldId id="268" r:id="rId14"/>
    <p:sldId id="269" r:id="rId15"/>
    <p:sldId id="270" r:id="rId16"/>
    <p:sldId id="271" r:id="rId17"/>
    <p:sldId id="272" r:id="rId18"/>
    <p:sldId id="273" r:id="rId19"/>
    <p:sldId id="262" r:id="rId20"/>
    <p:sldId id="259" r:id="rId21"/>
    <p:sldId id="26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28-Mar-22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28-Mar-22</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28-Mar-22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28-Mar-22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28-Mar-22</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28-Mar-22</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28-Mar-22</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28-Mar-22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447801"/>
            <a:ext cx="7391400" cy="1371600"/>
          </a:xfrm>
        </p:spPr>
        <p:txBody>
          <a:bodyPr>
            <a:normAutofit fontScale="90000"/>
          </a:bodyPr>
          <a:lstStyle/>
          <a:p>
            <a:pPr algn="ctr"/>
            <a:r>
              <a:rPr lang="en-US" b="0" dirty="0"/>
              <a:t/>
            </a:r>
            <a:br>
              <a:rPr lang="en-US" b="0" dirty="0"/>
            </a:br>
            <a:r>
              <a:rPr lang="en-US" sz="4000" b="0" dirty="0"/>
              <a:t> Student Management System </a:t>
            </a:r>
            <a:r>
              <a:rPr lang="en-US" sz="4000" b="0" dirty="0" smtClean="0"/>
              <a:t/>
            </a:r>
            <a:br>
              <a:rPr lang="en-US" sz="4000" b="0" dirty="0" smtClean="0"/>
            </a:br>
            <a:r>
              <a:rPr lang="en-US" sz="4000" b="0" dirty="0" smtClean="0"/>
              <a:t>Using </a:t>
            </a:r>
            <a:r>
              <a:rPr lang="en-US" sz="4000" b="0" dirty="0"/>
              <a:t>Node JS </a:t>
            </a:r>
            <a:endParaRPr lang="en-US" sz="4000" dirty="0">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marL="448033" lvl="0" indent="-448033" defTabSz="1792133">
              <a:spcBef>
                <a:spcPts val="1960"/>
              </a:spcBef>
              <a:defRPr/>
            </a:pPr>
            <a:r>
              <a:rPr lang="en-US" altLang="zh-TW" sz="3200" b="1" cap="none" smtClean="0">
                <a:solidFill>
                  <a:schemeClr val="accent1">
                    <a:lumMod val="75000"/>
                  </a:schemeClr>
                </a:solidFill>
                <a:ea typeface="宋体" panose="02010600030101010101" pitchFamily="2" charset="-122"/>
                <a:cs typeface="Calibri" pitchFamily="34" charset="0"/>
              </a:rPr>
              <a:t>Decision Tree</a:t>
            </a:r>
            <a:endParaRPr lang="en-US" altLang="zh-TW" sz="3200" b="1" cap="none" dirty="0" smtClean="0">
              <a:solidFill>
                <a:schemeClr val="accent1">
                  <a:lumMod val="75000"/>
                </a:schemeClr>
              </a:solidFill>
              <a:ea typeface="宋体" panose="02010600030101010101" pitchFamily="2" charset="-122"/>
              <a:cs typeface="Calibri" pitchFamily="34"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1000" y="1462854"/>
            <a:ext cx="7772400" cy="5014146"/>
          </a:xfrm>
        </p:spPr>
      </p:pic>
    </p:spTree>
    <p:extLst>
      <p:ext uri="{BB962C8B-B14F-4D97-AF65-F5344CB8AC3E}">
        <p14:creationId xmlns:p14="http://schemas.microsoft.com/office/powerpoint/2010/main" val="3602329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914400"/>
          </a:xfrm>
        </p:spPr>
        <p:txBody>
          <a:bodyPr>
            <a:normAutofit fontScale="90000"/>
          </a:bodyPr>
          <a:lstStyle/>
          <a:p>
            <a:pPr lvl="0"/>
            <a:r>
              <a:rPr lang="en-US" altLang="zh-CN" sz="3200" b="1" cap="none" dirty="0" smtClean="0">
                <a:solidFill>
                  <a:schemeClr val="accent1">
                    <a:lumMod val="75000"/>
                  </a:schemeClr>
                </a:solidFill>
                <a:cs typeface="Calibri" pitchFamily="34" charset="0"/>
              </a:rPr>
              <a:t>Screenshots</a:t>
            </a:r>
            <a:r>
              <a:rPr lang="en-US" altLang="zh-CN" sz="3200" cap="none" dirty="0" smtClean="0">
                <a:solidFill>
                  <a:schemeClr val="tx1">
                    <a:lumMod val="75000"/>
                    <a:lumOff val="25000"/>
                  </a:schemeClr>
                </a:solidFill>
                <a:latin typeface="Calibri" pitchFamily="34" charset="0"/>
                <a:cs typeface="Calibri" pitchFamily="34" charset="0"/>
              </a:rPr>
              <a:t/>
            </a:r>
            <a:br>
              <a:rPr lang="en-US" altLang="zh-CN" sz="3200" cap="none" dirty="0" smtClean="0">
                <a:solidFill>
                  <a:schemeClr val="tx1">
                    <a:lumMod val="75000"/>
                    <a:lumOff val="25000"/>
                  </a:schemeClr>
                </a:solidFill>
                <a:latin typeface="Calibri" pitchFamily="34" charset="0"/>
                <a:cs typeface="Calibri" pitchFamily="34" charset="0"/>
              </a:rPr>
            </a:br>
            <a:endParaRPr lang="en-US" dirty="0"/>
          </a:p>
        </p:txBody>
      </p:sp>
      <p:sp>
        <p:nvSpPr>
          <p:cNvPr id="5" name="Title 1"/>
          <p:cNvSpPr txBox="1">
            <a:spLocks/>
          </p:cNvSpPr>
          <p:nvPr/>
        </p:nvSpPr>
        <p:spPr>
          <a:xfrm>
            <a:off x="609600" y="990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dirty="0" smtClean="0">
                <a:ea typeface="宋体" panose="02010600030101010101" pitchFamily="2" charset="-122"/>
                <a:cs typeface="Calibri" pitchFamily="34" charset="0"/>
              </a:rPr>
              <a:t>Login</a:t>
            </a:r>
            <a:endParaRPr kumimoji="0" lang="en-US" sz="3000" i="0" u="none" strike="noStrike" kern="1200" cap="small" spc="0" normalizeH="0" baseline="0" noProof="0" dirty="0">
              <a:ln>
                <a:noFill/>
              </a:ln>
              <a:effectLst/>
              <a:uLnTx/>
              <a:uFillTx/>
              <a:ea typeface="+mj-ea"/>
              <a:cs typeface="Calibri" pitchFamily="34" charset="0"/>
            </a:endParaRPr>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856991"/>
            <a:ext cx="7467600" cy="2360043"/>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914400"/>
          </a:xfrm>
        </p:spPr>
        <p:txBody>
          <a:bodyPr>
            <a:normAutofit fontScale="90000"/>
          </a:bodyPr>
          <a:lstStyle/>
          <a:p>
            <a:pPr lvl="0"/>
            <a:r>
              <a:rPr lang="en-US" altLang="zh-CN" sz="3200" b="1" cap="none" dirty="0" smtClean="0">
                <a:solidFill>
                  <a:schemeClr val="accent1">
                    <a:lumMod val="75000"/>
                  </a:schemeClr>
                </a:solidFill>
                <a:cs typeface="Calibri" pitchFamily="34" charset="0"/>
              </a:rPr>
              <a:t>Screenshots</a:t>
            </a:r>
            <a:r>
              <a:rPr lang="en-US" altLang="zh-CN" sz="3200" cap="none" dirty="0" smtClean="0">
                <a:solidFill>
                  <a:schemeClr val="tx1">
                    <a:lumMod val="75000"/>
                    <a:lumOff val="25000"/>
                  </a:schemeClr>
                </a:solidFill>
                <a:latin typeface="Calibri" pitchFamily="34" charset="0"/>
                <a:cs typeface="Calibri" pitchFamily="34" charset="0"/>
              </a:rPr>
              <a:t/>
            </a:r>
            <a:br>
              <a:rPr lang="en-US" altLang="zh-CN" sz="3200" cap="none" dirty="0" smtClean="0">
                <a:solidFill>
                  <a:schemeClr val="tx1">
                    <a:lumMod val="75000"/>
                    <a:lumOff val="25000"/>
                  </a:schemeClr>
                </a:solidFill>
                <a:latin typeface="Calibri" pitchFamily="34" charset="0"/>
                <a:cs typeface="Calibri" pitchFamily="34" charset="0"/>
              </a:rPr>
            </a:br>
            <a:endParaRPr lang="en-US" dirty="0"/>
          </a:p>
        </p:txBody>
      </p:sp>
      <p:sp>
        <p:nvSpPr>
          <p:cNvPr id="5" name="Title 1"/>
          <p:cNvSpPr txBox="1">
            <a:spLocks/>
          </p:cNvSpPr>
          <p:nvPr/>
        </p:nvSpPr>
        <p:spPr>
          <a:xfrm>
            <a:off x="609600" y="990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dirty="0" smtClean="0">
                <a:ea typeface="宋体" panose="02010600030101010101" pitchFamily="2" charset="-122"/>
                <a:cs typeface="Calibri" pitchFamily="34" charset="0"/>
              </a:rPr>
              <a:t>Login</a:t>
            </a:r>
            <a:endParaRPr kumimoji="0" lang="en-US" sz="3000" i="0" u="none" strike="noStrike" kern="1200" cap="small" spc="0" normalizeH="0" baseline="0" noProof="0" dirty="0">
              <a:ln>
                <a:noFill/>
              </a:ln>
              <a:effectLst/>
              <a:uLnTx/>
              <a:uFillTx/>
              <a:ea typeface="+mj-ea"/>
              <a:cs typeface="Calibri" pitchFamily="34"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351994"/>
            <a:ext cx="7467600" cy="3370036"/>
          </a:xfrm>
        </p:spPr>
      </p:pic>
    </p:spTree>
    <p:extLst>
      <p:ext uri="{BB962C8B-B14F-4D97-AF65-F5344CB8AC3E}">
        <p14:creationId xmlns:p14="http://schemas.microsoft.com/office/powerpoint/2010/main" val="13136144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9600" y="6858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dirty="0" smtClean="0">
                <a:ea typeface="宋体" panose="02010600030101010101" pitchFamily="2" charset="-122"/>
                <a:cs typeface="Calibri" pitchFamily="34" charset="0"/>
              </a:rPr>
              <a:t>Home</a:t>
            </a:r>
            <a:endParaRPr kumimoji="0" lang="en-US" sz="3000" i="0" u="none" strike="noStrike" kern="1200" cap="small" spc="0" normalizeH="0" baseline="0" noProof="0" dirty="0">
              <a:ln>
                <a:noFill/>
              </a:ln>
              <a:effectLst/>
              <a:uLnTx/>
              <a:uFillTx/>
              <a:ea typeface="+mj-ea"/>
              <a:cs typeface="Calibri" pitchFamily="34" charset="0"/>
            </a:endParaRPr>
          </a:p>
        </p:txBody>
      </p:sp>
      <p:pic>
        <p:nvPicPr>
          <p:cNvPr id="3" name="Content Placeholder 2"/>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457200" y="2360891"/>
            <a:ext cx="7467600" cy="3352243"/>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62000" y="4572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dirty="0" smtClean="0">
                <a:ea typeface="宋体" panose="02010600030101010101" pitchFamily="2" charset="-122"/>
                <a:cs typeface="Calibri" pitchFamily="34" charset="0"/>
              </a:rPr>
              <a:t>Add</a:t>
            </a:r>
            <a:r>
              <a:rPr lang="en-US" sz="3200" noProof="0" dirty="0" smtClean="0">
                <a:ea typeface="宋体" panose="02010600030101010101" pitchFamily="2" charset="-122"/>
                <a:cs typeface="Calibri" pitchFamily="34" charset="0"/>
              </a:rPr>
              <a:t> </a:t>
            </a:r>
            <a:r>
              <a:rPr lang="en-US" sz="3200" noProof="0" dirty="0" smtClean="0">
                <a:ea typeface="宋体" panose="02010600030101010101" pitchFamily="2" charset="-122"/>
                <a:cs typeface="Calibri" pitchFamily="34" charset="0"/>
              </a:rPr>
              <a:t>Student</a:t>
            </a:r>
            <a:endParaRPr kumimoji="0" lang="en-US" sz="3000" i="0" u="none" strike="noStrike" kern="1200" cap="small" spc="0" normalizeH="0" baseline="0" noProof="0" dirty="0">
              <a:ln>
                <a:noFill/>
              </a:ln>
              <a:effectLst/>
              <a:uLnTx/>
              <a:uFillTx/>
              <a:ea typeface="+mj-ea"/>
              <a:cs typeface="Calibri" pitchFamily="34" charset="0"/>
            </a:endParaRPr>
          </a:p>
        </p:txBody>
      </p:sp>
      <p:pic>
        <p:nvPicPr>
          <p:cNvPr id="3" name="Content Placeholder 2"/>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457200" y="2351480"/>
            <a:ext cx="7467600" cy="3371065"/>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609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dirty="0" smtClean="0">
                <a:ea typeface="宋体" panose="02010600030101010101" pitchFamily="2" charset="-122"/>
                <a:cs typeface="Calibri" pitchFamily="34" charset="0"/>
              </a:rPr>
              <a:t>View Student</a:t>
            </a:r>
            <a:endParaRPr kumimoji="0" lang="en-US" sz="3000" i="0" u="none" strike="noStrike" kern="1200" cap="small" spc="0" normalizeH="0" baseline="0" noProof="0" dirty="0">
              <a:ln>
                <a:noFill/>
              </a:ln>
              <a:effectLst/>
              <a:uLnTx/>
              <a:uFillTx/>
              <a:ea typeface="+mj-ea"/>
              <a:cs typeface="Calibri" pitchFamily="34" charset="0"/>
            </a:endParaRPr>
          </a:p>
        </p:txBody>
      </p:sp>
      <p:pic>
        <p:nvPicPr>
          <p:cNvPr id="3" name="Content Placeholder 2"/>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457200" y="2359818"/>
            <a:ext cx="7467600" cy="3354388"/>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609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noProof="0" dirty="0" smtClean="0">
                <a:ea typeface="宋体" panose="02010600030101010101" pitchFamily="2" charset="-122"/>
                <a:cs typeface="Calibri" pitchFamily="34" charset="0"/>
              </a:rPr>
              <a:t>Edit Student</a:t>
            </a:r>
            <a:endParaRPr kumimoji="0" lang="en-US" sz="3000" i="0" u="none" strike="noStrike" kern="1200" cap="small" spc="0" normalizeH="0" baseline="0" noProof="0" dirty="0">
              <a:ln>
                <a:noFill/>
              </a:ln>
              <a:effectLst/>
              <a:uLnTx/>
              <a:uFillTx/>
              <a:ea typeface="+mj-ea"/>
              <a:cs typeface="Calibri" pitchFamily="34" charset="0"/>
            </a:endParaRPr>
          </a:p>
        </p:txBody>
      </p:sp>
      <p:pic>
        <p:nvPicPr>
          <p:cNvPr id="3" name="Content Placeholder 2"/>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457200" y="2339831"/>
            <a:ext cx="7467600" cy="3394363"/>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609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noProof="0" dirty="0" smtClean="0">
                <a:ea typeface="宋体" panose="02010600030101010101" pitchFamily="2" charset="-122"/>
                <a:cs typeface="Calibri" pitchFamily="34" charset="0"/>
              </a:rPr>
              <a:t>Result</a:t>
            </a:r>
            <a:endParaRPr kumimoji="0" lang="en-US" sz="3000" i="0" u="none" strike="noStrike" kern="1200" cap="small" spc="0" normalizeH="0" baseline="0" noProof="0" dirty="0">
              <a:ln>
                <a:noFill/>
              </a:ln>
              <a:effectLst/>
              <a:uLnTx/>
              <a:uFillTx/>
              <a:ea typeface="+mj-ea"/>
              <a:cs typeface="Calibri" pitchFamily="34" charset="0"/>
            </a:endParaRPr>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351994"/>
            <a:ext cx="7467600" cy="3370036"/>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609600"/>
            <a:ext cx="7467600" cy="609600"/>
          </a:xfrm>
          <a:prstGeom prst="rect">
            <a:avLst/>
          </a:prstGeom>
        </p:spPr>
        <p:txBody>
          <a:bodyPr vert="horz" anchor="b">
            <a:normAutofit/>
          </a:bodyPr>
          <a:lstStyle/>
          <a:p>
            <a:pPr lvl="0">
              <a:spcBef>
                <a:spcPct val="0"/>
              </a:spcBef>
            </a:pPr>
            <a:r>
              <a:rPr lang="en-US" sz="3200" noProof="0" dirty="0" smtClean="0">
                <a:ea typeface="宋体" panose="02010600030101010101" pitchFamily="2" charset="-122"/>
                <a:cs typeface="Calibri" pitchFamily="34" charset="0"/>
              </a:rPr>
              <a:t>View Results</a:t>
            </a:r>
            <a:endParaRPr kumimoji="0" lang="en-US" sz="3000" i="0" u="none" strike="noStrike" kern="1200" cap="small" spc="0" normalizeH="0" baseline="0" noProof="0" dirty="0">
              <a:ln>
                <a:noFill/>
              </a:ln>
              <a:effectLst/>
              <a:uLnTx/>
              <a:uFillTx/>
              <a:ea typeface="+mj-ea"/>
              <a:cs typeface="Calibri" pitchFamily="34" charset="0"/>
            </a:endParaRPr>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76287" y="2117725"/>
            <a:ext cx="6829425" cy="3838575"/>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marL="448033" lvl="0" indent="-448033" defTabSz="1792133">
              <a:spcBef>
                <a:spcPts val="1960"/>
              </a:spcBef>
              <a:defRPr/>
            </a:pPr>
            <a:r>
              <a:rPr lang="en-US" altLang="zh-TW" sz="3200" b="1" cap="none" dirty="0" smtClean="0">
                <a:solidFill>
                  <a:schemeClr val="accent1">
                    <a:lumMod val="75000"/>
                  </a:schemeClr>
                </a:solidFill>
                <a:ea typeface="宋体" panose="02010600030101010101" pitchFamily="2" charset="-122"/>
                <a:cs typeface="Calibri" pitchFamily="34" charset="0"/>
              </a:rPr>
              <a:t>Conclusion</a:t>
            </a:r>
          </a:p>
        </p:txBody>
      </p:sp>
      <p:sp>
        <p:nvSpPr>
          <p:cNvPr id="3" name="Content Placeholder 2"/>
          <p:cNvSpPr>
            <a:spLocks noGrp="1"/>
          </p:cNvSpPr>
          <p:nvPr>
            <p:ph sz="quarter" idx="1"/>
          </p:nvPr>
        </p:nvSpPr>
        <p:spPr>
          <a:xfrm>
            <a:off x="1066800" y="2362200"/>
            <a:ext cx="7467600" cy="3429000"/>
          </a:xfrm>
        </p:spPr>
        <p:txBody>
          <a:bodyPr>
            <a:normAutofit/>
          </a:bodyPr>
          <a:lstStyle/>
          <a:p>
            <a:pPr marL="457200" indent="-457200">
              <a:buFont typeface="+mj-lt"/>
              <a:buAutoNum type="arabicPeriod"/>
            </a:pPr>
            <a:endParaRPr lang="en-US" sz="2000" dirty="0" smtClean="0"/>
          </a:p>
          <a:p>
            <a:pPr marL="457200" indent="-457200">
              <a:buFont typeface="+mj-lt"/>
              <a:buAutoNum type="arabicPeriod"/>
            </a:pPr>
            <a:endParaRPr lang="en-US" sz="2000" dirty="0"/>
          </a:p>
        </p:txBody>
      </p:sp>
      <p:sp>
        <p:nvSpPr>
          <p:cNvPr id="4" name="Title 1"/>
          <p:cNvSpPr txBox="1">
            <a:spLocks/>
          </p:cNvSpPr>
          <p:nvPr/>
        </p:nvSpPr>
        <p:spPr>
          <a:xfrm>
            <a:off x="457200" y="1600200"/>
            <a:ext cx="7924800" cy="1676400"/>
          </a:xfrm>
          <a:prstGeom prst="rect">
            <a:avLst/>
          </a:prstGeom>
        </p:spPr>
        <p:txBody>
          <a:bodyPr vert="horz" anchor="b">
            <a:normAutofit/>
          </a:bodyPr>
          <a:lstStyle/>
          <a:p>
            <a:pPr lvl="0">
              <a:spcBef>
                <a:spcPct val="0"/>
              </a:spcBef>
              <a:defRPr/>
            </a:pPr>
            <a:r>
              <a:rPr lang="en-US" sz="2000" dirty="0"/>
              <a:t>Student management systems make faculty jobs more accessible by giving them an easy place to find and sort information. This system allows teachers and student managers to follow with their student engagement. </a:t>
            </a:r>
            <a:endParaRPr kumimoji="0" lang="en-US" sz="2000" i="0" u="none" strike="noStrike" kern="1200" cap="small" spc="0" normalizeH="0" baseline="0" noProof="0" dirty="0">
              <a:ln>
                <a:noFill/>
              </a:ln>
              <a:effectLst/>
              <a:uLnTx/>
              <a:uFillTx/>
              <a:ea typeface="+mj-ea"/>
              <a:cs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467600" cy="944562"/>
          </a:xfrm>
        </p:spPr>
        <p:txBody>
          <a:bodyPr>
            <a:normAutofit fontScale="90000"/>
          </a:bodyPr>
          <a:lstStyle/>
          <a:p>
            <a:r>
              <a:rPr lang="en-US" altLang="zh-CN" sz="3600" b="1" dirty="0" smtClean="0">
                <a:solidFill>
                  <a:schemeClr val="accent1">
                    <a:lumMod val="75000"/>
                  </a:schemeClr>
                </a:solidFill>
                <a:ea typeface="Tahoma" panose="020B0604030504040204" pitchFamily="34" charset="0"/>
                <a:cs typeface="Tahoma" panose="020B0604030504040204" pitchFamily="34" charset="0"/>
              </a:rPr>
              <a:t>Project Presentation</a:t>
            </a:r>
            <a:r>
              <a:rPr lang="en-US" altLang="zh-CN" b="1" dirty="0" smtClean="0">
                <a:solidFill>
                  <a:srgbClr val="00B050"/>
                </a:solidFill>
                <a:latin typeface="Tahoma" panose="020B0604030504040204" pitchFamily="34" charset="0"/>
                <a:ea typeface="Tahoma" panose="020B0604030504040204" pitchFamily="34" charset="0"/>
                <a:cs typeface="Tahoma" panose="020B0604030504040204" pitchFamily="34" charset="0"/>
              </a:rPr>
              <a:t/>
            </a:r>
            <a:br>
              <a:rPr lang="en-US" altLang="zh-CN" b="1" dirty="0" smtClean="0">
                <a:solidFill>
                  <a:srgbClr val="00B050"/>
                </a:solidFill>
                <a:latin typeface="Tahoma" panose="020B0604030504040204" pitchFamily="34" charset="0"/>
                <a:ea typeface="Tahoma" panose="020B0604030504040204" pitchFamily="34" charset="0"/>
                <a:cs typeface="Tahoma" panose="020B0604030504040204" pitchFamily="34" charset="0"/>
              </a:rPr>
            </a:br>
            <a:endParaRPr lang="en-US" dirty="0"/>
          </a:p>
        </p:txBody>
      </p:sp>
      <p:sp>
        <p:nvSpPr>
          <p:cNvPr id="4" name="Rectangle 4"/>
          <p:cNvSpPr>
            <a:spLocks noChangeArrowheads="1"/>
          </p:cNvSpPr>
          <p:nvPr/>
        </p:nvSpPr>
        <p:spPr bwMode="auto">
          <a:xfrm>
            <a:off x="152400" y="1752600"/>
            <a:ext cx="8839200" cy="1692771"/>
          </a:xfrm>
          <a:prstGeom prst="rect">
            <a:avLst/>
          </a:prstGeom>
          <a:noFill/>
          <a:ln w="9525">
            <a:noFill/>
            <a:miter lim="800000"/>
            <a:headEnd/>
            <a:tailEnd/>
          </a:ln>
          <a:effectLst/>
        </p:spPr>
        <p:txBody>
          <a:bodyPr wrap="square">
            <a:spAutoFit/>
          </a:bodyPr>
          <a:lstStyle/>
          <a:p>
            <a:pPr eaLnBrk="1" hangingPunct="1"/>
            <a:r>
              <a:rPr lang="en-GB" altLang="en-US" sz="3200" dirty="0"/>
              <a:t>Submitted </a:t>
            </a:r>
            <a:r>
              <a:rPr lang="en-GB" altLang="en-US" sz="3200" dirty="0" smtClean="0"/>
              <a:t>by:</a:t>
            </a:r>
            <a:endParaRPr lang="en-GB" altLang="en-US" sz="2400" b="1" dirty="0" smtClean="0">
              <a:cs typeface="Calibri" pitchFamily="34" charset="0"/>
            </a:endParaRPr>
          </a:p>
          <a:p>
            <a:pPr eaLnBrk="1" hangingPunct="1"/>
            <a:r>
              <a:rPr lang="en-GB" altLang="en-US" sz="2400" b="1" dirty="0" smtClean="0">
                <a:latin typeface="Calibri" pitchFamily="34" charset="0"/>
                <a:cs typeface="Calibri" pitchFamily="34" charset="0"/>
              </a:rPr>
              <a:t>                                       </a:t>
            </a:r>
            <a:r>
              <a:rPr lang="en-GB" altLang="en-US" sz="2400" b="1" dirty="0" err="1" smtClean="0">
                <a:cs typeface="Calibri" pitchFamily="34" charset="0"/>
              </a:rPr>
              <a:t>Nahidul</a:t>
            </a:r>
            <a:r>
              <a:rPr lang="en-GB" altLang="en-US" sz="2400" b="1" dirty="0" smtClean="0">
                <a:cs typeface="Calibri" pitchFamily="34" charset="0"/>
              </a:rPr>
              <a:t> Islam (192345)</a:t>
            </a:r>
          </a:p>
          <a:p>
            <a:r>
              <a:rPr lang="en-GB" altLang="en-US" sz="2400" b="1" dirty="0" smtClean="0">
                <a:cs typeface="Calibri" pitchFamily="34" charset="0"/>
              </a:rPr>
              <a:t>                               </a:t>
            </a:r>
            <a:r>
              <a:rPr lang="en-GB" altLang="en-US" sz="2400" b="1" dirty="0" err="1" smtClean="0">
                <a:cs typeface="Calibri" pitchFamily="34" charset="0"/>
              </a:rPr>
              <a:t>Mahbubur</a:t>
            </a:r>
            <a:r>
              <a:rPr lang="en-GB" altLang="en-US" sz="2400" b="1" dirty="0" smtClean="0">
                <a:cs typeface="Calibri" pitchFamily="34" charset="0"/>
              </a:rPr>
              <a:t> </a:t>
            </a:r>
            <a:r>
              <a:rPr lang="en-GB" altLang="en-US" sz="2400" b="1" dirty="0" err="1" smtClean="0">
                <a:cs typeface="Calibri" pitchFamily="34" charset="0"/>
              </a:rPr>
              <a:t>Rahman</a:t>
            </a:r>
            <a:r>
              <a:rPr lang="en-GB" altLang="en-US" sz="2400" b="1" dirty="0" smtClean="0">
                <a:cs typeface="Calibri" pitchFamily="34" charset="0"/>
              </a:rPr>
              <a:t> (192341)</a:t>
            </a:r>
          </a:p>
          <a:p>
            <a:r>
              <a:rPr lang="en-GB" altLang="en-US" sz="2400" b="1" dirty="0" smtClean="0">
                <a:cs typeface="Calibri" pitchFamily="34" charset="0"/>
              </a:rPr>
              <a:t>                               Md. </a:t>
            </a:r>
            <a:r>
              <a:rPr lang="en-GB" altLang="en-US" sz="2400" b="1" dirty="0" err="1" smtClean="0">
                <a:cs typeface="Calibri" pitchFamily="34" charset="0"/>
              </a:rPr>
              <a:t>Shakil</a:t>
            </a:r>
            <a:r>
              <a:rPr lang="en-GB" altLang="en-US" sz="2400" b="1" dirty="0" smtClean="0">
                <a:cs typeface="Calibri" pitchFamily="34" charset="0"/>
              </a:rPr>
              <a:t> </a:t>
            </a:r>
            <a:r>
              <a:rPr lang="en-GB" altLang="en-US" sz="2400" b="1" dirty="0" err="1" smtClean="0">
                <a:cs typeface="Calibri" pitchFamily="34" charset="0"/>
              </a:rPr>
              <a:t>Hossain</a:t>
            </a:r>
            <a:r>
              <a:rPr lang="en-GB" altLang="en-US" sz="2400" b="1" dirty="0" smtClean="0">
                <a:cs typeface="Calibri" pitchFamily="34" charset="0"/>
              </a:rPr>
              <a:t> (192340)</a:t>
            </a:r>
          </a:p>
        </p:txBody>
      </p:sp>
      <p:sp>
        <p:nvSpPr>
          <p:cNvPr id="5" name="Rectangle 5"/>
          <p:cNvSpPr>
            <a:spLocks noChangeArrowheads="1"/>
          </p:cNvSpPr>
          <p:nvPr/>
        </p:nvSpPr>
        <p:spPr bwMode="auto">
          <a:xfrm>
            <a:off x="304800" y="4038600"/>
            <a:ext cx="8534400" cy="2400657"/>
          </a:xfrm>
          <a:prstGeom prst="rect">
            <a:avLst/>
          </a:prstGeom>
          <a:noFill/>
          <a:ln w="9525">
            <a:noFill/>
            <a:miter lim="800000"/>
            <a:headEnd/>
            <a:tailEnd/>
          </a:ln>
          <a:effectLst/>
        </p:spPr>
        <p:txBody>
          <a:bodyPr wrap="square">
            <a:spAutoFit/>
          </a:bodyPr>
          <a:lstStyle/>
          <a:p>
            <a:pPr eaLnBrk="1" hangingPunct="1"/>
            <a:r>
              <a:rPr lang="en-GB" altLang="en-US" sz="3200" dirty="0"/>
              <a:t>Submitted To:</a:t>
            </a:r>
            <a:endParaRPr lang="en-US" altLang="en-US" sz="3200" dirty="0"/>
          </a:p>
          <a:p>
            <a:r>
              <a:rPr lang="en-GB" altLang="en-US" sz="2000" b="1" dirty="0">
                <a:latin typeface="Century Gothic" pitchFamily="34" charset="0"/>
              </a:rPr>
              <a:t>                        </a:t>
            </a:r>
            <a:r>
              <a:rPr lang="en-GB" altLang="en-US" sz="2000" b="1" dirty="0" smtClean="0">
                <a:latin typeface="Century Gothic" pitchFamily="34" charset="0"/>
              </a:rPr>
              <a:t>              </a:t>
            </a:r>
            <a:endParaRPr lang="en-US" sz="2000" dirty="0"/>
          </a:p>
          <a:p>
            <a:pPr algn="ctr"/>
            <a:r>
              <a:rPr lang="en-US" sz="2000" dirty="0"/>
              <a:t> </a:t>
            </a:r>
            <a:r>
              <a:rPr lang="en-US" sz="2000" dirty="0" smtClean="0"/>
              <a:t>       </a:t>
            </a:r>
            <a:r>
              <a:rPr lang="en-US" sz="2000" b="1" dirty="0" smtClean="0"/>
              <a:t>Md</a:t>
            </a:r>
            <a:r>
              <a:rPr lang="en-US" sz="2000" b="1" dirty="0"/>
              <a:t>. </a:t>
            </a:r>
            <a:r>
              <a:rPr lang="en-US" sz="2000" b="1" dirty="0" err="1"/>
              <a:t>Fazlul</a:t>
            </a:r>
            <a:r>
              <a:rPr lang="en-US" sz="2000" b="1" dirty="0"/>
              <a:t> Karim </a:t>
            </a:r>
            <a:r>
              <a:rPr lang="en-US" sz="2000" b="1" dirty="0" err="1"/>
              <a:t>Patwary</a:t>
            </a:r>
            <a:r>
              <a:rPr lang="en-US" sz="2000" b="1" dirty="0"/>
              <a:t> </a:t>
            </a:r>
            <a:endParaRPr lang="en-US" altLang="en-US" sz="2000" dirty="0"/>
          </a:p>
          <a:p>
            <a:pPr eaLnBrk="1" hangingPunct="1"/>
            <a:r>
              <a:rPr lang="en-GB" altLang="en-US" sz="2000" dirty="0"/>
              <a:t>                        </a:t>
            </a:r>
            <a:r>
              <a:rPr lang="en-GB" altLang="en-US" sz="2000" dirty="0" smtClean="0"/>
              <a:t>               Professor</a:t>
            </a:r>
            <a:endParaRPr lang="en-US" altLang="en-US" sz="2000" dirty="0"/>
          </a:p>
          <a:p>
            <a:pPr eaLnBrk="1" hangingPunct="1"/>
            <a:r>
              <a:rPr lang="en-GB" altLang="en-US" sz="2000" dirty="0"/>
              <a:t>                       </a:t>
            </a:r>
            <a:r>
              <a:rPr lang="en-GB" altLang="en-US" sz="2000" dirty="0" smtClean="0"/>
              <a:t>                </a:t>
            </a:r>
            <a:r>
              <a:rPr lang="en-GB" altLang="en-US" sz="2000" dirty="0"/>
              <a:t>Institute of Information Technology</a:t>
            </a:r>
            <a:endParaRPr lang="en-US" altLang="en-US" sz="2000" dirty="0"/>
          </a:p>
          <a:p>
            <a:pPr eaLnBrk="1" hangingPunct="1"/>
            <a:r>
              <a:rPr lang="en-GB" altLang="en-US" sz="2000" dirty="0"/>
              <a:t>                        </a:t>
            </a:r>
            <a:r>
              <a:rPr lang="en-GB" altLang="en-US" sz="2000" dirty="0" smtClean="0"/>
              <a:t>              </a:t>
            </a:r>
            <a:r>
              <a:rPr lang="en-GB" altLang="en-US" sz="2000" dirty="0" err="1" smtClean="0"/>
              <a:t>Jahangirnagar</a:t>
            </a:r>
            <a:r>
              <a:rPr lang="en-GB" altLang="en-US" sz="2000" dirty="0" smtClean="0"/>
              <a:t> </a:t>
            </a:r>
            <a:r>
              <a:rPr lang="en-GB" altLang="en-US" sz="2000" dirty="0"/>
              <a:t>University</a:t>
            </a:r>
            <a:endParaRPr lang="en-US" altLang="en-US" sz="2000" dirty="0"/>
          </a:p>
          <a:p>
            <a:pPr eaLnBrk="1" hangingPunct="1"/>
            <a:endParaRPr lang="en-US" altLang="zh-CN" dirty="0">
              <a:solidFill>
                <a:srgbClr val="FFFF66"/>
              </a:solidFill>
              <a:latin typeface="Tahoma"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pPr algn="l"/>
            <a:r>
              <a:rPr lang="en-US" sz="3600" b="1" dirty="0" smtClean="0">
                <a:solidFill>
                  <a:schemeClr val="accent1">
                    <a:lumMod val="75000"/>
                  </a:schemeClr>
                </a:solidFill>
              </a:rPr>
              <a:t>References</a:t>
            </a:r>
            <a:endParaRPr lang="en-US" sz="3600" b="1" dirty="0">
              <a:solidFill>
                <a:schemeClr val="accent1">
                  <a:lumMod val="75000"/>
                </a:schemeClr>
              </a:solidFill>
            </a:endParaRPr>
          </a:p>
        </p:txBody>
      </p:sp>
      <p:sp>
        <p:nvSpPr>
          <p:cNvPr id="3" name="Content Placeholder 2"/>
          <p:cNvSpPr>
            <a:spLocks noGrp="1"/>
          </p:cNvSpPr>
          <p:nvPr>
            <p:ph sz="quarter" idx="1"/>
          </p:nvPr>
        </p:nvSpPr>
        <p:spPr>
          <a:xfrm>
            <a:off x="457200" y="1143000"/>
            <a:ext cx="8229600" cy="4525963"/>
          </a:xfrm>
        </p:spPr>
        <p:txBody>
          <a:bodyPr>
            <a:normAutofit/>
          </a:bodyPr>
          <a:lstStyle/>
          <a:p>
            <a:endParaRPr lang="en-US" dirty="0" smtClean="0"/>
          </a:p>
          <a:p>
            <a:endParaRPr lang="en-US" dirty="0"/>
          </a:p>
          <a:p>
            <a:r>
              <a:rPr lang="en-US" dirty="0" smtClean="0"/>
              <a:t> https</a:t>
            </a:r>
            <a:r>
              <a:rPr lang="en-US" dirty="0"/>
              <a:t>://nodejs.org/en/ </a:t>
            </a:r>
          </a:p>
          <a:p>
            <a:r>
              <a:rPr lang="en-US" dirty="0" smtClean="0"/>
              <a:t> </a:t>
            </a:r>
            <a:r>
              <a:rPr lang="en-US" dirty="0"/>
              <a:t>www.msdn.microsoft.com </a:t>
            </a:r>
          </a:p>
          <a:p>
            <a:r>
              <a:rPr lang="en-US" dirty="0" smtClean="0"/>
              <a:t> </a:t>
            </a:r>
            <a:r>
              <a:rPr lang="en-US" dirty="0"/>
              <a:t>http://sourceforge.net/ </a:t>
            </a:r>
          </a:p>
          <a:p>
            <a:r>
              <a:rPr lang="en-US" dirty="0" smtClean="0"/>
              <a:t> </a:t>
            </a:r>
            <a:r>
              <a:rPr lang="en-US" dirty="0"/>
              <a:t>http://www.gnu.org </a:t>
            </a:r>
          </a:p>
          <a:p>
            <a:r>
              <a:rPr lang="en-US" dirty="0" smtClean="0"/>
              <a:t> </a:t>
            </a:r>
            <a:r>
              <a:rPr lang="en-US" dirty="0"/>
              <a:t>http://www.thefreecountry.com </a:t>
            </a:r>
          </a:p>
          <a:p>
            <a:r>
              <a:rPr lang="en-US" dirty="0" smtClean="0"/>
              <a:t> </a:t>
            </a:r>
            <a:r>
              <a:rPr lang="en-US" dirty="0"/>
              <a:t>http://www.1001tutorials.com/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286000"/>
            <a:ext cx="3962400" cy="914400"/>
          </a:xfrm>
        </p:spPr>
        <p:txBody>
          <a:bodyPr>
            <a:noAutofit/>
          </a:bodyPr>
          <a:lstStyle/>
          <a:p>
            <a:r>
              <a:rPr lang="en-US" sz="4000" b="1" dirty="0" smtClean="0">
                <a:solidFill>
                  <a:schemeClr val="accent1">
                    <a:lumMod val="75000"/>
                  </a:schemeClr>
                </a:solidFill>
              </a:rPr>
              <a:t>Thank You</a:t>
            </a:r>
            <a:endParaRPr lang="en-US" sz="4000" b="1" dirty="0">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0"/>
            <a:ext cx="4191000" cy="762000"/>
          </a:xfrm>
        </p:spPr>
        <p:txBody>
          <a:bodyPr/>
          <a:lstStyle/>
          <a:p>
            <a:r>
              <a:rPr lang="en-US" altLang="zh-CN" b="1" dirty="0" smtClean="0">
                <a:solidFill>
                  <a:schemeClr val="accent1">
                    <a:lumMod val="75000"/>
                  </a:schemeClr>
                </a:solidFill>
                <a:ea typeface="宋体" pitchFamily="2" charset="-122"/>
                <a:cs typeface="Tahoma" pitchFamily="34" charset="0"/>
              </a:rPr>
              <a:t>Contents</a:t>
            </a:r>
            <a:endParaRPr lang="en-US" dirty="0">
              <a:solidFill>
                <a:schemeClr val="accent1">
                  <a:lumMod val="75000"/>
                </a:schemeClr>
              </a:solidFill>
            </a:endParaRPr>
          </a:p>
        </p:txBody>
      </p:sp>
      <p:sp>
        <p:nvSpPr>
          <p:cNvPr id="4" name="Rectangle 2">
            <a:extLst>
              <a:ext uri="{FF2B5EF4-FFF2-40B4-BE49-F238E27FC236}">
                <a16:creationId xmlns="" xmlns:a16="http://schemas.microsoft.com/office/drawing/2014/main" id="{EC0C6491-26BB-4A82-B95A-FF52BA9AE1E2}"/>
              </a:ext>
            </a:extLst>
          </p:cNvPr>
          <p:cNvSpPr txBox="1">
            <a:spLocks noChangeArrowheads="1"/>
          </p:cNvSpPr>
          <p:nvPr/>
        </p:nvSpPr>
        <p:spPr>
          <a:xfrm>
            <a:off x="2514600" y="1447800"/>
            <a:ext cx="5943600" cy="4800600"/>
          </a:xfrm>
          <a:prstGeom prst="rect">
            <a:avLst/>
          </a:prstGeom>
        </p:spPr>
        <p:txBody>
          <a:bodyPr vert="horz" lIns="91440" tIns="45720" rIns="91440" bIns="45720" rtlCol="0">
            <a:noAutofit/>
          </a:bodyPr>
          <a:lstStyle/>
          <a:p>
            <a:pPr marL="448033" marR="0" lvl="0" indent="-448033" defTabSz="1792133" rtl="0" eaLnBrk="1" fontAlgn="auto" latinLnBrk="0" hangingPunct="1">
              <a:lnSpc>
                <a:spcPct val="100000"/>
              </a:lnSpc>
              <a:spcBef>
                <a:spcPts val="1960"/>
              </a:spcBef>
              <a:spcAft>
                <a:spcPts val="0"/>
              </a:spcAft>
              <a:buClrTx/>
              <a:buSzTx/>
              <a:buFont typeface="Wingdings 3" charset="2"/>
              <a:buChar char=""/>
              <a:tabLst/>
              <a:defRPr/>
            </a:pPr>
            <a:r>
              <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宋体" panose="02010600030101010101" pitchFamily="2" charset="-122"/>
                <a:cs typeface="Calibri" pitchFamily="34" charset="0"/>
              </a:rPr>
              <a:t>Introduction</a:t>
            </a:r>
          </a:p>
          <a:p>
            <a:pPr marL="448033" marR="0" lvl="0" indent="-448033" defTabSz="1792133" rtl="0" eaLnBrk="1" fontAlgn="auto" latinLnBrk="0" hangingPunct="1">
              <a:lnSpc>
                <a:spcPct val="100000"/>
              </a:lnSpc>
              <a:spcBef>
                <a:spcPts val="1960"/>
              </a:spcBef>
              <a:spcAft>
                <a:spcPts val="0"/>
              </a:spcAft>
              <a:buClrTx/>
              <a:buSzTx/>
              <a:buFont typeface="Wingdings 3" charset="2"/>
              <a:buChar char=""/>
              <a:tabLst/>
              <a:defRPr/>
            </a:pPr>
            <a:r>
              <a:rPr lang="en-US" altLang="zh-CN" sz="2000" dirty="0" smtClean="0">
                <a:solidFill>
                  <a:schemeClr val="tx1">
                    <a:lumMod val="75000"/>
                    <a:lumOff val="25000"/>
                  </a:schemeClr>
                </a:solidFill>
                <a:cs typeface="Calibri" pitchFamily="34" charset="0"/>
              </a:rPr>
              <a:t>Requirement</a:t>
            </a:r>
          </a:p>
          <a:p>
            <a:pPr marL="448033" marR="0" lvl="0" indent="-448033" defTabSz="1792133" rtl="0" eaLnBrk="1" fontAlgn="auto" latinLnBrk="0" hangingPunct="1">
              <a:lnSpc>
                <a:spcPct val="100000"/>
              </a:lnSpc>
              <a:spcBef>
                <a:spcPts val="1960"/>
              </a:spcBef>
              <a:spcAft>
                <a:spcPts val="0"/>
              </a:spcAft>
              <a:buClrTx/>
              <a:buSzTx/>
              <a:buFont typeface="Wingdings 3" charset="2"/>
              <a:buChar char=""/>
              <a:tabLst/>
              <a:defRPr/>
            </a:pPr>
            <a:r>
              <a:rPr lang="en-US" altLang="zh-CN" sz="2000" dirty="0" smtClean="0">
                <a:solidFill>
                  <a:schemeClr val="tx1">
                    <a:lumMod val="75000"/>
                    <a:lumOff val="25000"/>
                  </a:schemeClr>
                </a:solidFill>
                <a:cs typeface="Calibri" pitchFamily="34" charset="0"/>
              </a:rPr>
              <a:t>Features</a:t>
            </a:r>
          </a:p>
          <a:p>
            <a:pPr marL="448033" marR="0" lvl="0" indent="-448033" defTabSz="1792133" rtl="0" eaLnBrk="1" fontAlgn="auto" latinLnBrk="0" hangingPunct="1">
              <a:lnSpc>
                <a:spcPct val="100000"/>
              </a:lnSpc>
              <a:spcBef>
                <a:spcPts val="1960"/>
              </a:spcBef>
              <a:spcAft>
                <a:spcPts val="0"/>
              </a:spcAft>
              <a:buClrTx/>
              <a:buSzTx/>
              <a:buFont typeface="Wingdings 3" charset="2"/>
              <a:buChar char=""/>
              <a:tabLst/>
              <a:defRPr/>
            </a:pPr>
            <a:r>
              <a:rPr lang="en-US" altLang="zh-CN" sz="2000" dirty="0" smtClean="0">
                <a:solidFill>
                  <a:schemeClr val="tx1">
                    <a:lumMod val="75000"/>
                    <a:lumOff val="25000"/>
                  </a:schemeClr>
                </a:solidFill>
                <a:cs typeface="Calibri" pitchFamily="34" charset="0"/>
              </a:rPr>
              <a:t>Entity Relation Model</a:t>
            </a:r>
          </a:p>
          <a:p>
            <a:pPr marL="448033" marR="0" lvl="0" indent="-448033" defTabSz="1792133" rtl="0" eaLnBrk="1" fontAlgn="auto" latinLnBrk="0" hangingPunct="1">
              <a:lnSpc>
                <a:spcPct val="100000"/>
              </a:lnSpc>
              <a:spcBef>
                <a:spcPts val="1960"/>
              </a:spcBef>
              <a:spcAft>
                <a:spcPts val="0"/>
              </a:spcAft>
              <a:buClrTx/>
              <a:buSzTx/>
              <a:buFont typeface="Wingdings 3" charset="2"/>
              <a:buChar char=""/>
              <a:tabLst/>
              <a:defRPr/>
            </a:pPr>
            <a:r>
              <a:rPr lang="en-US" altLang="zh-CN" sz="2000" dirty="0" smtClean="0">
                <a:solidFill>
                  <a:schemeClr val="tx1">
                    <a:lumMod val="75000"/>
                    <a:lumOff val="25000"/>
                  </a:schemeClr>
                </a:solidFill>
                <a:cs typeface="Calibri" pitchFamily="34" charset="0"/>
              </a:rPr>
              <a:t>Decision Tree</a:t>
            </a:r>
            <a:endParaRPr lang="en-US" altLang="zh-CN" sz="2000" dirty="0" smtClean="0">
              <a:solidFill>
                <a:schemeClr val="tx1">
                  <a:lumMod val="75000"/>
                  <a:lumOff val="25000"/>
                </a:schemeClr>
              </a:solidFill>
              <a:cs typeface="Calibri" pitchFamily="34" charset="0"/>
            </a:endParaRPr>
          </a:p>
          <a:p>
            <a:pPr marL="448033" marR="0" lvl="0" indent="-448033" defTabSz="1792133" rtl="0" eaLnBrk="1" fontAlgn="auto" latinLnBrk="0" hangingPunct="1">
              <a:lnSpc>
                <a:spcPct val="100000"/>
              </a:lnSpc>
              <a:spcBef>
                <a:spcPts val="1960"/>
              </a:spcBef>
              <a:spcAft>
                <a:spcPts val="0"/>
              </a:spcAft>
              <a:buClrTx/>
              <a:buSzTx/>
              <a:buFont typeface="Wingdings 3" charset="2"/>
              <a:buChar char=""/>
              <a:tabLst/>
              <a:defRPr/>
            </a:pPr>
            <a:r>
              <a:rPr kumimoji="0" lang="en-US" altLang="zh-CN" sz="2000" b="0" i="0" u="none" strike="noStrike" kern="1200" cap="none" spc="0" normalizeH="0" baseline="0" noProof="0" dirty="0" smtClean="0">
                <a:ln>
                  <a:noFill/>
                </a:ln>
                <a:solidFill>
                  <a:schemeClr val="tx1">
                    <a:lumMod val="75000"/>
                    <a:lumOff val="25000"/>
                  </a:schemeClr>
                </a:solidFill>
                <a:effectLst/>
                <a:uLnTx/>
                <a:uFillTx/>
                <a:cs typeface="Calibri" pitchFamily="34" charset="0"/>
              </a:rPr>
              <a:t>Screenshots</a:t>
            </a:r>
            <a:r>
              <a:rPr kumimoji="0" lang="en-US" altLang="zh-CN" sz="2000" b="0" i="0" u="none" strike="noStrike" kern="1200" cap="none" spc="0" normalizeH="0" baseline="0" noProof="0" dirty="0" smtClean="0">
                <a:ln>
                  <a:noFill/>
                </a:ln>
                <a:solidFill>
                  <a:schemeClr val="tx1">
                    <a:lumMod val="75000"/>
                    <a:lumOff val="25000"/>
                  </a:schemeClr>
                </a:solidFill>
                <a:effectLst/>
                <a:uLnTx/>
                <a:uFillTx/>
                <a:cs typeface="Calibri" pitchFamily="34" charset="0"/>
              </a:rPr>
              <a:t>.</a:t>
            </a:r>
          </a:p>
          <a:p>
            <a:pPr marL="448033" marR="0" lvl="0" indent="-448033" defTabSz="1792133" rtl="0" eaLnBrk="1" fontAlgn="auto" latinLnBrk="0" hangingPunct="1">
              <a:lnSpc>
                <a:spcPct val="100000"/>
              </a:lnSpc>
              <a:spcBef>
                <a:spcPts val="1960"/>
              </a:spcBef>
              <a:spcAft>
                <a:spcPts val="0"/>
              </a:spcAft>
              <a:buClrTx/>
              <a:buSzTx/>
              <a:buFont typeface="Wingdings 3" charset="2"/>
              <a:buChar char=""/>
              <a:tabLst/>
              <a:defRPr/>
            </a:pPr>
            <a:r>
              <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宋体" panose="02010600030101010101" pitchFamily="2" charset="-122"/>
                <a:cs typeface="Calibri" pitchFamily="34" charset="0"/>
              </a:rPr>
              <a:t>Conclusion</a:t>
            </a:r>
          </a:p>
          <a:p>
            <a:pPr marL="0" marR="0" lvl="0" indent="0" defTabSz="1792133" rtl="0" eaLnBrk="1" fontAlgn="auto" latinLnBrk="0" hangingPunct="1">
              <a:lnSpc>
                <a:spcPct val="100000"/>
              </a:lnSpc>
              <a:spcBef>
                <a:spcPts val="1960"/>
              </a:spcBef>
              <a:spcAft>
                <a:spcPts val="0"/>
              </a:spcAft>
              <a:buClrTx/>
              <a:buSzTx/>
              <a:tabLst/>
              <a:defRPr/>
            </a:pPr>
            <a:r>
              <a:rPr kumimoji="0" lang="en-US" altLang="zh-TW" sz="2000" b="0" i="0" u="none" strike="noStrike" kern="1200" cap="none" spc="0" normalizeH="0" baseline="0" noProof="0" dirty="0" smtClean="0">
                <a:ln>
                  <a:noFill/>
                </a:ln>
                <a:solidFill>
                  <a:schemeClr val="tx1">
                    <a:lumMod val="75000"/>
                    <a:lumOff val="25000"/>
                  </a:schemeClr>
                </a:solidFill>
                <a:effectLst/>
                <a:uLnTx/>
                <a:uFillTx/>
                <a:latin typeface="Calibri" pitchFamily="34" charset="0"/>
                <a:ea typeface="宋体" panose="02010600030101010101" pitchFamily="2" charset="-122"/>
                <a:cs typeface="Calibri" pitchFamily="34" charset="0"/>
              </a:rPr>
              <a:t>   </a:t>
            </a:r>
            <a:endPar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宋体" panose="02010600030101010101" pitchFamily="2" charset="-122"/>
              <a:cs typeface="Calibri" pitchFamily="34" charset="0"/>
            </a:endParaRPr>
          </a:p>
          <a:p>
            <a:pPr marL="0" marR="0" lvl="0" indent="0" defTabSz="1792133" rtl="0" eaLnBrk="1" fontAlgn="auto" latinLnBrk="0" hangingPunct="1">
              <a:lnSpc>
                <a:spcPct val="100000"/>
              </a:lnSpc>
              <a:spcBef>
                <a:spcPts val="1960"/>
              </a:spcBef>
              <a:spcAft>
                <a:spcPts val="0"/>
              </a:spcAft>
              <a:buClrTx/>
              <a:buSzTx/>
              <a:buFont typeface="Arial" panose="020B0604020202020204" pitchFamily="34" charset="0"/>
              <a:buNone/>
              <a:tabLst/>
              <a:defRPr/>
            </a:pPr>
            <a:endParaRPr kumimoji="0" lang="en-US" altLang="zh-TW" b="0"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solidFill>
                  <a:schemeClr val="accent1">
                    <a:lumMod val="75000"/>
                  </a:schemeClr>
                </a:solidFill>
              </a:rPr>
              <a:t>Introduction</a:t>
            </a:r>
            <a:endParaRPr lang="en-US" b="1" dirty="0">
              <a:solidFill>
                <a:schemeClr val="accent1">
                  <a:lumMod val="75000"/>
                </a:schemeClr>
              </a:solidFill>
            </a:endParaRPr>
          </a:p>
        </p:txBody>
      </p:sp>
      <p:sp>
        <p:nvSpPr>
          <p:cNvPr id="3" name="Content Placeholder 2"/>
          <p:cNvSpPr>
            <a:spLocks noGrp="1"/>
          </p:cNvSpPr>
          <p:nvPr>
            <p:ph sz="quarter" idx="1"/>
          </p:nvPr>
        </p:nvSpPr>
        <p:spPr/>
        <p:txBody>
          <a:bodyPr/>
          <a:lstStyle/>
          <a:p>
            <a:pPr>
              <a:buNone/>
            </a:pPr>
            <a:r>
              <a:rPr lang="en-US" sz="3200" dirty="0" smtClean="0"/>
              <a:t>About </a:t>
            </a:r>
            <a:r>
              <a:rPr lang="en-US" altLang="zh-TW" sz="3200" dirty="0">
                <a:solidFill>
                  <a:schemeClr val="tx1">
                    <a:lumMod val="75000"/>
                    <a:lumOff val="25000"/>
                  </a:schemeClr>
                </a:solidFill>
                <a:ea typeface="宋体" panose="02010600030101010101" pitchFamily="2" charset="-122"/>
                <a:cs typeface="Calibri" pitchFamily="34" charset="0"/>
              </a:rPr>
              <a:t>Student Management System</a:t>
            </a:r>
            <a:endParaRPr lang="en-US" sz="3200" dirty="0" smtClean="0"/>
          </a:p>
          <a:p>
            <a:pPr>
              <a:buNone/>
            </a:pPr>
            <a:endParaRPr lang="en-US" dirty="0" smtClean="0"/>
          </a:p>
          <a:p>
            <a:pPr>
              <a:buNone/>
            </a:pPr>
            <a:r>
              <a:rPr lang="en-US" dirty="0"/>
              <a:t>"Student Management </a:t>
            </a:r>
            <a:r>
              <a:rPr lang="en-US" dirty="0" smtClean="0"/>
              <a:t>System </a:t>
            </a:r>
            <a:r>
              <a:rPr lang="en-US" dirty="0"/>
              <a:t>is a solution tool that is designed to track, maintain and manage all the data generated by a School, including the grades of a student, their attendance, their interpersonal activities records, etc.,"</a:t>
            </a:r>
            <a:endParaRPr lang="en-US" dirty="0">
              <a:cs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solidFill>
                  <a:schemeClr val="accent1">
                    <a:lumMod val="75000"/>
                  </a:schemeClr>
                </a:solidFill>
              </a:rPr>
              <a:t>Introduction</a:t>
            </a:r>
            <a:endParaRPr lang="en-US" b="1" dirty="0">
              <a:solidFill>
                <a:schemeClr val="accent1">
                  <a:lumMod val="75000"/>
                </a:schemeClr>
              </a:solidFill>
            </a:endParaRPr>
          </a:p>
        </p:txBody>
      </p:sp>
      <p:sp>
        <p:nvSpPr>
          <p:cNvPr id="3" name="Content Placeholder 2"/>
          <p:cNvSpPr>
            <a:spLocks noGrp="1"/>
          </p:cNvSpPr>
          <p:nvPr>
            <p:ph sz="quarter" idx="1"/>
          </p:nvPr>
        </p:nvSpPr>
        <p:spPr/>
        <p:txBody>
          <a:bodyPr/>
          <a:lstStyle/>
          <a:p>
            <a:pPr>
              <a:buNone/>
            </a:pPr>
            <a:r>
              <a:rPr lang="en-US" sz="3200" dirty="0" smtClean="0"/>
              <a:t>About Node JS</a:t>
            </a:r>
          </a:p>
          <a:p>
            <a:pPr>
              <a:buNone/>
            </a:pPr>
            <a:endParaRPr lang="en-US" dirty="0" smtClean="0"/>
          </a:p>
          <a:p>
            <a:pPr>
              <a:buNone/>
            </a:pPr>
            <a:endParaRPr lang="en-US" dirty="0" smtClean="0"/>
          </a:p>
          <a:p>
            <a:pPr>
              <a:buNone/>
            </a:pPr>
            <a:r>
              <a:rPr lang="en-US" dirty="0" smtClean="0"/>
              <a:t>Node.js </a:t>
            </a:r>
            <a:r>
              <a:rPr lang="en-US" dirty="0"/>
              <a:t>is an open-source, cross-platform, back-end JavaScript runtime environment that runs on the V8 engine and executes JavaScript code outside a web browser.</a:t>
            </a:r>
            <a:endParaRPr lang="en-US" dirty="0">
              <a:cs typeface="Calibri" pitchFamily="34" charset="0"/>
            </a:endParaRPr>
          </a:p>
        </p:txBody>
      </p:sp>
    </p:spTree>
    <p:extLst>
      <p:ext uri="{BB962C8B-B14F-4D97-AF65-F5344CB8AC3E}">
        <p14:creationId xmlns:p14="http://schemas.microsoft.com/office/powerpoint/2010/main" val="27349361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GB" b="1" dirty="0" smtClean="0">
                <a:solidFill>
                  <a:schemeClr val="accent1">
                    <a:lumMod val="75000"/>
                  </a:schemeClr>
                </a:solidFill>
              </a:rPr>
              <a:t>Requirement</a:t>
            </a:r>
            <a:endParaRPr lang="en-US" b="1" dirty="0">
              <a:solidFill>
                <a:schemeClr val="accent1">
                  <a:lumMod val="75000"/>
                </a:schemeClr>
              </a:solidFill>
            </a:endParaRPr>
          </a:p>
        </p:txBody>
      </p:sp>
      <p:sp>
        <p:nvSpPr>
          <p:cNvPr id="3" name="Content Placeholder 2"/>
          <p:cNvSpPr>
            <a:spLocks noGrp="1"/>
          </p:cNvSpPr>
          <p:nvPr>
            <p:ph sz="quarter" idx="1"/>
          </p:nvPr>
        </p:nvSpPr>
        <p:spPr>
          <a:xfrm>
            <a:off x="1752600" y="1295400"/>
            <a:ext cx="6248400" cy="4873752"/>
          </a:xfrm>
        </p:spPr>
        <p:txBody>
          <a:bodyPr>
            <a:normAutofit/>
          </a:bodyPr>
          <a:lstStyle/>
          <a:p>
            <a:pPr>
              <a:buNone/>
            </a:pPr>
            <a:r>
              <a:rPr lang="en-US" b="1" dirty="0" smtClean="0"/>
              <a:t>Technology Used</a:t>
            </a:r>
            <a:r>
              <a:rPr lang="en-US" b="1" dirty="0" smtClean="0"/>
              <a:t>:</a:t>
            </a:r>
            <a:endParaRPr lang="en-US" b="1" dirty="0" smtClean="0"/>
          </a:p>
          <a:p>
            <a:pPr>
              <a:buNone/>
            </a:pPr>
            <a:endParaRPr lang="en-US" b="1" dirty="0" smtClean="0"/>
          </a:p>
          <a:p>
            <a:r>
              <a:rPr lang="en-US" sz="1800" dirty="0" smtClean="0"/>
              <a:t>Front End</a:t>
            </a:r>
            <a:r>
              <a:rPr lang="en-US" sz="1800" dirty="0" smtClean="0"/>
              <a:t>: HTML, CSS, JavaScript, </a:t>
            </a:r>
            <a:r>
              <a:rPr lang="en-US" sz="1800" dirty="0" smtClean="0"/>
              <a:t>Handlebars. </a:t>
            </a:r>
            <a:endParaRPr lang="en-US" sz="1800" dirty="0" smtClean="0"/>
          </a:p>
          <a:p>
            <a:r>
              <a:rPr lang="en-US" sz="1800" dirty="0" smtClean="0"/>
              <a:t>Language</a:t>
            </a:r>
            <a:r>
              <a:rPr lang="en-US" sz="1800" dirty="0" smtClean="0"/>
              <a:t>:  </a:t>
            </a:r>
            <a:r>
              <a:rPr lang="en-US" sz="1800" dirty="0" smtClean="0"/>
              <a:t>Node JS</a:t>
            </a:r>
            <a:endParaRPr lang="en-US" sz="1800" dirty="0" smtClean="0"/>
          </a:p>
          <a:p>
            <a:r>
              <a:rPr lang="en-US" sz="1800" dirty="0" smtClean="0"/>
              <a:t>Back End</a:t>
            </a:r>
            <a:r>
              <a:rPr lang="en-US" sz="1800" dirty="0" smtClean="0"/>
              <a:t>: MySQL</a:t>
            </a:r>
            <a:endParaRPr lang="en-US" sz="1800" dirty="0" smtClean="0"/>
          </a:p>
          <a:p>
            <a:pPr>
              <a:buNone/>
            </a:pP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GB" b="1" dirty="0" smtClean="0">
                <a:solidFill>
                  <a:schemeClr val="accent1">
                    <a:lumMod val="75000"/>
                  </a:schemeClr>
                </a:solidFill>
              </a:rPr>
              <a:t>Requirement</a:t>
            </a:r>
            <a:endParaRPr lang="en-US" b="1" dirty="0">
              <a:solidFill>
                <a:schemeClr val="accent1">
                  <a:lumMod val="75000"/>
                </a:schemeClr>
              </a:solidFill>
            </a:endParaRPr>
          </a:p>
        </p:txBody>
      </p:sp>
      <p:sp>
        <p:nvSpPr>
          <p:cNvPr id="3" name="Content Placeholder 2"/>
          <p:cNvSpPr>
            <a:spLocks noGrp="1"/>
          </p:cNvSpPr>
          <p:nvPr>
            <p:ph sz="quarter" idx="1"/>
          </p:nvPr>
        </p:nvSpPr>
        <p:spPr>
          <a:xfrm>
            <a:off x="1752600" y="1295400"/>
            <a:ext cx="6248400" cy="4873752"/>
          </a:xfrm>
        </p:spPr>
        <p:txBody>
          <a:bodyPr>
            <a:normAutofit lnSpcReduction="10000"/>
          </a:bodyPr>
          <a:lstStyle/>
          <a:p>
            <a:pPr>
              <a:buNone/>
            </a:pPr>
            <a:r>
              <a:rPr lang="en-US" b="1" dirty="0" smtClean="0"/>
              <a:t>Software configuration:</a:t>
            </a:r>
          </a:p>
          <a:p>
            <a:pPr>
              <a:buNone/>
            </a:pPr>
            <a:endParaRPr lang="en-US" b="1" dirty="0" smtClean="0"/>
          </a:p>
          <a:p>
            <a:r>
              <a:rPr lang="en-US" sz="1800" dirty="0" smtClean="0"/>
              <a:t>Operating system: </a:t>
            </a:r>
            <a:r>
              <a:rPr lang="en-US" sz="1800" dirty="0" smtClean="0"/>
              <a:t>Windows </a:t>
            </a:r>
            <a:r>
              <a:rPr lang="en-US" sz="1800" dirty="0"/>
              <a:t>or Linux </a:t>
            </a:r>
          </a:p>
          <a:p>
            <a:r>
              <a:rPr lang="en-US" sz="1800" dirty="0" smtClean="0"/>
              <a:t>Software</a:t>
            </a:r>
            <a:r>
              <a:rPr lang="en-US" sz="1800" dirty="0" smtClean="0"/>
              <a:t>: </a:t>
            </a:r>
            <a:r>
              <a:rPr lang="en-US" sz="1800" dirty="0" smtClean="0"/>
              <a:t>V</a:t>
            </a:r>
            <a:r>
              <a:rPr lang="en-US" sz="1800" dirty="0" smtClean="0"/>
              <a:t>isual </a:t>
            </a:r>
            <a:r>
              <a:rPr lang="en-US" sz="1800" dirty="0"/>
              <a:t>studio </a:t>
            </a:r>
            <a:r>
              <a:rPr lang="en-US" sz="1800" dirty="0" smtClean="0"/>
              <a:t>code</a:t>
            </a:r>
            <a:endParaRPr lang="en-US" sz="1800" dirty="0" smtClean="0"/>
          </a:p>
          <a:p>
            <a:r>
              <a:rPr lang="en-US" sz="1800" dirty="0" smtClean="0"/>
              <a:t>Database: MySQL Database </a:t>
            </a:r>
            <a:r>
              <a:rPr lang="en-US" sz="1800" dirty="0" smtClean="0"/>
              <a:t>Service</a:t>
            </a:r>
          </a:p>
          <a:p>
            <a:r>
              <a:rPr lang="en-US" sz="1800" dirty="0" smtClean="0"/>
              <a:t>Server: Apache HTTP Server</a:t>
            </a:r>
            <a:endParaRPr lang="en-US" sz="1800" dirty="0" smtClean="0"/>
          </a:p>
          <a:p>
            <a:pPr>
              <a:buNone/>
            </a:pPr>
            <a:endParaRPr lang="en-US" dirty="0" smtClean="0"/>
          </a:p>
          <a:p>
            <a:pPr>
              <a:buNone/>
            </a:pPr>
            <a:r>
              <a:rPr lang="en-US" b="1" dirty="0" smtClean="0"/>
              <a:t>Hardware Configuration:</a:t>
            </a:r>
          </a:p>
          <a:p>
            <a:pPr>
              <a:buNone/>
            </a:pPr>
            <a:endParaRPr lang="en-US" dirty="0" smtClean="0"/>
          </a:p>
          <a:p>
            <a:r>
              <a:rPr lang="en-US" sz="1800" dirty="0" smtClean="0"/>
              <a:t>Processor: </a:t>
            </a:r>
            <a:r>
              <a:rPr lang="en-US" sz="1800" dirty="0" smtClean="0"/>
              <a:t>Intel </a:t>
            </a:r>
            <a:r>
              <a:rPr lang="en-US" sz="1800" dirty="0"/>
              <a:t>Core i3 processor or higher </a:t>
            </a:r>
            <a:endParaRPr lang="en-US" sz="1800" dirty="0" smtClean="0"/>
          </a:p>
          <a:p>
            <a:r>
              <a:rPr lang="en-US" sz="1800" dirty="0" smtClean="0"/>
              <a:t>Hard Disk: Minimum 4 GB</a:t>
            </a:r>
          </a:p>
          <a:p>
            <a:r>
              <a:rPr lang="en-US" sz="1800" dirty="0" smtClean="0"/>
              <a:t>RAM: 512 MB or more</a:t>
            </a:r>
            <a:r>
              <a:rPr lang="en-US" sz="1800" dirty="0" smtClean="0"/>
              <a:t>.</a:t>
            </a:r>
          </a:p>
          <a:p>
            <a:r>
              <a:rPr lang="en-US" sz="1800" dirty="0" smtClean="0"/>
              <a:t>Network Connectivity.</a:t>
            </a:r>
            <a:endParaRPr lang="en-US" sz="1800" dirty="0" smtClean="0"/>
          </a:p>
          <a:p>
            <a:pPr>
              <a:buNone/>
            </a:pPr>
            <a:endParaRPr lang="en-US" sz="1400" dirty="0"/>
          </a:p>
        </p:txBody>
      </p:sp>
    </p:spTree>
    <p:extLst>
      <p:ext uri="{BB962C8B-B14F-4D97-AF65-F5344CB8AC3E}">
        <p14:creationId xmlns:p14="http://schemas.microsoft.com/office/powerpoint/2010/main" val="2550386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marL="448033" lvl="0" indent="-448033" defTabSz="1792133">
              <a:spcBef>
                <a:spcPts val="1960"/>
              </a:spcBef>
              <a:defRPr/>
            </a:pPr>
            <a:r>
              <a:rPr lang="en-US" altLang="zh-TW" sz="3200" b="1" cap="none" dirty="0" smtClean="0">
                <a:solidFill>
                  <a:schemeClr val="accent1">
                    <a:lumMod val="75000"/>
                  </a:schemeClr>
                </a:solidFill>
                <a:ea typeface="宋体" panose="02010600030101010101" pitchFamily="2" charset="-122"/>
                <a:cs typeface="Calibri" pitchFamily="34" charset="0"/>
              </a:rPr>
              <a:t>FEATURES</a:t>
            </a:r>
            <a:endParaRPr lang="en-US" altLang="zh-TW" sz="3200" b="1" cap="none" dirty="0" smtClean="0">
              <a:solidFill>
                <a:schemeClr val="accent1">
                  <a:lumMod val="75000"/>
                </a:schemeClr>
              </a:solidFill>
              <a:ea typeface="宋体" panose="02010600030101010101" pitchFamily="2" charset="-122"/>
              <a:cs typeface="Calibri" pitchFamily="34" charset="0"/>
            </a:endParaRPr>
          </a:p>
        </p:txBody>
      </p:sp>
      <p:sp>
        <p:nvSpPr>
          <p:cNvPr id="3" name="Content Placeholder 2"/>
          <p:cNvSpPr>
            <a:spLocks noGrp="1"/>
          </p:cNvSpPr>
          <p:nvPr>
            <p:ph sz="quarter" idx="1"/>
          </p:nvPr>
        </p:nvSpPr>
        <p:spPr>
          <a:xfrm>
            <a:off x="1066800" y="2362200"/>
            <a:ext cx="7467600" cy="3429000"/>
          </a:xfrm>
        </p:spPr>
        <p:txBody>
          <a:bodyPr>
            <a:normAutofit/>
          </a:bodyPr>
          <a:lstStyle/>
          <a:p>
            <a:r>
              <a:rPr lang="en-US" dirty="0"/>
              <a:t>Login/Logout </a:t>
            </a:r>
            <a:endParaRPr lang="en-US" dirty="0" smtClean="0"/>
          </a:p>
          <a:p>
            <a:r>
              <a:rPr lang="en-US" dirty="0" smtClean="0"/>
              <a:t>Add Student</a:t>
            </a:r>
          </a:p>
          <a:p>
            <a:r>
              <a:rPr lang="en-US" dirty="0" smtClean="0"/>
              <a:t>View </a:t>
            </a:r>
            <a:r>
              <a:rPr lang="en-US" dirty="0"/>
              <a:t>S</a:t>
            </a:r>
            <a:r>
              <a:rPr lang="en-US" dirty="0" smtClean="0"/>
              <a:t>tudent </a:t>
            </a:r>
            <a:r>
              <a:rPr lang="en-US" dirty="0"/>
              <a:t>I</a:t>
            </a:r>
            <a:r>
              <a:rPr lang="en-US" dirty="0" smtClean="0"/>
              <a:t>nformation </a:t>
            </a:r>
          </a:p>
          <a:p>
            <a:r>
              <a:rPr lang="en-US" dirty="0" smtClean="0"/>
              <a:t>Edit </a:t>
            </a:r>
            <a:r>
              <a:rPr lang="en-US" dirty="0"/>
              <a:t>Student Information </a:t>
            </a:r>
            <a:endParaRPr lang="en-US" dirty="0"/>
          </a:p>
          <a:p>
            <a:r>
              <a:rPr lang="en-US" dirty="0" smtClean="0"/>
              <a:t>Delete </a:t>
            </a:r>
            <a:r>
              <a:rPr lang="en-US" dirty="0"/>
              <a:t>S</a:t>
            </a:r>
            <a:r>
              <a:rPr lang="en-US" dirty="0" smtClean="0"/>
              <a:t>tudent </a:t>
            </a:r>
            <a:r>
              <a:rPr lang="en-US" dirty="0"/>
              <a:t>A</a:t>
            </a:r>
            <a:r>
              <a:rPr lang="en-US" dirty="0" smtClean="0"/>
              <a:t>ccounts </a:t>
            </a:r>
          </a:p>
          <a:p>
            <a:r>
              <a:rPr lang="en-US" dirty="0" smtClean="0"/>
              <a:t>Search </a:t>
            </a:r>
            <a:r>
              <a:rPr lang="en-US" dirty="0"/>
              <a:t>S</a:t>
            </a:r>
            <a:r>
              <a:rPr lang="en-US" dirty="0" smtClean="0"/>
              <a:t>tudents </a:t>
            </a:r>
            <a:endParaRPr lang="en-US" sz="2000" dirty="0" smtClean="0"/>
          </a:p>
          <a:p>
            <a:pPr marL="457200" indent="-457200">
              <a:buFont typeface="+mj-lt"/>
              <a:buAutoNum type="arabicPeriod"/>
            </a:pPr>
            <a:endParaRPr lang="en-US" sz="2000" dirty="0"/>
          </a:p>
        </p:txBody>
      </p:sp>
      <p:sp>
        <p:nvSpPr>
          <p:cNvPr id="4" name="Title 1"/>
          <p:cNvSpPr txBox="1">
            <a:spLocks/>
          </p:cNvSpPr>
          <p:nvPr/>
        </p:nvSpPr>
        <p:spPr>
          <a:xfrm>
            <a:off x="609600" y="990600"/>
            <a:ext cx="7467600" cy="944562"/>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dirty="0" smtClean="0">
                <a:ea typeface="宋体" panose="02010600030101010101" pitchFamily="2" charset="-122"/>
                <a:cs typeface="Calibri" pitchFamily="34" charset="0"/>
              </a:rPr>
              <a:t>Administrator</a:t>
            </a:r>
            <a:endParaRPr kumimoji="0" lang="en-US" sz="3000" i="0" u="none" strike="noStrike" kern="1200" cap="small" spc="0" normalizeH="0" baseline="0" noProof="0" dirty="0">
              <a:ln>
                <a:noFill/>
              </a:ln>
              <a:effectLst/>
              <a:uLnTx/>
              <a:uFillTx/>
              <a:ea typeface="+mj-ea"/>
              <a:cs typeface="Calibri" pitchFamily="34" charset="0"/>
            </a:endParaRPr>
          </a:p>
        </p:txBody>
      </p:sp>
    </p:spTree>
    <p:extLst>
      <p:ext uri="{BB962C8B-B14F-4D97-AF65-F5344CB8AC3E}">
        <p14:creationId xmlns:p14="http://schemas.microsoft.com/office/powerpoint/2010/main" val="946488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marL="448033" lvl="0" indent="-448033" defTabSz="1792133">
              <a:spcBef>
                <a:spcPts val="1960"/>
              </a:spcBef>
              <a:defRPr/>
            </a:pPr>
            <a:r>
              <a:rPr lang="en-US" altLang="zh-TW" sz="3200" b="1" cap="none" dirty="0" smtClean="0">
                <a:solidFill>
                  <a:schemeClr val="accent1">
                    <a:lumMod val="75000"/>
                  </a:schemeClr>
                </a:solidFill>
                <a:ea typeface="宋体" panose="02010600030101010101" pitchFamily="2" charset="-122"/>
                <a:cs typeface="Calibri" pitchFamily="34" charset="0"/>
              </a:rPr>
              <a:t>Entity Relation Model</a:t>
            </a:r>
            <a:endParaRPr lang="en-US" altLang="zh-TW" sz="3200" b="1" cap="none" dirty="0" smtClean="0">
              <a:solidFill>
                <a:schemeClr val="accent1">
                  <a:lumMod val="75000"/>
                </a:schemeClr>
              </a:solidFill>
              <a:ea typeface="宋体" panose="02010600030101010101" pitchFamily="2" charset="-122"/>
              <a:cs typeface="Calibri" pitchFamily="34" charset="0"/>
            </a:endParaRPr>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143000"/>
            <a:ext cx="7620000" cy="5257800"/>
          </a:xfrm>
        </p:spPr>
      </p:pic>
    </p:spTree>
    <p:extLst>
      <p:ext uri="{BB962C8B-B14F-4D97-AF65-F5344CB8AC3E}">
        <p14:creationId xmlns:p14="http://schemas.microsoft.com/office/powerpoint/2010/main" val="4019680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1301</TotalTime>
  <Words>308</Words>
  <Application>Microsoft Office PowerPoint</Application>
  <PresentationFormat>On-screen Show (4:3)</PresentationFormat>
  <Paragraphs>82</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宋体</vt:lpstr>
      <vt:lpstr>Arial</vt:lpstr>
      <vt:lpstr>Calibri</vt:lpstr>
      <vt:lpstr>Century Gothic</vt:lpstr>
      <vt:lpstr>Century Schoolbook</vt:lpstr>
      <vt:lpstr>华文楷体</vt:lpstr>
      <vt:lpstr>Tahoma</vt:lpstr>
      <vt:lpstr>Wingdings</vt:lpstr>
      <vt:lpstr>Wingdings 2</vt:lpstr>
      <vt:lpstr>Wingdings 3</vt:lpstr>
      <vt:lpstr>Oriel</vt:lpstr>
      <vt:lpstr>  Student Management System  Using Node JS </vt:lpstr>
      <vt:lpstr>Project Presentation </vt:lpstr>
      <vt:lpstr>Contents</vt:lpstr>
      <vt:lpstr>Introduction</vt:lpstr>
      <vt:lpstr>Introduction</vt:lpstr>
      <vt:lpstr>Requirement</vt:lpstr>
      <vt:lpstr>Requirement</vt:lpstr>
      <vt:lpstr>FEATURES</vt:lpstr>
      <vt:lpstr>Entity Relation Model</vt:lpstr>
      <vt:lpstr>Decision Tree</vt:lpstr>
      <vt:lpstr>Screenshots </vt:lpstr>
      <vt:lpstr>Screenshots </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 of IIT</dc:title>
  <dc:creator>Md. Shakil Hossain</dc:creator>
  <cp:lastModifiedBy>Microsoft account</cp:lastModifiedBy>
  <cp:revision>69</cp:revision>
  <dcterms:created xsi:type="dcterms:W3CDTF">2006-08-16T00:00:00Z</dcterms:created>
  <dcterms:modified xsi:type="dcterms:W3CDTF">2022-03-28T13:33:24Z</dcterms:modified>
</cp:coreProperties>
</file>