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9"/>
  </p:normalViewPr>
  <p:slideViewPr>
    <p:cSldViewPr snapToGrid="0">
      <p:cViewPr varScale="1">
        <p:scale>
          <a:sx n="90" d="100"/>
          <a:sy n="90" d="100"/>
        </p:scale>
        <p:origin x="232"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a:pPr/>
              <a:t>6/29/24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dirty="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a:t>6/29/24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a:t>6/29/24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a:t>6/29/24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a:t>6/29/24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a:t>6/29/24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dirty="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dirty="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dirty="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a:t>6/29/24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a:t>6/29/24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a:t>6/29/24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a:t>6/29/24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a:t>6/29/24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a:t>6/29/24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a:t>6/29/24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a:t>6/29/24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a:t>6/29/24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a:t>6/29/24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dirty="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a:t>6/29/24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a:t>6/29/24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C1B2A-0070-A4A6-BA50-B5EC4D2D419C}"/>
              </a:ext>
            </a:extLst>
          </p:cNvPr>
          <p:cNvSpPr>
            <a:spLocks noGrp="1"/>
          </p:cNvSpPr>
          <p:nvPr>
            <p:ph type="ctrTitle"/>
          </p:nvPr>
        </p:nvSpPr>
        <p:spPr/>
        <p:txBody>
          <a:bodyPr/>
          <a:lstStyle/>
          <a:p>
            <a:r>
              <a:rPr lang="en-US" dirty="0"/>
              <a:t>    Ecommerce Products</a:t>
            </a:r>
          </a:p>
        </p:txBody>
      </p:sp>
      <p:sp>
        <p:nvSpPr>
          <p:cNvPr id="3" name="Subtitle 2">
            <a:extLst>
              <a:ext uri="{FF2B5EF4-FFF2-40B4-BE49-F238E27FC236}">
                <a16:creationId xmlns:a16="http://schemas.microsoft.com/office/drawing/2014/main" id="{BC08883B-87CD-29F9-2594-C3CE4D5B74B1}"/>
              </a:ext>
            </a:extLst>
          </p:cNvPr>
          <p:cNvSpPr>
            <a:spLocks noGrp="1"/>
          </p:cNvSpPr>
          <p:nvPr>
            <p:ph type="subTitle" idx="1"/>
          </p:nvPr>
        </p:nvSpPr>
        <p:spPr/>
        <p:txBody>
          <a:bodyPr/>
          <a:lstStyle/>
          <a:p>
            <a:r>
              <a:rPr lang="en-US" dirty="0"/>
              <a:t>                                           Analysis and explanation</a:t>
            </a:r>
          </a:p>
        </p:txBody>
      </p:sp>
    </p:spTree>
    <p:extLst>
      <p:ext uri="{BB962C8B-B14F-4D97-AF65-F5344CB8AC3E}">
        <p14:creationId xmlns:p14="http://schemas.microsoft.com/office/powerpoint/2010/main" val="515389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00CB-9F76-7517-C518-82BC08CE29FD}"/>
              </a:ext>
            </a:extLst>
          </p:cNvPr>
          <p:cNvSpPr>
            <a:spLocks noGrp="1"/>
          </p:cNvSpPr>
          <p:nvPr>
            <p:ph type="title"/>
          </p:nvPr>
        </p:nvSpPr>
        <p:spPr/>
        <p:txBody>
          <a:bodyPr/>
          <a:lstStyle/>
          <a:p>
            <a:r>
              <a:rPr lang="en-US" dirty="0"/>
              <a:t>     Pearson Correlation Coefficient</a:t>
            </a:r>
          </a:p>
        </p:txBody>
      </p:sp>
      <p:pic>
        <p:nvPicPr>
          <p:cNvPr id="4" name="Content Placeholder 3" descr="A graph of blue squares&#10;&#10;Description automatically generated">
            <a:extLst>
              <a:ext uri="{FF2B5EF4-FFF2-40B4-BE49-F238E27FC236}">
                <a16:creationId xmlns:a16="http://schemas.microsoft.com/office/drawing/2014/main" id="{A267AD96-98E6-8ADD-BFED-0D25FABBA59A}"/>
              </a:ext>
            </a:extLst>
          </p:cNvPr>
          <p:cNvPicPr>
            <a:picLocks noGrp="1" noChangeAspect="1"/>
          </p:cNvPicPr>
          <p:nvPr>
            <p:ph idx="1"/>
          </p:nvPr>
        </p:nvPicPr>
        <p:blipFill>
          <a:blip r:embed="rId2"/>
          <a:stretch>
            <a:fillRect/>
          </a:stretch>
        </p:blipFill>
        <p:spPr>
          <a:xfrm>
            <a:off x="2043112" y="2603500"/>
            <a:ext cx="7429501" cy="4025900"/>
          </a:xfrm>
          <a:prstGeom prst="rect">
            <a:avLst/>
          </a:prstGeom>
        </p:spPr>
      </p:pic>
    </p:spTree>
    <p:extLst>
      <p:ext uri="{BB962C8B-B14F-4D97-AF65-F5344CB8AC3E}">
        <p14:creationId xmlns:p14="http://schemas.microsoft.com/office/powerpoint/2010/main" val="3655041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3B75-CB8B-8DF7-25F9-6EF02895B742}"/>
              </a:ext>
            </a:extLst>
          </p:cNvPr>
          <p:cNvSpPr>
            <a:spLocks noGrp="1"/>
          </p:cNvSpPr>
          <p:nvPr>
            <p:ph type="title"/>
          </p:nvPr>
        </p:nvSpPr>
        <p:spPr/>
        <p:txBody>
          <a:bodyPr/>
          <a:lstStyle/>
          <a:p>
            <a:r>
              <a:rPr lang="en-US" dirty="0"/>
              <a:t>               Statistical Significance</a:t>
            </a:r>
          </a:p>
        </p:txBody>
      </p:sp>
      <p:sp>
        <p:nvSpPr>
          <p:cNvPr id="3" name="Content Placeholder 2">
            <a:extLst>
              <a:ext uri="{FF2B5EF4-FFF2-40B4-BE49-F238E27FC236}">
                <a16:creationId xmlns:a16="http://schemas.microsoft.com/office/drawing/2014/main" id="{AC0BFFE0-94CF-A694-4AC4-FE5CAF3A1FEC}"/>
              </a:ext>
            </a:extLst>
          </p:cNvPr>
          <p:cNvSpPr>
            <a:spLocks noGrp="1"/>
          </p:cNvSpPr>
          <p:nvPr>
            <p:ph sz="half" idx="1"/>
          </p:nvPr>
        </p:nvSpPr>
        <p:spPr/>
        <p:txBody>
          <a:bodyPr>
            <a:normAutofit fontScale="62500" lnSpcReduction="20000"/>
          </a:bodyPr>
          <a:lstStyle/>
          <a:p>
            <a:pPr indent="457200"/>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variable1          variable2         correlation          p_value</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cor       ProductID         Price 	    -0.0401803341 </a:t>
            </a:r>
            <a:r>
              <a:rPr lang="en-JM" kern="0" dirty="0">
                <a:latin typeface="Times New Roman" panose="02020603050405020304" pitchFamily="18" charset="0"/>
                <a:ea typeface="Times New Roman" panose="02020603050405020304" pitchFamily="18" charset="0"/>
                <a:cs typeface="Times New Roman" panose="02020603050405020304" pitchFamily="18" charset="0"/>
              </a:rPr>
              <a:t>  </a:t>
            </a:r>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0.20424952</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cor1      ProductID        Rating  	    -0.0002887686   0.99272320</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cor2      ProductID    NumReviews     0.0438753784    0.16562675</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cor3      ProductID   StockQuantity    -0.0150744218   0.63398468</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cor4      ProductID      Discount 	    -0.0167460051   0.59685405</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cor5      ProductID         Sales  	     0.0020034377 </a:t>
            </a:r>
            <a:r>
              <a:rPr lang="en-JM" kern="0" dirty="0">
                <a:latin typeface="Times New Roman" panose="02020603050405020304" pitchFamily="18" charset="0"/>
                <a:ea typeface="Times New Roman" panose="02020603050405020304" pitchFamily="18" charset="0"/>
                <a:cs typeface="Times New Roman" panose="02020603050405020304" pitchFamily="18" charset="0"/>
              </a:rPr>
              <a:t>  </a:t>
            </a:r>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0.94954745</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cor6          Price           Rating 	     -0.0064621904  0.83827618</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cor7          Price       NumReviews       0.0127819434 </a:t>
            </a:r>
            <a:r>
              <a:rPr lang="en-JM" kern="0" dirty="0">
                <a:latin typeface="Times New Roman" panose="02020603050405020304" pitchFamily="18" charset="0"/>
                <a:ea typeface="Times New Roman" panose="02020603050405020304" pitchFamily="18" charset="0"/>
                <a:cs typeface="Times New Roman" panose="02020603050405020304" pitchFamily="18" charset="0"/>
              </a:rPr>
              <a:t>  </a:t>
            </a:r>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0.68642489</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cor8          Price      StockQuantity 	     -0.0064092975  0.83958185</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cor9          Price       Discount 	     -0.0451332125  0.15381662</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cor10         Price         Sales  	      0.0290760562 </a:t>
            </a:r>
            <a:r>
              <a:rPr lang="en-JM" kern="0" dirty="0">
                <a:latin typeface="Times New Roman" panose="02020603050405020304" pitchFamily="18" charset="0"/>
                <a:ea typeface="Times New Roman" panose="02020603050405020304" pitchFamily="18" charset="0"/>
                <a:cs typeface="Times New Roman" panose="02020603050405020304" pitchFamily="18" charset="0"/>
              </a:rPr>
              <a:t> </a:t>
            </a:r>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0.35835201</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DF2B3D7A-EBE5-7303-03CA-4C84D44F4CDF}"/>
              </a:ext>
            </a:extLst>
          </p:cNvPr>
          <p:cNvSpPr>
            <a:spLocks noGrp="1"/>
          </p:cNvSpPr>
          <p:nvPr>
            <p:ph sz="half" idx="2"/>
          </p:nvPr>
        </p:nvSpPr>
        <p:spPr/>
        <p:txBody>
          <a:bodyPr>
            <a:normAutofit fontScale="62500" lnSpcReduction="20000"/>
          </a:bodyPr>
          <a:lstStyle/>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variable1          variable2   	     correlation      p_value</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cor11        Rating    NumReviews 	-0.0098324833 	0.75614347</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cor12        Rating   StockQuantity  0.0005755920 	0.98549601</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cor13        Rating      Discount  	0.0244951626 	0.43907726</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cor14        Rating         Sales  	0.0084753829 	0.78894200</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cor15    NumReviews StockQuantity -0.0209578347  0.50797845</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cor16    NumReviews    Discount 	-0.0155794968 	0.62266235</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cor17    NumReviews     Sales  	0.0565863749 	0.07367708</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cor18 StockQuantity      Discount 	-0.0076593378 	0.80884979</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cor19 StockQuantity       Sales 	-0.0014577834 	0.96327715</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cor20      Discount          Sales  	0.0274134699 	0.38650741</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76888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9B97E-8C7D-550F-9345-3CE09EF8ECEF}"/>
              </a:ext>
            </a:extLst>
          </p:cNvPr>
          <p:cNvSpPr>
            <a:spLocks noGrp="1"/>
          </p:cNvSpPr>
          <p:nvPr>
            <p:ph type="title"/>
          </p:nvPr>
        </p:nvSpPr>
        <p:spPr/>
        <p:txBody>
          <a:bodyPr/>
          <a:lstStyle/>
          <a:p>
            <a:r>
              <a:rPr lang="en-US" sz="2000" dirty="0"/>
              <a:t>  Correlation Between Ratings and Number of Reviews by Category</a:t>
            </a:r>
          </a:p>
        </p:txBody>
      </p:sp>
      <p:pic>
        <p:nvPicPr>
          <p:cNvPr id="4" name="Content Placeholder 3" descr="A graph of a bar graph&#10;&#10;Description automatically generated with medium confidence">
            <a:extLst>
              <a:ext uri="{FF2B5EF4-FFF2-40B4-BE49-F238E27FC236}">
                <a16:creationId xmlns:a16="http://schemas.microsoft.com/office/drawing/2014/main" id="{FC1A79CC-B486-7FD3-9F26-BC7483EF53FC}"/>
              </a:ext>
            </a:extLst>
          </p:cNvPr>
          <p:cNvPicPr>
            <a:picLocks noGrp="1" noChangeAspect="1"/>
          </p:cNvPicPr>
          <p:nvPr>
            <p:ph idx="1"/>
          </p:nvPr>
        </p:nvPicPr>
        <p:blipFill>
          <a:blip r:embed="rId2"/>
          <a:stretch>
            <a:fillRect/>
          </a:stretch>
        </p:blipFill>
        <p:spPr>
          <a:xfrm>
            <a:off x="1414463" y="2428875"/>
            <a:ext cx="8501904" cy="4171949"/>
          </a:xfrm>
          <a:prstGeom prst="rect">
            <a:avLst/>
          </a:prstGeom>
        </p:spPr>
      </p:pic>
    </p:spTree>
    <p:extLst>
      <p:ext uri="{BB962C8B-B14F-4D97-AF65-F5344CB8AC3E}">
        <p14:creationId xmlns:p14="http://schemas.microsoft.com/office/powerpoint/2010/main" val="991616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C08A-C9D8-F615-60B5-CC3396100D0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8FF2057-04B2-A778-7AE9-72E9DCE1F00E}"/>
              </a:ext>
            </a:extLst>
          </p:cNvPr>
          <p:cNvSpPr>
            <a:spLocks noGrp="1"/>
          </p:cNvSpPr>
          <p:nvPr>
            <p:ph idx="1"/>
          </p:nvPr>
        </p:nvSpPr>
        <p:spPr/>
        <p:txBody>
          <a:bodyPr/>
          <a:lstStyle/>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JM" sz="2000" kern="0" dirty="0">
                <a:effectLst/>
                <a:latin typeface="Times New Roman" panose="02020603050405020304" pitchFamily="18" charset="0"/>
                <a:ea typeface="Times New Roman" panose="02020603050405020304" pitchFamily="18" charset="0"/>
                <a:cs typeface="Times New Roman" panose="02020603050405020304" pitchFamily="18" charset="0"/>
              </a:rPr>
              <a:t>This analysis provides valuable insights into the distribution and relationships between product attributes in the e-commerce dataset. The visualizations highlight key trends and correlations that can be leveraged for strategic decisions in e-commerce platforms. For instance, understanding the weak correlation between price and rating can help in pricing strategies, and recognizing seasonal trends in reviews can inform marketing campaigns.</a:t>
            </a:r>
            <a:endParaRPr lang="en-JM" sz="20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96146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1FAE0-7991-8DDF-4561-F9E4A41BED98}"/>
              </a:ext>
            </a:extLst>
          </p:cNvPr>
          <p:cNvSpPr>
            <a:spLocks noGrp="1"/>
          </p:cNvSpPr>
          <p:nvPr>
            <p:ph type="title"/>
          </p:nvPr>
        </p:nvSpPr>
        <p:spPr/>
        <p:txBody>
          <a:bodyPr/>
          <a:lstStyle/>
          <a:p>
            <a:r>
              <a:rPr lang="en-US" dirty="0"/>
              <a:t>Hypotheses and Data Cleaning</a:t>
            </a:r>
          </a:p>
        </p:txBody>
      </p:sp>
      <p:sp>
        <p:nvSpPr>
          <p:cNvPr id="3" name="Content Placeholder 2">
            <a:extLst>
              <a:ext uri="{FF2B5EF4-FFF2-40B4-BE49-F238E27FC236}">
                <a16:creationId xmlns:a16="http://schemas.microsoft.com/office/drawing/2014/main" id="{C652005C-916D-1726-4550-50905330A8EF}"/>
              </a:ext>
            </a:extLst>
          </p:cNvPr>
          <p:cNvSpPr>
            <a:spLocks noGrp="1"/>
          </p:cNvSpPr>
          <p:nvPr>
            <p:ph idx="1"/>
          </p:nvPr>
        </p:nvSpPr>
        <p:spPr/>
        <p:txBody>
          <a:bodyPr>
            <a:normAutofit fontScale="92500"/>
          </a:bodyPr>
          <a:lstStyle/>
          <a:p>
            <a:pPr indent="457200"/>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report will present a comprehensive analysis of an ecommerce product dataset, with particular focus on multiple hypotheses. Hypothesis 1: </a:t>
            </a:r>
            <a:r>
              <a:rPr lang="en-JM" sz="1800" kern="100" dirty="0">
                <a:effectLst/>
                <a:latin typeface="Aptos" panose="020B0004020202020204" pitchFamily="34" charset="0"/>
                <a:ea typeface="Aptos" panose="020B0004020202020204" pitchFamily="34" charset="0"/>
                <a:cs typeface="Times New Roman" panose="02020603050405020304" pitchFamily="18" charset="0"/>
              </a:rPr>
              <a:t>Higher-rated products have a higher number of reviews. Hypothesis 2: The price of the product is correlated with its rating. </a:t>
            </a:r>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Hypothesis 3: </a:t>
            </a:r>
            <a:r>
              <a:rPr lang="en-JM" sz="1800" kern="100" dirty="0">
                <a:effectLst/>
                <a:latin typeface="Aptos" panose="020B0004020202020204" pitchFamily="34" charset="0"/>
                <a:ea typeface="Aptos" panose="020B0004020202020204" pitchFamily="34" charset="0"/>
                <a:cs typeface="Times New Roman" panose="02020603050405020304" pitchFamily="18" charset="0"/>
              </a:rPr>
              <a:t>Certain categories of products have higher average ratings than others</a:t>
            </a:r>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 Hypothesis 4: </a:t>
            </a:r>
            <a:r>
              <a:rPr lang="en-JM" sz="1800" kern="100" dirty="0">
                <a:effectLst/>
                <a:latin typeface="Aptos" panose="020B0004020202020204" pitchFamily="34" charset="0"/>
                <a:ea typeface="Aptos" panose="020B0004020202020204" pitchFamily="34" charset="0"/>
                <a:cs typeface="Times New Roman" panose="02020603050405020304" pitchFamily="18" charset="0"/>
              </a:rPr>
              <a:t>There is a seasonal trend in the number of reviews; specifically there are more reviews during holiday seasons. I also used the Pearson Correlation Coefficient to understand any linear relationship between two variables. </a:t>
            </a: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	The dataset was cleaned and analysed to provide insights into various aspects such as product ratings, prices, number of reviews, and their distributions. The report includes statistical summaries and visualizations generated using R and Python. The initial dataset was loaded, and a summary was created to understand its structure. The data was then cleaned by removing any missing values. </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05852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78117-5EBB-AFEA-F1A0-9395CB03C81D}"/>
              </a:ext>
            </a:extLst>
          </p:cNvPr>
          <p:cNvSpPr>
            <a:spLocks noGrp="1"/>
          </p:cNvSpPr>
          <p:nvPr>
            <p:ph type="title"/>
          </p:nvPr>
        </p:nvSpPr>
        <p:spPr/>
        <p:txBody>
          <a:bodyPr/>
          <a:lstStyle/>
          <a:p>
            <a:r>
              <a:rPr lang="en-US" dirty="0"/>
              <a:t>Dataset Summary</a:t>
            </a:r>
          </a:p>
        </p:txBody>
      </p:sp>
      <p:sp>
        <p:nvSpPr>
          <p:cNvPr id="3" name="Content Placeholder 2">
            <a:extLst>
              <a:ext uri="{FF2B5EF4-FFF2-40B4-BE49-F238E27FC236}">
                <a16:creationId xmlns:a16="http://schemas.microsoft.com/office/drawing/2014/main" id="{6C027C69-B7B3-6EEA-54F7-BFB11599E1C0}"/>
              </a:ext>
            </a:extLst>
          </p:cNvPr>
          <p:cNvSpPr>
            <a:spLocks noGrp="1"/>
          </p:cNvSpPr>
          <p:nvPr>
            <p:ph sz="half" idx="1"/>
          </p:nvPr>
        </p:nvSpPr>
        <p:spPr>
          <a:xfrm>
            <a:off x="1154954" y="2603500"/>
            <a:ext cx="4825158" cy="4130932"/>
          </a:xfrm>
        </p:spPr>
        <p:txBody>
          <a:bodyPr>
            <a:normAutofit/>
          </a:bodyPr>
          <a:lstStyle/>
          <a:p>
            <a:r>
              <a:rPr lang="en-JM" sz="1050" kern="0" dirty="0">
                <a:effectLst/>
                <a:latin typeface="Times New Roman" panose="02020603050405020304" pitchFamily="18" charset="0"/>
                <a:ea typeface="Times New Roman" panose="02020603050405020304" pitchFamily="18" charset="0"/>
                <a:cs typeface="Times New Roman" panose="02020603050405020304" pitchFamily="18" charset="0"/>
              </a:rPr>
              <a:t> ProductID               ProductName          Category             Price       </a:t>
            </a:r>
            <a:endParaRPr lang="en-JM" sz="105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050" kern="0" dirty="0">
                <a:effectLst/>
                <a:latin typeface="Times New Roman" panose="02020603050405020304" pitchFamily="18" charset="0"/>
                <a:ea typeface="Times New Roman" panose="02020603050405020304" pitchFamily="18" charset="0"/>
                <a:cs typeface="Times New Roman" panose="02020603050405020304" pitchFamily="18" charset="0"/>
              </a:rPr>
              <a:t> Min.     :   1.0            Length:1000        Length:1000          Min.   : 10.11  </a:t>
            </a:r>
            <a:endParaRPr lang="en-JM" sz="105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050" kern="0" dirty="0">
                <a:effectLst/>
                <a:latin typeface="Times New Roman" panose="02020603050405020304" pitchFamily="18" charset="0"/>
                <a:ea typeface="Times New Roman" panose="02020603050405020304" pitchFamily="18" charset="0"/>
                <a:cs typeface="Times New Roman" panose="02020603050405020304" pitchFamily="18" charset="0"/>
              </a:rPr>
              <a:t> 1st Qu. : 250.8         Class :character    Class :character     1st Qu.:133.09  </a:t>
            </a:r>
            <a:endParaRPr lang="en-JM" sz="105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050" kern="0" dirty="0">
                <a:effectLst/>
                <a:latin typeface="Times New Roman" panose="02020603050405020304" pitchFamily="18" charset="0"/>
                <a:ea typeface="Times New Roman" panose="02020603050405020304" pitchFamily="18" charset="0"/>
                <a:cs typeface="Times New Roman" panose="02020603050405020304" pitchFamily="18" charset="0"/>
              </a:rPr>
              <a:t> Median : 500.5        Mode  :character   Mode  :character   Median :251.31  </a:t>
            </a:r>
            <a:endParaRPr lang="en-JM" sz="105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050" kern="0" dirty="0">
                <a:effectLst/>
                <a:latin typeface="Times New Roman" panose="02020603050405020304" pitchFamily="18" charset="0"/>
                <a:ea typeface="Times New Roman" panose="02020603050405020304" pitchFamily="18" charset="0"/>
                <a:cs typeface="Times New Roman" panose="02020603050405020304" pitchFamily="18" charset="0"/>
              </a:rPr>
              <a:t> Mean    : 500.5                                                                    Mean   :253.78  </a:t>
            </a:r>
            <a:endParaRPr lang="en-JM" sz="105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050" kern="0" dirty="0">
                <a:effectLst/>
                <a:latin typeface="Times New Roman" panose="02020603050405020304" pitchFamily="18" charset="0"/>
                <a:ea typeface="Times New Roman" panose="02020603050405020304" pitchFamily="18" charset="0"/>
                <a:cs typeface="Times New Roman" panose="02020603050405020304" pitchFamily="18" charset="0"/>
              </a:rPr>
              <a:t> 3rd Qu. : 750.2                                                                    3rd Qu.:375.83  </a:t>
            </a:r>
            <a:endParaRPr lang="en-JM" sz="105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050" kern="0" dirty="0">
                <a:effectLst/>
                <a:latin typeface="Times New Roman" panose="02020603050405020304" pitchFamily="18" charset="0"/>
                <a:ea typeface="Times New Roman" panose="02020603050405020304" pitchFamily="18" charset="0"/>
                <a:cs typeface="Times New Roman" panose="02020603050405020304" pitchFamily="18" charset="0"/>
              </a:rPr>
              <a:t> Max.     :1000.0                                                                   Max.   :499.74  </a:t>
            </a:r>
            <a:endParaRPr lang="en-JM" sz="105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050" kern="0" dirty="0">
                <a:effectLst/>
                <a:latin typeface="Times New Roman" panose="02020603050405020304" pitchFamily="18" charset="0"/>
                <a:ea typeface="Times New Roman" panose="02020603050405020304" pitchFamily="18" charset="0"/>
                <a:cs typeface="Times New Roman" panose="02020603050405020304" pitchFamily="18" charset="0"/>
              </a:rPr>
              <a:t>     Rating          NumReviews   StockQuantity      Discount             Sales     </a:t>
            </a:r>
            <a:endParaRPr lang="en-JM" sz="105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050" kern="0" dirty="0">
                <a:effectLst/>
                <a:latin typeface="Times New Roman" panose="02020603050405020304" pitchFamily="18" charset="0"/>
                <a:ea typeface="Times New Roman" panose="02020603050405020304" pitchFamily="18" charset="0"/>
                <a:cs typeface="Times New Roman" panose="02020603050405020304" pitchFamily="18" charset="0"/>
              </a:rPr>
              <a:t> Min.   :1.000    Min.   :   3        Min.   :  0.0        Min.   :0.0000     Min.   :   0  </a:t>
            </a:r>
            <a:endParaRPr lang="en-JM" sz="105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050" kern="0" dirty="0">
                <a:effectLst/>
                <a:latin typeface="Times New Roman" panose="02020603050405020304" pitchFamily="18" charset="0"/>
                <a:ea typeface="Times New Roman" panose="02020603050405020304" pitchFamily="18" charset="0"/>
                <a:cs typeface="Times New Roman" panose="02020603050405020304" pitchFamily="18" charset="0"/>
              </a:rPr>
              <a:t> 1st Qu.:2.100   1st Qu.:1202    1st Qu.:241.8     1st Qu.:0.1300    1st Qu.: 502  </a:t>
            </a:r>
            <a:endParaRPr lang="en-JM" sz="105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050" kern="0" dirty="0">
                <a:effectLst/>
                <a:latin typeface="Times New Roman" panose="02020603050405020304" pitchFamily="18" charset="0"/>
                <a:ea typeface="Times New Roman" panose="02020603050405020304" pitchFamily="18" charset="0"/>
                <a:cs typeface="Times New Roman" panose="02020603050405020304" pitchFamily="18" charset="0"/>
              </a:rPr>
              <a:t> Median :3.100  Median :2476  Median :505.0   Median :0.2500   Median : 998  </a:t>
            </a:r>
            <a:endParaRPr lang="en-JM" sz="105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050" kern="0" dirty="0">
                <a:effectLst/>
                <a:latin typeface="Times New Roman" panose="02020603050405020304" pitchFamily="18" charset="0"/>
                <a:ea typeface="Times New Roman" panose="02020603050405020304" pitchFamily="18" charset="0"/>
                <a:cs typeface="Times New Roman" panose="02020603050405020304" pitchFamily="18" charset="0"/>
              </a:rPr>
              <a:t> Mean   :3.026   Mean   :2499   Mean   :495.4    Mean   :0.2516    Mean   :1011  </a:t>
            </a:r>
            <a:endParaRPr lang="en-JM" sz="105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050" kern="0" dirty="0">
                <a:effectLst/>
                <a:latin typeface="Times New Roman" panose="02020603050405020304" pitchFamily="18" charset="0"/>
                <a:ea typeface="Times New Roman" panose="02020603050405020304" pitchFamily="18" charset="0"/>
                <a:cs typeface="Times New Roman" panose="02020603050405020304" pitchFamily="18" charset="0"/>
              </a:rPr>
              <a:t> 3rd Qu.:4.000   3rd Qu.:3798   3rd Qu.:743.5    3rd Qu.:0.3800   3rd Qu.:1540  </a:t>
            </a:r>
            <a:endParaRPr lang="en-JM" sz="105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050" kern="0" dirty="0">
                <a:effectLst/>
                <a:latin typeface="Times New Roman" panose="02020603050405020304" pitchFamily="18" charset="0"/>
                <a:ea typeface="Times New Roman" panose="02020603050405020304" pitchFamily="18" charset="0"/>
                <a:cs typeface="Times New Roman" panose="02020603050405020304" pitchFamily="18" charset="0"/>
              </a:rPr>
              <a:t> Max.   :5.000    Max.   :4994    Max.   :993.0     Max.   :0.5000    Max.   :1997  </a:t>
            </a:r>
            <a:endParaRPr lang="en-US" sz="1050" dirty="0"/>
          </a:p>
        </p:txBody>
      </p:sp>
      <p:sp>
        <p:nvSpPr>
          <p:cNvPr id="4" name="Content Placeholder 3">
            <a:extLst>
              <a:ext uri="{FF2B5EF4-FFF2-40B4-BE49-F238E27FC236}">
                <a16:creationId xmlns:a16="http://schemas.microsoft.com/office/drawing/2014/main" id="{8C860902-095F-633D-A680-9A53ED7AFFFC}"/>
              </a:ext>
            </a:extLst>
          </p:cNvPr>
          <p:cNvSpPr>
            <a:spLocks noGrp="1"/>
          </p:cNvSpPr>
          <p:nvPr>
            <p:ph sz="half" idx="2"/>
          </p:nvPr>
        </p:nvSpPr>
        <p:spPr>
          <a:xfrm>
            <a:off x="6208712" y="2603499"/>
            <a:ext cx="4825159" cy="4130931"/>
          </a:xfrm>
        </p:spPr>
        <p:txBody>
          <a:bodyPr>
            <a:normAutofit/>
          </a:bodyPr>
          <a:lstStyle/>
          <a:p>
            <a:r>
              <a:rPr lang="en-JM" sz="1050" kern="0" dirty="0">
                <a:effectLst/>
                <a:latin typeface="Times New Roman" panose="02020603050405020304" pitchFamily="18" charset="0"/>
                <a:ea typeface="Times New Roman" panose="02020603050405020304" pitchFamily="18" charset="0"/>
                <a:cs typeface="Times New Roman" panose="02020603050405020304" pitchFamily="18" charset="0"/>
              </a:rPr>
              <a:t> DateAdded                    City          </a:t>
            </a:r>
            <a:endParaRPr lang="en-JM" sz="105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050" kern="0" dirty="0">
                <a:effectLst/>
                <a:latin typeface="Times New Roman" panose="02020603050405020304" pitchFamily="18" charset="0"/>
                <a:ea typeface="Times New Roman" panose="02020603050405020304" pitchFamily="18" charset="0"/>
                <a:cs typeface="Times New Roman" panose="02020603050405020304" pitchFamily="18" charset="0"/>
              </a:rPr>
              <a:t> Min.   :2023-06-14      Length:1000       </a:t>
            </a:r>
            <a:endParaRPr lang="en-JM" sz="105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050" kern="0" dirty="0">
                <a:effectLst/>
                <a:latin typeface="Times New Roman" panose="02020603050405020304" pitchFamily="18" charset="0"/>
                <a:ea typeface="Times New Roman" panose="02020603050405020304" pitchFamily="18" charset="0"/>
                <a:cs typeface="Times New Roman" panose="02020603050405020304" pitchFamily="18" charset="0"/>
              </a:rPr>
              <a:t> 1st Qu.:2023-09-09     Class :character  </a:t>
            </a:r>
            <a:endParaRPr lang="en-JM" sz="105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050" kern="0" dirty="0">
                <a:effectLst/>
                <a:latin typeface="Times New Roman" panose="02020603050405020304" pitchFamily="18" charset="0"/>
                <a:ea typeface="Times New Roman" panose="02020603050405020304" pitchFamily="18" charset="0"/>
                <a:cs typeface="Times New Roman" panose="02020603050405020304" pitchFamily="18" charset="0"/>
              </a:rPr>
              <a:t> Median :2023-12-05    Mode  :character  </a:t>
            </a:r>
            <a:endParaRPr lang="en-JM" sz="105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050" kern="0" dirty="0">
                <a:effectLst/>
                <a:latin typeface="Times New Roman" panose="02020603050405020304" pitchFamily="18" charset="0"/>
                <a:ea typeface="Times New Roman" panose="02020603050405020304" pitchFamily="18" charset="0"/>
                <a:cs typeface="Times New Roman" panose="02020603050405020304" pitchFamily="18" charset="0"/>
              </a:rPr>
              <a:t> Mean   :2023-12-10                     </a:t>
            </a:r>
            <a:endParaRPr lang="en-JM" sz="105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050" kern="0" dirty="0">
                <a:effectLst/>
                <a:latin typeface="Times New Roman" panose="02020603050405020304" pitchFamily="18" charset="0"/>
                <a:ea typeface="Times New Roman" panose="02020603050405020304" pitchFamily="18" charset="0"/>
                <a:cs typeface="Times New Roman" panose="02020603050405020304" pitchFamily="18" charset="0"/>
              </a:rPr>
              <a:t> 3rd Qu.:2024-03-09                     </a:t>
            </a:r>
            <a:endParaRPr lang="en-JM" sz="105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050" kern="0" dirty="0">
                <a:effectLst/>
                <a:latin typeface="Times New Roman" panose="02020603050405020304" pitchFamily="18" charset="0"/>
                <a:ea typeface="Times New Roman" panose="02020603050405020304" pitchFamily="18" charset="0"/>
                <a:cs typeface="Times New Roman" panose="02020603050405020304" pitchFamily="18" charset="0"/>
              </a:rPr>
              <a:t> Max.   :2024-06-11  </a:t>
            </a:r>
            <a:endParaRPr lang="en-US" sz="1050" dirty="0"/>
          </a:p>
        </p:txBody>
      </p:sp>
    </p:spTree>
    <p:extLst>
      <p:ext uri="{BB962C8B-B14F-4D97-AF65-F5344CB8AC3E}">
        <p14:creationId xmlns:p14="http://schemas.microsoft.com/office/powerpoint/2010/main" val="2316271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3"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dirty="0"/>
            </a:p>
          </p:txBody>
        </p:sp>
      </p:grpSp>
      <p:sp>
        <p:nvSpPr>
          <p:cNvPr id="15" name="Rectangle 14">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7" name="Rectangle 16">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C429D548-FA8C-1F33-2B25-A789A1387D80}"/>
              </a:ext>
            </a:extLst>
          </p:cNvPr>
          <p:cNvPicPr>
            <a:picLocks noGrp="1" noChangeAspect="1"/>
          </p:cNvPicPr>
          <p:nvPr>
            <p:ph sz="half" idx="1"/>
          </p:nvPr>
        </p:nvPicPr>
        <p:blipFill>
          <a:blip r:embed="rId3"/>
          <a:stretch>
            <a:fillRect/>
          </a:stretch>
        </p:blipFill>
        <p:spPr>
          <a:xfrm>
            <a:off x="1068389" y="474132"/>
            <a:ext cx="4575174" cy="3439617"/>
          </a:xfrm>
          <a:prstGeom prst="roundRect">
            <a:avLst>
              <a:gd name="adj" fmla="val 0"/>
            </a:avLst>
          </a:prstGeom>
          <a:effectLst/>
        </p:spPr>
      </p:pic>
      <p:sp>
        <p:nvSpPr>
          <p:cNvPr id="19" name="Rectangle 18">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6" name="Content Placeholder 5">
            <a:extLst>
              <a:ext uri="{FF2B5EF4-FFF2-40B4-BE49-F238E27FC236}">
                <a16:creationId xmlns:a16="http://schemas.microsoft.com/office/drawing/2014/main" id="{F4B79E9D-EAB9-9D69-7CBA-210A0E6E8F87}"/>
              </a:ext>
            </a:extLst>
          </p:cNvPr>
          <p:cNvPicPr>
            <a:picLocks noGrp="1" noChangeAspect="1"/>
          </p:cNvPicPr>
          <p:nvPr>
            <p:ph sz="half" idx="2"/>
          </p:nvPr>
        </p:nvPicPr>
        <p:blipFill>
          <a:blip r:embed="rId4"/>
          <a:stretch>
            <a:fillRect/>
          </a:stretch>
        </p:blipFill>
        <p:spPr>
          <a:xfrm>
            <a:off x="6462795" y="473338"/>
            <a:ext cx="3975017" cy="3439617"/>
          </a:xfrm>
          <a:prstGeom prst="roundRect">
            <a:avLst>
              <a:gd name="adj" fmla="val 0"/>
            </a:avLst>
          </a:prstGeom>
          <a:effectLst/>
        </p:spPr>
      </p:pic>
      <p:sp>
        <p:nvSpPr>
          <p:cNvPr id="21" name="Freeform: Shape 20">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dirty="0"/>
          </a:p>
        </p:txBody>
      </p:sp>
      <p:sp>
        <p:nvSpPr>
          <p:cNvPr id="2" name="Title 1">
            <a:extLst>
              <a:ext uri="{FF2B5EF4-FFF2-40B4-BE49-F238E27FC236}">
                <a16:creationId xmlns:a16="http://schemas.microsoft.com/office/drawing/2014/main" id="{38206EA4-1288-4B68-9886-C49A5C8F2B4C}"/>
              </a:ext>
            </a:extLst>
          </p:cNvPr>
          <p:cNvSpPr>
            <a:spLocks noGrp="1"/>
          </p:cNvSpPr>
          <p:nvPr>
            <p:ph type="title"/>
          </p:nvPr>
        </p:nvSpPr>
        <p:spPr>
          <a:xfrm>
            <a:off x="649975" y="4517136"/>
            <a:ext cx="10893095" cy="1174947"/>
          </a:xfrm>
        </p:spPr>
        <p:txBody>
          <a:bodyPr vert="horz" lIns="91440" tIns="45720" rIns="91440" bIns="45720" rtlCol="0" anchor="b">
            <a:normAutofit/>
          </a:bodyPr>
          <a:lstStyle/>
          <a:p>
            <a:pPr>
              <a:lnSpc>
                <a:spcPct val="90000"/>
              </a:lnSpc>
            </a:pPr>
            <a:r>
              <a:rPr lang="en-US" sz="5100" b="0" i="0" kern="1200" dirty="0">
                <a:solidFill>
                  <a:schemeClr val="bg2"/>
                </a:solidFill>
                <a:latin typeface="+mj-lt"/>
                <a:ea typeface="+mj-ea"/>
                <a:cs typeface="+mj-cs"/>
              </a:rPr>
              <a:t>Distribution of Ratings and Prices</a:t>
            </a:r>
          </a:p>
        </p:txBody>
      </p:sp>
    </p:spTree>
    <p:extLst>
      <p:ext uri="{BB962C8B-B14F-4D97-AF65-F5344CB8AC3E}">
        <p14:creationId xmlns:p14="http://schemas.microsoft.com/office/powerpoint/2010/main" val="3911182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6566-C886-3430-EB14-EB176D596052}"/>
              </a:ext>
            </a:extLst>
          </p:cNvPr>
          <p:cNvSpPr>
            <a:spLocks noGrp="1"/>
          </p:cNvSpPr>
          <p:nvPr>
            <p:ph type="title"/>
          </p:nvPr>
        </p:nvSpPr>
        <p:spPr/>
        <p:txBody>
          <a:bodyPr/>
          <a:lstStyle/>
          <a:p>
            <a:r>
              <a:rPr lang="en-US" dirty="0"/>
              <a:t>Number of Reviews by Product Rating</a:t>
            </a:r>
          </a:p>
        </p:txBody>
      </p:sp>
      <p:pic>
        <p:nvPicPr>
          <p:cNvPr id="5" name="Content Placeholder 4">
            <a:extLst>
              <a:ext uri="{FF2B5EF4-FFF2-40B4-BE49-F238E27FC236}">
                <a16:creationId xmlns:a16="http://schemas.microsoft.com/office/drawing/2014/main" id="{18630A2C-49D1-9C9E-1582-5A7D665A81C3}"/>
              </a:ext>
            </a:extLst>
          </p:cNvPr>
          <p:cNvPicPr>
            <a:picLocks noGrp="1" noChangeAspect="1"/>
          </p:cNvPicPr>
          <p:nvPr>
            <p:ph sz="half" idx="1"/>
          </p:nvPr>
        </p:nvPicPr>
        <p:blipFill>
          <a:blip r:embed="rId2"/>
          <a:stretch>
            <a:fillRect/>
          </a:stretch>
        </p:blipFill>
        <p:spPr>
          <a:xfrm>
            <a:off x="1154953" y="2673350"/>
            <a:ext cx="4774359" cy="3856036"/>
          </a:xfrm>
          <a:prstGeom prst="rect">
            <a:avLst/>
          </a:prstGeom>
        </p:spPr>
      </p:pic>
      <p:pic>
        <p:nvPicPr>
          <p:cNvPr id="6" name="Content Placeholder 5">
            <a:extLst>
              <a:ext uri="{FF2B5EF4-FFF2-40B4-BE49-F238E27FC236}">
                <a16:creationId xmlns:a16="http://schemas.microsoft.com/office/drawing/2014/main" id="{0527B9B2-F732-3D48-2A09-21B3496A1ED5}"/>
              </a:ext>
            </a:extLst>
          </p:cNvPr>
          <p:cNvPicPr>
            <a:picLocks noGrp="1" noChangeAspect="1"/>
          </p:cNvPicPr>
          <p:nvPr>
            <p:ph sz="half" idx="2"/>
          </p:nvPr>
        </p:nvPicPr>
        <p:blipFill>
          <a:blip r:embed="rId3"/>
          <a:stretch>
            <a:fillRect/>
          </a:stretch>
        </p:blipFill>
        <p:spPr>
          <a:xfrm>
            <a:off x="6262690" y="2673349"/>
            <a:ext cx="4774357" cy="3856037"/>
          </a:xfrm>
          <a:prstGeom prst="rect">
            <a:avLst/>
          </a:prstGeom>
        </p:spPr>
      </p:pic>
    </p:spTree>
    <p:extLst>
      <p:ext uri="{BB962C8B-B14F-4D97-AF65-F5344CB8AC3E}">
        <p14:creationId xmlns:p14="http://schemas.microsoft.com/office/powerpoint/2010/main" val="344870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3"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dirty="0"/>
            </a:p>
          </p:txBody>
        </p:sp>
      </p:grpSp>
      <p:sp>
        <p:nvSpPr>
          <p:cNvPr id="15" name="Rectangle 14">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67683C6-F21E-5411-B763-F0FF705B2428}"/>
              </a:ext>
            </a:extLst>
          </p:cNvPr>
          <p:cNvSpPr>
            <a:spLocks noGrp="1"/>
          </p:cNvSpPr>
          <p:nvPr>
            <p:ph type="title"/>
          </p:nvPr>
        </p:nvSpPr>
        <p:spPr>
          <a:xfrm>
            <a:off x="8160773" y="1277653"/>
            <a:ext cx="3020133" cy="3117366"/>
          </a:xfrm>
        </p:spPr>
        <p:txBody>
          <a:bodyPr vert="horz" lIns="91440" tIns="45720" rIns="91440" bIns="45720" rtlCol="0" anchor="b">
            <a:normAutofit/>
          </a:bodyPr>
          <a:lstStyle/>
          <a:p>
            <a:pPr>
              <a:lnSpc>
                <a:spcPct val="90000"/>
              </a:lnSpc>
            </a:pPr>
            <a:r>
              <a:rPr lang="en-US" sz="3400" b="0" i="0" kern="1200" dirty="0">
                <a:solidFill>
                  <a:schemeClr val="bg2"/>
                </a:solidFill>
                <a:latin typeface="+mj-lt"/>
                <a:ea typeface="+mj-ea"/>
                <a:cs typeface="+mj-cs"/>
              </a:rPr>
              <a:t>   Distribution of Ratings and Number of Reviews</a:t>
            </a:r>
          </a:p>
        </p:txBody>
      </p:sp>
      <p:sp>
        <p:nvSpPr>
          <p:cNvPr id="17" name="Rectangle 16">
            <a:extLst>
              <a:ext uri="{FF2B5EF4-FFF2-40B4-BE49-F238E27FC236}">
                <a16:creationId xmlns:a16="http://schemas.microsoft.com/office/drawing/2014/main" id="{2CE4F249-AC71-406E-8410-03E1C8809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62" y="1113062"/>
            <a:ext cx="6470908" cy="4628759"/>
          </a:xfrm>
          <a:prstGeom prst="rect">
            <a:avLst/>
          </a:prstGeom>
          <a:solidFill>
            <a:srgbClr val="FFFFFE"/>
          </a:solidFill>
          <a:ln w="15875">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996F3164-827F-A9B3-F2F9-E27BC60EE967}"/>
              </a:ext>
            </a:extLst>
          </p:cNvPr>
          <p:cNvPicPr>
            <a:picLocks noGrp="1" noChangeAspect="1"/>
          </p:cNvPicPr>
          <p:nvPr>
            <p:ph sz="half" idx="1"/>
          </p:nvPr>
        </p:nvPicPr>
        <p:blipFill>
          <a:blip r:embed="rId3"/>
          <a:stretch>
            <a:fillRect/>
          </a:stretch>
        </p:blipFill>
        <p:spPr>
          <a:xfrm>
            <a:off x="1273488" y="1705824"/>
            <a:ext cx="2983692" cy="3443234"/>
          </a:xfrm>
          <a:prstGeom prst="roundRect">
            <a:avLst>
              <a:gd name="adj" fmla="val 1858"/>
            </a:avLst>
          </a:prstGeom>
          <a:effectLst/>
        </p:spPr>
      </p:pic>
      <p:pic>
        <p:nvPicPr>
          <p:cNvPr id="6" name="Content Placeholder 5">
            <a:extLst>
              <a:ext uri="{FF2B5EF4-FFF2-40B4-BE49-F238E27FC236}">
                <a16:creationId xmlns:a16="http://schemas.microsoft.com/office/drawing/2014/main" id="{6928678F-C4CD-993C-282D-C95C6560F9C0}"/>
              </a:ext>
            </a:extLst>
          </p:cNvPr>
          <p:cNvPicPr>
            <a:picLocks noGrp="1" noChangeAspect="1"/>
          </p:cNvPicPr>
          <p:nvPr>
            <p:ph sz="half" idx="2"/>
          </p:nvPr>
        </p:nvPicPr>
        <p:blipFill>
          <a:blip r:embed="rId4"/>
          <a:stretch>
            <a:fillRect/>
          </a:stretch>
        </p:blipFill>
        <p:spPr>
          <a:xfrm>
            <a:off x="4420905" y="1698699"/>
            <a:ext cx="2996039" cy="3457483"/>
          </a:xfrm>
          <a:prstGeom prst="roundRect">
            <a:avLst>
              <a:gd name="adj" fmla="val 1858"/>
            </a:avLst>
          </a:prstGeom>
          <a:effectLst/>
        </p:spPr>
      </p:pic>
    </p:spTree>
    <p:extLst>
      <p:ext uri="{BB962C8B-B14F-4D97-AF65-F5344CB8AC3E}">
        <p14:creationId xmlns:p14="http://schemas.microsoft.com/office/powerpoint/2010/main" val="95224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54B73-81B6-FEDB-0E6E-EE2A1837CE19}"/>
              </a:ext>
            </a:extLst>
          </p:cNvPr>
          <p:cNvSpPr>
            <a:spLocks noGrp="1"/>
          </p:cNvSpPr>
          <p:nvPr>
            <p:ph type="title"/>
          </p:nvPr>
        </p:nvSpPr>
        <p:spPr/>
        <p:txBody>
          <a:bodyPr/>
          <a:lstStyle/>
          <a:p>
            <a:r>
              <a:rPr lang="en-US" dirty="0"/>
              <a:t>                  Trends Over Time</a:t>
            </a:r>
          </a:p>
        </p:txBody>
      </p:sp>
      <p:pic>
        <p:nvPicPr>
          <p:cNvPr id="5" name="Content Placeholder 4">
            <a:extLst>
              <a:ext uri="{FF2B5EF4-FFF2-40B4-BE49-F238E27FC236}">
                <a16:creationId xmlns:a16="http://schemas.microsoft.com/office/drawing/2014/main" id="{529CA7B9-1A95-3A80-BDFC-46EA20CF7F4E}"/>
              </a:ext>
            </a:extLst>
          </p:cNvPr>
          <p:cNvPicPr>
            <a:picLocks noGrp="1" noChangeAspect="1"/>
          </p:cNvPicPr>
          <p:nvPr>
            <p:ph sz="half" idx="1"/>
          </p:nvPr>
        </p:nvPicPr>
        <p:blipFill>
          <a:blip r:embed="rId2"/>
          <a:stretch>
            <a:fillRect/>
          </a:stretch>
        </p:blipFill>
        <p:spPr>
          <a:xfrm>
            <a:off x="1154954" y="2603500"/>
            <a:ext cx="4608284" cy="3911600"/>
          </a:xfrm>
          <a:prstGeom prst="rect">
            <a:avLst/>
          </a:prstGeom>
        </p:spPr>
      </p:pic>
      <p:pic>
        <p:nvPicPr>
          <p:cNvPr id="6" name="Content Placeholder 5" descr="A graph showing the average price over time&#10;&#10;Description automatically generated">
            <a:extLst>
              <a:ext uri="{FF2B5EF4-FFF2-40B4-BE49-F238E27FC236}">
                <a16:creationId xmlns:a16="http://schemas.microsoft.com/office/drawing/2014/main" id="{B1596987-16A2-6B75-67F8-6FC1091FFFD2}"/>
              </a:ext>
            </a:extLst>
          </p:cNvPr>
          <p:cNvPicPr>
            <a:picLocks noGrp="1" noChangeAspect="1"/>
          </p:cNvPicPr>
          <p:nvPr>
            <p:ph sz="half" idx="2"/>
          </p:nvPr>
        </p:nvPicPr>
        <p:blipFill>
          <a:blip r:embed="rId3"/>
          <a:stretch>
            <a:fillRect/>
          </a:stretch>
        </p:blipFill>
        <p:spPr>
          <a:xfrm>
            <a:off x="6428764" y="2603500"/>
            <a:ext cx="4608282" cy="3911600"/>
          </a:xfrm>
          <a:prstGeom prst="rect">
            <a:avLst/>
          </a:prstGeom>
        </p:spPr>
      </p:pic>
    </p:spTree>
    <p:extLst>
      <p:ext uri="{BB962C8B-B14F-4D97-AF65-F5344CB8AC3E}">
        <p14:creationId xmlns:p14="http://schemas.microsoft.com/office/powerpoint/2010/main" val="3606682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1BF45-C980-8D81-0C1E-6D5003B58BC5}"/>
              </a:ext>
            </a:extLst>
          </p:cNvPr>
          <p:cNvSpPr>
            <a:spLocks noGrp="1"/>
          </p:cNvSpPr>
          <p:nvPr>
            <p:ph type="title"/>
          </p:nvPr>
        </p:nvSpPr>
        <p:spPr/>
        <p:txBody>
          <a:bodyPr/>
          <a:lstStyle/>
          <a:p>
            <a:r>
              <a:rPr lang="en-US" sz="2400" dirty="0"/>
              <a:t>    Seasonal Trends Number of Reviews &amp; Average Prices</a:t>
            </a:r>
          </a:p>
        </p:txBody>
      </p:sp>
      <p:pic>
        <p:nvPicPr>
          <p:cNvPr id="5" name="Content Placeholder 4" descr="A graph of different colored bars&#10;&#10;Description automatically generated">
            <a:extLst>
              <a:ext uri="{FF2B5EF4-FFF2-40B4-BE49-F238E27FC236}">
                <a16:creationId xmlns:a16="http://schemas.microsoft.com/office/drawing/2014/main" id="{A3E93AAB-1026-286D-7B2E-6AF3EF94B9D9}"/>
              </a:ext>
            </a:extLst>
          </p:cNvPr>
          <p:cNvPicPr>
            <a:picLocks noGrp="1" noChangeAspect="1"/>
          </p:cNvPicPr>
          <p:nvPr>
            <p:ph sz="half" idx="1"/>
          </p:nvPr>
        </p:nvPicPr>
        <p:blipFill>
          <a:blip r:embed="rId2"/>
          <a:stretch>
            <a:fillRect/>
          </a:stretch>
        </p:blipFill>
        <p:spPr>
          <a:xfrm>
            <a:off x="1155700" y="2571750"/>
            <a:ext cx="4824413" cy="3843337"/>
          </a:xfrm>
          <a:prstGeom prst="rect">
            <a:avLst/>
          </a:prstGeom>
        </p:spPr>
      </p:pic>
      <p:pic>
        <p:nvPicPr>
          <p:cNvPr id="6" name="Content Placeholder 5" descr="A graph of different colored bars&#10;&#10;Description automatically generated">
            <a:extLst>
              <a:ext uri="{FF2B5EF4-FFF2-40B4-BE49-F238E27FC236}">
                <a16:creationId xmlns:a16="http://schemas.microsoft.com/office/drawing/2014/main" id="{86D2470D-D57A-891A-E951-DAA4427D72A4}"/>
              </a:ext>
            </a:extLst>
          </p:cNvPr>
          <p:cNvPicPr>
            <a:picLocks noGrp="1" noChangeAspect="1"/>
          </p:cNvPicPr>
          <p:nvPr>
            <p:ph sz="half" idx="2"/>
          </p:nvPr>
        </p:nvPicPr>
        <p:blipFill>
          <a:blip r:embed="rId3"/>
          <a:stretch>
            <a:fillRect/>
          </a:stretch>
        </p:blipFill>
        <p:spPr>
          <a:xfrm>
            <a:off x="6208713" y="2762162"/>
            <a:ext cx="4824412" cy="3652925"/>
          </a:xfrm>
          <a:prstGeom prst="rect">
            <a:avLst/>
          </a:prstGeom>
        </p:spPr>
      </p:pic>
    </p:spTree>
    <p:extLst>
      <p:ext uri="{BB962C8B-B14F-4D97-AF65-F5344CB8AC3E}">
        <p14:creationId xmlns:p14="http://schemas.microsoft.com/office/powerpoint/2010/main" val="1771410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850B6-4EBB-ED73-08DE-AA727EC2E433}"/>
              </a:ext>
            </a:extLst>
          </p:cNvPr>
          <p:cNvSpPr>
            <a:spLocks noGrp="1"/>
          </p:cNvSpPr>
          <p:nvPr>
            <p:ph type="title"/>
          </p:nvPr>
        </p:nvSpPr>
        <p:spPr/>
        <p:txBody>
          <a:bodyPr/>
          <a:lstStyle/>
          <a:p>
            <a:r>
              <a:rPr lang="en-US" dirty="0"/>
              <a:t>                  Correlation Matrix</a:t>
            </a:r>
          </a:p>
        </p:txBody>
      </p:sp>
      <p:sp>
        <p:nvSpPr>
          <p:cNvPr id="3" name="Content Placeholder 2">
            <a:extLst>
              <a:ext uri="{FF2B5EF4-FFF2-40B4-BE49-F238E27FC236}">
                <a16:creationId xmlns:a16="http://schemas.microsoft.com/office/drawing/2014/main" id="{F40CB9E1-FCDD-81DD-DD71-DFBDA4833E98}"/>
              </a:ext>
            </a:extLst>
          </p:cNvPr>
          <p:cNvSpPr>
            <a:spLocks noGrp="1"/>
          </p:cNvSpPr>
          <p:nvPr>
            <p:ph sz="half" idx="1"/>
          </p:nvPr>
        </p:nvSpPr>
        <p:spPr/>
        <p:txBody>
          <a:bodyPr>
            <a:normAutofit fontScale="62500" lnSpcReduction="20000"/>
          </a:bodyPr>
          <a:lstStyle/>
          <a:p>
            <a:pPr marL="457200" indent="457200"/>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 ProductID        Price                Rating            NumReviews        StockQuantity</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ProductID         1.0000000000   -0.040180334 -0.0002887686  0.043875378  -0.015074422</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Price                 -0.0401803341  1.000000000  -0.0064621904   0.012781943  -0.006409298</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Rating               -0.0002887686 -0.006462190  1.0000000000 -0.009832483   0.000575592</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NumReviews     0.0438753784  0.012781943 -0.0098324833  1.000000000  -0.020957835</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StockQuantity   -0.0150744218 -0.006409298  0.0005755920 -0.020957835   1.000000000</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Discount           -0.0167460051 -0.045133213  0.0244951626 -0.015579497  -0.007659338</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Sales                  0.0020034377  0.029076056  0.0084753829  0.056586375  -0.001457783</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D8ED1313-FEDA-9B4E-BCDC-DDDC9D6AE3B5}"/>
              </a:ext>
            </a:extLst>
          </p:cNvPr>
          <p:cNvSpPr>
            <a:spLocks noGrp="1"/>
          </p:cNvSpPr>
          <p:nvPr>
            <p:ph sz="half" idx="2"/>
          </p:nvPr>
        </p:nvSpPr>
        <p:spPr/>
        <p:txBody>
          <a:bodyPr>
            <a:normAutofit fontScale="62500" lnSpcReduction="20000"/>
          </a:bodyPr>
          <a:lstStyle/>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 Discount           Sales</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ProductID         -0.016746005    0.002003438</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Price                  -0.045133213    0.029076056</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Rating                0.024495163     0.008475383</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NumReviews    -0.015579497    0.056586375</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StockQuantity   -0.007659338   -0.001457783</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Discount             1.000000000    0.027413470</a:t>
            </a:r>
            <a:endParaRPr lang="en-JM"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JM" sz="1800" kern="0" dirty="0">
                <a:effectLst/>
                <a:latin typeface="Times New Roman" panose="02020603050405020304" pitchFamily="18" charset="0"/>
                <a:ea typeface="Times New Roman" panose="02020603050405020304" pitchFamily="18" charset="0"/>
                <a:cs typeface="Times New Roman" panose="02020603050405020304" pitchFamily="18" charset="0"/>
              </a:rPr>
              <a:t>Sales                   0.027413470    1.000000000</a:t>
            </a:r>
            <a:endParaRPr lang="en-US" dirty="0"/>
          </a:p>
        </p:txBody>
      </p:sp>
    </p:spTree>
    <p:extLst>
      <p:ext uri="{BB962C8B-B14F-4D97-AF65-F5344CB8AC3E}">
        <p14:creationId xmlns:p14="http://schemas.microsoft.com/office/powerpoint/2010/main" val="16032840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57</TotalTime>
  <Words>796</Words>
  <Application>Microsoft Macintosh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Arial</vt:lpstr>
      <vt:lpstr>Century Gothic</vt:lpstr>
      <vt:lpstr>Times New Roman</vt:lpstr>
      <vt:lpstr>Wingdings 3</vt:lpstr>
      <vt:lpstr>Ion Boardroom</vt:lpstr>
      <vt:lpstr>    Ecommerce Products</vt:lpstr>
      <vt:lpstr>Hypotheses and Data Cleaning</vt:lpstr>
      <vt:lpstr>Dataset Summary</vt:lpstr>
      <vt:lpstr>Distribution of Ratings and Prices</vt:lpstr>
      <vt:lpstr>Number of Reviews by Product Rating</vt:lpstr>
      <vt:lpstr>   Distribution of Ratings and Number of Reviews</vt:lpstr>
      <vt:lpstr>                  Trends Over Time</vt:lpstr>
      <vt:lpstr>    Seasonal Trends Number of Reviews &amp; Average Prices</vt:lpstr>
      <vt:lpstr>                  Correlation Matrix</vt:lpstr>
      <vt:lpstr>     Pearson Correlation Coefficient</vt:lpstr>
      <vt:lpstr>               Statistical Significance</vt:lpstr>
      <vt:lpstr>  Correlation Between Ratings and Number of Reviews by Category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Ryan McCarthy</dc:creator>
  <cp:lastModifiedBy>Ryan McCarthy</cp:lastModifiedBy>
  <cp:revision>3</cp:revision>
  <dcterms:created xsi:type="dcterms:W3CDTF">2024-06-29T15:53:33Z</dcterms:created>
  <dcterms:modified xsi:type="dcterms:W3CDTF">2024-06-29T16:51:27Z</dcterms:modified>
</cp:coreProperties>
</file>