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781"/>
    <a:srgbClr val="3CBB75"/>
    <a:srgbClr val="131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94718"/>
  </p:normalViewPr>
  <p:slideViewPr>
    <p:cSldViewPr snapToGrid="0" snapToObjects="1">
      <p:cViewPr>
        <p:scale>
          <a:sx n="125" d="100"/>
          <a:sy n="125" d="100"/>
        </p:scale>
        <p:origin x="376" y="-5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2BE1C-1070-1941-8817-5557A038495D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3DFB8-FA24-3C49-A3D1-C8F95EA3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3DFB8-FA24-3C49-A3D1-C8F95EA39E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0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2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0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3A1DC-3F3E-9742-9947-38C09BE64DC2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7326-A92C-C54C-890F-36D44749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C71A0C-4735-A048-AA6A-B17B6D7A7B43}"/>
              </a:ext>
            </a:extLst>
          </p:cNvPr>
          <p:cNvGrpSpPr/>
          <p:nvPr/>
        </p:nvGrpSpPr>
        <p:grpSpPr>
          <a:xfrm>
            <a:off x="857585" y="498764"/>
            <a:ext cx="5486400" cy="3657600"/>
            <a:chOff x="672575" y="498764"/>
            <a:chExt cx="5486400" cy="36576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EB7FC6-F713-7147-BC90-B1A3F91DE83E}"/>
                </a:ext>
              </a:extLst>
            </p:cNvPr>
            <p:cNvCxnSpPr/>
            <p:nvPr/>
          </p:nvCxnSpPr>
          <p:spPr>
            <a:xfrm>
              <a:off x="680132" y="498764"/>
              <a:ext cx="0" cy="3657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C40837-BF1C-624D-AC6C-78F2431E64C2}"/>
                </a:ext>
              </a:extLst>
            </p:cNvPr>
            <p:cNvCxnSpPr/>
            <p:nvPr/>
          </p:nvCxnSpPr>
          <p:spPr>
            <a:xfrm>
              <a:off x="672575" y="4148807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ACAE40-237A-8F43-9755-E1CC8751B9F3}"/>
              </a:ext>
            </a:extLst>
          </p:cNvPr>
          <p:cNvCxnSpPr>
            <a:cxnSpLocks/>
            <a:stCxn id="2" idx="6"/>
            <a:endCxn id="131" idx="2"/>
          </p:cNvCxnSpPr>
          <p:nvPr/>
        </p:nvCxnSpPr>
        <p:spPr>
          <a:xfrm flipV="1">
            <a:off x="1663473" y="811891"/>
            <a:ext cx="3579099" cy="1484571"/>
          </a:xfrm>
          <a:prstGeom prst="line">
            <a:avLst/>
          </a:prstGeom>
          <a:ln w="38100">
            <a:solidFill>
              <a:srgbClr val="3CBB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332C3-F722-2D49-9BFA-6B22505CB334}"/>
              </a:ext>
            </a:extLst>
          </p:cNvPr>
          <p:cNvCxnSpPr>
            <a:cxnSpLocks/>
            <a:stCxn id="3" idx="5"/>
            <a:endCxn id="132" idx="2"/>
          </p:cNvCxnSpPr>
          <p:nvPr/>
        </p:nvCxnSpPr>
        <p:spPr>
          <a:xfrm flipV="1">
            <a:off x="1623129" y="2327800"/>
            <a:ext cx="3610432" cy="1405330"/>
          </a:xfrm>
          <a:prstGeom prst="line">
            <a:avLst/>
          </a:prstGeom>
          <a:ln w="38100">
            <a:solidFill>
              <a:srgbClr val="45378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95F62A-3177-774C-8671-75C02755B4ED}"/>
              </a:ext>
            </a:extLst>
          </p:cNvPr>
          <p:cNvSpPr txBox="1"/>
          <p:nvPr/>
        </p:nvSpPr>
        <p:spPr>
          <a:xfrm>
            <a:off x="5413166" y="2074653"/>
            <a:ext cx="12554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Genotype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91684-AC48-9E4E-8094-2193527A6E7C}"/>
              </a:ext>
            </a:extLst>
          </p:cNvPr>
          <p:cNvSpPr txBox="1"/>
          <p:nvPr/>
        </p:nvSpPr>
        <p:spPr>
          <a:xfrm>
            <a:off x="5440674" y="62722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Genotype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93E7CE-0507-1347-8FB4-CAF43856F46F}"/>
              </a:ext>
            </a:extLst>
          </p:cNvPr>
          <p:cNvCxnSpPr>
            <a:cxnSpLocks/>
          </p:cNvCxnSpPr>
          <p:nvPr/>
        </p:nvCxnSpPr>
        <p:spPr>
          <a:xfrm flipV="1">
            <a:off x="1080026" y="4143786"/>
            <a:ext cx="1180118" cy="3172"/>
          </a:xfrm>
          <a:prstGeom prst="line">
            <a:avLst/>
          </a:prstGeom>
          <a:ln w="76200">
            <a:solidFill>
              <a:srgbClr val="453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2893D-70A8-EB40-AE9D-7A7EE6A809EF}"/>
              </a:ext>
            </a:extLst>
          </p:cNvPr>
          <p:cNvCxnSpPr>
            <a:cxnSpLocks/>
          </p:cNvCxnSpPr>
          <p:nvPr/>
        </p:nvCxnSpPr>
        <p:spPr>
          <a:xfrm flipV="1">
            <a:off x="4804794" y="4151065"/>
            <a:ext cx="1188720" cy="1"/>
          </a:xfrm>
          <a:prstGeom prst="line">
            <a:avLst/>
          </a:prstGeom>
          <a:ln w="76200">
            <a:solidFill>
              <a:srgbClr val="3CBB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DF6553-21BB-E745-B6E3-EE79D4956466}"/>
              </a:ext>
            </a:extLst>
          </p:cNvPr>
          <p:cNvSpPr txBox="1"/>
          <p:nvPr/>
        </p:nvSpPr>
        <p:spPr>
          <a:xfrm>
            <a:off x="435424" y="4160383"/>
            <a:ext cx="25745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53781"/>
                </a:solidFill>
                <a:latin typeface="Times" pitchFamily="2" charset="0"/>
              </a:rPr>
              <a:t>Environment 1</a:t>
            </a:r>
            <a:endParaRPr lang="en-US" sz="1600" baseline="-25000" dirty="0">
              <a:solidFill>
                <a:srgbClr val="453781"/>
              </a:solidFill>
              <a:latin typeface="Times" pitchFamily="2" charset="0"/>
            </a:endParaRPr>
          </a:p>
          <a:p>
            <a:pPr algn="ctr"/>
            <a:r>
              <a:rPr lang="en-US" sz="1400" dirty="0">
                <a:solidFill>
                  <a:srgbClr val="453781"/>
                </a:solidFill>
                <a:latin typeface="Times" pitchFamily="2" charset="0"/>
              </a:rPr>
              <a:t>Genotype 1’s native environment</a:t>
            </a:r>
          </a:p>
          <a:p>
            <a:pPr algn="ctr"/>
            <a:endParaRPr lang="en-US" sz="1600" dirty="0">
              <a:solidFill>
                <a:srgbClr val="453781"/>
              </a:solidFill>
              <a:latin typeface="Time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DCEA3F-A720-8B43-A2C0-B39150767019}"/>
              </a:ext>
            </a:extLst>
          </p:cNvPr>
          <p:cNvSpPr txBox="1"/>
          <p:nvPr/>
        </p:nvSpPr>
        <p:spPr>
          <a:xfrm>
            <a:off x="4132138" y="4154245"/>
            <a:ext cx="25745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CBB75"/>
                </a:solidFill>
                <a:latin typeface="Times" pitchFamily="2" charset="0"/>
              </a:rPr>
              <a:t>Environment 2</a:t>
            </a:r>
            <a:endParaRPr lang="en-US" sz="1600" baseline="-25000" dirty="0">
              <a:solidFill>
                <a:srgbClr val="3CBB75"/>
              </a:solidFill>
              <a:latin typeface="Times" pitchFamily="2" charset="0"/>
            </a:endParaRPr>
          </a:p>
          <a:p>
            <a:pPr algn="ctr"/>
            <a:r>
              <a:rPr lang="en-US" sz="1400" dirty="0">
                <a:solidFill>
                  <a:srgbClr val="3CBB75"/>
                </a:solidFill>
                <a:latin typeface="Times" pitchFamily="2" charset="0"/>
              </a:rPr>
              <a:t>Genotype 2’s native environment</a:t>
            </a:r>
          </a:p>
          <a:p>
            <a:pPr algn="ctr"/>
            <a:endParaRPr lang="en-US" sz="1600" dirty="0">
              <a:solidFill>
                <a:srgbClr val="3CBB75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9BE972-F8A9-D749-A254-25BAA276400C}"/>
              </a:ext>
            </a:extLst>
          </p:cNvPr>
          <p:cNvCxnSpPr>
            <a:cxnSpLocks/>
          </p:cNvCxnSpPr>
          <p:nvPr/>
        </p:nvCxnSpPr>
        <p:spPr>
          <a:xfrm>
            <a:off x="879594" y="3051637"/>
            <a:ext cx="40154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07EBE6B-376C-0B41-B9D0-41E92EE40BE6}"/>
              </a:ext>
            </a:extLst>
          </p:cNvPr>
          <p:cNvSpPr txBox="1"/>
          <p:nvPr/>
        </p:nvSpPr>
        <p:spPr>
          <a:xfrm rot="16200000">
            <a:off x="-502330" y="221659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 (</a:t>
            </a:r>
            <a:r>
              <a:rPr lang="en-US" i="1" dirty="0">
                <a:latin typeface="Times" pitchFamily="2" charset="0"/>
              </a:rPr>
              <a:t>y)</a:t>
            </a:r>
            <a:endParaRPr lang="en-US" dirty="0">
              <a:latin typeface="Times" pitchFamily="2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37FF5D-F869-7844-B7D6-7E3ADFB7F244}"/>
              </a:ext>
            </a:extLst>
          </p:cNvPr>
          <p:cNvCxnSpPr>
            <a:cxnSpLocks/>
          </p:cNvCxnSpPr>
          <p:nvPr/>
        </p:nvCxnSpPr>
        <p:spPr>
          <a:xfrm flipV="1">
            <a:off x="864309" y="1488238"/>
            <a:ext cx="2688991" cy="94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C16A4E8-3EC9-F247-BD29-6A44D3618E69}"/>
              </a:ext>
            </a:extLst>
          </p:cNvPr>
          <p:cNvSpPr txBox="1"/>
          <p:nvPr/>
        </p:nvSpPr>
        <p:spPr>
          <a:xfrm>
            <a:off x="2188180" y="321173"/>
            <a:ext cx="246330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Co-Gradient Variation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B873E-FA46-4B45-8C8F-46591C2D2B66}"/>
              </a:ext>
            </a:extLst>
          </p:cNvPr>
          <p:cNvSpPr>
            <a:spLocks noChangeAspect="1"/>
          </p:cNvSpPr>
          <p:nvPr/>
        </p:nvSpPr>
        <p:spPr>
          <a:xfrm>
            <a:off x="1480593" y="2205022"/>
            <a:ext cx="182880" cy="182880"/>
          </a:xfrm>
          <a:prstGeom prst="ellipse">
            <a:avLst/>
          </a:prstGeom>
          <a:solidFill>
            <a:srgbClr val="3CBB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DFE6268-0041-8D44-B602-BFCEFA24DD3D}"/>
              </a:ext>
            </a:extLst>
          </p:cNvPr>
          <p:cNvSpPr>
            <a:spLocks noChangeAspect="1"/>
          </p:cNvSpPr>
          <p:nvPr/>
        </p:nvSpPr>
        <p:spPr>
          <a:xfrm>
            <a:off x="5242572" y="720451"/>
            <a:ext cx="182880" cy="182880"/>
          </a:xfrm>
          <a:prstGeom prst="ellipse">
            <a:avLst/>
          </a:prstGeom>
          <a:solidFill>
            <a:srgbClr val="3CBB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20DD544-2F9A-4741-99A5-8B4848D689EF}"/>
              </a:ext>
            </a:extLst>
          </p:cNvPr>
          <p:cNvSpPr>
            <a:spLocks noChangeAspect="1"/>
          </p:cNvSpPr>
          <p:nvPr/>
        </p:nvSpPr>
        <p:spPr>
          <a:xfrm>
            <a:off x="1464022" y="3641690"/>
            <a:ext cx="212142" cy="182880"/>
          </a:xfrm>
          <a:prstGeom prst="triangle">
            <a:avLst/>
          </a:prstGeom>
          <a:solidFill>
            <a:srgbClr val="4537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50F7C349-1D45-1344-A59F-957616670396}"/>
              </a:ext>
            </a:extLst>
          </p:cNvPr>
          <p:cNvSpPr>
            <a:spLocks noChangeAspect="1"/>
          </p:cNvSpPr>
          <p:nvPr/>
        </p:nvSpPr>
        <p:spPr>
          <a:xfrm>
            <a:off x="5233561" y="2144920"/>
            <a:ext cx="212142" cy="182880"/>
          </a:xfrm>
          <a:prstGeom prst="triangle">
            <a:avLst/>
          </a:prstGeom>
          <a:solidFill>
            <a:srgbClr val="4537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4421E53F-0ECD-9042-A579-158B1A4AB7A1}"/>
              </a:ext>
            </a:extLst>
          </p:cNvPr>
          <p:cNvSpPr/>
          <p:nvPr/>
        </p:nvSpPr>
        <p:spPr>
          <a:xfrm>
            <a:off x="1281142" y="2291393"/>
            <a:ext cx="143921" cy="1520488"/>
          </a:xfrm>
          <a:prstGeom prst="leftBrace">
            <a:avLst>
              <a:gd name="adj1" fmla="val 829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2586126-66F8-D34D-AE89-08059A990F6B}"/>
                  </a:ext>
                </a:extLst>
              </p:cNvPr>
              <p:cNvSpPr txBox="1"/>
              <p:nvPr/>
            </p:nvSpPr>
            <p:spPr>
              <a:xfrm>
                <a:off x="360376" y="1381854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2586126-66F8-D34D-AE89-08059A99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76" y="1381854"/>
                <a:ext cx="642839" cy="362984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93A7DFA-1637-7B4F-B8EA-589F301A0EF4}"/>
                  </a:ext>
                </a:extLst>
              </p:cNvPr>
              <p:cNvSpPr txBox="1"/>
              <p:nvPr/>
            </p:nvSpPr>
            <p:spPr>
              <a:xfrm>
                <a:off x="344649" y="2905133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93A7DFA-1637-7B4F-B8EA-589F301A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49" y="2905133"/>
                <a:ext cx="642839" cy="362984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B1ADE1-88F1-0D42-8758-AA1FA1E9C5AE}"/>
                  </a:ext>
                </a:extLst>
              </p:cNvPr>
              <p:cNvSpPr txBox="1"/>
              <p:nvPr/>
            </p:nvSpPr>
            <p:spPr>
              <a:xfrm>
                <a:off x="364941" y="1143659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3B1ADE1-88F1-0D42-8758-AA1FA1E9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1" y="1143659"/>
                <a:ext cx="642839" cy="362984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EE1FFC4-D3F0-714D-8AB5-DB1E150C1222}"/>
              </a:ext>
            </a:extLst>
          </p:cNvPr>
          <p:cNvCxnSpPr>
            <a:cxnSpLocks/>
          </p:cNvCxnSpPr>
          <p:nvPr/>
        </p:nvCxnSpPr>
        <p:spPr>
          <a:xfrm>
            <a:off x="857585" y="2960467"/>
            <a:ext cx="269571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56F626A-F9E8-434E-B1EB-3B1AF8A27AD9}"/>
                  </a:ext>
                </a:extLst>
              </p:cNvPr>
              <p:cNvSpPr txBox="1"/>
              <p:nvPr/>
            </p:nvSpPr>
            <p:spPr>
              <a:xfrm>
                <a:off x="354930" y="2666727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56F626A-F9E8-434E-B1EB-3B1AF8A27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0" y="2666727"/>
                <a:ext cx="642839" cy="362984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BCAD25-6FC3-E547-BE7C-CDAC00B8CE92}"/>
              </a:ext>
            </a:extLst>
          </p:cNvPr>
          <p:cNvCxnSpPr>
            <a:cxnSpLocks/>
          </p:cNvCxnSpPr>
          <p:nvPr/>
        </p:nvCxnSpPr>
        <p:spPr>
          <a:xfrm>
            <a:off x="864309" y="1553347"/>
            <a:ext cx="421408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e 159">
            <a:extLst>
              <a:ext uri="{FF2B5EF4-FFF2-40B4-BE49-F238E27FC236}">
                <a16:creationId xmlns:a16="http://schemas.microsoft.com/office/drawing/2014/main" id="{D63ABF00-73FD-7F4F-AC54-69C409F1243C}"/>
              </a:ext>
            </a:extLst>
          </p:cNvPr>
          <p:cNvSpPr/>
          <p:nvPr/>
        </p:nvSpPr>
        <p:spPr>
          <a:xfrm>
            <a:off x="5079231" y="815069"/>
            <a:ext cx="115296" cy="1484571"/>
          </a:xfrm>
          <a:prstGeom prst="leftBrace">
            <a:avLst>
              <a:gd name="adj1" fmla="val 829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B74C331-F87D-CE46-A438-B72D0E700F0B}"/>
              </a:ext>
            </a:extLst>
          </p:cNvPr>
          <p:cNvCxnSpPr>
            <a:cxnSpLocks/>
          </p:cNvCxnSpPr>
          <p:nvPr/>
        </p:nvCxnSpPr>
        <p:spPr>
          <a:xfrm flipV="1">
            <a:off x="1623129" y="894814"/>
            <a:ext cx="3593407" cy="2746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432C388-5023-6445-B9B1-74227B1DB07D}"/>
              </a:ext>
            </a:extLst>
          </p:cNvPr>
          <p:cNvSpPr txBox="1"/>
          <p:nvPr/>
        </p:nvSpPr>
        <p:spPr>
          <a:xfrm rot="19322579">
            <a:off x="2445613" y="202769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Phenotypic change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5BB2593-F5F6-F54E-B45F-07379EF168F6}"/>
              </a:ext>
            </a:extLst>
          </p:cNvPr>
          <p:cNvGrpSpPr/>
          <p:nvPr/>
        </p:nvGrpSpPr>
        <p:grpSpPr>
          <a:xfrm>
            <a:off x="879594" y="5099178"/>
            <a:ext cx="5486400" cy="3657600"/>
            <a:chOff x="672575" y="498764"/>
            <a:chExt cx="5486400" cy="3657600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EF6AE78-D24C-2446-8186-5843E4661998}"/>
                </a:ext>
              </a:extLst>
            </p:cNvPr>
            <p:cNvCxnSpPr/>
            <p:nvPr/>
          </p:nvCxnSpPr>
          <p:spPr>
            <a:xfrm>
              <a:off x="680132" y="498764"/>
              <a:ext cx="0" cy="3657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1308AEB-7561-FF4E-AF32-BBE6FDB3E9BC}"/>
                </a:ext>
              </a:extLst>
            </p:cNvPr>
            <p:cNvCxnSpPr/>
            <p:nvPr/>
          </p:nvCxnSpPr>
          <p:spPr>
            <a:xfrm>
              <a:off x="672575" y="4148807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CCA1E05-C3F2-5B49-A5EA-15926A220DF3}"/>
              </a:ext>
            </a:extLst>
          </p:cNvPr>
          <p:cNvCxnSpPr>
            <a:cxnSpLocks/>
          </p:cNvCxnSpPr>
          <p:nvPr/>
        </p:nvCxnSpPr>
        <p:spPr>
          <a:xfrm flipV="1">
            <a:off x="1685482" y="5412305"/>
            <a:ext cx="3579099" cy="1484571"/>
          </a:xfrm>
          <a:prstGeom prst="line">
            <a:avLst/>
          </a:prstGeom>
          <a:ln w="38100">
            <a:solidFill>
              <a:srgbClr val="45378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846C04C-9C0A-4B42-BCDF-263A3E7B90A5}"/>
              </a:ext>
            </a:extLst>
          </p:cNvPr>
          <p:cNvCxnSpPr>
            <a:cxnSpLocks/>
          </p:cNvCxnSpPr>
          <p:nvPr/>
        </p:nvCxnSpPr>
        <p:spPr>
          <a:xfrm flipV="1">
            <a:off x="1645138" y="6928214"/>
            <a:ext cx="3610432" cy="1405330"/>
          </a:xfrm>
          <a:prstGeom prst="line">
            <a:avLst/>
          </a:prstGeom>
          <a:ln w="38100">
            <a:solidFill>
              <a:srgbClr val="3CBB7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EBD500B3-35DD-5847-81DE-3A8D463416D3}"/>
              </a:ext>
            </a:extLst>
          </p:cNvPr>
          <p:cNvSpPr txBox="1"/>
          <p:nvPr/>
        </p:nvSpPr>
        <p:spPr>
          <a:xfrm>
            <a:off x="5435175" y="6675067"/>
            <a:ext cx="12554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Genotype 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8ED87B8-502B-484C-9031-822589809B8D}"/>
              </a:ext>
            </a:extLst>
          </p:cNvPr>
          <p:cNvSpPr txBox="1"/>
          <p:nvPr/>
        </p:nvSpPr>
        <p:spPr>
          <a:xfrm>
            <a:off x="5462683" y="522763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31B44"/>
                </a:solidFill>
                <a:latin typeface="Times" pitchFamily="2" charset="0"/>
              </a:rPr>
              <a:t>Genotype 1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729C19E-776D-A846-803A-EB5EDDDC3D05}"/>
              </a:ext>
            </a:extLst>
          </p:cNvPr>
          <p:cNvCxnSpPr>
            <a:cxnSpLocks/>
          </p:cNvCxnSpPr>
          <p:nvPr/>
        </p:nvCxnSpPr>
        <p:spPr>
          <a:xfrm flipV="1">
            <a:off x="1102035" y="8744200"/>
            <a:ext cx="1180118" cy="3172"/>
          </a:xfrm>
          <a:prstGeom prst="line">
            <a:avLst/>
          </a:prstGeom>
          <a:ln w="76200">
            <a:solidFill>
              <a:srgbClr val="4537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231EBB0-07F3-5745-BEF7-44DBB20C7A00}"/>
              </a:ext>
            </a:extLst>
          </p:cNvPr>
          <p:cNvCxnSpPr>
            <a:cxnSpLocks/>
          </p:cNvCxnSpPr>
          <p:nvPr/>
        </p:nvCxnSpPr>
        <p:spPr>
          <a:xfrm flipV="1">
            <a:off x="4826803" y="8751479"/>
            <a:ext cx="1188720" cy="1"/>
          </a:xfrm>
          <a:prstGeom prst="line">
            <a:avLst/>
          </a:prstGeom>
          <a:ln w="76200">
            <a:solidFill>
              <a:srgbClr val="3CBB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6F7ED95F-8E05-B443-8EEE-2F1CD3796FA6}"/>
              </a:ext>
            </a:extLst>
          </p:cNvPr>
          <p:cNvSpPr txBox="1"/>
          <p:nvPr/>
        </p:nvSpPr>
        <p:spPr>
          <a:xfrm>
            <a:off x="457433" y="8760797"/>
            <a:ext cx="257455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453781"/>
                </a:solidFill>
                <a:latin typeface="Times" pitchFamily="2" charset="0"/>
              </a:rPr>
              <a:t>Environment 1</a:t>
            </a:r>
            <a:endParaRPr lang="en-US" sz="1600" baseline="-25000" dirty="0">
              <a:solidFill>
                <a:srgbClr val="453781"/>
              </a:solidFill>
              <a:latin typeface="Times" pitchFamily="2" charset="0"/>
            </a:endParaRPr>
          </a:p>
          <a:p>
            <a:pPr algn="ctr"/>
            <a:r>
              <a:rPr lang="en-US" sz="1400" dirty="0">
                <a:solidFill>
                  <a:srgbClr val="453781"/>
                </a:solidFill>
                <a:latin typeface="Times" pitchFamily="2" charset="0"/>
              </a:rPr>
              <a:t>Genotype 1’s native environment</a:t>
            </a:r>
          </a:p>
          <a:p>
            <a:pPr algn="ctr"/>
            <a:endParaRPr lang="en-US" sz="1600" dirty="0">
              <a:solidFill>
                <a:srgbClr val="453781"/>
              </a:solidFill>
              <a:latin typeface="Times" pitchFamily="2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7BE9E8C-7B20-EC42-B579-C06DCE279AC0}"/>
              </a:ext>
            </a:extLst>
          </p:cNvPr>
          <p:cNvSpPr txBox="1"/>
          <p:nvPr/>
        </p:nvSpPr>
        <p:spPr>
          <a:xfrm>
            <a:off x="4154147" y="8754659"/>
            <a:ext cx="2574551" cy="8002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CBB75"/>
                </a:solidFill>
                <a:latin typeface="Times" pitchFamily="2" charset="0"/>
              </a:rPr>
              <a:t>Environment 2</a:t>
            </a:r>
            <a:endParaRPr lang="en-US" sz="1600" baseline="-25000" dirty="0">
              <a:solidFill>
                <a:srgbClr val="3CBB75"/>
              </a:solidFill>
              <a:latin typeface="Times" pitchFamily="2" charset="0"/>
            </a:endParaRPr>
          </a:p>
          <a:p>
            <a:pPr algn="ctr"/>
            <a:r>
              <a:rPr lang="en-US" sz="1400" dirty="0">
                <a:solidFill>
                  <a:srgbClr val="3CBB75"/>
                </a:solidFill>
                <a:latin typeface="Times" pitchFamily="2" charset="0"/>
              </a:rPr>
              <a:t>Genotype 2’s native environment</a:t>
            </a:r>
          </a:p>
          <a:p>
            <a:pPr algn="ctr"/>
            <a:endParaRPr lang="en-US" sz="1600" dirty="0">
              <a:solidFill>
                <a:srgbClr val="3CBB75"/>
              </a:solidFill>
              <a:latin typeface="Times" pitchFamily="2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058D385-9DE1-CA47-B1A4-9E2A29E5A8C4}"/>
              </a:ext>
            </a:extLst>
          </p:cNvPr>
          <p:cNvCxnSpPr>
            <a:cxnSpLocks/>
          </p:cNvCxnSpPr>
          <p:nvPr/>
        </p:nvCxnSpPr>
        <p:spPr>
          <a:xfrm>
            <a:off x="901603" y="7652051"/>
            <a:ext cx="40154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87D346C-24CA-864F-A961-F778CE04E86D}"/>
              </a:ext>
            </a:extLst>
          </p:cNvPr>
          <p:cNvSpPr txBox="1"/>
          <p:nvPr/>
        </p:nvSpPr>
        <p:spPr>
          <a:xfrm rot="16200000">
            <a:off x="-508645" y="678278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Phenotype (</a:t>
            </a:r>
            <a:r>
              <a:rPr lang="en-US" i="1" dirty="0">
                <a:latin typeface="Times" pitchFamily="2" charset="0"/>
              </a:rPr>
              <a:t>y)</a:t>
            </a:r>
            <a:endParaRPr lang="en-US" dirty="0">
              <a:latin typeface="Times" pitchFamily="2" charset="0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0BE4DFC-0E02-D74D-98B9-7A876B7C9458}"/>
              </a:ext>
            </a:extLst>
          </p:cNvPr>
          <p:cNvCxnSpPr>
            <a:cxnSpLocks/>
          </p:cNvCxnSpPr>
          <p:nvPr/>
        </p:nvCxnSpPr>
        <p:spPr>
          <a:xfrm flipV="1">
            <a:off x="886318" y="6088652"/>
            <a:ext cx="2688991" cy="948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766C9FB-6CA3-2B48-8619-318C87A02826}"/>
              </a:ext>
            </a:extLst>
          </p:cNvPr>
          <p:cNvSpPr txBox="1"/>
          <p:nvPr/>
        </p:nvSpPr>
        <p:spPr>
          <a:xfrm>
            <a:off x="1936301" y="4870797"/>
            <a:ext cx="29840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Counter-Gradient Variation</a:t>
            </a:r>
          </a:p>
        </p:txBody>
      </p: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7D3AB7E2-87DB-B94A-9CAE-D064C40DC524}"/>
              </a:ext>
            </a:extLst>
          </p:cNvPr>
          <p:cNvSpPr/>
          <p:nvPr/>
        </p:nvSpPr>
        <p:spPr>
          <a:xfrm>
            <a:off x="1303151" y="6891807"/>
            <a:ext cx="143921" cy="1520488"/>
          </a:xfrm>
          <a:prstGeom prst="leftBrace">
            <a:avLst>
              <a:gd name="adj1" fmla="val 829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F2D4939E-C6D8-C547-B60C-3821BFB4A0D5}"/>
                  </a:ext>
                </a:extLst>
              </p:cNvPr>
              <p:cNvSpPr txBox="1"/>
              <p:nvPr/>
            </p:nvSpPr>
            <p:spPr>
              <a:xfrm>
                <a:off x="365560" y="5995244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F2D4939E-C6D8-C547-B60C-3821BFB4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60" y="5995244"/>
                <a:ext cx="642839" cy="362984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569FF9F-D75F-4B4E-9573-C654BB852555}"/>
                  </a:ext>
                </a:extLst>
              </p:cNvPr>
              <p:cNvSpPr txBox="1"/>
              <p:nvPr/>
            </p:nvSpPr>
            <p:spPr>
              <a:xfrm>
                <a:off x="392429" y="7495251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7569FF9F-D75F-4B4E-9573-C654BB852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9" y="7495251"/>
                <a:ext cx="642839" cy="362984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79BB264-CABD-AC4D-8468-7121AD5BD431}"/>
                  </a:ext>
                </a:extLst>
              </p:cNvPr>
              <p:cNvSpPr txBox="1"/>
              <p:nvPr/>
            </p:nvSpPr>
            <p:spPr>
              <a:xfrm>
                <a:off x="366394" y="5761959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79BB264-CABD-AC4D-8468-7121AD5BD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94" y="5761959"/>
                <a:ext cx="642839" cy="362984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B3B0CB4-D1F0-AF45-AB8C-BE249F9E6A30}"/>
              </a:ext>
            </a:extLst>
          </p:cNvPr>
          <p:cNvCxnSpPr>
            <a:cxnSpLocks/>
          </p:cNvCxnSpPr>
          <p:nvPr/>
        </p:nvCxnSpPr>
        <p:spPr>
          <a:xfrm>
            <a:off x="879594" y="7560881"/>
            <a:ext cx="2695715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AEF5381-5139-A140-9561-7D7C304BA0DA}"/>
                  </a:ext>
                </a:extLst>
              </p:cNvPr>
              <p:cNvSpPr txBox="1"/>
              <p:nvPr/>
            </p:nvSpPr>
            <p:spPr>
              <a:xfrm>
                <a:off x="389407" y="7235303"/>
                <a:ext cx="642839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i="1" baseline="-250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AEF5381-5139-A140-9561-7D7C304BA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07" y="7235303"/>
                <a:ext cx="642839" cy="362984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E77162F-446F-3348-82B0-3094533A32AA}"/>
              </a:ext>
            </a:extLst>
          </p:cNvPr>
          <p:cNvCxnSpPr>
            <a:cxnSpLocks/>
          </p:cNvCxnSpPr>
          <p:nvPr/>
        </p:nvCxnSpPr>
        <p:spPr>
          <a:xfrm>
            <a:off x="886318" y="6153761"/>
            <a:ext cx="421408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Left Brace 224">
            <a:extLst>
              <a:ext uri="{FF2B5EF4-FFF2-40B4-BE49-F238E27FC236}">
                <a16:creationId xmlns:a16="http://schemas.microsoft.com/office/drawing/2014/main" id="{50579A2E-5B68-904F-AB06-CD13E6AF2880}"/>
              </a:ext>
            </a:extLst>
          </p:cNvPr>
          <p:cNvSpPr/>
          <p:nvPr/>
        </p:nvSpPr>
        <p:spPr>
          <a:xfrm>
            <a:off x="5101240" y="5415483"/>
            <a:ext cx="115296" cy="1484571"/>
          </a:xfrm>
          <a:prstGeom prst="leftBrace">
            <a:avLst>
              <a:gd name="adj1" fmla="val 8299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C7C7549-8A6C-BC4B-A51B-28BB35222C63}"/>
              </a:ext>
            </a:extLst>
          </p:cNvPr>
          <p:cNvCxnSpPr>
            <a:cxnSpLocks/>
          </p:cNvCxnSpPr>
          <p:nvPr/>
        </p:nvCxnSpPr>
        <p:spPr>
          <a:xfrm>
            <a:off x="1759553" y="6917196"/>
            <a:ext cx="340724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CB334FDD-0131-0944-8D2E-29F072D599EE}"/>
              </a:ext>
            </a:extLst>
          </p:cNvPr>
          <p:cNvSpPr txBox="1"/>
          <p:nvPr/>
        </p:nvSpPr>
        <p:spPr>
          <a:xfrm>
            <a:off x="2841564" y="6601716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Phenotypic change</a:t>
            </a:r>
          </a:p>
        </p:txBody>
      </p:sp>
      <p:sp>
        <p:nvSpPr>
          <p:cNvPr id="230" name="Triangle 229">
            <a:extLst>
              <a:ext uri="{FF2B5EF4-FFF2-40B4-BE49-F238E27FC236}">
                <a16:creationId xmlns:a16="http://schemas.microsoft.com/office/drawing/2014/main" id="{F159E1A7-A49B-EC40-A148-988EBC4981EB}"/>
              </a:ext>
            </a:extLst>
          </p:cNvPr>
          <p:cNvSpPr>
            <a:spLocks noChangeAspect="1"/>
          </p:cNvSpPr>
          <p:nvPr/>
        </p:nvSpPr>
        <p:spPr>
          <a:xfrm>
            <a:off x="5258272" y="5289527"/>
            <a:ext cx="212142" cy="182880"/>
          </a:xfrm>
          <a:prstGeom prst="triangle">
            <a:avLst/>
          </a:prstGeom>
          <a:solidFill>
            <a:srgbClr val="4537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3B08C6E-2459-1E45-B9A1-9B58D437417C}"/>
              </a:ext>
            </a:extLst>
          </p:cNvPr>
          <p:cNvSpPr>
            <a:spLocks noChangeAspect="1"/>
          </p:cNvSpPr>
          <p:nvPr/>
        </p:nvSpPr>
        <p:spPr>
          <a:xfrm>
            <a:off x="5256404" y="6794707"/>
            <a:ext cx="182880" cy="182880"/>
          </a:xfrm>
          <a:prstGeom prst="ellipse">
            <a:avLst/>
          </a:prstGeom>
          <a:solidFill>
            <a:srgbClr val="3CBB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5D63D6F-FF57-2C40-B7E9-3B62CB771BB5}"/>
              </a:ext>
            </a:extLst>
          </p:cNvPr>
          <p:cNvSpPr>
            <a:spLocks noChangeAspect="1"/>
          </p:cNvSpPr>
          <p:nvPr/>
        </p:nvSpPr>
        <p:spPr>
          <a:xfrm>
            <a:off x="1537035" y="8262042"/>
            <a:ext cx="182880" cy="182880"/>
          </a:xfrm>
          <a:prstGeom prst="ellipse">
            <a:avLst/>
          </a:prstGeom>
          <a:solidFill>
            <a:srgbClr val="3CBB7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3" name="Triangle 232">
            <a:extLst>
              <a:ext uri="{FF2B5EF4-FFF2-40B4-BE49-F238E27FC236}">
                <a16:creationId xmlns:a16="http://schemas.microsoft.com/office/drawing/2014/main" id="{DD5D68C3-E3DC-1E4D-A5EA-424F5584FB00}"/>
              </a:ext>
            </a:extLst>
          </p:cNvPr>
          <p:cNvSpPr>
            <a:spLocks noChangeAspect="1"/>
          </p:cNvSpPr>
          <p:nvPr/>
        </p:nvSpPr>
        <p:spPr>
          <a:xfrm>
            <a:off x="1517058" y="6825209"/>
            <a:ext cx="212142" cy="182880"/>
          </a:xfrm>
          <a:prstGeom prst="triangle">
            <a:avLst/>
          </a:prstGeom>
          <a:solidFill>
            <a:srgbClr val="4537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A3D76-9607-5A44-A1A4-1CDAC02EFBD4}"/>
              </a:ext>
            </a:extLst>
          </p:cNvPr>
          <p:cNvSpPr txBox="1"/>
          <p:nvPr/>
        </p:nvSpPr>
        <p:spPr>
          <a:xfrm>
            <a:off x="204414" y="7806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3CC1F2-6D54-C24B-9BF1-D29EA0C07EEE}"/>
              </a:ext>
            </a:extLst>
          </p:cNvPr>
          <p:cNvSpPr txBox="1"/>
          <p:nvPr/>
        </p:nvSpPr>
        <p:spPr>
          <a:xfrm>
            <a:off x="204414" y="4852423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E4D219-091C-7244-8BC1-2848C86E1488}"/>
              </a:ext>
            </a:extLst>
          </p:cNvPr>
          <p:cNvSpPr txBox="1"/>
          <p:nvPr/>
        </p:nvSpPr>
        <p:spPr>
          <a:xfrm>
            <a:off x="4316038" y="2814424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G1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E1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18F602-D162-A24E-8161-2FB80BD6D621}"/>
              </a:ext>
            </a:extLst>
          </p:cNvPr>
          <p:cNvSpPr txBox="1"/>
          <p:nvPr/>
        </p:nvSpPr>
        <p:spPr>
          <a:xfrm>
            <a:off x="4316038" y="3077429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G1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E1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FB00FB-82DC-1843-B38B-29EA58170951}"/>
              </a:ext>
            </a:extLst>
          </p:cNvPr>
          <p:cNvSpPr txBox="1"/>
          <p:nvPr/>
        </p:nvSpPr>
        <p:spPr>
          <a:xfrm>
            <a:off x="4316038" y="3340779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G1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E1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AD4F73-A364-B54D-8CFC-BD72CC69D9A8}"/>
              </a:ext>
            </a:extLst>
          </p:cNvPr>
          <p:cNvSpPr txBox="1"/>
          <p:nvPr/>
        </p:nvSpPr>
        <p:spPr>
          <a:xfrm>
            <a:off x="4305476" y="3604970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G1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E1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CB32B1-7FCE-894E-97CC-122476AA21A8}"/>
              </a:ext>
            </a:extLst>
          </p:cNvPr>
          <p:cNvSpPr txBox="1"/>
          <p:nvPr/>
        </p:nvSpPr>
        <p:spPr>
          <a:xfrm>
            <a:off x="5424847" y="2815453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7447B2-BCB5-5940-AE6A-63E9E21FE299}"/>
              </a:ext>
            </a:extLst>
          </p:cNvPr>
          <p:cNvSpPr txBox="1"/>
          <p:nvPr/>
        </p:nvSpPr>
        <p:spPr>
          <a:xfrm>
            <a:off x="5414602" y="3078464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55728D3-8F6B-954D-9EA8-9144D33287BB}"/>
              </a:ext>
            </a:extLst>
          </p:cNvPr>
          <p:cNvSpPr txBox="1"/>
          <p:nvPr/>
        </p:nvSpPr>
        <p:spPr>
          <a:xfrm>
            <a:off x="5424159" y="3605786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95C8EC-DC62-B74E-BEF9-104A8A1A2A72}"/>
              </a:ext>
            </a:extLst>
          </p:cNvPr>
          <p:cNvSpPr txBox="1"/>
          <p:nvPr/>
        </p:nvSpPr>
        <p:spPr>
          <a:xfrm>
            <a:off x="5414602" y="3344341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6E2FD-D176-684C-95A2-4BA2CDADE587}"/>
              </a:ext>
            </a:extLst>
          </p:cNvPr>
          <p:cNvSpPr/>
          <p:nvPr/>
        </p:nvSpPr>
        <p:spPr>
          <a:xfrm>
            <a:off x="4305476" y="2848219"/>
            <a:ext cx="1757435" cy="112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7C82F2-FC7E-504B-8DE1-AE8FF47EE420}"/>
              </a:ext>
            </a:extLst>
          </p:cNvPr>
          <p:cNvSpPr txBox="1"/>
          <p:nvPr/>
        </p:nvSpPr>
        <p:spPr>
          <a:xfrm>
            <a:off x="4299572" y="7409270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G1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E1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528E7F-6E7E-E94D-9F02-A57FFA2F4926}"/>
              </a:ext>
            </a:extLst>
          </p:cNvPr>
          <p:cNvSpPr txBox="1"/>
          <p:nvPr/>
        </p:nvSpPr>
        <p:spPr>
          <a:xfrm>
            <a:off x="4299572" y="7672275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G1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E1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AD7CCE-8F2F-8A42-B09D-ACED0CEE8474}"/>
              </a:ext>
            </a:extLst>
          </p:cNvPr>
          <p:cNvSpPr txBox="1"/>
          <p:nvPr/>
        </p:nvSpPr>
        <p:spPr>
          <a:xfrm>
            <a:off x="4299572" y="7935625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G1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E1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0A4DD8-770B-BD49-BBBC-D6B033ED539D}"/>
              </a:ext>
            </a:extLst>
          </p:cNvPr>
          <p:cNvSpPr txBox="1"/>
          <p:nvPr/>
        </p:nvSpPr>
        <p:spPr>
          <a:xfrm>
            <a:off x="4289010" y="8199816"/>
            <a:ext cx="12298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BB75"/>
                </a:solidFill>
                <a:latin typeface="Times" pitchFamily="2" charset="0"/>
              </a:rPr>
              <a:t>G1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and</a:t>
            </a:r>
            <a:r>
              <a:rPr lang="en-US" dirty="0">
                <a:solidFill>
                  <a:srgbClr val="453781"/>
                </a:solidFill>
                <a:latin typeface="Times" pitchFamily="2" charset="0"/>
              </a:rPr>
              <a:t> E1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0CDA59-562C-6C4B-94C7-17D0438A1297}"/>
              </a:ext>
            </a:extLst>
          </p:cNvPr>
          <p:cNvSpPr txBox="1"/>
          <p:nvPr/>
        </p:nvSpPr>
        <p:spPr>
          <a:xfrm>
            <a:off x="5408381" y="7410299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7017C7-C590-594B-BFEA-FA186FBD34B1}"/>
              </a:ext>
            </a:extLst>
          </p:cNvPr>
          <p:cNvSpPr txBox="1"/>
          <p:nvPr/>
        </p:nvSpPr>
        <p:spPr>
          <a:xfrm>
            <a:off x="5398136" y="767331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9A5605-0B93-2E4D-ACCB-7E6CF3B04235}"/>
              </a:ext>
            </a:extLst>
          </p:cNvPr>
          <p:cNvSpPr txBox="1"/>
          <p:nvPr/>
        </p:nvSpPr>
        <p:spPr>
          <a:xfrm>
            <a:off x="5407693" y="8200632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DE3CEE9-F253-E44A-B9A5-1582DB1EC599}"/>
              </a:ext>
            </a:extLst>
          </p:cNvPr>
          <p:cNvSpPr txBox="1"/>
          <p:nvPr/>
        </p:nvSpPr>
        <p:spPr>
          <a:xfrm>
            <a:off x="5398136" y="7939187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=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88CAD9-D744-F647-82E7-3D4E56B304C4}"/>
              </a:ext>
            </a:extLst>
          </p:cNvPr>
          <p:cNvSpPr/>
          <p:nvPr/>
        </p:nvSpPr>
        <p:spPr>
          <a:xfrm>
            <a:off x="4289010" y="7443065"/>
            <a:ext cx="1757435" cy="1126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123</Words>
  <Application>Microsoft Macintosh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Molly Albecker</cp:lastModifiedBy>
  <cp:revision>19</cp:revision>
  <dcterms:created xsi:type="dcterms:W3CDTF">2019-07-12T16:31:03Z</dcterms:created>
  <dcterms:modified xsi:type="dcterms:W3CDTF">2021-02-10T01:11:16Z</dcterms:modified>
</cp:coreProperties>
</file>