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6"/>
    <p:restoredTop sz="72113"/>
  </p:normalViewPr>
  <p:slideViewPr>
    <p:cSldViewPr snapToGrid="0" snapToObjects="1" showGuides="1">
      <p:cViewPr varScale="1">
        <p:scale>
          <a:sx n="82" d="100"/>
          <a:sy n="82" d="100"/>
        </p:scale>
        <p:origin x="1264" y="184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BCEE-19F8-E546-9AA3-88010FA177EE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9D32F-423C-7F42-8CF6-BA9399320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it would help to have a panel showing how the genotypes were collected.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also think it would make more sense to remove the arrow in the top row, but we can just flag that for discussion. Here are additional situations that are troublesome: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Multiple genotypes collected from one environment and raised in multiple environments or transplanted to many sites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The Conover-type data, in which the source environments of the genotypes are known, but the treatment environments do not match the source 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9D32F-423C-7F42-8CF6-BA93993208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5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9D32F-423C-7F42-8CF6-BA9399320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3365-8BA3-B645-AB61-DCC51762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5EC28-7829-5C4C-BE3F-B23B90E9D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01A0-EB14-A846-A512-5E5B532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EE35-3715-F74C-89A2-6E07FE39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1C7A-C132-DC44-A755-9E2C6654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9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B686-27ED-F34F-AF23-AA20DA6D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37CAD-71B3-5C41-9F3A-8074FBE8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DDCE-1B23-3740-A9BD-F68A795A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C3C3-F4EE-F946-8B89-20260183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368A-5E57-7440-9AC1-B825CE0B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94C92-DDE7-6248-8266-14297BFD7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25201-7D89-524E-B1DB-DE61822E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9DCE-57CE-E14A-BDFE-D4D0B910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4C3E-683D-784E-BE14-A38F9F6D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B8EA-262D-8B4E-8343-3F25B5BE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F027-EFA9-4F4A-8E26-4B34468B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35F3-72BD-4F46-AC9B-C57E0741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2499-623E-A04D-B49F-BE37EDE4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188D-A7D4-7D40-B714-D70C4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DA98-552D-CC40-B11D-E9DA496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4F9-A5EF-C840-B855-7DB3A7A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ADB40-8672-044D-8FAC-D2C7A568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6FB2B-65F2-E844-8175-480D060C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3E5F-AC9F-2044-8431-A788037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B312-EE68-1046-B4BA-1AB37B90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A0AC-1EEE-9043-9521-61E75111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2336-72C2-3547-8BC8-F5C8C9BE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6FFF-FF73-8646-93A8-4CF4A766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762DF-18B3-C644-B603-B6050D02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9168-8975-A942-B8A9-863296E7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5019F-754D-3744-A1DE-4E3E9F55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495F-68E4-614D-9ABC-6C2B862B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BC8B8-F19F-4043-8311-546C0406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16BF-F66B-9047-81FC-C37F6127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DDE02-B572-C048-9865-5A6844EAD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465C0-2196-5E4F-A6F6-04E21C192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EAF59-2AB0-384D-A92B-A4B83575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D19B4-46A3-5C4D-BB44-1F0D60DB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ED35E-4653-534F-B77A-E76CE6FC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2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9FB-ADA9-8E44-99DD-97CC44AE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90AE8-0412-FB49-87F5-5E5CE405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717C1-CB45-E54D-954D-E3613FDD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89D90-48C4-8647-A258-CF2958AF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9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EFA49-218C-C34C-8A1E-95AD73A2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3DE06-C1A2-9F43-9755-BC11A8EE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214C8-F57D-8240-BD4E-B16D2EA6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CBE3-B8ED-E84E-8689-BAED6CB8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1E0-3E1C-8D44-B5F7-D4B457B9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9E78-D064-F246-B8CC-49443DF1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16311-3D0B-A642-B00B-F1872066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575B-D38F-CA46-9BFE-1BDCE0FF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BA629-D916-DA4B-8FC6-EADD3FF4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205-9679-BA43-877D-4C67DD9C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388F2-107D-704E-B7F9-834D1CFF0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82EC2-2BFA-8241-8BE4-FDEB5EC24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868BB-A7B5-BA48-B63E-8F00140A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0131D-9A35-2A46-8B81-C6C8BE5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1D30A-6C14-1F45-B59E-D2EEE4FB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DDFCB-D6D3-BC48-A036-0A845042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BA11-8202-5741-A9C3-E7A05652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A973-2EA7-9C44-A34E-B444EB8C8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A0A2C-176B-DE42-9480-C70F08130323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AE5E-8301-8E4F-BE01-C9BCA0BD3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FA1A-8B62-4747-A04C-D612134A5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70C1-3108-FC46-B8A1-0F6ACB48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20F1877-8E3A-BF42-AAE7-0F30714A3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45420"/>
                  </p:ext>
                </p:extLst>
              </p:nvPr>
            </p:nvGraphicFramePr>
            <p:xfrm>
              <a:off x="217765" y="2327926"/>
              <a:ext cx="3200638" cy="42245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1252">
                      <a:extLst>
                        <a:ext uri="{9D8B030D-6E8A-4147-A177-3AD203B41FA5}">
                          <a16:colId xmlns:a16="http://schemas.microsoft.com/office/drawing/2014/main" val="3730621027"/>
                        </a:ext>
                      </a:extLst>
                    </a:gridCol>
                    <a:gridCol w="783855">
                      <a:extLst>
                        <a:ext uri="{9D8B030D-6E8A-4147-A177-3AD203B41FA5}">
                          <a16:colId xmlns:a16="http://schemas.microsoft.com/office/drawing/2014/main" val="453469664"/>
                        </a:ext>
                      </a:extLst>
                    </a:gridCol>
                    <a:gridCol w="871170">
                      <a:extLst>
                        <a:ext uri="{9D8B030D-6E8A-4147-A177-3AD203B41FA5}">
                          <a16:colId xmlns:a16="http://schemas.microsoft.com/office/drawing/2014/main" val="3764499345"/>
                        </a:ext>
                      </a:extLst>
                    </a:gridCol>
                    <a:gridCol w="834361">
                      <a:extLst>
                        <a:ext uri="{9D8B030D-6E8A-4147-A177-3AD203B41FA5}">
                          <a16:colId xmlns:a16="http://schemas.microsoft.com/office/drawing/2014/main" val="1843347279"/>
                        </a:ext>
                      </a:extLst>
                    </a:gridCol>
                  </a:tblGrid>
                  <a:tr h="654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Times" pitchFamily="2" charset="0"/>
                            </a:rPr>
                            <a:t>µ</a:t>
                          </a:r>
                          <a:r>
                            <a:rPr lang="en-US" sz="1800" b="1" baseline="-25000" dirty="0" err="1">
                              <a:latin typeface="Times" pitchFamily="2" charset="0"/>
                            </a:rPr>
                            <a:t>i</a:t>
                          </a:r>
                          <a:endParaRPr lang="en-US" sz="1800" b="1" baseline="-25000" dirty="0">
                            <a:latin typeface="Times" pitchFamily="2" charset="0"/>
                          </a:endParaRP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" pitchFamily="2" charset="0"/>
                            </a:rPr>
                            <a:t>Gen.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" pitchFamily="2" charset="0"/>
                            </a:rPr>
                            <a:t>Native Env.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1" i="0" dirty="0" smtClean="0">
                                        <a:latin typeface="Times" pitchFamily="2" charset="0"/>
                                      </a:rPr>
                                      <m:t>µ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i="1" baseline="-25000" dirty="0" smtClean="0">
                                        <a:latin typeface="Times" pitchFamily="2" charset="0"/>
                                      </a:rPr>
                                      <m:t>j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sz="1800" b="1" baseline="-25000" dirty="0">
                            <a:latin typeface="Times" pitchFamily="2" charset="0"/>
                          </a:endParaRP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53812138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1686299"/>
                      </a:ext>
                    </a:extLst>
                  </a:tr>
                  <a:tr h="653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  <a:p>
                          <a:pPr algn="ctr"/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0821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G_3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02678643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G_4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784813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G_5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9760350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G_6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0430991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G_7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8381124"/>
                      </a:ext>
                    </a:extLst>
                  </a:tr>
                  <a:tr h="530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3959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20F1877-8E3A-BF42-AAE7-0F30714A32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45420"/>
                  </p:ext>
                </p:extLst>
              </p:nvPr>
            </p:nvGraphicFramePr>
            <p:xfrm>
              <a:off x="217765" y="2327926"/>
              <a:ext cx="3200638" cy="42245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1252">
                      <a:extLst>
                        <a:ext uri="{9D8B030D-6E8A-4147-A177-3AD203B41FA5}">
                          <a16:colId xmlns:a16="http://schemas.microsoft.com/office/drawing/2014/main" val="3730621027"/>
                        </a:ext>
                      </a:extLst>
                    </a:gridCol>
                    <a:gridCol w="783855">
                      <a:extLst>
                        <a:ext uri="{9D8B030D-6E8A-4147-A177-3AD203B41FA5}">
                          <a16:colId xmlns:a16="http://schemas.microsoft.com/office/drawing/2014/main" val="453469664"/>
                        </a:ext>
                      </a:extLst>
                    </a:gridCol>
                    <a:gridCol w="871170">
                      <a:extLst>
                        <a:ext uri="{9D8B030D-6E8A-4147-A177-3AD203B41FA5}">
                          <a16:colId xmlns:a16="http://schemas.microsoft.com/office/drawing/2014/main" val="3764499345"/>
                        </a:ext>
                      </a:extLst>
                    </a:gridCol>
                    <a:gridCol w="834361">
                      <a:extLst>
                        <a:ext uri="{9D8B030D-6E8A-4147-A177-3AD203B41FA5}">
                          <a16:colId xmlns:a16="http://schemas.microsoft.com/office/drawing/2014/main" val="1843347279"/>
                        </a:ext>
                      </a:extLst>
                    </a:gridCol>
                  </a:tblGrid>
                  <a:tr h="654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Times" pitchFamily="2" charset="0"/>
                            </a:rPr>
                            <a:t>µ</a:t>
                          </a:r>
                          <a:r>
                            <a:rPr lang="en-US" sz="1800" b="1" baseline="-25000" dirty="0" err="1">
                              <a:latin typeface="Times" pitchFamily="2" charset="0"/>
                            </a:rPr>
                            <a:t>i</a:t>
                          </a:r>
                          <a:endParaRPr lang="en-US" sz="1800" b="1" baseline="-25000" dirty="0">
                            <a:latin typeface="Times" pitchFamily="2" charset="0"/>
                          </a:endParaRP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" pitchFamily="2" charset="0"/>
                            </a:rPr>
                            <a:t>Gen.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" pitchFamily="2" charset="0"/>
                            </a:rPr>
                            <a:t>Native Env.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4848" t="-5769" b="-540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812138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1686299"/>
                      </a:ext>
                    </a:extLst>
                  </a:tr>
                  <a:tr h="653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  <a:p>
                          <a:pPr algn="ctr"/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0821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G_3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02678643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G_4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784813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G_5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9760350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G_6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0430991"/>
                      </a:ext>
                    </a:extLst>
                  </a:tr>
                  <a:tr h="397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G_7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8381124"/>
                      </a:ext>
                    </a:extLst>
                  </a:tr>
                  <a:tr h="530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G_8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90798" marR="90798" marT="45398" marB="4539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3959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0E4C9A7-30F5-FE41-B4F6-58B3949CF043}"/>
              </a:ext>
            </a:extLst>
          </p:cNvPr>
          <p:cNvSpPr txBox="1"/>
          <p:nvPr/>
        </p:nvSpPr>
        <p:spPr>
          <a:xfrm>
            <a:off x="0" y="18635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A) Original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971ACE-289E-9149-AFAA-2A65486D1E38}"/>
                  </a:ext>
                </a:extLst>
              </p:cNvPr>
              <p:cNvSpPr txBox="1"/>
              <p:nvPr/>
            </p:nvSpPr>
            <p:spPr>
              <a:xfrm>
                <a:off x="1251359" y="6453795"/>
                <a:ext cx="954107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µ 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= 0.00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971ACE-289E-9149-AFAA-2A65486D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59" y="6453795"/>
                <a:ext cx="954107" cy="369332"/>
              </a:xfrm>
              <a:prstGeom prst="rect">
                <a:avLst/>
              </a:prstGeom>
              <a:blipFill>
                <a:blip r:embed="rId3"/>
                <a:stretch>
                  <a:fillRect t="-10000" r="-52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DE05AF0B-EBCB-CD46-83F0-CBE496BD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282734"/>
                  </p:ext>
                </p:extLst>
              </p:nvPr>
            </p:nvGraphicFramePr>
            <p:xfrm>
              <a:off x="4035043" y="2339181"/>
              <a:ext cx="3108960" cy="42245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0512">
                      <a:extLst>
                        <a:ext uri="{9D8B030D-6E8A-4147-A177-3AD203B41FA5}">
                          <a16:colId xmlns:a16="http://schemas.microsoft.com/office/drawing/2014/main" val="3730621027"/>
                        </a:ext>
                      </a:extLst>
                    </a:gridCol>
                    <a:gridCol w="787190">
                      <a:extLst>
                        <a:ext uri="{9D8B030D-6E8A-4147-A177-3AD203B41FA5}">
                          <a16:colId xmlns:a16="http://schemas.microsoft.com/office/drawing/2014/main" val="453469664"/>
                        </a:ext>
                      </a:extLst>
                    </a:gridCol>
                    <a:gridCol w="790108">
                      <a:extLst>
                        <a:ext uri="{9D8B030D-6E8A-4147-A177-3AD203B41FA5}">
                          <a16:colId xmlns:a16="http://schemas.microsoft.com/office/drawing/2014/main" val="3764499345"/>
                        </a:ext>
                      </a:extLst>
                    </a:gridCol>
                    <a:gridCol w="771150">
                      <a:extLst>
                        <a:ext uri="{9D8B030D-6E8A-4147-A177-3AD203B41FA5}">
                          <a16:colId xmlns:a16="http://schemas.microsoft.com/office/drawing/2014/main" val="1843347279"/>
                        </a:ext>
                      </a:extLst>
                    </a:gridCol>
                  </a:tblGrid>
                  <a:tr h="648129">
                    <a:tc>
                      <a:txBody>
                        <a:bodyPr/>
                        <a:lstStyle/>
                        <a:p>
                          <a:r>
                            <a:rPr lang="en-US" sz="1800" b="1" dirty="0">
                              <a:latin typeface="Times" pitchFamily="2" charset="0"/>
                            </a:rPr>
                            <a:t>µ</a:t>
                          </a:r>
                          <a:r>
                            <a:rPr lang="en-US" sz="1800" b="1" baseline="-25000" dirty="0" err="1">
                              <a:latin typeface="Times" pitchFamily="2" charset="0"/>
                            </a:rPr>
                            <a:t>i</a:t>
                          </a:r>
                          <a:endParaRPr lang="en-US" sz="1800" b="1" baseline="-250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Times" pitchFamily="2" charset="0"/>
                            </a:rPr>
                            <a:t>Gen.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latin typeface="Times" pitchFamily="2" charset="0"/>
                            </a:rPr>
                            <a:t>Native Env.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1" i="1" dirty="0" smtClean="0">
                                        <a:latin typeface="Times" pitchFamily="2" charset="0"/>
                                      </a:rPr>
                                      <m:t>µ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i="1" baseline="-25000" dirty="0" smtClean="0">
                                        <a:latin typeface="Times" pitchFamily="2" charset="0"/>
                                      </a:rPr>
                                      <m:t>j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sz="1800" b="1" baseline="-250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53812138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G_1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-0.98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1686299"/>
                      </a:ext>
                    </a:extLst>
                  </a:tr>
                  <a:tr h="688966"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0821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02678643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784813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G_5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0.27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9760350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G_6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0.27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0430991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" pitchFamily="2" charset="0"/>
                            </a:rPr>
                            <a:t>0.27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8381124"/>
                      </a:ext>
                    </a:extLst>
                  </a:tr>
                  <a:tr h="525263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0.27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39595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DE05AF0B-EBCB-CD46-83F0-CBE496BD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282734"/>
                  </p:ext>
                </p:extLst>
              </p:nvPr>
            </p:nvGraphicFramePr>
            <p:xfrm>
              <a:off x="4035043" y="2339181"/>
              <a:ext cx="3108960" cy="42245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0512">
                      <a:extLst>
                        <a:ext uri="{9D8B030D-6E8A-4147-A177-3AD203B41FA5}">
                          <a16:colId xmlns:a16="http://schemas.microsoft.com/office/drawing/2014/main" val="3730621027"/>
                        </a:ext>
                      </a:extLst>
                    </a:gridCol>
                    <a:gridCol w="787190">
                      <a:extLst>
                        <a:ext uri="{9D8B030D-6E8A-4147-A177-3AD203B41FA5}">
                          <a16:colId xmlns:a16="http://schemas.microsoft.com/office/drawing/2014/main" val="453469664"/>
                        </a:ext>
                      </a:extLst>
                    </a:gridCol>
                    <a:gridCol w="790108">
                      <a:extLst>
                        <a:ext uri="{9D8B030D-6E8A-4147-A177-3AD203B41FA5}">
                          <a16:colId xmlns:a16="http://schemas.microsoft.com/office/drawing/2014/main" val="3764499345"/>
                        </a:ext>
                      </a:extLst>
                    </a:gridCol>
                    <a:gridCol w="771150">
                      <a:extLst>
                        <a:ext uri="{9D8B030D-6E8A-4147-A177-3AD203B41FA5}">
                          <a16:colId xmlns:a16="http://schemas.microsoft.com/office/drawing/2014/main" val="1843347279"/>
                        </a:ext>
                      </a:extLst>
                    </a:gridCol>
                  </a:tblGrid>
                  <a:tr h="648129">
                    <a:tc>
                      <a:txBody>
                        <a:bodyPr/>
                        <a:lstStyle/>
                        <a:p>
                          <a:r>
                            <a:rPr lang="en-US" sz="1800" b="1" dirty="0">
                              <a:latin typeface="Times" pitchFamily="2" charset="0"/>
                            </a:rPr>
                            <a:t>µ</a:t>
                          </a:r>
                          <a:r>
                            <a:rPr lang="en-US" sz="1800" b="1" baseline="-25000" dirty="0" err="1">
                              <a:latin typeface="Times" pitchFamily="2" charset="0"/>
                            </a:rPr>
                            <a:t>i</a:t>
                          </a:r>
                          <a:endParaRPr lang="en-US" sz="1800" b="1" baseline="-250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Times" pitchFamily="2" charset="0"/>
                            </a:rPr>
                            <a:t>Gen.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latin typeface="Times" pitchFamily="2" charset="0"/>
                            </a:rPr>
                            <a:t>Native Env.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279" t="-1961" r="-1639" b="-554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812138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G_1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-0.98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1686299"/>
                      </a:ext>
                    </a:extLst>
                  </a:tr>
                  <a:tr h="688966"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0821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02678643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Times" pitchFamily="2" charset="0"/>
                          </a:endParaRP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784813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G_5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0.27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9760350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G_6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0.27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0430991"/>
                      </a:ext>
                    </a:extLst>
                  </a:tr>
                  <a:tr h="393694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" pitchFamily="2" charset="0"/>
                            </a:rPr>
                            <a:t>0.27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8381124"/>
                      </a:ext>
                    </a:extLst>
                  </a:tr>
                  <a:tr h="525263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G_8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" pitchFamily="2" charset="0"/>
                            </a:rPr>
                            <a:t>0.27</a:t>
                          </a:r>
                        </a:p>
                      </a:txBody>
                      <a:tcPr marL="89906" marR="89906" marT="44953" marB="44953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3959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852F3F-D9C9-EB4F-9719-639D6451CCE9}"/>
              </a:ext>
            </a:extLst>
          </p:cNvPr>
          <p:cNvSpPr txBox="1"/>
          <p:nvPr/>
        </p:nvSpPr>
        <p:spPr>
          <a:xfrm>
            <a:off x="3731125" y="18749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B) Imbalanced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9B3D93-9179-8B43-A30A-7DF7B7D04D6E}"/>
                  </a:ext>
                </a:extLst>
              </p:cNvPr>
              <p:cNvSpPr txBox="1"/>
              <p:nvPr/>
            </p:nvSpPr>
            <p:spPr>
              <a:xfrm>
                <a:off x="4903882" y="6453795"/>
                <a:ext cx="1088760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µ 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= -0.21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9B3D93-9179-8B43-A30A-7DF7B7D04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882" y="6453795"/>
                <a:ext cx="1088760" cy="369332"/>
              </a:xfrm>
              <a:prstGeom prst="rect">
                <a:avLst/>
              </a:prstGeom>
              <a:blipFill>
                <a:blip r:embed="rId5"/>
                <a:stretch>
                  <a:fillRect t="-10000" r="-45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5CB7F992-94BC-D842-AB20-36F1E1050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441563"/>
                  </p:ext>
                </p:extLst>
              </p:nvPr>
            </p:nvGraphicFramePr>
            <p:xfrm>
              <a:off x="8282114" y="2343424"/>
              <a:ext cx="3456707" cy="4224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602">
                      <a:extLst>
                        <a:ext uri="{9D8B030D-6E8A-4147-A177-3AD203B41FA5}">
                          <a16:colId xmlns:a16="http://schemas.microsoft.com/office/drawing/2014/main" val="3730621027"/>
                        </a:ext>
                      </a:extLst>
                    </a:gridCol>
                    <a:gridCol w="815893">
                      <a:extLst>
                        <a:ext uri="{9D8B030D-6E8A-4147-A177-3AD203B41FA5}">
                          <a16:colId xmlns:a16="http://schemas.microsoft.com/office/drawing/2014/main" val="453469664"/>
                        </a:ext>
                      </a:extLst>
                    </a:gridCol>
                    <a:gridCol w="857261">
                      <a:extLst>
                        <a:ext uri="{9D8B030D-6E8A-4147-A177-3AD203B41FA5}">
                          <a16:colId xmlns:a16="http://schemas.microsoft.com/office/drawing/2014/main" val="3764499345"/>
                        </a:ext>
                      </a:extLst>
                    </a:gridCol>
                    <a:gridCol w="981951">
                      <a:extLst>
                        <a:ext uri="{9D8B030D-6E8A-4147-A177-3AD203B41FA5}">
                          <a16:colId xmlns:a16="http://schemas.microsoft.com/office/drawing/2014/main" val="1843347279"/>
                        </a:ext>
                      </a:extLst>
                    </a:gridCol>
                  </a:tblGrid>
                  <a:tr h="648130">
                    <a:tc>
                      <a:txBody>
                        <a:bodyPr/>
                        <a:lstStyle/>
                        <a:p>
                          <a:r>
                            <a:rPr lang="en-US" sz="1800" b="1" dirty="0">
                              <a:latin typeface="Times" pitchFamily="2" charset="0"/>
                            </a:rPr>
                            <a:t>µ</a:t>
                          </a:r>
                          <a:r>
                            <a:rPr lang="en-US" sz="1800" b="1" baseline="-25000" dirty="0" err="1">
                              <a:latin typeface="Times" pitchFamily="2" charset="0"/>
                            </a:rPr>
                            <a:t>i</a:t>
                          </a:r>
                          <a:endParaRPr lang="en-US" sz="1800" b="1" baseline="-25000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latin typeface="Times" pitchFamily="2" charset="0"/>
                            </a:rPr>
                            <a:t>Gen.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latin typeface="Times" pitchFamily="2" charset="0"/>
                            </a:rPr>
                            <a:t>Native Env.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1" dirty="0" smtClean="0">
                                        <a:latin typeface="Times" pitchFamily="2" charset="0"/>
                                      </a:rPr>
                                      <m:t>µ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1" i="1" baseline="-25000" dirty="0" smtClean="0">
                                        <a:latin typeface="Times" pitchFamily="2" charset="0"/>
                                      </a:rPr>
                                      <m:t>j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sz="1800" b="1" baseline="-25000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53812138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1686299"/>
                      </a:ext>
                    </a:extLst>
                  </a:tr>
                  <a:tr h="688966"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0821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02678643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784813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9760350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0430991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G_7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8381124"/>
                      </a:ext>
                    </a:extLst>
                  </a:tr>
                  <a:tr h="52526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39595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5CB7F992-94BC-D842-AB20-36F1E1050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441563"/>
                  </p:ext>
                </p:extLst>
              </p:nvPr>
            </p:nvGraphicFramePr>
            <p:xfrm>
              <a:off x="8282114" y="2343424"/>
              <a:ext cx="3456707" cy="42245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602">
                      <a:extLst>
                        <a:ext uri="{9D8B030D-6E8A-4147-A177-3AD203B41FA5}">
                          <a16:colId xmlns:a16="http://schemas.microsoft.com/office/drawing/2014/main" val="3730621027"/>
                        </a:ext>
                      </a:extLst>
                    </a:gridCol>
                    <a:gridCol w="815893">
                      <a:extLst>
                        <a:ext uri="{9D8B030D-6E8A-4147-A177-3AD203B41FA5}">
                          <a16:colId xmlns:a16="http://schemas.microsoft.com/office/drawing/2014/main" val="453469664"/>
                        </a:ext>
                      </a:extLst>
                    </a:gridCol>
                    <a:gridCol w="857261">
                      <a:extLst>
                        <a:ext uri="{9D8B030D-6E8A-4147-A177-3AD203B41FA5}">
                          <a16:colId xmlns:a16="http://schemas.microsoft.com/office/drawing/2014/main" val="3764499345"/>
                        </a:ext>
                      </a:extLst>
                    </a:gridCol>
                    <a:gridCol w="981951">
                      <a:extLst>
                        <a:ext uri="{9D8B030D-6E8A-4147-A177-3AD203B41FA5}">
                          <a16:colId xmlns:a16="http://schemas.microsoft.com/office/drawing/2014/main" val="1843347279"/>
                        </a:ext>
                      </a:extLst>
                    </a:gridCol>
                  </a:tblGrid>
                  <a:tr h="648130">
                    <a:tc>
                      <a:txBody>
                        <a:bodyPr/>
                        <a:lstStyle/>
                        <a:p>
                          <a:r>
                            <a:rPr lang="en-US" sz="1800" b="1" dirty="0">
                              <a:latin typeface="Times" pitchFamily="2" charset="0"/>
                            </a:rPr>
                            <a:t>µ</a:t>
                          </a:r>
                          <a:r>
                            <a:rPr lang="en-US" sz="1800" b="1" baseline="-25000" dirty="0" err="1">
                              <a:latin typeface="Times" pitchFamily="2" charset="0"/>
                            </a:rPr>
                            <a:t>i</a:t>
                          </a:r>
                          <a:endParaRPr lang="en-US" sz="1800" b="1" baseline="-25000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latin typeface="Times" pitchFamily="2" charset="0"/>
                            </a:rPr>
                            <a:t>Gen.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latin typeface="Times" pitchFamily="2" charset="0"/>
                            </a:rPr>
                            <a:t>Native Env.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51282" b="-554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3812138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1686299"/>
                      </a:ext>
                    </a:extLst>
                  </a:tr>
                  <a:tr h="688966"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0821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02678643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" pitchFamily="2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784813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9760350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0430991"/>
                      </a:ext>
                    </a:extLst>
                  </a:tr>
                  <a:tr h="39369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G_7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8381124"/>
                      </a:ext>
                    </a:extLst>
                  </a:tr>
                  <a:tr h="52526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-0.68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G_8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E_2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" pitchFamily="2" charset="0"/>
                            </a:rPr>
                            <a:t>0.68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43959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7F17FB-FB49-4343-BB1A-E8069ED003D0}"/>
              </a:ext>
            </a:extLst>
          </p:cNvPr>
          <p:cNvSpPr txBox="1"/>
          <p:nvPr/>
        </p:nvSpPr>
        <p:spPr>
          <a:xfrm>
            <a:off x="7648193" y="18635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C) Imbalanced Design using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8F83F7-1FD6-4448-A053-B2DAFDF4FD6D}"/>
                  </a:ext>
                </a:extLst>
              </p:cNvPr>
              <p:cNvSpPr txBox="1"/>
              <p:nvPr/>
            </p:nvSpPr>
            <p:spPr>
              <a:xfrm>
                <a:off x="9407987" y="6458462"/>
                <a:ext cx="1011815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µ 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 = 0.00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8F83F7-1FD6-4448-A053-B2DAFDF4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987" y="6458462"/>
                <a:ext cx="1011815" cy="369332"/>
              </a:xfrm>
              <a:prstGeom prst="rect">
                <a:avLst/>
              </a:prstGeom>
              <a:blipFill>
                <a:blip r:embed="rId7"/>
                <a:stretch>
                  <a:fillRect t="-6667" r="-370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1FE61A-BAAA-A345-BDF0-F6C1A5975CAC}"/>
                  </a:ext>
                </a:extLst>
              </p:cNvPr>
              <p:cNvSpPr txBox="1"/>
              <p:nvPr/>
            </p:nvSpPr>
            <p:spPr>
              <a:xfrm>
                <a:off x="-71919" y="1082601"/>
                <a:ext cx="3600666" cy="604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" pitchFamily="2" charset="0"/>
                  </a:rPr>
                  <a:t>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latin typeface="Times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1600" dirty="0">
                    <a:latin typeface="Times" pitchFamily="2" charset="0"/>
                  </a:rPr>
                  <a:t>: </a:t>
                </a:r>
              </a:p>
              <a:p>
                <a:r>
                  <a:rPr lang="en-US" sz="1600" dirty="0">
                    <a:latin typeface="Times" pitchFamily="2" charset="0"/>
                  </a:rPr>
                  <a:t>{Phenotype ~ Gen. * Experimental Env.}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1FE61A-BAAA-A345-BDF0-F6C1A5975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919" y="1082601"/>
                <a:ext cx="3600666" cy="604589"/>
              </a:xfrm>
              <a:prstGeom prst="rect">
                <a:avLst/>
              </a:prstGeom>
              <a:blipFill>
                <a:blip r:embed="rId8"/>
                <a:stretch>
                  <a:fillRect l="-1056" t="-208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AA26E33-46F2-DE4A-8433-ACE6EC064870}"/>
              </a:ext>
            </a:extLst>
          </p:cNvPr>
          <p:cNvSpPr/>
          <p:nvPr/>
        </p:nvSpPr>
        <p:spPr>
          <a:xfrm>
            <a:off x="7729548" y="561164"/>
            <a:ext cx="4434938" cy="1872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B512F8-56E0-924B-BA44-B6363C1AEA76}"/>
              </a:ext>
            </a:extLst>
          </p:cNvPr>
          <p:cNvSpPr/>
          <p:nvPr/>
        </p:nvSpPr>
        <p:spPr>
          <a:xfrm>
            <a:off x="7729548" y="2061553"/>
            <a:ext cx="4434938" cy="1872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F4E4D4-5EFD-3B45-B88B-B9E9AE6A82FC}"/>
              </a:ext>
            </a:extLst>
          </p:cNvPr>
          <p:cNvSpPr/>
          <p:nvPr/>
        </p:nvSpPr>
        <p:spPr>
          <a:xfrm>
            <a:off x="3796195" y="2077136"/>
            <a:ext cx="3587329" cy="1845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75753-2F71-CA49-919F-205A54F4787F}"/>
              </a:ext>
            </a:extLst>
          </p:cNvPr>
          <p:cNvSpPr/>
          <p:nvPr/>
        </p:nvSpPr>
        <p:spPr>
          <a:xfrm>
            <a:off x="3796195" y="558933"/>
            <a:ext cx="3587329" cy="1845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09C1AB-8EA8-3246-A54D-DA0C3EB70ABC}"/>
              </a:ext>
            </a:extLst>
          </p:cNvPr>
          <p:cNvSpPr/>
          <p:nvPr/>
        </p:nvSpPr>
        <p:spPr>
          <a:xfrm>
            <a:off x="38424" y="2082136"/>
            <a:ext cx="3379980" cy="1733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682EB-9CEF-074A-B5EB-5AEBAA588E11}"/>
              </a:ext>
            </a:extLst>
          </p:cNvPr>
          <p:cNvSpPr/>
          <p:nvPr/>
        </p:nvSpPr>
        <p:spPr>
          <a:xfrm>
            <a:off x="38424" y="563933"/>
            <a:ext cx="3379980" cy="1733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C7B826-0D82-D342-A2BD-7AF0193C97BB}"/>
                  </a:ext>
                </a:extLst>
              </p:cNvPr>
              <p:cNvSpPr txBox="1"/>
              <p:nvPr/>
            </p:nvSpPr>
            <p:spPr>
              <a:xfrm>
                <a:off x="7794020" y="783502"/>
                <a:ext cx="4182042" cy="604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" pitchFamily="2" charset="0"/>
                  </a:rPr>
                  <a:t>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" pitchFamily="2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1600" dirty="0">
                    <a:latin typeface="Times" pitchFamily="2" charset="0"/>
                  </a:rPr>
                  <a:t>: </a:t>
                </a:r>
              </a:p>
              <a:p>
                <a:r>
                  <a:rPr lang="en-US" sz="1600" dirty="0">
                    <a:latin typeface="Times" pitchFamily="2" charset="0"/>
                  </a:rPr>
                  <a:t>{Phenotype ~ Native Env. * Experimental Env.}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C7B826-0D82-D342-A2BD-7AF0193C9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20" y="783502"/>
                <a:ext cx="4182042" cy="604589"/>
              </a:xfrm>
              <a:prstGeom prst="rect">
                <a:avLst/>
              </a:prstGeom>
              <a:blipFill>
                <a:blip r:embed="rId9"/>
                <a:stretch>
                  <a:fillRect l="-60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D061C9-2DC5-704E-975C-1395A8568CB4}"/>
                  </a:ext>
                </a:extLst>
              </p:cNvPr>
              <p:cNvSpPr txBox="1"/>
              <p:nvPr/>
            </p:nvSpPr>
            <p:spPr>
              <a:xfrm>
                <a:off x="8151492" y="1386627"/>
                <a:ext cx="3587329" cy="606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" pitchFamily="2" charset="0"/>
                  </a:rPr>
                  <a:t>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" pitchFamily="2" charset="0"/>
                  </a:rPr>
                  <a:t>: </a:t>
                </a:r>
              </a:p>
              <a:p>
                <a:r>
                  <a:rPr lang="en-US" sz="1600" dirty="0">
                    <a:latin typeface="Times" pitchFamily="2" charset="0"/>
                  </a:rPr>
                  <a:t>{Phenotype ~ Gen. * Experimental Env.}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D061C9-2DC5-704E-975C-1395A8568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492" y="1386627"/>
                <a:ext cx="3587329" cy="606576"/>
              </a:xfrm>
              <a:prstGeom prst="rect">
                <a:avLst/>
              </a:prstGeom>
              <a:blipFill>
                <a:blip r:embed="rId10"/>
                <a:stretch>
                  <a:fillRect l="-704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75B0B3-E188-984D-9049-4C08277AF0A1}"/>
                  </a:ext>
                </a:extLst>
              </p:cNvPr>
              <p:cNvSpPr txBox="1"/>
              <p:nvPr/>
            </p:nvSpPr>
            <p:spPr>
              <a:xfrm>
                <a:off x="3782858" y="1089259"/>
                <a:ext cx="3600666" cy="604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" pitchFamily="2" charset="0"/>
                  </a:rPr>
                  <a:t>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latin typeface="Times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1600" dirty="0">
                    <a:latin typeface="Times" pitchFamily="2" charset="0"/>
                  </a:rPr>
                  <a:t>: </a:t>
                </a:r>
              </a:p>
              <a:p>
                <a:r>
                  <a:rPr lang="en-US" sz="1600" dirty="0">
                    <a:latin typeface="Times" pitchFamily="2" charset="0"/>
                  </a:rPr>
                  <a:t>{Phenotype ~ Gen. * Experimental Env.}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75B0B3-E188-984D-9049-4C08277A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8" y="1089259"/>
                <a:ext cx="3600666" cy="604589"/>
              </a:xfrm>
              <a:prstGeom prst="rect">
                <a:avLst/>
              </a:prstGeom>
              <a:blipFill>
                <a:blip r:embed="rId11"/>
                <a:stretch>
                  <a:fillRect l="-1056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16A9EA60-5EA5-2E42-873E-5F9FEEF26E1D}"/>
              </a:ext>
            </a:extLst>
          </p:cNvPr>
          <p:cNvSpPr/>
          <p:nvPr/>
        </p:nvSpPr>
        <p:spPr>
          <a:xfrm>
            <a:off x="6954031" y="4003199"/>
            <a:ext cx="4091940" cy="22517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FDD58DB-9640-B74B-8D8C-F335F95BADD6}"/>
              </a:ext>
            </a:extLst>
          </p:cNvPr>
          <p:cNvSpPr/>
          <p:nvPr/>
        </p:nvSpPr>
        <p:spPr>
          <a:xfrm>
            <a:off x="9965724" y="4160579"/>
            <a:ext cx="357790" cy="196521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FD70260-8195-D242-B5D5-DFCA0347C013}"/>
              </a:ext>
            </a:extLst>
          </p:cNvPr>
          <p:cNvSpPr/>
          <p:nvPr/>
        </p:nvSpPr>
        <p:spPr>
          <a:xfrm>
            <a:off x="7603575" y="4129214"/>
            <a:ext cx="357790" cy="196521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AD5-C869-E44B-9044-0AA1EB8B10ED}"/>
              </a:ext>
            </a:extLst>
          </p:cNvPr>
          <p:cNvSpPr txBox="1"/>
          <p:nvPr/>
        </p:nvSpPr>
        <p:spPr>
          <a:xfrm>
            <a:off x="7973341" y="5463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Compatible Designs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03685-FEAF-1441-BC14-21EE28B2806C}"/>
              </a:ext>
            </a:extLst>
          </p:cNvPr>
          <p:cNvSpPr txBox="1"/>
          <p:nvPr/>
        </p:nvSpPr>
        <p:spPr>
          <a:xfrm>
            <a:off x="1675953" y="60712"/>
            <a:ext cx="219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Incompatible Designs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020E1B-6D74-3549-AB89-291695CF68B4}"/>
              </a:ext>
            </a:extLst>
          </p:cNvPr>
          <p:cNvSpPr/>
          <p:nvPr/>
        </p:nvSpPr>
        <p:spPr>
          <a:xfrm>
            <a:off x="904420" y="811530"/>
            <a:ext cx="4091940" cy="2251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958A4-3F16-5649-8DFF-84B4D71AA9CB}"/>
              </a:ext>
            </a:extLst>
          </p:cNvPr>
          <p:cNvSpPr/>
          <p:nvPr/>
        </p:nvSpPr>
        <p:spPr>
          <a:xfrm>
            <a:off x="904420" y="3985498"/>
            <a:ext cx="4091940" cy="2251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C7329-0D44-114D-B4EB-60FF87194CC2}"/>
              </a:ext>
            </a:extLst>
          </p:cNvPr>
          <p:cNvSpPr/>
          <p:nvPr/>
        </p:nvSpPr>
        <p:spPr>
          <a:xfrm>
            <a:off x="6966130" y="811530"/>
            <a:ext cx="4091940" cy="2251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70777D-1D17-764A-A507-4046F59FFB30}"/>
              </a:ext>
            </a:extLst>
          </p:cNvPr>
          <p:cNvCxnSpPr>
            <a:cxnSpLocks/>
          </p:cNvCxnSpPr>
          <p:nvPr/>
        </p:nvCxnSpPr>
        <p:spPr>
          <a:xfrm flipV="1">
            <a:off x="1133930" y="1121926"/>
            <a:ext cx="3650919" cy="8418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1B996E-5CA3-B64D-9396-0E9F07233022}"/>
              </a:ext>
            </a:extLst>
          </p:cNvPr>
          <p:cNvCxnSpPr>
            <a:cxnSpLocks/>
          </p:cNvCxnSpPr>
          <p:nvPr/>
        </p:nvCxnSpPr>
        <p:spPr>
          <a:xfrm flipV="1">
            <a:off x="1133930" y="1992750"/>
            <a:ext cx="3563800" cy="83260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282C9C-8219-454D-82AA-BADFCE208F40}"/>
              </a:ext>
            </a:extLst>
          </p:cNvPr>
          <p:cNvSpPr txBox="1"/>
          <p:nvPr/>
        </p:nvSpPr>
        <p:spPr>
          <a:xfrm>
            <a:off x="904420" y="30921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368DC-B475-E44B-ADA3-662BA573E163}"/>
              </a:ext>
            </a:extLst>
          </p:cNvPr>
          <p:cNvSpPr txBox="1"/>
          <p:nvPr/>
        </p:nvSpPr>
        <p:spPr>
          <a:xfrm>
            <a:off x="4490538" y="305966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50.0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67DA19-E7A5-BF4B-9B0B-626CC4EE6B49}"/>
              </a:ext>
            </a:extLst>
          </p:cNvPr>
          <p:cNvSpPr txBox="1"/>
          <p:nvPr/>
        </p:nvSpPr>
        <p:spPr>
          <a:xfrm>
            <a:off x="2553208" y="305574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25.0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38DC8-BEA0-8B48-9F45-82D6091E5E53}"/>
              </a:ext>
            </a:extLst>
          </p:cNvPr>
          <p:cNvSpPr txBox="1"/>
          <p:nvPr/>
        </p:nvSpPr>
        <p:spPr>
          <a:xfrm>
            <a:off x="362415" y="3896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878354-8B5F-9E49-8839-7E953BDEE3F3}"/>
              </a:ext>
            </a:extLst>
          </p:cNvPr>
          <p:cNvSpPr txBox="1"/>
          <p:nvPr/>
        </p:nvSpPr>
        <p:spPr>
          <a:xfrm>
            <a:off x="6537807" y="3896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58C3B-377E-6145-8B49-073F22E67783}"/>
              </a:ext>
            </a:extLst>
          </p:cNvPr>
          <p:cNvSpPr txBox="1"/>
          <p:nvPr/>
        </p:nvSpPr>
        <p:spPr>
          <a:xfrm rot="16200000">
            <a:off x="158107" y="180808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C2C197-C0A2-3E44-89DA-72411BAC5043}"/>
              </a:ext>
            </a:extLst>
          </p:cNvPr>
          <p:cNvSpPr txBox="1"/>
          <p:nvPr/>
        </p:nvSpPr>
        <p:spPr>
          <a:xfrm rot="16200000">
            <a:off x="158107" y="492668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1C509-E1A0-AC47-9E9C-24AF62BF1591}"/>
              </a:ext>
            </a:extLst>
          </p:cNvPr>
          <p:cNvSpPr txBox="1"/>
          <p:nvPr/>
        </p:nvSpPr>
        <p:spPr>
          <a:xfrm rot="16200000">
            <a:off x="6189719" y="175271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29B4D-6DA7-1547-815B-09FEF6BAF47B}"/>
              </a:ext>
            </a:extLst>
          </p:cNvPr>
          <p:cNvSpPr txBox="1"/>
          <p:nvPr/>
        </p:nvSpPr>
        <p:spPr>
          <a:xfrm rot="20841391">
            <a:off x="3707610" y="11915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" pitchFamily="2" charset="0"/>
              </a:rPr>
              <a:t>Genotype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5490B6-99F1-664D-9FDE-B4C2DF41F44E}"/>
              </a:ext>
            </a:extLst>
          </p:cNvPr>
          <p:cNvSpPr txBox="1"/>
          <p:nvPr/>
        </p:nvSpPr>
        <p:spPr>
          <a:xfrm rot="20841391">
            <a:off x="3637178" y="208954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Genotype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D086E3-5C64-2844-B13D-2BE5F2947E10}"/>
              </a:ext>
            </a:extLst>
          </p:cNvPr>
          <p:cNvCxnSpPr>
            <a:cxnSpLocks/>
          </p:cNvCxnSpPr>
          <p:nvPr/>
        </p:nvCxnSpPr>
        <p:spPr>
          <a:xfrm flipV="1">
            <a:off x="7141901" y="1087099"/>
            <a:ext cx="3650919" cy="8418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460C08-C861-E341-9501-D58B935E38A1}"/>
              </a:ext>
            </a:extLst>
          </p:cNvPr>
          <p:cNvCxnSpPr>
            <a:cxnSpLocks/>
          </p:cNvCxnSpPr>
          <p:nvPr/>
        </p:nvCxnSpPr>
        <p:spPr>
          <a:xfrm flipV="1">
            <a:off x="7141901" y="1957923"/>
            <a:ext cx="3563800" cy="83260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72060C-C36D-5A4D-88D0-DDB1A5AD6392}"/>
              </a:ext>
            </a:extLst>
          </p:cNvPr>
          <p:cNvSpPr txBox="1"/>
          <p:nvPr/>
        </p:nvSpPr>
        <p:spPr>
          <a:xfrm>
            <a:off x="1021018" y="128212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CFEBF1-D14E-F840-B97C-B6608BB7B9AD}"/>
              </a:ext>
            </a:extLst>
          </p:cNvPr>
          <p:cNvSpPr txBox="1"/>
          <p:nvPr/>
        </p:nvSpPr>
        <p:spPr>
          <a:xfrm>
            <a:off x="1265997" y="139731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458B-1288-EF48-A8FB-B26B68116BDF}"/>
              </a:ext>
            </a:extLst>
          </p:cNvPr>
          <p:cNvSpPr txBox="1"/>
          <p:nvPr/>
        </p:nvSpPr>
        <p:spPr>
          <a:xfrm>
            <a:off x="1578085" y="146000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F4E573-0BAC-C941-AB99-19C19D208D1F}"/>
              </a:ext>
            </a:extLst>
          </p:cNvPr>
          <p:cNvSpPr txBox="1"/>
          <p:nvPr/>
        </p:nvSpPr>
        <p:spPr>
          <a:xfrm>
            <a:off x="1850473" y="117866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5BCB9-5215-134E-B65A-F624F557479A}"/>
              </a:ext>
            </a:extLst>
          </p:cNvPr>
          <p:cNvSpPr txBox="1"/>
          <p:nvPr/>
        </p:nvSpPr>
        <p:spPr>
          <a:xfrm>
            <a:off x="2149064" y="1239075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993DAB-4723-9046-940D-161CDBF39DB6}"/>
              </a:ext>
            </a:extLst>
          </p:cNvPr>
          <p:cNvSpPr txBox="1"/>
          <p:nvPr/>
        </p:nvSpPr>
        <p:spPr>
          <a:xfrm>
            <a:off x="2357352" y="103921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4FF90-8C1F-6544-A20F-9D8201EDD7FA}"/>
              </a:ext>
            </a:extLst>
          </p:cNvPr>
          <p:cNvSpPr txBox="1"/>
          <p:nvPr/>
        </p:nvSpPr>
        <p:spPr>
          <a:xfrm rot="10800000">
            <a:off x="2714695" y="103995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46FBE4-F4C3-3D4F-A951-FA0564FCD7B6}"/>
              </a:ext>
            </a:extLst>
          </p:cNvPr>
          <p:cNvSpPr txBox="1"/>
          <p:nvPr/>
        </p:nvSpPr>
        <p:spPr>
          <a:xfrm rot="10800000">
            <a:off x="3073895" y="1155145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E15907-117A-1F47-8AAF-AF007C1545FB}"/>
              </a:ext>
            </a:extLst>
          </p:cNvPr>
          <p:cNvSpPr txBox="1"/>
          <p:nvPr/>
        </p:nvSpPr>
        <p:spPr>
          <a:xfrm rot="10800000">
            <a:off x="3373062" y="90832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B08D19-90B9-5940-9C04-8CAB6A8540B8}"/>
              </a:ext>
            </a:extLst>
          </p:cNvPr>
          <p:cNvSpPr txBox="1"/>
          <p:nvPr/>
        </p:nvSpPr>
        <p:spPr>
          <a:xfrm rot="10800000">
            <a:off x="3776197" y="90006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36230E-F946-B049-B17F-9B5C9E9C7C66}"/>
              </a:ext>
            </a:extLst>
          </p:cNvPr>
          <p:cNvSpPr txBox="1"/>
          <p:nvPr/>
        </p:nvSpPr>
        <p:spPr>
          <a:xfrm rot="10800000">
            <a:off x="4124075" y="80242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E66E3C-E0D5-5442-A4B5-56A84AE10B46}"/>
              </a:ext>
            </a:extLst>
          </p:cNvPr>
          <p:cNvSpPr txBox="1"/>
          <p:nvPr/>
        </p:nvSpPr>
        <p:spPr>
          <a:xfrm rot="10800000">
            <a:off x="1019923" y="223438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616970-33C5-FE4C-B32A-C9945A28EEF8}"/>
              </a:ext>
            </a:extLst>
          </p:cNvPr>
          <p:cNvSpPr txBox="1"/>
          <p:nvPr/>
        </p:nvSpPr>
        <p:spPr>
          <a:xfrm rot="10800000">
            <a:off x="1985186" y="218023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314FF-4364-2046-B4E7-FAF5ABD09B13}"/>
              </a:ext>
            </a:extLst>
          </p:cNvPr>
          <p:cNvSpPr txBox="1"/>
          <p:nvPr/>
        </p:nvSpPr>
        <p:spPr>
          <a:xfrm rot="10800000">
            <a:off x="2915830" y="190820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2CAE94-5429-374E-BC47-0E4AEF212587}"/>
              </a:ext>
            </a:extLst>
          </p:cNvPr>
          <p:cNvSpPr txBox="1"/>
          <p:nvPr/>
        </p:nvSpPr>
        <p:spPr>
          <a:xfrm rot="10800000">
            <a:off x="3660188" y="183160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0391CF-E172-2E4A-8FB4-A563C208A242}"/>
              </a:ext>
            </a:extLst>
          </p:cNvPr>
          <p:cNvSpPr txBox="1"/>
          <p:nvPr/>
        </p:nvSpPr>
        <p:spPr>
          <a:xfrm rot="10800000">
            <a:off x="4168613" y="159485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C5F856-11A1-CC4C-8DA5-4A6C22D521F2}"/>
              </a:ext>
            </a:extLst>
          </p:cNvPr>
          <p:cNvSpPr txBox="1"/>
          <p:nvPr/>
        </p:nvSpPr>
        <p:spPr>
          <a:xfrm>
            <a:off x="1498376" y="218112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986BCA-2B7C-0540-83CB-53F916CFB57C}"/>
              </a:ext>
            </a:extLst>
          </p:cNvPr>
          <p:cNvSpPr txBox="1"/>
          <p:nvPr/>
        </p:nvSpPr>
        <p:spPr>
          <a:xfrm>
            <a:off x="2462145" y="196571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657347-EF72-D846-A39B-E637341AE0C7}"/>
              </a:ext>
            </a:extLst>
          </p:cNvPr>
          <p:cNvSpPr txBox="1"/>
          <p:nvPr/>
        </p:nvSpPr>
        <p:spPr>
          <a:xfrm>
            <a:off x="3324680" y="175986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E277C4-85BB-0A46-8598-BECBA610AADD}"/>
              </a:ext>
            </a:extLst>
          </p:cNvPr>
          <p:cNvSpPr txBox="1"/>
          <p:nvPr/>
        </p:nvSpPr>
        <p:spPr>
          <a:xfrm rot="20841391">
            <a:off x="8449184" y="147428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" pitchFamily="2" charset="0"/>
              </a:rPr>
              <a:t>Genotype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660AA-06F3-4D4B-A7A2-5AC8DDA69539}"/>
              </a:ext>
            </a:extLst>
          </p:cNvPr>
          <p:cNvSpPr txBox="1"/>
          <p:nvPr/>
        </p:nvSpPr>
        <p:spPr>
          <a:xfrm rot="20841391">
            <a:off x="8553978" y="228827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Genotype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C27BAE-7D24-FD4E-8F5A-7022FBB6B88F}"/>
              </a:ext>
            </a:extLst>
          </p:cNvPr>
          <p:cNvSpPr txBox="1"/>
          <p:nvPr/>
        </p:nvSpPr>
        <p:spPr>
          <a:xfrm rot="10800000">
            <a:off x="7794446" y="2127017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...</a:t>
            </a:r>
          </a:p>
          <a:p>
            <a:r>
              <a:rPr lang="en-US" dirty="0">
                <a:solidFill>
                  <a:srgbClr val="002060"/>
                </a:solidFill>
              </a:rPr>
              <a:t>..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5C1D23-4BA8-324F-A79B-DF2BB83CF61A}"/>
              </a:ext>
            </a:extLst>
          </p:cNvPr>
          <p:cNvSpPr txBox="1"/>
          <p:nvPr/>
        </p:nvSpPr>
        <p:spPr>
          <a:xfrm>
            <a:off x="10129793" y="1599843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...</a:t>
            </a:r>
          </a:p>
          <a:p>
            <a:r>
              <a:rPr lang="en-US" dirty="0">
                <a:solidFill>
                  <a:srgbClr val="002060"/>
                </a:solidFill>
              </a:rPr>
              <a:t>..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758C8-41F5-1940-83AE-DD78323E20D8}"/>
              </a:ext>
            </a:extLst>
          </p:cNvPr>
          <p:cNvSpPr txBox="1"/>
          <p:nvPr/>
        </p:nvSpPr>
        <p:spPr>
          <a:xfrm>
            <a:off x="7854592" y="1279590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...</a:t>
            </a:r>
          </a:p>
          <a:p>
            <a:r>
              <a:rPr lang="en-US" dirty="0">
                <a:solidFill>
                  <a:srgbClr val="FFC000"/>
                </a:solidFill>
              </a:rPr>
              <a:t>..</a:t>
            </a:r>
          </a:p>
          <a:p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1CFCBF-1750-B143-B53E-4BD3C2BBFB9E}"/>
              </a:ext>
            </a:extLst>
          </p:cNvPr>
          <p:cNvSpPr txBox="1"/>
          <p:nvPr/>
        </p:nvSpPr>
        <p:spPr>
          <a:xfrm rot="10800000">
            <a:off x="10129793" y="735617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...</a:t>
            </a:r>
          </a:p>
          <a:p>
            <a:r>
              <a:rPr lang="en-US" dirty="0">
                <a:solidFill>
                  <a:srgbClr val="FFC000"/>
                </a:solidFill>
              </a:rPr>
              <a:t>..</a:t>
            </a:r>
          </a:p>
          <a:p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B4681E-57D1-3B4E-8FA7-7EE2E4506B63}"/>
              </a:ext>
            </a:extLst>
          </p:cNvPr>
          <p:cNvSpPr/>
          <p:nvPr/>
        </p:nvSpPr>
        <p:spPr>
          <a:xfrm>
            <a:off x="7141901" y="1282126"/>
            <a:ext cx="712691" cy="1606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CFA837-0BF2-DC40-8CB6-568177C1167D}"/>
              </a:ext>
            </a:extLst>
          </p:cNvPr>
          <p:cNvSpPr/>
          <p:nvPr/>
        </p:nvSpPr>
        <p:spPr>
          <a:xfrm>
            <a:off x="10459820" y="908328"/>
            <a:ext cx="508772" cy="1606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BD843B-7D8D-084B-AC9B-4145EB969C3A}"/>
              </a:ext>
            </a:extLst>
          </p:cNvPr>
          <p:cNvSpPr txBox="1"/>
          <p:nvPr/>
        </p:nvSpPr>
        <p:spPr>
          <a:xfrm>
            <a:off x="7752784" y="3133551"/>
            <a:ext cx="41549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" pitchFamily="2" charset="0"/>
              </a:rPr>
              <a:t>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85689F-A508-FC47-98E2-FB1991BF5813}"/>
              </a:ext>
            </a:extLst>
          </p:cNvPr>
          <p:cNvSpPr txBox="1"/>
          <p:nvPr/>
        </p:nvSpPr>
        <p:spPr>
          <a:xfrm>
            <a:off x="10107043" y="3138376"/>
            <a:ext cx="41549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40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3ABD65-FCF4-4241-9F62-B8F53BDECE2B}"/>
              </a:ext>
            </a:extLst>
          </p:cNvPr>
          <p:cNvCxnSpPr/>
          <p:nvPr/>
        </p:nvCxnSpPr>
        <p:spPr>
          <a:xfrm>
            <a:off x="7957547" y="2946192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9C832BE-6AA0-074D-9BC0-920D256A62E2}"/>
              </a:ext>
            </a:extLst>
          </p:cNvPr>
          <p:cNvCxnSpPr/>
          <p:nvPr/>
        </p:nvCxnSpPr>
        <p:spPr>
          <a:xfrm>
            <a:off x="10308688" y="2968874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9F4D6C-F7BB-F64C-AD7C-6F296653ECC4}"/>
              </a:ext>
            </a:extLst>
          </p:cNvPr>
          <p:cNvSpPr txBox="1"/>
          <p:nvPr/>
        </p:nvSpPr>
        <p:spPr>
          <a:xfrm rot="10800000">
            <a:off x="1485750" y="505915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04AFED-38CA-204D-A07E-435F076628D4}"/>
              </a:ext>
            </a:extLst>
          </p:cNvPr>
          <p:cNvSpPr txBox="1"/>
          <p:nvPr/>
        </p:nvSpPr>
        <p:spPr>
          <a:xfrm rot="10800000">
            <a:off x="2166112" y="472510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96ABDD-7A34-524E-A1C5-C59D384E61B8}"/>
              </a:ext>
            </a:extLst>
          </p:cNvPr>
          <p:cNvSpPr txBox="1"/>
          <p:nvPr/>
        </p:nvSpPr>
        <p:spPr>
          <a:xfrm rot="10800000">
            <a:off x="3172600" y="446835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44EF78-F970-9F49-A78E-09C5BB912402}"/>
              </a:ext>
            </a:extLst>
          </p:cNvPr>
          <p:cNvSpPr txBox="1"/>
          <p:nvPr/>
        </p:nvSpPr>
        <p:spPr>
          <a:xfrm rot="10800000">
            <a:off x="3721718" y="454616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F17133-DDED-A34F-9249-977ED80030D2}"/>
              </a:ext>
            </a:extLst>
          </p:cNvPr>
          <p:cNvSpPr txBox="1"/>
          <p:nvPr/>
        </p:nvSpPr>
        <p:spPr>
          <a:xfrm rot="10800000">
            <a:off x="4121958" y="420572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149BC8-BEAE-8649-8560-63D098A1262B}"/>
              </a:ext>
            </a:extLst>
          </p:cNvPr>
          <p:cNvSpPr txBox="1"/>
          <p:nvPr/>
        </p:nvSpPr>
        <p:spPr>
          <a:xfrm>
            <a:off x="1872420" y="471974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D5ED49-1D33-3048-9793-23E1A18D1984}"/>
              </a:ext>
            </a:extLst>
          </p:cNvPr>
          <p:cNvSpPr txBox="1"/>
          <p:nvPr/>
        </p:nvSpPr>
        <p:spPr>
          <a:xfrm>
            <a:off x="2702394" y="4470125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92D950-EB22-2B49-9DFE-41CF856047EB}"/>
              </a:ext>
            </a:extLst>
          </p:cNvPr>
          <p:cNvSpPr txBox="1"/>
          <p:nvPr/>
        </p:nvSpPr>
        <p:spPr>
          <a:xfrm>
            <a:off x="3385038" y="413582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A5C0DF-E949-8445-B59F-BC47E6937C13}"/>
              </a:ext>
            </a:extLst>
          </p:cNvPr>
          <p:cNvSpPr txBox="1"/>
          <p:nvPr/>
        </p:nvSpPr>
        <p:spPr>
          <a:xfrm rot="10800000">
            <a:off x="1056092" y="513260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E49E2E-AA04-554F-A3BA-E3A0B170ED06}"/>
              </a:ext>
            </a:extLst>
          </p:cNvPr>
          <p:cNvSpPr txBox="1"/>
          <p:nvPr/>
        </p:nvSpPr>
        <p:spPr>
          <a:xfrm>
            <a:off x="1442762" y="479319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B54583-B8C8-EE4D-82BE-318E0D9EAEF0}"/>
              </a:ext>
            </a:extLst>
          </p:cNvPr>
          <p:cNvSpPr txBox="1"/>
          <p:nvPr/>
        </p:nvSpPr>
        <p:spPr>
          <a:xfrm>
            <a:off x="2152457" y="335615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Environment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7D2E63-2423-8B40-8E74-ED9838FCC00C}"/>
              </a:ext>
            </a:extLst>
          </p:cNvPr>
          <p:cNvSpPr txBox="1"/>
          <p:nvPr/>
        </p:nvSpPr>
        <p:spPr>
          <a:xfrm>
            <a:off x="8486652" y="335615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Environment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BC7062-AF50-1740-920F-37CE00CAC650}"/>
              </a:ext>
            </a:extLst>
          </p:cNvPr>
          <p:cNvSpPr txBox="1"/>
          <p:nvPr/>
        </p:nvSpPr>
        <p:spPr>
          <a:xfrm>
            <a:off x="1073015" y="3933301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771603-60A5-974A-A3AB-A28A31764E3D}"/>
              </a:ext>
            </a:extLst>
          </p:cNvPr>
          <p:cNvSpPr txBox="1"/>
          <p:nvPr/>
        </p:nvSpPr>
        <p:spPr>
          <a:xfrm>
            <a:off x="1078219" y="392464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243FB3-D44A-2743-9A90-6BE7F98CF8EC}"/>
              </a:ext>
            </a:extLst>
          </p:cNvPr>
          <p:cNvSpPr txBox="1"/>
          <p:nvPr/>
        </p:nvSpPr>
        <p:spPr>
          <a:xfrm>
            <a:off x="2441134" y="477432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98F3E3-B6D3-2C4A-98FC-92A490ADF82D}"/>
              </a:ext>
            </a:extLst>
          </p:cNvPr>
          <p:cNvSpPr txBox="1"/>
          <p:nvPr/>
        </p:nvSpPr>
        <p:spPr>
          <a:xfrm>
            <a:off x="2570311" y="493002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18C7B6-84A1-754A-8C40-73A178852A07}"/>
              </a:ext>
            </a:extLst>
          </p:cNvPr>
          <p:cNvSpPr txBox="1"/>
          <p:nvPr/>
        </p:nvSpPr>
        <p:spPr>
          <a:xfrm>
            <a:off x="3018279" y="524119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43EED3-53D0-4A45-9A6D-DFC29C34BE3D}"/>
              </a:ext>
            </a:extLst>
          </p:cNvPr>
          <p:cNvSpPr txBox="1"/>
          <p:nvPr/>
        </p:nvSpPr>
        <p:spPr>
          <a:xfrm>
            <a:off x="3296078" y="510609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60FDFD-5A28-1B44-9ACD-A007BABE064D}"/>
              </a:ext>
            </a:extLst>
          </p:cNvPr>
          <p:cNvSpPr txBox="1"/>
          <p:nvPr/>
        </p:nvSpPr>
        <p:spPr>
          <a:xfrm>
            <a:off x="3610401" y="520948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58DEA5-1227-8E4D-8309-72B616B8171E}"/>
              </a:ext>
            </a:extLst>
          </p:cNvPr>
          <p:cNvSpPr txBox="1"/>
          <p:nvPr/>
        </p:nvSpPr>
        <p:spPr>
          <a:xfrm>
            <a:off x="3968129" y="515696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55AE50-1DB2-C44F-A687-70018A7AAE98}"/>
              </a:ext>
            </a:extLst>
          </p:cNvPr>
          <p:cNvSpPr txBox="1"/>
          <p:nvPr/>
        </p:nvSpPr>
        <p:spPr>
          <a:xfrm>
            <a:off x="4146219" y="505583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C99B94-84FB-E14E-8EC4-6ADDDB3A81A0}"/>
              </a:ext>
            </a:extLst>
          </p:cNvPr>
          <p:cNvSpPr txBox="1"/>
          <p:nvPr/>
        </p:nvSpPr>
        <p:spPr>
          <a:xfrm>
            <a:off x="1447560" y="412514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EDBDEC-CDF8-DE49-BB1A-F9B95343FB4D}"/>
              </a:ext>
            </a:extLst>
          </p:cNvPr>
          <p:cNvSpPr txBox="1"/>
          <p:nvPr/>
        </p:nvSpPr>
        <p:spPr>
          <a:xfrm>
            <a:off x="1796364" y="426479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080414-3B2B-954E-A793-F0805C7BB9C9}"/>
              </a:ext>
            </a:extLst>
          </p:cNvPr>
          <p:cNvSpPr txBox="1"/>
          <p:nvPr/>
        </p:nvSpPr>
        <p:spPr>
          <a:xfrm>
            <a:off x="1948764" y="441719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4E952D-E7C7-9940-96E4-3A587405F51C}"/>
              </a:ext>
            </a:extLst>
          </p:cNvPr>
          <p:cNvSpPr txBox="1"/>
          <p:nvPr/>
        </p:nvSpPr>
        <p:spPr>
          <a:xfrm>
            <a:off x="275682" y="35553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60F0EA-1EFB-4F4F-A991-EC19799FAA49}"/>
              </a:ext>
            </a:extLst>
          </p:cNvPr>
          <p:cNvSpPr txBox="1"/>
          <p:nvPr/>
        </p:nvSpPr>
        <p:spPr>
          <a:xfrm>
            <a:off x="6537807" y="35408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D)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7AB47E-D73F-E44D-B300-A98B8A9D57B9}"/>
              </a:ext>
            </a:extLst>
          </p:cNvPr>
          <p:cNvSpPr txBox="1"/>
          <p:nvPr/>
        </p:nvSpPr>
        <p:spPr>
          <a:xfrm>
            <a:off x="1602594" y="6313251"/>
            <a:ext cx="41549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" pitchFamily="2" charset="0"/>
              </a:rPr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958177-A950-3645-A09E-26F05E40C665}"/>
              </a:ext>
            </a:extLst>
          </p:cNvPr>
          <p:cNvSpPr txBox="1"/>
          <p:nvPr/>
        </p:nvSpPr>
        <p:spPr>
          <a:xfrm>
            <a:off x="3956853" y="6318076"/>
            <a:ext cx="41549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40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10B168-9B4A-2B45-BB23-0BC04F30EFBA}"/>
              </a:ext>
            </a:extLst>
          </p:cNvPr>
          <p:cNvSpPr txBox="1"/>
          <p:nvPr/>
        </p:nvSpPr>
        <p:spPr>
          <a:xfrm>
            <a:off x="851984" y="6316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756F72-8FB2-AC40-978C-4EC04D5EF4B0}"/>
              </a:ext>
            </a:extLst>
          </p:cNvPr>
          <p:cNvSpPr txBox="1"/>
          <p:nvPr/>
        </p:nvSpPr>
        <p:spPr>
          <a:xfrm>
            <a:off x="2668495" y="630751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25.0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D8B36C-E3B5-7448-B92E-46EEF5A56BF7}"/>
              </a:ext>
            </a:extLst>
          </p:cNvPr>
          <p:cNvSpPr txBox="1"/>
          <p:nvPr/>
        </p:nvSpPr>
        <p:spPr>
          <a:xfrm>
            <a:off x="4523000" y="631371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50.0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C15322F-729E-7944-BAFC-11296F572FBA}"/>
              </a:ext>
            </a:extLst>
          </p:cNvPr>
          <p:cNvCxnSpPr>
            <a:cxnSpLocks/>
          </p:cNvCxnSpPr>
          <p:nvPr/>
        </p:nvCxnSpPr>
        <p:spPr>
          <a:xfrm>
            <a:off x="1813461" y="614183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C043864-14AD-4C4B-A09C-3F885D1DF6FD}"/>
              </a:ext>
            </a:extLst>
          </p:cNvPr>
          <p:cNvCxnSpPr>
            <a:cxnSpLocks/>
          </p:cNvCxnSpPr>
          <p:nvPr/>
        </p:nvCxnSpPr>
        <p:spPr>
          <a:xfrm>
            <a:off x="4164602" y="6164520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E4367B-C03E-A343-BD35-0458DDFE9A98}"/>
              </a:ext>
            </a:extLst>
          </p:cNvPr>
          <p:cNvCxnSpPr>
            <a:cxnSpLocks/>
          </p:cNvCxnSpPr>
          <p:nvPr/>
        </p:nvCxnSpPr>
        <p:spPr>
          <a:xfrm>
            <a:off x="2915829" y="614183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5721B3E-E3BF-3D4C-BBED-FF11BE65AC3A}"/>
              </a:ext>
            </a:extLst>
          </p:cNvPr>
          <p:cNvCxnSpPr>
            <a:cxnSpLocks/>
          </p:cNvCxnSpPr>
          <p:nvPr/>
        </p:nvCxnSpPr>
        <p:spPr>
          <a:xfrm>
            <a:off x="4702224" y="6159723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0556E95-03EB-A54F-A46B-636EC8785841}"/>
              </a:ext>
            </a:extLst>
          </p:cNvPr>
          <p:cNvCxnSpPr>
            <a:cxnSpLocks/>
          </p:cNvCxnSpPr>
          <p:nvPr/>
        </p:nvCxnSpPr>
        <p:spPr>
          <a:xfrm>
            <a:off x="1005778" y="6176143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77C7FAD-194E-784F-9EDF-24D75B8ED6B3}"/>
              </a:ext>
            </a:extLst>
          </p:cNvPr>
          <p:cNvSpPr txBox="1"/>
          <p:nvPr/>
        </p:nvSpPr>
        <p:spPr>
          <a:xfrm rot="16200000">
            <a:off x="6144571" y="493075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9B4B8E-6AED-404E-B767-6087D72AE0EF}"/>
              </a:ext>
            </a:extLst>
          </p:cNvPr>
          <p:cNvSpPr txBox="1"/>
          <p:nvPr/>
        </p:nvSpPr>
        <p:spPr>
          <a:xfrm rot="10800000">
            <a:off x="7472214" y="506322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83E3A8-4539-B642-AD6B-004720FC1E7F}"/>
              </a:ext>
            </a:extLst>
          </p:cNvPr>
          <p:cNvSpPr txBox="1"/>
          <p:nvPr/>
        </p:nvSpPr>
        <p:spPr>
          <a:xfrm rot="10800000">
            <a:off x="8152576" y="472916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FDA2B7-565F-F74B-9809-770BCAA0F6FF}"/>
              </a:ext>
            </a:extLst>
          </p:cNvPr>
          <p:cNvSpPr txBox="1"/>
          <p:nvPr/>
        </p:nvSpPr>
        <p:spPr>
          <a:xfrm rot="10800000">
            <a:off x="9159064" y="447242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0C76CD-7E53-294B-B685-AC769C646130}"/>
              </a:ext>
            </a:extLst>
          </p:cNvPr>
          <p:cNvSpPr txBox="1"/>
          <p:nvPr/>
        </p:nvSpPr>
        <p:spPr>
          <a:xfrm rot="10800000">
            <a:off x="9708182" y="455023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176196-CE13-9240-AAB7-61F83817218E}"/>
              </a:ext>
            </a:extLst>
          </p:cNvPr>
          <p:cNvSpPr txBox="1"/>
          <p:nvPr/>
        </p:nvSpPr>
        <p:spPr>
          <a:xfrm rot="10800000">
            <a:off x="10108422" y="420978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399BEF-B7FB-D143-9AD8-7FCA13F3BA80}"/>
              </a:ext>
            </a:extLst>
          </p:cNvPr>
          <p:cNvSpPr txBox="1"/>
          <p:nvPr/>
        </p:nvSpPr>
        <p:spPr>
          <a:xfrm>
            <a:off x="7858884" y="472381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B02536A-EBFB-5F46-9AA2-53B82DDA150B}"/>
              </a:ext>
            </a:extLst>
          </p:cNvPr>
          <p:cNvSpPr txBox="1"/>
          <p:nvPr/>
        </p:nvSpPr>
        <p:spPr>
          <a:xfrm>
            <a:off x="8688858" y="4474191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88E014-4615-184F-9AD7-2BF70157E682}"/>
              </a:ext>
            </a:extLst>
          </p:cNvPr>
          <p:cNvSpPr txBox="1"/>
          <p:nvPr/>
        </p:nvSpPr>
        <p:spPr>
          <a:xfrm>
            <a:off x="9371502" y="413989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142A36D-E772-124F-B356-151E7622C4E1}"/>
              </a:ext>
            </a:extLst>
          </p:cNvPr>
          <p:cNvSpPr txBox="1"/>
          <p:nvPr/>
        </p:nvSpPr>
        <p:spPr>
          <a:xfrm rot="10800000">
            <a:off x="7042556" y="513667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496704-2A50-D142-B163-9C82261D93F9}"/>
              </a:ext>
            </a:extLst>
          </p:cNvPr>
          <p:cNvSpPr txBox="1"/>
          <p:nvPr/>
        </p:nvSpPr>
        <p:spPr>
          <a:xfrm>
            <a:off x="7429226" y="479726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664D4B4-8167-6A45-8ACB-C453EE45BC02}"/>
              </a:ext>
            </a:extLst>
          </p:cNvPr>
          <p:cNvSpPr txBox="1"/>
          <p:nvPr/>
        </p:nvSpPr>
        <p:spPr>
          <a:xfrm>
            <a:off x="7059479" y="393736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ACED6D6-C973-3844-95AA-4286F2121B53}"/>
              </a:ext>
            </a:extLst>
          </p:cNvPr>
          <p:cNvSpPr txBox="1"/>
          <p:nvPr/>
        </p:nvSpPr>
        <p:spPr>
          <a:xfrm>
            <a:off x="7064683" y="392870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308D30-4A1A-EA4C-B5EC-5F5808372D21}"/>
              </a:ext>
            </a:extLst>
          </p:cNvPr>
          <p:cNvSpPr txBox="1"/>
          <p:nvPr/>
        </p:nvSpPr>
        <p:spPr>
          <a:xfrm>
            <a:off x="8427598" y="477839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E62C2E5-65ED-7242-803E-0AB2140C52BE}"/>
              </a:ext>
            </a:extLst>
          </p:cNvPr>
          <p:cNvSpPr txBox="1"/>
          <p:nvPr/>
        </p:nvSpPr>
        <p:spPr>
          <a:xfrm>
            <a:off x="8556775" y="493408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0BD57EF-1F12-6346-93F5-946EA1CDA8DF}"/>
              </a:ext>
            </a:extLst>
          </p:cNvPr>
          <p:cNvSpPr txBox="1"/>
          <p:nvPr/>
        </p:nvSpPr>
        <p:spPr>
          <a:xfrm>
            <a:off x="9004743" y="524525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7290A67-25A6-8840-8E28-5E539F3DCF40}"/>
              </a:ext>
            </a:extLst>
          </p:cNvPr>
          <p:cNvSpPr txBox="1"/>
          <p:nvPr/>
        </p:nvSpPr>
        <p:spPr>
          <a:xfrm>
            <a:off x="9282542" y="511015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57B27E-1BAC-7348-83D5-DAD6F8F7B605}"/>
              </a:ext>
            </a:extLst>
          </p:cNvPr>
          <p:cNvSpPr txBox="1"/>
          <p:nvPr/>
        </p:nvSpPr>
        <p:spPr>
          <a:xfrm>
            <a:off x="9596865" y="521355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B4B066C-5987-C044-8A9C-F50672C5DC11}"/>
              </a:ext>
            </a:extLst>
          </p:cNvPr>
          <p:cNvSpPr txBox="1"/>
          <p:nvPr/>
        </p:nvSpPr>
        <p:spPr>
          <a:xfrm>
            <a:off x="9954593" y="516103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8E1A7BC-C805-3E48-AEBF-D9EFB1B5B4AB}"/>
              </a:ext>
            </a:extLst>
          </p:cNvPr>
          <p:cNvSpPr txBox="1"/>
          <p:nvPr/>
        </p:nvSpPr>
        <p:spPr>
          <a:xfrm>
            <a:off x="10132683" y="505990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DEF0BB8-B7B2-BF49-A7EA-D74C7192A244}"/>
              </a:ext>
            </a:extLst>
          </p:cNvPr>
          <p:cNvSpPr txBox="1"/>
          <p:nvPr/>
        </p:nvSpPr>
        <p:spPr>
          <a:xfrm>
            <a:off x="7434024" y="412921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E9CC78E-69CA-FA48-A903-259E753DB38E}"/>
              </a:ext>
            </a:extLst>
          </p:cNvPr>
          <p:cNvSpPr txBox="1"/>
          <p:nvPr/>
        </p:nvSpPr>
        <p:spPr>
          <a:xfrm>
            <a:off x="7782828" y="426886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EBCD008-A101-1940-9860-204BBF3793E0}"/>
              </a:ext>
            </a:extLst>
          </p:cNvPr>
          <p:cNvSpPr txBox="1"/>
          <p:nvPr/>
        </p:nvSpPr>
        <p:spPr>
          <a:xfrm>
            <a:off x="7935228" y="442126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1F0ACF8-F65F-5744-A9E6-58AF8C300632}"/>
              </a:ext>
            </a:extLst>
          </p:cNvPr>
          <p:cNvSpPr txBox="1"/>
          <p:nvPr/>
        </p:nvSpPr>
        <p:spPr>
          <a:xfrm>
            <a:off x="7589058" y="6317317"/>
            <a:ext cx="41549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" pitchFamily="2" charset="0"/>
              </a:rPr>
              <a:t>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2CBBA53-DE29-2A4E-A757-9881E95956DA}"/>
              </a:ext>
            </a:extLst>
          </p:cNvPr>
          <p:cNvSpPr txBox="1"/>
          <p:nvPr/>
        </p:nvSpPr>
        <p:spPr>
          <a:xfrm>
            <a:off x="9943317" y="6322142"/>
            <a:ext cx="41549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40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244F3C-571B-3B49-9831-C54A3241F3B9}"/>
              </a:ext>
            </a:extLst>
          </p:cNvPr>
          <p:cNvSpPr txBox="1"/>
          <p:nvPr/>
        </p:nvSpPr>
        <p:spPr>
          <a:xfrm>
            <a:off x="6838448" y="63205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5025DA-61B1-6942-ADC0-C0F3093C9CF3}"/>
              </a:ext>
            </a:extLst>
          </p:cNvPr>
          <p:cNvSpPr txBox="1"/>
          <p:nvPr/>
        </p:nvSpPr>
        <p:spPr>
          <a:xfrm>
            <a:off x="8654959" y="63115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25.0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9F032CD-C45E-6E4E-A2F1-D0B0AC9270C0}"/>
              </a:ext>
            </a:extLst>
          </p:cNvPr>
          <p:cNvSpPr txBox="1"/>
          <p:nvPr/>
        </p:nvSpPr>
        <p:spPr>
          <a:xfrm>
            <a:off x="10509464" y="63177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50.0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F46EE2-2382-7B41-B08C-D8B0FCEF583B}"/>
              </a:ext>
            </a:extLst>
          </p:cNvPr>
          <p:cNvCxnSpPr>
            <a:cxnSpLocks/>
          </p:cNvCxnSpPr>
          <p:nvPr/>
        </p:nvCxnSpPr>
        <p:spPr>
          <a:xfrm>
            <a:off x="7799925" y="6145904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BC38494-8882-C143-AB9B-43FD88971673}"/>
              </a:ext>
            </a:extLst>
          </p:cNvPr>
          <p:cNvCxnSpPr>
            <a:cxnSpLocks/>
          </p:cNvCxnSpPr>
          <p:nvPr/>
        </p:nvCxnSpPr>
        <p:spPr>
          <a:xfrm>
            <a:off x="10151066" y="6168586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088A25-FEE0-EA4A-9503-47B14B71EE60}"/>
              </a:ext>
            </a:extLst>
          </p:cNvPr>
          <p:cNvCxnSpPr>
            <a:cxnSpLocks/>
          </p:cNvCxnSpPr>
          <p:nvPr/>
        </p:nvCxnSpPr>
        <p:spPr>
          <a:xfrm>
            <a:off x="8902293" y="6145904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DC3CAE-81F9-4741-B64C-289D19008647}"/>
              </a:ext>
            </a:extLst>
          </p:cNvPr>
          <p:cNvCxnSpPr>
            <a:cxnSpLocks/>
          </p:cNvCxnSpPr>
          <p:nvPr/>
        </p:nvCxnSpPr>
        <p:spPr>
          <a:xfrm>
            <a:off x="10688688" y="6163789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442BEF-77E0-FD47-BF93-6B0BBB614101}"/>
              </a:ext>
            </a:extLst>
          </p:cNvPr>
          <p:cNvCxnSpPr>
            <a:cxnSpLocks/>
          </p:cNvCxnSpPr>
          <p:nvPr/>
        </p:nvCxnSpPr>
        <p:spPr>
          <a:xfrm>
            <a:off x="6992242" y="6180209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85B910-7A0B-4944-9F95-0BCE2C0CD39B}"/>
              </a:ext>
            </a:extLst>
          </p:cNvPr>
          <p:cNvSpPr/>
          <p:nvPr/>
        </p:nvSpPr>
        <p:spPr>
          <a:xfrm>
            <a:off x="1015311" y="202511"/>
            <a:ext cx="4964272" cy="93977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27780-C26D-AA4E-8D34-62E57668655D}"/>
              </a:ext>
            </a:extLst>
          </p:cNvPr>
          <p:cNvSpPr/>
          <p:nvPr/>
        </p:nvSpPr>
        <p:spPr>
          <a:xfrm>
            <a:off x="6341209" y="202511"/>
            <a:ext cx="4726983" cy="939778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7C1CDE-B465-A247-B137-650E4C77A098}"/>
              </a:ext>
            </a:extLst>
          </p:cNvPr>
          <p:cNvSpPr/>
          <p:nvPr/>
        </p:nvSpPr>
        <p:spPr>
          <a:xfrm>
            <a:off x="6658377" y="347729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E1C9B-3567-0D49-BDAA-65EC1FF2A002}"/>
              </a:ext>
            </a:extLst>
          </p:cNvPr>
          <p:cNvSpPr/>
          <p:nvPr/>
        </p:nvSpPr>
        <p:spPr>
          <a:xfrm>
            <a:off x="9541098" y="324671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517C7-AE4E-714D-BC83-1477C124D450}"/>
              </a:ext>
            </a:extLst>
          </p:cNvPr>
          <p:cNvSpPr/>
          <p:nvPr/>
        </p:nvSpPr>
        <p:spPr>
          <a:xfrm>
            <a:off x="8070760" y="717287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C4C58-BE11-6348-A014-00B2C7E8750D}"/>
              </a:ext>
            </a:extLst>
          </p:cNvPr>
          <p:cNvSpPr/>
          <p:nvPr/>
        </p:nvSpPr>
        <p:spPr>
          <a:xfrm>
            <a:off x="10438326" y="549861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7DB89D-3613-1C48-B2E2-E6349CDD44A8}"/>
              </a:ext>
            </a:extLst>
          </p:cNvPr>
          <p:cNvSpPr/>
          <p:nvPr/>
        </p:nvSpPr>
        <p:spPr>
          <a:xfrm>
            <a:off x="5160514" y="404264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64F66-4303-E344-8B53-4C0DF109F22A}"/>
              </a:ext>
            </a:extLst>
          </p:cNvPr>
          <p:cNvSpPr/>
          <p:nvPr/>
        </p:nvSpPr>
        <p:spPr>
          <a:xfrm>
            <a:off x="3858932" y="700476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C32D2-8677-0245-A630-E5413E5E08E2}"/>
              </a:ext>
            </a:extLst>
          </p:cNvPr>
          <p:cNvSpPr/>
          <p:nvPr/>
        </p:nvSpPr>
        <p:spPr>
          <a:xfrm>
            <a:off x="2321613" y="578128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70FF3-5FF2-3746-AEC1-A20713424112}"/>
              </a:ext>
            </a:extLst>
          </p:cNvPr>
          <p:cNvSpPr/>
          <p:nvPr/>
        </p:nvSpPr>
        <p:spPr>
          <a:xfrm>
            <a:off x="1153307" y="324670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F588B-8B9A-2F42-AE55-681DF5056191}"/>
              </a:ext>
            </a:extLst>
          </p:cNvPr>
          <p:cNvSpPr txBox="1"/>
          <p:nvPr/>
        </p:nvSpPr>
        <p:spPr>
          <a:xfrm>
            <a:off x="330011" y="-47798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F1922-D0AE-9F4B-808D-082509C60989}"/>
              </a:ext>
            </a:extLst>
          </p:cNvPr>
          <p:cNvSpPr txBox="1"/>
          <p:nvPr/>
        </p:nvSpPr>
        <p:spPr>
          <a:xfrm>
            <a:off x="2532766" y="20114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Native Environment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87045-9CF2-8945-865B-EC83127080BB}"/>
              </a:ext>
            </a:extLst>
          </p:cNvPr>
          <p:cNvSpPr txBox="1"/>
          <p:nvPr/>
        </p:nvSpPr>
        <p:spPr>
          <a:xfrm>
            <a:off x="7195367" y="19798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Native Environment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694C0-4FA1-B648-A37D-386B4B53B715}"/>
              </a:ext>
            </a:extLst>
          </p:cNvPr>
          <p:cNvSpPr txBox="1"/>
          <p:nvPr/>
        </p:nvSpPr>
        <p:spPr>
          <a:xfrm>
            <a:off x="966612" y="-91704"/>
            <a:ext cx="16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Data collection: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90333-AB16-3241-9363-F46DC2792098}"/>
              </a:ext>
            </a:extLst>
          </p:cNvPr>
          <p:cNvSpPr txBox="1"/>
          <p:nvPr/>
        </p:nvSpPr>
        <p:spPr>
          <a:xfrm>
            <a:off x="936424" y="1090773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Compatible Experimental design: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226631-1BA4-AB4E-A370-46C66C9901F9}"/>
              </a:ext>
            </a:extLst>
          </p:cNvPr>
          <p:cNvSpPr/>
          <p:nvPr/>
        </p:nvSpPr>
        <p:spPr>
          <a:xfrm>
            <a:off x="1011020" y="1386608"/>
            <a:ext cx="4964272" cy="93977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2A029A-C1FA-3441-BBE4-FCA37C26F5F7}"/>
              </a:ext>
            </a:extLst>
          </p:cNvPr>
          <p:cNvSpPr/>
          <p:nvPr/>
        </p:nvSpPr>
        <p:spPr>
          <a:xfrm>
            <a:off x="1920859" y="1906243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B36A72-BFB5-E94B-8844-BAC20418287B}"/>
              </a:ext>
            </a:extLst>
          </p:cNvPr>
          <p:cNvSpPr/>
          <p:nvPr/>
        </p:nvSpPr>
        <p:spPr>
          <a:xfrm>
            <a:off x="1253637" y="1907822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EB5507-CF75-5B4C-86E2-3ADD1CD80488}"/>
              </a:ext>
            </a:extLst>
          </p:cNvPr>
          <p:cNvSpPr/>
          <p:nvPr/>
        </p:nvSpPr>
        <p:spPr>
          <a:xfrm>
            <a:off x="1921966" y="1454426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83DE83-42D4-6042-A9C8-036F593C73DE}"/>
              </a:ext>
            </a:extLst>
          </p:cNvPr>
          <p:cNvSpPr/>
          <p:nvPr/>
        </p:nvSpPr>
        <p:spPr>
          <a:xfrm>
            <a:off x="1253638" y="1451154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BF404-CA83-104F-A941-3987CE364596}"/>
              </a:ext>
            </a:extLst>
          </p:cNvPr>
          <p:cNvSpPr txBox="1"/>
          <p:nvPr/>
        </p:nvSpPr>
        <p:spPr>
          <a:xfrm>
            <a:off x="2696598" y="1559481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Experimental </a:t>
            </a:r>
          </a:p>
          <a:p>
            <a:pPr algn="ctr"/>
            <a:r>
              <a:rPr lang="en-US" dirty="0">
                <a:latin typeface="Times" pitchFamily="2" charset="0"/>
              </a:rPr>
              <a:t>Environment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4033F-6D0A-404B-AC40-BD02D8507821}"/>
              </a:ext>
            </a:extLst>
          </p:cNvPr>
          <p:cNvSpPr/>
          <p:nvPr/>
        </p:nvSpPr>
        <p:spPr>
          <a:xfrm>
            <a:off x="4603812" y="1451154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CD9475-2164-CC41-BF07-F23DE165A6AF}"/>
              </a:ext>
            </a:extLst>
          </p:cNvPr>
          <p:cNvSpPr/>
          <p:nvPr/>
        </p:nvSpPr>
        <p:spPr>
          <a:xfrm>
            <a:off x="4600530" y="1919122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E24F8D-C2B5-524B-A300-72B6E6E6F3CB}"/>
              </a:ext>
            </a:extLst>
          </p:cNvPr>
          <p:cNvSpPr/>
          <p:nvPr/>
        </p:nvSpPr>
        <p:spPr>
          <a:xfrm>
            <a:off x="5243735" y="1451155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FA4224-86A6-AF45-82AC-5FE70598325F}"/>
              </a:ext>
            </a:extLst>
          </p:cNvPr>
          <p:cNvSpPr/>
          <p:nvPr/>
        </p:nvSpPr>
        <p:spPr>
          <a:xfrm>
            <a:off x="5240180" y="1925166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64A412-B8DD-F34A-9F01-689DEDE0589B}"/>
              </a:ext>
            </a:extLst>
          </p:cNvPr>
          <p:cNvSpPr/>
          <p:nvPr/>
        </p:nvSpPr>
        <p:spPr>
          <a:xfrm>
            <a:off x="6324894" y="1386608"/>
            <a:ext cx="4964272" cy="939778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E60751-77FC-AB43-8E60-F1BF59A20BD9}"/>
              </a:ext>
            </a:extLst>
          </p:cNvPr>
          <p:cNvSpPr/>
          <p:nvPr/>
        </p:nvSpPr>
        <p:spPr>
          <a:xfrm>
            <a:off x="7234733" y="1906243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BCEEF2-9A0B-C642-8F4A-E3F61251EB4F}"/>
              </a:ext>
            </a:extLst>
          </p:cNvPr>
          <p:cNvSpPr/>
          <p:nvPr/>
        </p:nvSpPr>
        <p:spPr>
          <a:xfrm>
            <a:off x="6567511" y="1907822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22352A-1049-6441-8634-774C754F463F}"/>
              </a:ext>
            </a:extLst>
          </p:cNvPr>
          <p:cNvSpPr/>
          <p:nvPr/>
        </p:nvSpPr>
        <p:spPr>
          <a:xfrm>
            <a:off x="7235840" y="1454426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D307C9-B7D2-6B4D-9315-86F569456552}"/>
              </a:ext>
            </a:extLst>
          </p:cNvPr>
          <p:cNvSpPr/>
          <p:nvPr/>
        </p:nvSpPr>
        <p:spPr>
          <a:xfrm>
            <a:off x="6567512" y="1451154"/>
            <a:ext cx="515155" cy="347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2DB8E8-B5C8-174A-9928-D848543C8E70}"/>
              </a:ext>
            </a:extLst>
          </p:cNvPr>
          <p:cNvSpPr txBox="1"/>
          <p:nvPr/>
        </p:nvSpPr>
        <p:spPr>
          <a:xfrm>
            <a:off x="8007361" y="1559481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Experimental </a:t>
            </a:r>
          </a:p>
          <a:p>
            <a:pPr algn="ctr"/>
            <a:r>
              <a:rPr lang="en-US" dirty="0">
                <a:latin typeface="Times" pitchFamily="2" charset="0"/>
              </a:rPr>
              <a:t>Environment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FC0F7F-08EB-DB4A-B7AB-557B12F02E65}"/>
              </a:ext>
            </a:extLst>
          </p:cNvPr>
          <p:cNvSpPr/>
          <p:nvPr/>
        </p:nvSpPr>
        <p:spPr>
          <a:xfrm>
            <a:off x="9917686" y="1451154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B0EBFF-DA8F-9A47-A17D-EDFE4DED8CB1}"/>
              </a:ext>
            </a:extLst>
          </p:cNvPr>
          <p:cNvSpPr/>
          <p:nvPr/>
        </p:nvSpPr>
        <p:spPr>
          <a:xfrm>
            <a:off x="9914404" y="1919122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0B4F82-8698-A14E-BAFE-626E30B57270}"/>
              </a:ext>
            </a:extLst>
          </p:cNvPr>
          <p:cNvSpPr/>
          <p:nvPr/>
        </p:nvSpPr>
        <p:spPr>
          <a:xfrm>
            <a:off x="10557609" y="1451155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C3FD39-7C16-5349-9B5F-ACA1A1273AB4}"/>
              </a:ext>
            </a:extLst>
          </p:cNvPr>
          <p:cNvSpPr/>
          <p:nvPr/>
        </p:nvSpPr>
        <p:spPr>
          <a:xfrm>
            <a:off x="10554054" y="1925166"/>
            <a:ext cx="515155" cy="34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EF0D-7730-4448-AB46-AE95359C5AE0}"/>
              </a:ext>
            </a:extLst>
          </p:cNvPr>
          <p:cNvSpPr txBox="1"/>
          <p:nvPr/>
        </p:nvSpPr>
        <p:spPr>
          <a:xfrm>
            <a:off x="936424" y="2338732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Example reaction norms compatible with analysis: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82EC4-6FF5-6A40-BA5F-80150DB7B2FF}"/>
              </a:ext>
            </a:extLst>
          </p:cNvPr>
          <p:cNvSpPr txBox="1"/>
          <p:nvPr/>
        </p:nvSpPr>
        <p:spPr>
          <a:xfrm>
            <a:off x="330011" y="1086615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BB0B51-0AF8-0748-A574-3358846B66FD}"/>
              </a:ext>
            </a:extLst>
          </p:cNvPr>
          <p:cNvSpPr txBox="1"/>
          <p:nvPr/>
        </p:nvSpPr>
        <p:spPr>
          <a:xfrm>
            <a:off x="291676" y="2567517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D9A39D-F391-1C48-A23E-836F585BFFBC}"/>
              </a:ext>
            </a:extLst>
          </p:cNvPr>
          <p:cNvSpPr/>
          <p:nvPr/>
        </p:nvSpPr>
        <p:spPr>
          <a:xfrm>
            <a:off x="1037946" y="2646435"/>
            <a:ext cx="2890633" cy="165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4D7D41-9530-F546-8E89-C3BCC4577670}"/>
              </a:ext>
            </a:extLst>
          </p:cNvPr>
          <p:cNvSpPr txBox="1"/>
          <p:nvPr/>
        </p:nvSpPr>
        <p:spPr>
          <a:xfrm rot="16200000">
            <a:off x="278155" y="326744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1DC8-6A9E-354A-9B75-8FC5CDF3C84A}"/>
              </a:ext>
            </a:extLst>
          </p:cNvPr>
          <p:cNvCxnSpPr>
            <a:cxnSpLocks/>
          </p:cNvCxnSpPr>
          <p:nvPr/>
        </p:nvCxnSpPr>
        <p:spPr>
          <a:xfrm flipV="1">
            <a:off x="1269097" y="2948137"/>
            <a:ext cx="2351141" cy="6090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C4B24F-6402-C449-B4DD-B34748F861C0}"/>
              </a:ext>
            </a:extLst>
          </p:cNvPr>
          <p:cNvCxnSpPr>
            <a:cxnSpLocks/>
          </p:cNvCxnSpPr>
          <p:nvPr/>
        </p:nvCxnSpPr>
        <p:spPr>
          <a:xfrm flipV="1">
            <a:off x="1348947" y="3292647"/>
            <a:ext cx="2271291" cy="63518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D1AB86-233A-E643-8ACE-33066F3DA607}"/>
              </a:ext>
            </a:extLst>
          </p:cNvPr>
          <p:cNvSpPr txBox="1"/>
          <p:nvPr/>
        </p:nvSpPr>
        <p:spPr>
          <a:xfrm rot="20841391">
            <a:off x="1789002" y="295198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" pitchFamily="2" charset="0"/>
              </a:rPr>
              <a:t>Genotype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D54729-EB0D-4E4B-891D-BA31392FA85A}"/>
              </a:ext>
            </a:extLst>
          </p:cNvPr>
          <p:cNvSpPr txBox="1"/>
          <p:nvPr/>
        </p:nvSpPr>
        <p:spPr>
          <a:xfrm rot="20665545">
            <a:off x="1941621" y="355802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Genotype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87CB1-F377-7244-B28D-22E03462ECC6}"/>
              </a:ext>
            </a:extLst>
          </p:cNvPr>
          <p:cNvSpPr txBox="1"/>
          <p:nvPr/>
        </p:nvSpPr>
        <p:spPr>
          <a:xfrm rot="10800000">
            <a:off x="1180425" y="3494722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...</a:t>
            </a:r>
          </a:p>
          <a:p>
            <a:r>
              <a:rPr lang="en-US" dirty="0">
                <a:solidFill>
                  <a:srgbClr val="002060"/>
                </a:solidFill>
              </a:rPr>
              <a:t>..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F0FF8-2743-984B-9713-CF0C06E644A3}"/>
              </a:ext>
            </a:extLst>
          </p:cNvPr>
          <p:cNvSpPr txBox="1"/>
          <p:nvPr/>
        </p:nvSpPr>
        <p:spPr>
          <a:xfrm>
            <a:off x="3427461" y="2881285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...</a:t>
            </a:r>
          </a:p>
          <a:p>
            <a:r>
              <a:rPr lang="en-US" dirty="0">
                <a:solidFill>
                  <a:srgbClr val="002060"/>
                </a:solidFill>
              </a:rPr>
              <a:t>..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2F0888-FD7E-2B46-9521-9BF382C9A012}"/>
              </a:ext>
            </a:extLst>
          </p:cNvPr>
          <p:cNvSpPr txBox="1"/>
          <p:nvPr/>
        </p:nvSpPr>
        <p:spPr>
          <a:xfrm>
            <a:off x="1166142" y="3114495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...</a:t>
            </a:r>
          </a:p>
          <a:p>
            <a:r>
              <a:rPr lang="en-US" dirty="0">
                <a:solidFill>
                  <a:srgbClr val="FFC000"/>
                </a:solidFill>
              </a:rPr>
              <a:t>..</a:t>
            </a:r>
          </a:p>
          <a:p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9D098B-162F-6C47-A7B1-569370AFF584}"/>
              </a:ext>
            </a:extLst>
          </p:cNvPr>
          <p:cNvSpPr txBox="1"/>
          <p:nvPr/>
        </p:nvSpPr>
        <p:spPr>
          <a:xfrm rot="10800000">
            <a:off x="3414417" y="2791009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...</a:t>
            </a:r>
          </a:p>
          <a:p>
            <a:r>
              <a:rPr lang="en-US" dirty="0">
                <a:solidFill>
                  <a:srgbClr val="FFC000"/>
                </a:solidFill>
              </a:rPr>
              <a:t>..</a:t>
            </a:r>
          </a:p>
          <a:p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6D3448-A5EF-944B-918A-635E9E2D05C8}"/>
              </a:ext>
            </a:extLst>
          </p:cNvPr>
          <p:cNvSpPr txBox="1"/>
          <p:nvPr/>
        </p:nvSpPr>
        <p:spPr>
          <a:xfrm>
            <a:off x="449497" y="4350313"/>
            <a:ext cx="18673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Times" pitchFamily="2" charset="0"/>
              </a:rPr>
              <a:t>Experimental Env.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93D710-8B32-DD49-8C8D-CC6FD7553E1D}"/>
              </a:ext>
            </a:extLst>
          </p:cNvPr>
          <p:cNvSpPr txBox="1"/>
          <p:nvPr/>
        </p:nvSpPr>
        <p:spPr>
          <a:xfrm>
            <a:off x="2575740" y="4349336"/>
            <a:ext cx="20023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" pitchFamily="2" charset="0"/>
              </a:rPr>
              <a:t>Experimental Env. 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3351CC7-20BA-F548-8FEE-917FA9BA5E4D}"/>
              </a:ext>
            </a:extLst>
          </p:cNvPr>
          <p:cNvCxnSpPr/>
          <p:nvPr/>
        </p:nvCxnSpPr>
        <p:spPr>
          <a:xfrm>
            <a:off x="1345770" y="422349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2641148-CCBC-1540-8B32-EE8B2D1061B9}"/>
              </a:ext>
            </a:extLst>
          </p:cNvPr>
          <p:cNvCxnSpPr/>
          <p:nvPr/>
        </p:nvCxnSpPr>
        <p:spPr>
          <a:xfrm>
            <a:off x="3545737" y="4235172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813D111-239F-1F43-932F-EBD7DE9E6843}"/>
              </a:ext>
            </a:extLst>
          </p:cNvPr>
          <p:cNvSpPr/>
          <p:nvPr/>
        </p:nvSpPr>
        <p:spPr>
          <a:xfrm>
            <a:off x="5154754" y="2697151"/>
            <a:ext cx="357790" cy="1554710"/>
          </a:xfrm>
          <a:prstGeom prst="rect">
            <a:avLst/>
          </a:prstGeom>
          <a:solidFill>
            <a:schemeClr val="accent4">
              <a:lumMod val="75000"/>
              <a:alpha val="2058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6CC8FC-24DF-6E4B-AC76-B0DB8709716B}"/>
              </a:ext>
            </a:extLst>
          </p:cNvPr>
          <p:cNvSpPr txBox="1"/>
          <p:nvPr/>
        </p:nvSpPr>
        <p:spPr>
          <a:xfrm rot="16200000">
            <a:off x="3978535" y="330284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EF2631-4789-6A45-8618-9E88D3076B53}"/>
              </a:ext>
            </a:extLst>
          </p:cNvPr>
          <p:cNvSpPr txBox="1"/>
          <p:nvPr/>
        </p:nvSpPr>
        <p:spPr>
          <a:xfrm rot="10800000">
            <a:off x="7056599" y="267490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F1F6CC-0BDB-674D-B1A6-0F45BE495634}"/>
              </a:ext>
            </a:extLst>
          </p:cNvPr>
          <p:cNvSpPr txBox="1"/>
          <p:nvPr/>
        </p:nvSpPr>
        <p:spPr>
          <a:xfrm rot="10800000">
            <a:off x="6477283" y="271873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2BE736-8C1E-5F43-8D87-A58ABA73142F}"/>
              </a:ext>
            </a:extLst>
          </p:cNvPr>
          <p:cNvSpPr txBox="1"/>
          <p:nvPr/>
        </p:nvSpPr>
        <p:spPr>
          <a:xfrm rot="10800000">
            <a:off x="6677706" y="262351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45CDA6-FBD8-0D4A-B039-1631D52F6764}"/>
              </a:ext>
            </a:extLst>
          </p:cNvPr>
          <p:cNvSpPr txBox="1"/>
          <p:nvPr/>
        </p:nvSpPr>
        <p:spPr>
          <a:xfrm>
            <a:off x="7006607" y="3441385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005812D-7E2A-F242-8302-291F00DDB740}"/>
              </a:ext>
            </a:extLst>
          </p:cNvPr>
          <p:cNvSpPr/>
          <p:nvPr/>
        </p:nvSpPr>
        <p:spPr>
          <a:xfrm>
            <a:off x="4805073" y="2645074"/>
            <a:ext cx="2890633" cy="165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79B329-0C2F-E44B-8136-FDDAC5FE570A}"/>
              </a:ext>
            </a:extLst>
          </p:cNvPr>
          <p:cNvSpPr/>
          <p:nvPr/>
        </p:nvSpPr>
        <p:spPr>
          <a:xfrm>
            <a:off x="7006607" y="2693564"/>
            <a:ext cx="357790" cy="1554710"/>
          </a:xfrm>
          <a:prstGeom prst="rect">
            <a:avLst/>
          </a:prstGeom>
          <a:solidFill>
            <a:srgbClr val="002060">
              <a:alpha val="2058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E1F185D-DFC7-484D-BC8B-B12B0ADA298C}"/>
              </a:ext>
            </a:extLst>
          </p:cNvPr>
          <p:cNvSpPr txBox="1"/>
          <p:nvPr/>
        </p:nvSpPr>
        <p:spPr>
          <a:xfrm rot="10800000">
            <a:off x="5103459" y="3431171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2E800F-01B0-8B4D-98F8-B017348F78D0}"/>
              </a:ext>
            </a:extLst>
          </p:cNvPr>
          <p:cNvSpPr txBox="1"/>
          <p:nvPr/>
        </p:nvSpPr>
        <p:spPr>
          <a:xfrm>
            <a:off x="5945954" y="292762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0C1416-057F-6F4B-AA3C-B8DF7C704C72}"/>
              </a:ext>
            </a:extLst>
          </p:cNvPr>
          <p:cNvSpPr txBox="1"/>
          <p:nvPr/>
        </p:nvSpPr>
        <p:spPr>
          <a:xfrm>
            <a:off x="5294666" y="318040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1370461-FDA3-1245-A9B5-CF3C81F927D2}"/>
              </a:ext>
            </a:extLst>
          </p:cNvPr>
          <p:cNvSpPr txBox="1"/>
          <p:nvPr/>
        </p:nvSpPr>
        <p:spPr>
          <a:xfrm>
            <a:off x="4783458" y="338001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948190-68F4-F144-9F47-F0A3E0DF6A79}"/>
              </a:ext>
            </a:extLst>
          </p:cNvPr>
          <p:cNvSpPr txBox="1"/>
          <p:nvPr/>
        </p:nvSpPr>
        <p:spPr>
          <a:xfrm rot="10800000">
            <a:off x="6211619" y="287425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A1FEF6A-71E2-2540-8EC0-86BE0C189692}"/>
              </a:ext>
            </a:extLst>
          </p:cNvPr>
          <p:cNvSpPr txBox="1"/>
          <p:nvPr/>
        </p:nvSpPr>
        <p:spPr>
          <a:xfrm>
            <a:off x="5568007" y="305251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D462A9-ED11-2B46-A0BE-A2138C580519}"/>
              </a:ext>
            </a:extLst>
          </p:cNvPr>
          <p:cNvSpPr txBox="1"/>
          <p:nvPr/>
        </p:nvSpPr>
        <p:spPr>
          <a:xfrm>
            <a:off x="4778883" y="274226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01B6047-3951-0A44-9583-CBEA30A5120A}"/>
              </a:ext>
            </a:extLst>
          </p:cNvPr>
          <p:cNvSpPr txBox="1"/>
          <p:nvPr/>
        </p:nvSpPr>
        <p:spPr>
          <a:xfrm>
            <a:off x="6540989" y="327827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8E5364-7DBD-2C4C-93AA-7EACF100A3FC}"/>
              </a:ext>
            </a:extLst>
          </p:cNvPr>
          <p:cNvSpPr txBox="1"/>
          <p:nvPr/>
        </p:nvSpPr>
        <p:spPr>
          <a:xfrm>
            <a:off x="6820676" y="339694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44AF6-1C4B-B849-8393-4FE0592FDADD}"/>
              </a:ext>
            </a:extLst>
          </p:cNvPr>
          <p:cNvSpPr txBox="1"/>
          <p:nvPr/>
        </p:nvSpPr>
        <p:spPr>
          <a:xfrm>
            <a:off x="5739089" y="2883261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B1B3A7-DC7B-AA49-BC12-AF28AAE1CB3E}"/>
              </a:ext>
            </a:extLst>
          </p:cNvPr>
          <p:cNvSpPr txBox="1"/>
          <p:nvPr/>
        </p:nvSpPr>
        <p:spPr>
          <a:xfrm>
            <a:off x="6094814" y="309544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7C83737-12A1-8A49-8E87-263851526ADB}"/>
              </a:ext>
            </a:extLst>
          </p:cNvPr>
          <p:cNvSpPr txBox="1"/>
          <p:nvPr/>
        </p:nvSpPr>
        <p:spPr>
          <a:xfrm>
            <a:off x="5598525" y="277198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DBA2FF1-2BEE-FE4C-9C16-C5F2277A4840}"/>
              </a:ext>
            </a:extLst>
          </p:cNvPr>
          <p:cNvSpPr txBox="1"/>
          <p:nvPr/>
        </p:nvSpPr>
        <p:spPr>
          <a:xfrm>
            <a:off x="5496107" y="265231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0D7EE2-6764-8147-8EEB-D770FA80A7B4}"/>
              </a:ext>
            </a:extLst>
          </p:cNvPr>
          <p:cNvSpPr txBox="1"/>
          <p:nvPr/>
        </p:nvSpPr>
        <p:spPr>
          <a:xfrm>
            <a:off x="4951029" y="4308393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Experimental Environment </a:t>
            </a:r>
            <a:r>
              <a:rPr lang="en-US" sz="1600" dirty="0">
                <a:latin typeface="Times" pitchFamily="2" charset="0"/>
                <a:sym typeface="Wingdings" pitchFamily="2" charset="2"/>
              </a:rPr>
              <a:t></a:t>
            </a:r>
            <a:endParaRPr lang="en-US" sz="1600" dirty="0">
              <a:latin typeface="Times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54B4EB-B7E1-C84C-8D4D-6599280CF029}"/>
              </a:ext>
            </a:extLst>
          </p:cNvPr>
          <p:cNvSpPr txBox="1"/>
          <p:nvPr/>
        </p:nvSpPr>
        <p:spPr>
          <a:xfrm>
            <a:off x="4204049" y="2570705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D)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3E68F63-81BE-EB4A-A219-9A8165AB70F0}"/>
              </a:ext>
            </a:extLst>
          </p:cNvPr>
          <p:cNvSpPr txBox="1"/>
          <p:nvPr/>
        </p:nvSpPr>
        <p:spPr>
          <a:xfrm>
            <a:off x="913141" y="4615863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Example reaction norms incompatible with analysis: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371071C-97C6-D24A-8329-E7AF42C55DB3}"/>
              </a:ext>
            </a:extLst>
          </p:cNvPr>
          <p:cNvSpPr txBox="1"/>
          <p:nvPr/>
        </p:nvSpPr>
        <p:spPr>
          <a:xfrm rot="16200000">
            <a:off x="164159" y="561856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9D0844-1C34-504D-B3BC-12CE6D8B4F2A}"/>
              </a:ext>
            </a:extLst>
          </p:cNvPr>
          <p:cNvSpPr txBox="1"/>
          <p:nvPr/>
        </p:nvSpPr>
        <p:spPr>
          <a:xfrm rot="10800000">
            <a:off x="3242223" y="499063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9035684-0A39-8F44-98A3-9110F1F1DD5C}"/>
              </a:ext>
            </a:extLst>
          </p:cNvPr>
          <p:cNvSpPr txBox="1"/>
          <p:nvPr/>
        </p:nvSpPr>
        <p:spPr>
          <a:xfrm rot="10800000">
            <a:off x="2662907" y="503446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A5FBAA8-4DAC-A84F-ACDB-5F024D43AC89}"/>
              </a:ext>
            </a:extLst>
          </p:cNvPr>
          <p:cNvSpPr txBox="1"/>
          <p:nvPr/>
        </p:nvSpPr>
        <p:spPr>
          <a:xfrm rot="10800000">
            <a:off x="2863330" y="486196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E1DBA5-8D47-5740-B558-C650A49726C4}"/>
              </a:ext>
            </a:extLst>
          </p:cNvPr>
          <p:cNvSpPr txBox="1"/>
          <p:nvPr/>
        </p:nvSpPr>
        <p:spPr>
          <a:xfrm>
            <a:off x="3192231" y="575710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B2C8C83-EAE4-0D48-9195-9D505904CE30}"/>
              </a:ext>
            </a:extLst>
          </p:cNvPr>
          <p:cNvSpPr/>
          <p:nvPr/>
        </p:nvSpPr>
        <p:spPr>
          <a:xfrm>
            <a:off x="990697" y="4960797"/>
            <a:ext cx="2890633" cy="165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646CA58-015B-9943-BB97-FEBCC4493FE9}"/>
              </a:ext>
            </a:extLst>
          </p:cNvPr>
          <p:cNvSpPr txBox="1"/>
          <p:nvPr/>
        </p:nvSpPr>
        <p:spPr>
          <a:xfrm rot="10800000">
            <a:off x="1289083" y="574689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F2A4A73-88BA-7948-BDEB-2D34F25E9A2E}"/>
              </a:ext>
            </a:extLst>
          </p:cNvPr>
          <p:cNvSpPr txBox="1"/>
          <p:nvPr/>
        </p:nvSpPr>
        <p:spPr>
          <a:xfrm>
            <a:off x="2131578" y="5243351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9168ABC-FCFC-B549-A1A2-5BB90C88D357}"/>
              </a:ext>
            </a:extLst>
          </p:cNvPr>
          <p:cNvSpPr txBox="1"/>
          <p:nvPr/>
        </p:nvSpPr>
        <p:spPr>
          <a:xfrm>
            <a:off x="1480290" y="549612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230955E-5B31-6147-9A31-AD4DB248C383}"/>
              </a:ext>
            </a:extLst>
          </p:cNvPr>
          <p:cNvSpPr txBox="1"/>
          <p:nvPr/>
        </p:nvSpPr>
        <p:spPr>
          <a:xfrm>
            <a:off x="969082" y="569573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8B6D0C9-B8EE-EB44-ACB4-E4158746CFF3}"/>
              </a:ext>
            </a:extLst>
          </p:cNvPr>
          <p:cNvSpPr txBox="1"/>
          <p:nvPr/>
        </p:nvSpPr>
        <p:spPr>
          <a:xfrm rot="10800000">
            <a:off x="2397243" y="518998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1082D5-4934-BF49-A37A-5592B3453960}"/>
              </a:ext>
            </a:extLst>
          </p:cNvPr>
          <p:cNvSpPr txBox="1"/>
          <p:nvPr/>
        </p:nvSpPr>
        <p:spPr>
          <a:xfrm>
            <a:off x="1753631" y="536823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1126C7-BCA5-8F48-8B61-A6F0AAE5CB1C}"/>
              </a:ext>
            </a:extLst>
          </p:cNvPr>
          <p:cNvSpPr txBox="1"/>
          <p:nvPr/>
        </p:nvSpPr>
        <p:spPr>
          <a:xfrm>
            <a:off x="2726613" y="5594001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BAEA76-3EAF-8E40-ACDF-D594DF1BD22F}"/>
              </a:ext>
            </a:extLst>
          </p:cNvPr>
          <p:cNvSpPr txBox="1"/>
          <p:nvPr/>
        </p:nvSpPr>
        <p:spPr>
          <a:xfrm>
            <a:off x="3006300" y="571267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5AA36CD-9ADA-6F40-8E32-74A72DDAF18E}"/>
              </a:ext>
            </a:extLst>
          </p:cNvPr>
          <p:cNvSpPr txBox="1"/>
          <p:nvPr/>
        </p:nvSpPr>
        <p:spPr>
          <a:xfrm>
            <a:off x="1924713" y="5198984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4727575-D6D4-B548-9B9F-F2CDC1E6E45D}"/>
              </a:ext>
            </a:extLst>
          </p:cNvPr>
          <p:cNvSpPr txBox="1"/>
          <p:nvPr/>
        </p:nvSpPr>
        <p:spPr>
          <a:xfrm>
            <a:off x="2280438" y="5411165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7120A46-F762-074B-8EC5-A937ABF9992F}"/>
              </a:ext>
            </a:extLst>
          </p:cNvPr>
          <p:cNvSpPr txBox="1"/>
          <p:nvPr/>
        </p:nvSpPr>
        <p:spPr>
          <a:xfrm>
            <a:off x="1694517" y="506263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FF7BB5E-9385-E044-BA91-20FA50B5F6F5}"/>
              </a:ext>
            </a:extLst>
          </p:cNvPr>
          <p:cNvSpPr txBox="1"/>
          <p:nvPr/>
        </p:nvSpPr>
        <p:spPr>
          <a:xfrm>
            <a:off x="1144152" y="485125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3E03A75-9EFE-D249-9273-FB51EBFF3A5F}"/>
              </a:ext>
            </a:extLst>
          </p:cNvPr>
          <p:cNvSpPr txBox="1"/>
          <p:nvPr/>
        </p:nvSpPr>
        <p:spPr>
          <a:xfrm>
            <a:off x="264604" y="4849796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8E9218E-B242-8D4C-82F0-26119F1F222B}"/>
              </a:ext>
            </a:extLst>
          </p:cNvPr>
          <p:cNvSpPr txBox="1"/>
          <p:nvPr/>
        </p:nvSpPr>
        <p:spPr>
          <a:xfrm rot="16200000">
            <a:off x="3975843" y="56261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43FFEE3-B9E1-EC4B-B53F-6B889F813211}"/>
              </a:ext>
            </a:extLst>
          </p:cNvPr>
          <p:cNvSpPr txBox="1"/>
          <p:nvPr/>
        </p:nvSpPr>
        <p:spPr>
          <a:xfrm rot="10800000">
            <a:off x="7053907" y="499821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A88B59-ACCD-6045-8199-74457614243C}"/>
              </a:ext>
            </a:extLst>
          </p:cNvPr>
          <p:cNvSpPr txBox="1"/>
          <p:nvPr/>
        </p:nvSpPr>
        <p:spPr>
          <a:xfrm rot="10800000">
            <a:off x="6049769" y="495300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C20A4B5-714B-D641-8890-F102F454C69A}"/>
              </a:ext>
            </a:extLst>
          </p:cNvPr>
          <p:cNvSpPr txBox="1"/>
          <p:nvPr/>
        </p:nvSpPr>
        <p:spPr>
          <a:xfrm rot="10800000">
            <a:off x="7113939" y="489602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D3DE07B-F9E4-CC4C-B415-5B310A5C377C}"/>
              </a:ext>
            </a:extLst>
          </p:cNvPr>
          <p:cNvSpPr txBox="1"/>
          <p:nvPr/>
        </p:nvSpPr>
        <p:spPr>
          <a:xfrm>
            <a:off x="7003915" y="576468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646E673-C165-7B4D-8DFC-1BDF1957F2E6}"/>
              </a:ext>
            </a:extLst>
          </p:cNvPr>
          <p:cNvSpPr/>
          <p:nvPr/>
        </p:nvSpPr>
        <p:spPr>
          <a:xfrm>
            <a:off x="4802381" y="4968378"/>
            <a:ext cx="2890633" cy="165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DACCC9F-506C-ED42-A1A7-08123DD50EA6}"/>
              </a:ext>
            </a:extLst>
          </p:cNvPr>
          <p:cNvSpPr txBox="1"/>
          <p:nvPr/>
        </p:nvSpPr>
        <p:spPr>
          <a:xfrm rot="10800000">
            <a:off x="4893767" y="563519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3DF98E0-D411-C74F-B731-91BDCF7906E5}"/>
              </a:ext>
            </a:extLst>
          </p:cNvPr>
          <p:cNvSpPr txBox="1"/>
          <p:nvPr/>
        </p:nvSpPr>
        <p:spPr>
          <a:xfrm>
            <a:off x="5943262" y="525093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3234DD3-101B-434B-87F3-7D66883E39ED}"/>
              </a:ext>
            </a:extLst>
          </p:cNvPr>
          <p:cNvSpPr txBox="1"/>
          <p:nvPr/>
        </p:nvSpPr>
        <p:spPr>
          <a:xfrm>
            <a:off x="4780766" y="570332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63A1411-6D60-AD4B-BB25-607004247BF3}"/>
              </a:ext>
            </a:extLst>
          </p:cNvPr>
          <p:cNvSpPr txBox="1"/>
          <p:nvPr/>
        </p:nvSpPr>
        <p:spPr>
          <a:xfrm rot="10800000">
            <a:off x="5977488" y="495300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A34195C-41E0-674C-8156-B6627DCA7F7A}"/>
              </a:ext>
            </a:extLst>
          </p:cNvPr>
          <p:cNvSpPr txBox="1"/>
          <p:nvPr/>
        </p:nvSpPr>
        <p:spPr>
          <a:xfrm>
            <a:off x="6028416" y="500301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0D89014-1E65-9348-B302-BC02EF3CC45E}"/>
              </a:ext>
            </a:extLst>
          </p:cNvPr>
          <p:cNvSpPr txBox="1"/>
          <p:nvPr/>
        </p:nvSpPr>
        <p:spPr>
          <a:xfrm>
            <a:off x="7002701" y="561778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A0B76FA-C640-2349-A589-3FF4B144E73F}"/>
              </a:ext>
            </a:extLst>
          </p:cNvPr>
          <p:cNvSpPr txBox="1"/>
          <p:nvPr/>
        </p:nvSpPr>
        <p:spPr>
          <a:xfrm>
            <a:off x="4822259" y="4985195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C4A652-A161-7E43-A0EA-F9D7B6C242FE}"/>
              </a:ext>
            </a:extLst>
          </p:cNvPr>
          <p:cNvSpPr txBox="1"/>
          <p:nvPr/>
        </p:nvSpPr>
        <p:spPr>
          <a:xfrm>
            <a:off x="6005701" y="569573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AD0C99-DDAA-DA4A-989C-DAC42E031757}"/>
              </a:ext>
            </a:extLst>
          </p:cNvPr>
          <p:cNvSpPr txBox="1"/>
          <p:nvPr/>
        </p:nvSpPr>
        <p:spPr>
          <a:xfrm>
            <a:off x="6092122" y="541874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F7BD05-166D-914F-BF19-BD392CC8CDD9}"/>
              </a:ext>
            </a:extLst>
          </p:cNvPr>
          <p:cNvSpPr txBox="1"/>
          <p:nvPr/>
        </p:nvSpPr>
        <p:spPr>
          <a:xfrm>
            <a:off x="4823317" y="4839731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 .    .</a:t>
            </a:r>
          </a:p>
          <a:p>
            <a:r>
              <a:rPr lang="en-US" dirty="0">
                <a:solidFill>
                  <a:schemeClr val="accent4"/>
                </a:solidFill>
              </a:rPr>
              <a:t>  .   .</a:t>
            </a:r>
          </a:p>
          <a:p>
            <a:r>
              <a:rPr lang="en-US" dirty="0">
                <a:solidFill>
                  <a:schemeClr val="accent4"/>
                </a:solidFill>
              </a:rPr>
              <a:t>    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0B5AD10-6481-9E47-84FB-6469023BBCD3}"/>
              </a:ext>
            </a:extLst>
          </p:cNvPr>
          <p:cNvSpPr txBox="1"/>
          <p:nvPr/>
        </p:nvSpPr>
        <p:spPr>
          <a:xfrm>
            <a:off x="4076288" y="4857377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A6BDE88-EF67-744C-81C1-FBF662CCBB38}"/>
              </a:ext>
            </a:extLst>
          </p:cNvPr>
          <p:cNvSpPr/>
          <p:nvPr/>
        </p:nvSpPr>
        <p:spPr>
          <a:xfrm>
            <a:off x="5487471" y="5025876"/>
            <a:ext cx="357790" cy="1554710"/>
          </a:xfrm>
          <a:prstGeom prst="rect">
            <a:avLst/>
          </a:prstGeom>
          <a:solidFill>
            <a:schemeClr val="accent4">
              <a:lumMod val="75000"/>
              <a:alpha val="2058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36C084-AF2D-E743-B079-5D5BF77659F9}"/>
              </a:ext>
            </a:extLst>
          </p:cNvPr>
          <p:cNvSpPr/>
          <p:nvPr/>
        </p:nvSpPr>
        <p:spPr>
          <a:xfrm>
            <a:off x="6682430" y="5023660"/>
            <a:ext cx="357790" cy="1554710"/>
          </a:xfrm>
          <a:prstGeom prst="rect">
            <a:avLst/>
          </a:prstGeom>
          <a:solidFill>
            <a:srgbClr val="002060">
              <a:alpha val="2058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5FE4217-54E9-DE41-AB3B-2EBBE3EBE030}"/>
              </a:ext>
            </a:extLst>
          </p:cNvPr>
          <p:cNvSpPr txBox="1"/>
          <p:nvPr/>
        </p:nvSpPr>
        <p:spPr>
          <a:xfrm rot="16200000">
            <a:off x="7962447" y="56261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A70FB03-F068-394B-9EE6-271FA1A7491B}"/>
              </a:ext>
            </a:extLst>
          </p:cNvPr>
          <p:cNvSpPr txBox="1"/>
          <p:nvPr/>
        </p:nvSpPr>
        <p:spPr>
          <a:xfrm rot="10800000">
            <a:off x="10525180" y="5173532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5B3E72B-A806-0143-8ACD-985DE71D1E56}"/>
              </a:ext>
            </a:extLst>
          </p:cNvPr>
          <p:cNvSpPr/>
          <p:nvPr/>
        </p:nvSpPr>
        <p:spPr>
          <a:xfrm>
            <a:off x="8788985" y="4968378"/>
            <a:ext cx="2890633" cy="165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3F7B345-776A-B641-B95F-CAB4EFE81C9B}"/>
              </a:ext>
            </a:extLst>
          </p:cNvPr>
          <p:cNvSpPr txBox="1"/>
          <p:nvPr/>
        </p:nvSpPr>
        <p:spPr>
          <a:xfrm rot="10800000">
            <a:off x="9202367" y="549612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08E6C48-CFFD-274C-BF73-B7FE98943FDB}"/>
              </a:ext>
            </a:extLst>
          </p:cNvPr>
          <p:cNvSpPr txBox="1"/>
          <p:nvPr/>
        </p:nvSpPr>
        <p:spPr>
          <a:xfrm>
            <a:off x="10508426" y="4992850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C5A021D-04CC-EF49-B3CF-49D79353D9E7}"/>
              </a:ext>
            </a:extLst>
          </p:cNvPr>
          <p:cNvSpPr txBox="1"/>
          <p:nvPr/>
        </p:nvSpPr>
        <p:spPr>
          <a:xfrm>
            <a:off x="9092343" y="5767485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78D85BC-9844-AC4F-A2C2-BCE3A1CEA7B4}"/>
              </a:ext>
            </a:extLst>
          </p:cNvPr>
          <p:cNvSpPr txBox="1"/>
          <p:nvPr/>
        </p:nvSpPr>
        <p:spPr>
          <a:xfrm rot="10800000">
            <a:off x="10491672" y="5003576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158BF-7150-5544-AFD5-77C255E0976B}"/>
              </a:ext>
            </a:extLst>
          </p:cNvPr>
          <p:cNvSpPr txBox="1"/>
          <p:nvPr/>
        </p:nvSpPr>
        <p:spPr>
          <a:xfrm>
            <a:off x="10642338" y="4950979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6024511-D020-1D4E-A8C7-7607B5355DFF}"/>
              </a:ext>
            </a:extLst>
          </p:cNvPr>
          <p:cNvSpPr txBox="1"/>
          <p:nvPr/>
        </p:nvSpPr>
        <p:spPr>
          <a:xfrm>
            <a:off x="8062892" y="4857377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G)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D551191-E2F8-8E40-AD59-2C3E39240D45}"/>
              </a:ext>
            </a:extLst>
          </p:cNvPr>
          <p:cNvSpPr/>
          <p:nvPr/>
        </p:nvSpPr>
        <p:spPr>
          <a:xfrm>
            <a:off x="9142175" y="5023660"/>
            <a:ext cx="715410" cy="1554710"/>
          </a:xfrm>
          <a:prstGeom prst="rect">
            <a:avLst/>
          </a:prstGeom>
          <a:solidFill>
            <a:schemeClr val="accent4">
              <a:lumMod val="75000"/>
              <a:alpha val="2058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C4B8501-E1A1-7847-A3FA-EB20B2811236}"/>
              </a:ext>
            </a:extLst>
          </p:cNvPr>
          <p:cNvSpPr/>
          <p:nvPr/>
        </p:nvSpPr>
        <p:spPr>
          <a:xfrm>
            <a:off x="10502489" y="5007938"/>
            <a:ext cx="715410" cy="1554710"/>
          </a:xfrm>
          <a:prstGeom prst="rect">
            <a:avLst/>
          </a:prstGeom>
          <a:solidFill>
            <a:srgbClr val="002060">
              <a:alpha val="2058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EBC3DCB-7CCD-2B4C-9A68-BA1DF48E2F10}"/>
              </a:ext>
            </a:extLst>
          </p:cNvPr>
          <p:cNvSpPr txBox="1"/>
          <p:nvPr/>
        </p:nvSpPr>
        <p:spPr>
          <a:xfrm rot="10800000">
            <a:off x="9225740" y="5685533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0D3E9-E65D-6945-93FA-ABB92CD201C8}"/>
              </a:ext>
            </a:extLst>
          </p:cNvPr>
          <p:cNvSpPr txBox="1"/>
          <p:nvPr/>
        </p:nvSpPr>
        <p:spPr>
          <a:xfrm rot="10800000">
            <a:off x="9132230" y="576084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. .    .</a:t>
            </a:r>
          </a:p>
          <a:p>
            <a:r>
              <a:rPr lang="en-US" dirty="0">
                <a:solidFill>
                  <a:srgbClr val="002060"/>
                </a:solidFill>
              </a:rPr>
              <a:t>  .   .</a:t>
            </a:r>
          </a:p>
          <a:p>
            <a:r>
              <a:rPr lang="en-US" dirty="0">
                <a:solidFill>
                  <a:srgbClr val="002060"/>
                </a:solidFill>
              </a:rPr>
              <a:t>    .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C2BD444-645D-A94C-A690-E1A95EB04A75}"/>
              </a:ext>
            </a:extLst>
          </p:cNvPr>
          <p:cNvCxnSpPr/>
          <p:nvPr/>
        </p:nvCxnSpPr>
        <p:spPr>
          <a:xfrm>
            <a:off x="9489127" y="6474016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56CDAAE-D1FC-ED4C-988E-660807540DC0}"/>
              </a:ext>
            </a:extLst>
          </p:cNvPr>
          <p:cNvCxnSpPr/>
          <p:nvPr/>
        </p:nvCxnSpPr>
        <p:spPr>
          <a:xfrm>
            <a:off x="10860194" y="6497897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EF55B86-A172-964D-BAD0-49DE980D72FB}"/>
              </a:ext>
            </a:extLst>
          </p:cNvPr>
          <p:cNvSpPr txBox="1"/>
          <p:nvPr/>
        </p:nvSpPr>
        <p:spPr>
          <a:xfrm>
            <a:off x="1151698" y="6568486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Experimental Environment </a:t>
            </a:r>
            <a:r>
              <a:rPr lang="en-US" sz="1600" dirty="0">
                <a:latin typeface="Times" pitchFamily="2" charset="0"/>
                <a:sym typeface="Wingdings" pitchFamily="2" charset="2"/>
              </a:rPr>
              <a:t></a:t>
            </a:r>
            <a:endParaRPr lang="en-US" sz="1600" dirty="0">
              <a:latin typeface="Times" pitchFamily="2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A6C7C95-C93F-E541-B82D-26C2AB2AD880}"/>
              </a:ext>
            </a:extLst>
          </p:cNvPr>
          <p:cNvSpPr txBox="1"/>
          <p:nvPr/>
        </p:nvSpPr>
        <p:spPr>
          <a:xfrm>
            <a:off x="4964348" y="6582582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Experimental Environment </a:t>
            </a:r>
            <a:r>
              <a:rPr lang="en-US" sz="1600" dirty="0">
                <a:latin typeface="Times" pitchFamily="2" charset="0"/>
                <a:sym typeface="Wingdings" pitchFamily="2" charset="2"/>
              </a:rPr>
              <a:t></a:t>
            </a:r>
            <a:endParaRPr lang="en-US" sz="1600" dirty="0">
              <a:latin typeface="Times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E36E682-0811-4545-9773-832F326599C4}"/>
              </a:ext>
            </a:extLst>
          </p:cNvPr>
          <p:cNvSpPr txBox="1"/>
          <p:nvPr/>
        </p:nvSpPr>
        <p:spPr>
          <a:xfrm>
            <a:off x="8227837" y="6578713"/>
            <a:ext cx="18673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Times" pitchFamily="2" charset="0"/>
              </a:rPr>
              <a:t>Experimental Env. 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EEC1638-2796-8344-8E53-9CDE3CEA3C9A}"/>
              </a:ext>
            </a:extLst>
          </p:cNvPr>
          <p:cNvSpPr txBox="1"/>
          <p:nvPr/>
        </p:nvSpPr>
        <p:spPr>
          <a:xfrm>
            <a:off x="10354080" y="6577736"/>
            <a:ext cx="20023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" pitchFamily="2" charset="0"/>
              </a:rPr>
              <a:t>Experimental Env. 2</a:t>
            </a:r>
          </a:p>
        </p:txBody>
      </p:sp>
    </p:spTree>
    <p:extLst>
      <p:ext uri="{BB962C8B-B14F-4D97-AF65-F5344CB8AC3E}">
        <p14:creationId xmlns:p14="http://schemas.microsoft.com/office/powerpoint/2010/main" val="260011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F37C2-112B-5645-A287-08052198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9D60A3-69AD-4E4F-814C-3D2BF28B0CBB}"/>
              </a:ext>
            </a:extLst>
          </p:cNvPr>
          <p:cNvSpPr/>
          <p:nvPr/>
        </p:nvSpPr>
        <p:spPr>
          <a:xfrm>
            <a:off x="4421875" y="3505200"/>
            <a:ext cx="300251" cy="247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2DB13-0C09-E941-A9CF-7C02E7D8963B}"/>
              </a:ext>
            </a:extLst>
          </p:cNvPr>
          <p:cNvSpPr txBox="1"/>
          <p:nvPr/>
        </p:nvSpPr>
        <p:spPr>
          <a:xfrm>
            <a:off x="4351427" y="3429000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" pitchFamily="2" charset="0"/>
              </a:rPr>
              <a:t>Im</a:t>
            </a:r>
            <a:endParaRPr lang="en-US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2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1487</Words>
  <Application>Microsoft Macintosh PowerPoint</Application>
  <PresentationFormat>Widescreen</PresentationFormat>
  <Paragraphs>574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31</cp:revision>
  <dcterms:created xsi:type="dcterms:W3CDTF">2021-04-06T09:59:49Z</dcterms:created>
  <dcterms:modified xsi:type="dcterms:W3CDTF">2021-07-22T20:05:09Z</dcterms:modified>
</cp:coreProperties>
</file>