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3681"/>
    <a:srgbClr val="3CBB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626"/>
    <p:restoredTop sz="96547"/>
  </p:normalViewPr>
  <p:slideViewPr>
    <p:cSldViewPr snapToGrid="0" snapToObjects="1">
      <p:cViewPr>
        <p:scale>
          <a:sx n="148" d="100"/>
          <a:sy n="148" d="100"/>
        </p:scale>
        <p:origin x="1312" y="-2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3BE7A6-E9E7-094B-A9E9-353D887E4E1E}" type="datetimeFigureOut">
              <a:rPr lang="en-US" smtClean="0"/>
              <a:t>3/23/21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60638" y="1143000"/>
            <a:ext cx="17367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5400A3-00E1-8C42-8617-FF412EB8D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6945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5400A3-00E1-8C42-8617-FF412EB8D46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9832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0433E-0C94-5341-9440-2AD28C3BF58B}" type="datetimeFigureOut">
              <a:rPr lang="en-US" smtClean="0"/>
              <a:t>3/23/21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B73B6-BA6C-CF45-A66E-ABD80F1C1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488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0433E-0C94-5341-9440-2AD28C3BF58B}" type="datetimeFigureOut">
              <a:rPr lang="en-US" smtClean="0"/>
              <a:t>3/23/21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B73B6-BA6C-CF45-A66E-ABD80F1C1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100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0433E-0C94-5341-9440-2AD28C3BF58B}" type="datetimeFigureOut">
              <a:rPr lang="en-US" smtClean="0"/>
              <a:t>3/23/21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B73B6-BA6C-CF45-A66E-ABD80F1C1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21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0433E-0C94-5341-9440-2AD28C3BF58B}" type="datetimeFigureOut">
              <a:rPr lang="en-US" smtClean="0"/>
              <a:t>3/23/21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B73B6-BA6C-CF45-A66E-ABD80F1C1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555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0433E-0C94-5341-9440-2AD28C3BF58B}" type="datetimeFigureOut">
              <a:rPr lang="en-US" smtClean="0"/>
              <a:t>3/23/21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B73B6-BA6C-CF45-A66E-ABD80F1C1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674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0433E-0C94-5341-9440-2AD28C3BF58B}" type="datetimeFigureOut">
              <a:rPr lang="en-US" smtClean="0"/>
              <a:t>3/23/21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B73B6-BA6C-CF45-A66E-ABD80F1C1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864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0433E-0C94-5341-9440-2AD28C3BF58B}" type="datetimeFigureOut">
              <a:rPr lang="en-US" smtClean="0"/>
              <a:t>3/23/21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B73B6-BA6C-CF45-A66E-ABD80F1C1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293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0433E-0C94-5341-9440-2AD28C3BF58B}" type="datetimeFigureOut">
              <a:rPr lang="en-US" smtClean="0"/>
              <a:t>3/23/21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B73B6-BA6C-CF45-A66E-ABD80F1C1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860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0433E-0C94-5341-9440-2AD28C3BF58B}" type="datetimeFigureOut">
              <a:rPr lang="en-US" smtClean="0"/>
              <a:t>3/23/21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B73B6-BA6C-CF45-A66E-ABD80F1C1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995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0433E-0C94-5341-9440-2AD28C3BF58B}" type="datetimeFigureOut">
              <a:rPr lang="en-US" smtClean="0"/>
              <a:t>3/23/21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B73B6-BA6C-CF45-A66E-ABD80F1C1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339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0433E-0C94-5341-9440-2AD28C3BF58B}" type="datetimeFigureOut">
              <a:rPr lang="en-US" smtClean="0"/>
              <a:t>3/23/21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B73B6-BA6C-CF45-A66E-ABD80F1C1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854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C0433E-0C94-5341-9440-2AD28C3BF58B}" type="datetimeFigureOut">
              <a:rPr lang="en-US" smtClean="0"/>
              <a:t>3/23/21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5B73B6-BA6C-CF45-A66E-ABD80F1C1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364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emf"/><Relationship Id="rId5" Type="http://schemas.openxmlformats.org/officeDocument/2006/relationships/image" Target="../media/image11.emf"/><Relationship Id="rId4" Type="http://schemas.openxmlformats.org/officeDocument/2006/relationships/image" Target="../media/image10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emf"/><Relationship Id="rId13" Type="http://schemas.openxmlformats.org/officeDocument/2006/relationships/image" Target="../media/image19.png"/><Relationship Id="rId3" Type="http://schemas.openxmlformats.org/officeDocument/2006/relationships/image" Target="../media/image16.png"/><Relationship Id="rId7" Type="http://schemas.microsoft.com/office/2007/relationships/hdphoto" Target="../media/hdphoto1.wdp"/><Relationship Id="rId12" Type="http://schemas.openxmlformats.org/officeDocument/2006/relationships/image" Target="../media/image18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7.emf"/><Relationship Id="rId5" Type="http://schemas.openxmlformats.org/officeDocument/2006/relationships/image" Target="../media/image18.png"/><Relationship Id="rId10" Type="http://schemas.microsoft.com/office/2007/relationships/hdphoto" Target="../media/hdphoto2.wdp"/><Relationship Id="rId4" Type="http://schemas.openxmlformats.org/officeDocument/2006/relationships/image" Target="../media/image17.png"/><Relationship Id="rId9" Type="http://schemas.openxmlformats.org/officeDocument/2006/relationships/image" Target="../media/image16.emf"/><Relationship Id="rId14" Type="http://schemas.microsoft.com/office/2007/relationships/hdphoto" Target="../media/hdphoto3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emf"/><Relationship Id="rId4" Type="http://schemas.openxmlformats.org/officeDocument/2006/relationships/image" Target="../media/image21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emf"/><Relationship Id="rId5" Type="http://schemas.openxmlformats.org/officeDocument/2006/relationships/image" Target="../media/image26.emf"/><Relationship Id="rId4" Type="http://schemas.openxmlformats.org/officeDocument/2006/relationships/image" Target="../media/image25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emf"/><Relationship Id="rId13" Type="http://schemas.openxmlformats.org/officeDocument/2006/relationships/image" Target="../media/image36.emf"/><Relationship Id="rId18" Type="http://schemas.openxmlformats.org/officeDocument/2006/relationships/image" Target="../media/image160.png"/><Relationship Id="rId26" Type="http://schemas.openxmlformats.org/officeDocument/2006/relationships/image" Target="../media/image40.emf"/><Relationship Id="rId3" Type="http://schemas.openxmlformats.org/officeDocument/2006/relationships/image" Target="../media/image28.emf"/><Relationship Id="rId21" Type="http://schemas.openxmlformats.org/officeDocument/2006/relationships/image" Target="../media/image190.png"/><Relationship Id="rId7" Type="http://schemas.openxmlformats.org/officeDocument/2006/relationships/image" Target="../media/image32.emf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0.png"/><Relationship Id="rId20" Type="http://schemas.openxmlformats.org/officeDocument/2006/relationships/image" Target="../media/image180.png"/><Relationship Id="rId29" Type="http://schemas.openxmlformats.org/officeDocument/2006/relationships/image" Target="../media/image42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emf"/><Relationship Id="rId11" Type="http://schemas.openxmlformats.org/officeDocument/2006/relationships/image" Target="../media/image35.emf"/><Relationship Id="rId24" Type="http://schemas.openxmlformats.org/officeDocument/2006/relationships/image" Target="../media/image39.emf"/><Relationship Id="rId5" Type="http://schemas.openxmlformats.org/officeDocument/2006/relationships/image" Target="../media/image30.emf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28" Type="http://schemas.openxmlformats.org/officeDocument/2006/relationships/image" Target="../media/image41.emf"/><Relationship Id="rId10" Type="http://schemas.openxmlformats.org/officeDocument/2006/relationships/image" Target="../media/image8.png"/><Relationship Id="rId19" Type="http://schemas.openxmlformats.org/officeDocument/2006/relationships/image" Target="../media/image170.png"/><Relationship Id="rId4" Type="http://schemas.openxmlformats.org/officeDocument/2006/relationships/image" Target="../media/image29.emf"/><Relationship Id="rId9" Type="http://schemas.openxmlformats.org/officeDocument/2006/relationships/image" Target="../media/image34.emf"/><Relationship Id="rId14" Type="http://schemas.openxmlformats.org/officeDocument/2006/relationships/image" Target="../media/image37.emf"/><Relationship Id="rId22" Type="http://schemas.openxmlformats.org/officeDocument/2006/relationships/image" Target="../media/image38.emf"/><Relationship Id="rId27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emf"/><Relationship Id="rId2" Type="http://schemas.openxmlformats.org/officeDocument/2006/relationships/image" Target="../media/image43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7D98A48-8E74-0F46-8C16-B5F238528B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67000"/>
            <a:ext cx="6858000" cy="68580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C2D21FA2-105C-5545-9C18-94635626FA1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9851" t="35503" r="2076" b="43270"/>
          <a:stretch/>
        </p:blipFill>
        <p:spPr>
          <a:xfrm>
            <a:off x="1472930" y="3030303"/>
            <a:ext cx="898525" cy="81554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9576B24B-7C26-F443-A481-B3346D1A256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9250" t="38942" r="447" b="40680"/>
          <a:stretch/>
        </p:blipFill>
        <p:spPr>
          <a:xfrm>
            <a:off x="5814293" y="6520791"/>
            <a:ext cx="512247" cy="78289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5EF55747-8C09-6447-AD8D-E473CC7576A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89250" t="38942" r="447" b="40680"/>
          <a:stretch/>
        </p:blipFill>
        <p:spPr>
          <a:xfrm>
            <a:off x="1409946" y="6520791"/>
            <a:ext cx="512247" cy="7828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C71D2DB-6813-424D-9F59-B57CAFA7E69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9851" t="35503" r="2076" b="43270"/>
          <a:stretch/>
        </p:blipFill>
        <p:spPr>
          <a:xfrm>
            <a:off x="5814293" y="3030303"/>
            <a:ext cx="898525" cy="815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122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7F564C6-919A-CB46-860E-C3B3E8276A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24000"/>
            <a:ext cx="6858000" cy="9144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186B14E-368F-3148-8FC5-A0DBA9B9C34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9250" t="38942" r="447" b="40680"/>
          <a:stretch/>
        </p:blipFill>
        <p:spPr>
          <a:xfrm>
            <a:off x="1390590" y="7892452"/>
            <a:ext cx="514976" cy="78706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6F8C5AB-390C-F341-BC2B-5B5BC16889D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2441" t="41967" r="5" b="45561"/>
          <a:stretch/>
        </p:blipFill>
        <p:spPr>
          <a:xfrm>
            <a:off x="1390590" y="4895701"/>
            <a:ext cx="1055748" cy="78706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35277B6-37E5-9948-B494-A95074C84C4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9250" t="38942" r="447" b="40680"/>
          <a:stretch/>
        </p:blipFill>
        <p:spPr>
          <a:xfrm>
            <a:off x="5784964" y="7892452"/>
            <a:ext cx="514976" cy="78706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D77081D-DE01-6E4C-AF06-54A3CC153B12}"/>
              </a:ext>
            </a:extLst>
          </p:cNvPr>
          <p:cNvSpPr txBox="1"/>
          <p:nvPr/>
        </p:nvSpPr>
        <p:spPr>
          <a:xfrm>
            <a:off x="478172" y="1275919"/>
            <a:ext cx="332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Times" pitchFamily="2" charset="0"/>
              </a:rPr>
              <a:t>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C853CEE-CA21-7E4A-BF40-7247CE479668}"/>
              </a:ext>
            </a:extLst>
          </p:cNvPr>
          <p:cNvSpPr txBox="1"/>
          <p:nvPr/>
        </p:nvSpPr>
        <p:spPr>
          <a:xfrm>
            <a:off x="214463" y="4499547"/>
            <a:ext cx="332142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Times" pitchFamily="2" charset="0"/>
              </a:rPr>
              <a:t>B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28F392D-71C5-9E41-9AB1-AF28CAE789F7}"/>
              </a:ext>
            </a:extLst>
          </p:cNvPr>
          <p:cNvSpPr txBox="1"/>
          <p:nvPr/>
        </p:nvSpPr>
        <p:spPr>
          <a:xfrm>
            <a:off x="3679194" y="4499547"/>
            <a:ext cx="332142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Times" pitchFamily="2" charset="0"/>
              </a:rPr>
              <a:t>C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05A8AC1-C779-4449-AE42-4AB0C4B9A59B}"/>
              </a:ext>
            </a:extLst>
          </p:cNvPr>
          <p:cNvSpPr txBox="1"/>
          <p:nvPr/>
        </p:nvSpPr>
        <p:spPr>
          <a:xfrm>
            <a:off x="213397" y="7553898"/>
            <a:ext cx="332142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Times" pitchFamily="2" charset="0"/>
              </a:rPr>
              <a:t>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E522B93-1D13-1846-B271-AACA9A9FE303}"/>
              </a:ext>
            </a:extLst>
          </p:cNvPr>
          <p:cNvSpPr txBox="1"/>
          <p:nvPr/>
        </p:nvSpPr>
        <p:spPr>
          <a:xfrm>
            <a:off x="3690415" y="7553898"/>
            <a:ext cx="309700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Times" pitchFamily="2" charset="0"/>
              </a:rPr>
              <a:t>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5D239DB-EA8D-234A-A036-F84689AF91B8}"/>
              </a:ext>
            </a:extLst>
          </p:cNvPr>
          <p:cNvSpPr txBox="1"/>
          <p:nvPr/>
        </p:nvSpPr>
        <p:spPr>
          <a:xfrm>
            <a:off x="5102446" y="4576491"/>
            <a:ext cx="5212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latin typeface="Times" pitchFamily="2" charset="0"/>
              </a:rPr>
              <a:t>Rates</a:t>
            </a:r>
            <a:endParaRPr lang="en-US" sz="1200" b="1" dirty="0">
              <a:latin typeface="Times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BA0410-2D2F-A342-BF60-B7E5800CB4F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2441" t="41967" r="5" b="45561"/>
          <a:stretch/>
        </p:blipFill>
        <p:spPr>
          <a:xfrm>
            <a:off x="5772066" y="4895701"/>
            <a:ext cx="1055748" cy="787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458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A906E50-5091-4040-B6EC-F692F5F153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9750"/>
            <a:ext cx="6858000" cy="8572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C4AF054-9037-1F4E-8F61-6AE411D540A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8093" t="64673" r="17138" b="25341"/>
          <a:stretch/>
        </p:blipFill>
        <p:spPr>
          <a:xfrm>
            <a:off x="563400" y="8362799"/>
            <a:ext cx="501341" cy="2628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33EF377-BE92-424A-B9DF-FF108EA55D9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7717" t="22396" r="3460" b="51946"/>
          <a:stretch/>
        </p:blipFill>
        <p:spPr>
          <a:xfrm>
            <a:off x="563400" y="7820136"/>
            <a:ext cx="696329" cy="48052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1DFE7D3-6855-584F-872B-84C41F0D4C0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8093" t="64673" r="17138" b="25341"/>
          <a:stretch/>
        </p:blipFill>
        <p:spPr>
          <a:xfrm>
            <a:off x="3955800" y="8494199"/>
            <a:ext cx="501341" cy="2628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E430775-067E-A34A-9FC8-1182C7457AB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67717" t="22396" r="3460" b="51946"/>
          <a:stretch/>
        </p:blipFill>
        <p:spPr>
          <a:xfrm>
            <a:off x="3955800" y="7820136"/>
            <a:ext cx="696329" cy="48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862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9D6800AA-DB3C-4947-8BC8-509370C120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07440"/>
            <a:ext cx="6858000" cy="68580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3CE5E13-14BC-B947-A211-7344DAA6D7CB}"/>
              </a:ext>
            </a:extLst>
          </p:cNvPr>
          <p:cNvSpPr txBox="1"/>
          <p:nvPr/>
        </p:nvSpPr>
        <p:spPr>
          <a:xfrm>
            <a:off x="675384" y="3313039"/>
            <a:ext cx="14814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Times" pitchFamily="2" charset="0"/>
              </a:rPr>
              <a:t>Cov</a:t>
            </a:r>
            <a:r>
              <a:rPr lang="en-US" baseline="-25000" dirty="0" err="1">
                <a:latin typeface="Times" pitchFamily="2" charset="0"/>
              </a:rPr>
              <a:t>GE</a:t>
            </a:r>
            <a:r>
              <a:rPr lang="en-US" baseline="-25000" dirty="0">
                <a:latin typeface="Times" pitchFamily="2" charset="0"/>
              </a:rPr>
              <a:t> </a:t>
            </a:r>
            <a:r>
              <a:rPr lang="en-US" dirty="0">
                <a:latin typeface="Times" pitchFamily="2" charset="0"/>
              </a:rPr>
              <a:t>= -0.42</a:t>
            </a:r>
          </a:p>
          <a:p>
            <a:r>
              <a:rPr lang="en-US" dirty="0">
                <a:latin typeface="Times" pitchFamily="2" charset="0"/>
              </a:rPr>
              <a:t> </a:t>
            </a:r>
            <a:endParaRPr lang="en-US" baseline="-25000" dirty="0">
              <a:latin typeface="Times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B555642-AC1F-B849-BC50-1282CFD4ABD9}"/>
                  </a:ext>
                </a:extLst>
              </p:cNvPr>
              <p:cNvSpPr txBox="1"/>
              <p:nvPr/>
            </p:nvSpPr>
            <p:spPr>
              <a:xfrm>
                <a:off x="798377" y="3681794"/>
                <a:ext cx="516102" cy="27757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GxE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B555642-AC1F-B849-BC50-1282CFD4AB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377" y="3681794"/>
                <a:ext cx="516102" cy="277576"/>
              </a:xfrm>
              <a:prstGeom prst="rect">
                <a:avLst/>
              </a:prstGeom>
              <a:blipFill>
                <a:blip r:embed="rId3"/>
                <a:stretch>
                  <a:fillRect l="-7143" r="-4762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871BE3FF-C909-174D-8F29-193C459C8F0D}"/>
              </a:ext>
            </a:extLst>
          </p:cNvPr>
          <p:cNvSpPr txBox="1"/>
          <p:nvPr/>
        </p:nvSpPr>
        <p:spPr>
          <a:xfrm>
            <a:off x="1314479" y="3684776"/>
            <a:ext cx="7761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= 0.29</a:t>
            </a:r>
          </a:p>
          <a:p>
            <a:r>
              <a:rPr lang="en-US" dirty="0">
                <a:latin typeface="Times" pitchFamily="2" charset="0"/>
              </a:rPr>
              <a:t> </a:t>
            </a:r>
            <a:endParaRPr lang="en-US" baseline="-25000" dirty="0">
              <a:latin typeface="Times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2B9D466-F374-394F-A285-25A6FFA6F3BE}"/>
              </a:ext>
            </a:extLst>
          </p:cNvPr>
          <p:cNvSpPr txBox="1"/>
          <p:nvPr/>
        </p:nvSpPr>
        <p:spPr>
          <a:xfrm>
            <a:off x="823685" y="6709798"/>
            <a:ext cx="1481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Times" pitchFamily="2" charset="0"/>
              </a:rPr>
              <a:t>Cov</a:t>
            </a:r>
            <a:r>
              <a:rPr lang="en-US" baseline="-25000" dirty="0" err="1">
                <a:latin typeface="Times" pitchFamily="2" charset="0"/>
              </a:rPr>
              <a:t>GE</a:t>
            </a:r>
            <a:r>
              <a:rPr lang="en-US" baseline="-25000" dirty="0">
                <a:latin typeface="Times" pitchFamily="2" charset="0"/>
              </a:rPr>
              <a:t> </a:t>
            </a:r>
            <a:r>
              <a:rPr lang="en-US" dirty="0">
                <a:latin typeface="Times" pitchFamily="2" charset="0"/>
              </a:rPr>
              <a:t>= -0.38</a:t>
            </a:r>
            <a:endParaRPr lang="en-US" baseline="-25000" dirty="0">
              <a:latin typeface="Times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479857B-2340-6848-8EB4-4B51CB4EFC1E}"/>
                  </a:ext>
                </a:extLst>
              </p:cNvPr>
              <p:cNvSpPr txBox="1"/>
              <p:nvPr/>
            </p:nvSpPr>
            <p:spPr>
              <a:xfrm>
                <a:off x="900030" y="7048352"/>
                <a:ext cx="516102" cy="27757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GxE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479857B-2340-6848-8EB4-4B51CB4EFC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030" y="7048352"/>
                <a:ext cx="516102" cy="277576"/>
              </a:xfrm>
              <a:prstGeom prst="rect">
                <a:avLst/>
              </a:prstGeom>
              <a:blipFill>
                <a:blip r:embed="rId4"/>
                <a:stretch>
                  <a:fillRect l="-12195" r="-4878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DDE98CA6-7286-D14D-AF00-C3D98FB8A6A3}"/>
              </a:ext>
            </a:extLst>
          </p:cNvPr>
          <p:cNvSpPr txBox="1"/>
          <p:nvPr/>
        </p:nvSpPr>
        <p:spPr>
          <a:xfrm>
            <a:off x="1330721" y="7050838"/>
            <a:ext cx="77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= 0.37</a:t>
            </a:r>
            <a:endParaRPr lang="en-US" baseline="-25000" dirty="0">
              <a:latin typeface="Times" pitchFamily="2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4F1D24D-9690-BA41-A36B-07BD07D48A07}"/>
              </a:ext>
            </a:extLst>
          </p:cNvPr>
          <p:cNvSpPr txBox="1"/>
          <p:nvPr/>
        </p:nvSpPr>
        <p:spPr>
          <a:xfrm>
            <a:off x="4168883" y="6806713"/>
            <a:ext cx="1404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Times" pitchFamily="2" charset="0"/>
              </a:rPr>
              <a:t>Cov</a:t>
            </a:r>
            <a:r>
              <a:rPr lang="en-US" baseline="-25000" dirty="0" err="1">
                <a:latin typeface="Times" pitchFamily="2" charset="0"/>
              </a:rPr>
              <a:t>GE</a:t>
            </a:r>
            <a:r>
              <a:rPr lang="en-US" baseline="-25000" dirty="0">
                <a:latin typeface="Times" pitchFamily="2" charset="0"/>
              </a:rPr>
              <a:t> </a:t>
            </a:r>
            <a:r>
              <a:rPr lang="en-US" dirty="0">
                <a:latin typeface="Times" pitchFamily="2" charset="0"/>
              </a:rPr>
              <a:t>= 0.25</a:t>
            </a:r>
            <a:endParaRPr lang="en-US" baseline="-25000" dirty="0">
              <a:latin typeface="Times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ACD73FB-94CD-7843-B880-F683398680EB}"/>
                  </a:ext>
                </a:extLst>
              </p:cNvPr>
              <p:cNvSpPr txBox="1"/>
              <p:nvPr/>
            </p:nvSpPr>
            <p:spPr>
              <a:xfrm>
                <a:off x="4245228" y="7145267"/>
                <a:ext cx="516102" cy="27757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GxE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ACD73FB-94CD-7843-B880-F683398680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5228" y="7145267"/>
                <a:ext cx="516102" cy="277576"/>
              </a:xfrm>
              <a:prstGeom prst="rect">
                <a:avLst/>
              </a:prstGeom>
              <a:blipFill>
                <a:blip r:embed="rId5"/>
                <a:stretch>
                  <a:fillRect l="-9756" r="-4878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768CEFB8-4D40-DD45-A1B7-45863019E2E5}"/>
              </a:ext>
            </a:extLst>
          </p:cNvPr>
          <p:cNvSpPr txBox="1"/>
          <p:nvPr/>
        </p:nvSpPr>
        <p:spPr>
          <a:xfrm>
            <a:off x="4675919" y="7147753"/>
            <a:ext cx="77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= 0.51</a:t>
            </a:r>
            <a:endParaRPr lang="en-US" baseline="-25000" dirty="0">
              <a:latin typeface="Times" pitchFamily="2" charset="0"/>
            </a:endParaRPr>
          </a:p>
        </p:txBody>
      </p:sp>
      <p:pic>
        <p:nvPicPr>
          <p:cNvPr id="34" name="Picture 2" descr="SurveyLogo_GRT_Jh_small">
            <a:extLst>
              <a:ext uri="{FF2B5EF4-FFF2-40B4-BE49-F238E27FC236}">
                <a16:creationId xmlns:a16="http://schemas.microsoft.com/office/drawing/2014/main" id="{19F7133E-7D61-E34A-91A6-AFA6BA529B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4167" r="96667">
                        <a14:foregroundMark x1="92222" y1="56000" x2="92222" y2="56000"/>
                        <a14:foregroundMark x1="96667" y1="58667" x2="96667" y2="58667"/>
                        <a14:foregroundMark x1="4167" y1="44667" x2="4167" y2="44667"/>
                        <a14:backgroundMark x1="28056" y1="16000" x2="28056" y2="16000"/>
                        <a14:backgroundMark x1="23333" y1="20333" x2="23333" y2="20333"/>
                        <a14:backgroundMark x1="21389" y1="29667" x2="21389" y2="29667"/>
                        <a14:backgroundMark x1="23056" y1="32667" x2="23056" y2="32667"/>
                        <a14:backgroundMark x1="16944" y1="37667" x2="16944" y2="37667"/>
                        <a14:backgroundMark x1="13611" y1="32333" x2="13611" y2="32333"/>
                        <a14:backgroundMark x1="26389" y1="17333" x2="26389" y2="17333"/>
                        <a14:backgroundMark x1="13056" y1="42333" x2="13056" y2="42333"/>
                        <a14:backgroundMark x1="14444" y1="42667" x2="14444" y2="42667"/>
                        <a14:backgroundMark x1="22778" y1="42667" x2="22778" y2="42667"/>
                        <a14:backgroundMark x1="21944" y1="52333" x2="21944" y2="52333"/>
                        <a14:backgroundMark x1="22778" y1="52333" x2="22778" y2="52333"/>
                        <a14:backgroundMark x1="25833" y1="52667" x2="25833" y2="52667"/>
                        <a14:backgroundMark x1="23611" y1="51000" x2="23611" y2="51000"/>
                        <a14:backgroundMark x1="14722" y1="59000" x2="14722" y2="59000"/>
                        <a14:backgroundMark x1="14722" y1="59000" x2="14722" y2="59000"/>
                        <a14:backgroundMark x1="18889" y1="70000" x2="18889" y2="70000"/>
                        <a14:backgroundMark x1="18056" y1="68000" x2="15278" y2="53000"/>
                        <a14:backgroundMark x1="14444" y1="75667" x2="21389" y2="85667"/>
                        <a14:backgroundMark x1="21389" y1="85667" x2="33611" y2="89000"/>
                        <a14:backgroundMark x1="33611" y1="89000" x2="26389" y2="79333"/>
                        <a14:backgroundMark x1="26389" y1="79333" x2="32778" y2="73000"/>
                        <a14:backgroundMark x1="83056" y1="38333" x2="83056" y2="38333"/>
                        <a14:backgroundMark x1="76944" y1="34667" x2="87222" y2="37333"/>
                        <a14:backgroundMark x1="87222" y1="37333" x2="87500" y2="37667"/>
                        <a14:backgroundMark x1="69444" y1="18667" x2="73611" y2="30667"/>
                        <a14:backgroundMark x1="73611" y1="30667" x2="70278" y2="20000"/>
                        <a14:backgroundMark x1="82222" y1="19667" x2="78333" y2="11667"/>
                        <a14:backgroundMark x1="58889" y1="34000" x2="64167" y2="37333"/>
                        <a14:backgroundMark x1="69167" y1="33333" x2="77500" y2="34333"/>
                        <a14:backgroundMark x1="46944" y1="13667" x2="50000" y2="26333"/>
                        <a14:backgroundMark x1="50000" y1="26333" x2="54444" y2="33667"/>
                        <a14:backgroundMark x1="44444" y1="31000" x2="51667" y2="34000"/>
                        <a14:backgroundMark x1="56944" y1="62333" x2="61667" y2="66667"/>
                        <a14:backgroundMark x1="53056" y1="71667" x2="54167" y2="86000"/>
                        <a14:backgroundMark x1="54167" y1="86000" x2="51667" y2="70667"/>
                        <a14:backgroundMark x1="37500" y1="87000" x2="38611" y2="65667"/>
                        <a14:backgroundMark x1="41389" y1="74333" x2="39167" y2="67000"/>
                        <a14:backgroundMark x1="33333" y1="66000" x2="38889" y2="64333"/>
                        <a14:backgroundMark x1="42500" y1="56667" x2="43611" y2="56667"/>
                        <a14:backgroundMark x1="48056" y1="62667" x2="50000" y2="63000"/>
                        <a14:backgroundMark x1="44167" y1="66000" x2="44167" y2="66000"/>
                        <a14:backgroundMark x1="46389" y1="71000" x2="46389" y2="71000"/>
                        <a14:backgroundMark x1="83056" y1="81667" x2="83056" y2="81667"/>
                        <a14:backgroundMark x1="81944" y1="81667" x2="92500" y2="81667"/>
                        <a14:backgroundMark x1="85833" y1="78000" x2="82778" y2="78333"/>
                        <a14:backgroundMark x1="22500" y1="51000" x2="33611" y2="53667"/>
                        <a14:backgroundMark x1="11944" y1="30667" x2="24722" y2="42000"/>
                        <a14:backgroundMark x1="12222" y1="50000" x2="16111" y2="50333"/>
                        <a14:backgroundMark x1="18889" y1="14667" x2="23611" y2="31667"/>
                        <a14:backgroundMark x1="23611" y1="31667" x2="24444" y2="32667"/>
                        <a14:backgroundMark x1="23611" y1="59667" x2="28611" y2="71000"/>
                        <a14:backgroundMark x1="28611" y1="71000" x2="31667" y2="71000"/>
                        <a14:backgroundMark x1="68611" y1="83667" x2="78333" y2="89000"/>
                        <a14:backgroundMark x1="78333" y1="89000" x2="78333" y2="89000"/>
                        <a14:backgroundMark x1="78056" y1="77000" x2="88889" y2="78333"/>
                        <a14:backgroundMark x1="88889" y1="78333" x2="89167" y2="78333"/>
                        <a14:backgroundMark x1="87500" y1="75667" x2="87500" y2="75667"/>
                        <a14:backgroundMark x1="88611" y1="75667" x2="88611" y2="75667"/>
                        <a14:backgroundMark x1="86944" y1="75000" x2="86944" y2="75000"/>
                        <a14:backgroundMark x1="87500" y1="74333" x2="87500" y2="74333"/>
                        <a14:backgroundMark x1="91111" y1="48667" x2="91111" y2="48667"/>
                        <a14:backgroundMark x1="92500" y1="45667" x2="93611" y2="46667"/>
                        <a14:backgroundMark x1="92500" y1="46000" x2="98333" y2="54000"/>
                        <a14:backgroundMark x1="87778" y1="69000" x2="94722" y2="69333"/>
                        <a14:backgroundMark x1="90000" y1="66333" x2="95278" y2="66667"/>
                        <a14:backgroundMark x1="76111" y1="87667" x2="86111" y2="90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4146" y="5968271"/>
            <a:ext cx="776175" cy="646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DD35AAF5-E9F0-1448-B687-165947229A64}"/>
              </a:ext>
            </a:extLst>
          </p:cNvPr>
          <p:cNvGrpSpPr/>
          <p:nvPr/>
        </p:nvGrpSpPr>
        <p:grpSpPr>
          <a:xfrm>
            <a:off x="2305181" y="9386602"/>
            <a:ext cx="2970432" cy="400110"/>
            <a:chOff x="824988" y="6747790"/>
            <a:chExt cx="2970432" cy="400110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1F6D192C-08AB-3F4C-B690-8940D2CA56C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l="66008" t="21638" r="30029" b="76588"/>
            <a:stretch/>
          </p:blipFill>
          <p:spPr>
            <a:xfrm>
              <a:off x="830216" y="6840711"/>
              <a:ext cx="201106" cy="75022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667976B-E07B-1446-A284-E7402368F148}"/>
                </a:ext>
              </a:extLst>
            </p:cNvPr>
            <p:cNvSpPr txBox="1"/>
            <p:nvPr/>
          </p:nvSpPr>
          <p:spPr>
            <a:xfrm>
              <a:off x="956181" y="6747790"/>
              <a:ext cx="283923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Times" pitchFamily="2" charset="0"/>
                </a:rPr>
                <a:t>Native to native host plant species (</a:t>
              </a:r>
              <a:r>
                <a:rPr lang="en-US" sz="1000" i="1" dirty="0">
                  <a:latin typeface="Times" pitchFamily="2" charset="0"/>
                </a:rPr>
                <a:t>C. corundum</a:t>
              </a:r>
              <a:r>
                <a:rPr lang="en-US" sz="1000" dirty="0">
                  <a:latin typeface="Times" pitchFamily="2" charset="0"/>
                </a:rPr>
                <a:t>)</a:t>
              </a:r>
              <a:endParaRPr lang="en-US" sz="1000" i="1" dirty="0">
                <a:latin typeface="Times" pitchFamily="2" charset="0"/>
              </a:endParaRPr>
            </a:p>
            <a:p>
              <a:r>
                <a:rPr lang="en-US" sz="1000" dirty="0">
                  <a:latin typeface="Times" pitchFamily="2" charset="0"/>
                </a:rPr>
                <a:t>Native to introduced host plant species (</a:t>
              </a:r>
              <a:r>
                <a:rPr lang="en-US" sz="1000" i="1" dirty="0">
                  <a:latin typeface="Times" pitchFamily="2" charset="0"/>
                </a:rPr>
                <a:t>K. elegans</a:t>
              </a:r>
              <a:r>
                <a:rPr lang="en-US" sz="1000" dirty="0">
                  <a:latin typeface="Times" pitchFamily="2" charset="0"/>
                </a:rPr>
                <a:t>)</a:t>
              </a:r>
            </a:p>
          </p:txBody>
        </p: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EAEB40B3-BBE5-0E43-970A-52B6E5D4A52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l="66008" t="24765" r="29786" b="71313"/>
            <a:stretch/>
          </p:blipFill>
          <p:spPr>
            <a:xfrm>
              <a:off x="835051" y="6925372"/>
              <a:ext cx="207826" cy="161511"/>
            </a:xfrm>
            <a:prstGeom prst="rect">
              <a:avLst/>
            </a:prstGeom>
          </p:spPr>
        </p:pic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4D11139F-F129-E142-9BCC-93A4EC986AFF}"/>
                </a:ext>
              </a:extLst>
            </p:cNvPr>
            <p:cNvSpPr/>
            <p:nvPr/>
          </p:nvSpPr>
          <p:spPr>
            <a:xfrm>
              <a:off x="824988" y="6761326"/>
              <a:ext cx="2970432" cy="35948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37" name="Picture 2" descr="SurveyLogo_GRT_Jh_small">
            <a:extLst>
              <a:ext uri="{FF2B5EF4-FFF2-40B4-BE49-F238E27FC236}">
                <a16:creationId xmlns:a16="http://schemas.microsoft.com/office/drawing/2014/main" id="{8BDEAD44-3C68-A94C-A86C-A0D7FFF9B9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4167" r="96667">
                        <a14:foregroundMark x1="92222" y1="56000" x2="92222" y2="56000"/>
                        <a14:foregroundMark x1="96667" y1="58667" x2="96667" y2="58667"/>
                        <a14:foregroundMark x1="4167" y1="44667" x2="4167" y2="44667"/>
                        <a14:backgroundMark x1="28056" y1="16000" x2="28056" y2="16000"/>
                        <a14:backgroundMark x1="23333" y1="20333" x2="23333" y2="20333"/>
                        <a14:backgroundMark x1="21389" y1="29667" x2="21389" y2="29667"/>
                        <a14:backgroundMark x1="23056" y1="32667" x2="23056" y2="32667"/>
                        <a14:backgroundMark x1="16944" y1="37667" x2="16944" y2="37667"/>
                        <a14:backgroundMark x1="13611" y1="32333" x2="13611" y2="32333"/>
                        <a14:backgroundMark x1="26389" y1="17333" x2="26389" y2="17333"/>
                        <a14:backgroundMark x1="13056" y1="42333" x2="13056" y2="42333"/>
                        <a14:backgroundMark x1="14444" y1="42667" x2="14444" y2="42667"/>
                        <a14:backgroundMark x1="22778" y1="42667" x2="22778" y2="42667"/>
                        <a14:backgroundMark x1="21944" y1="52333" x2="21944" y2="52333"/>
                        <a14:backgroundMark x1="22778" y1="52333" x2="22778" y2="52333"/>
                        <a14:backgroundMark x1="25833" y1="52667" x2="25833" y2="52667"/>
                        <a14:backgroundMark x1="23611" y1="51000" x2="23611" y2="51000"/>
                        <a14:backgroundMark x1="14722" y1="59000" x2="14722" y2="59000"/>
                        <a14:backgroundMark x1="14722" y1="59000" x2="14722" y2="59000"/>
                        <a14:backgroundMark x1="18889" y1="70000" x2="18889" y2="70000"/>
                        <a14:backgroundMark x1="18056" y1="68000" x2="15278" y2="53000"/>
                        <a14:backgroundMark x1="14444" y1="75667" x2="21389" y2="85667"/>
                        <a14:backgroundMark x1="21389" y1="85667" x2="33611" y2="89000"/>
                        <a14:backgroundMark x1="33611" y1="89000" x2="26389" y2="79333"/>
                        <a14:backgroundMark x1="26389" y1="79333" x2="32778" y2="73000"/>
                        <a14:backgroundMark x1="83056" y1="38333" x2="83056" y2="38333"/>
                        <a14:backgroundMark x1="76944" y1="34667" x2="87222" y2="37333"/>
                        <a14:backgroundMark x1="87222" y1="37333" x2="87500" y2="37667"/>
                        <a14:backgroundMark x1="69444" y1="18667" x2="73611" y2="30667"/>
                        <a14:backgroundMark x1="73611" y1="30667" x2="70278" y2="20000"/>
                        <a14:backgroundMark x1="82222" y1="19667" x2="78333" y2="11667"/>
                        <a14:backgroundMark x1="58889" y1="34000" x2="64167" y2="37333"/>
                        <a14:backgroundMark x1="69167" y1="33333" x2="77500" y2="34333"/>
                        <a14:backgroundMark x1="46944" y1="13667" x2="50000" y2="26333"/>
                        <a14:backgroundMark x1="50000" y1="26333" x2="54444" y2="33667"/>
                        <a14:backgroundMark x1="44444" y1="31000" x2="51667" y2="34000"/>
                        <a14:backgroundMark x1="56944" y1="62333" x2="61667" y2="66667"/>
                        <a14:backgroundMark x1="53056" y1="71667" x2="54167" y2="86000"/>
                        <a14:backgroundMark x1="54167" y1="86000" x2="51667" y2="70667"/>
                        <a14:backgroundMark x1="37500" y1="87000" x2="38611" y2="65667"/>
                        <a14:backgroundMark x1="41389" y1="74333" x2="39167" y2="67000"/>
                        <a14:backgroundMark x1="33333" y1="66000" x2="38889" y2="64333"/>
                        <a14:backgroundMark x1="42500" y1="56667" x2="43611" y2="56667"/>
                        <a14:backgroundMark x1="48056" y1="62667" x2="50000" y2="63000"/>
                        <a14:backgroundMark x1="44167" y1="66000" x2="44167" y2="66000"/>
                        <a14:backgroundMark x1="46389" y1="71000" x2="46389" y2="71000"/>
                        <a14:backgroundMark x1="83056" y1="81667" x2="83056" y2="81667"/>
                        <a14:backgroundMark x1="81944" y1="81667" x2="92500" y2="81667"/>
                        <a14:backgroundMark x1="85833" y1="78000" x2="82778" y2="78333"/>
                        <a14:backgroundMark x1="22500" y1="51000" x2="33611" y2="53667"/>
                        <a14:backgroundMark x1="11944" y1="30667" x2="24722" y2="42000"/>
                        <a14:backgroundMark x1="12222" y1="50000" x2="16111" y2="50333"/>
                        <a14:backgroundMark x1="18889" y1="14667" x2="23611" y2="31667"/>
                        <a14:backgroundMark x1="23611" y1="31667" x2="24444" y2="32667"/>
                        <a14:backgroundMark x1="23611" y1="59667" x2="28611" y2="71000"/>
                        <a14:backgroundMark x1="28611" y1="71000" x2="31667" y2="71000"/>
                        <a14:backgroundMark x1="68611" y1="83667" x2="78333" y2="89000"/>
                        <a14:backgroundMark x1="78333" y1="89000" x2="78333" y2="89000"/>
                        <a14:backgroundMark x1="78056" y1="77000" x2="88889" y2="78333"/>
                        <a14:backgroundMark x1="88889" y1="78333" x2="89167" y2="78333"/>
                        <a14:backgroundMark x1="87500" y1="75667" x2="87500" y2="75667"/>
                        <a14:backgroundMark x1="88611" y1="75667" x2="88611" y2="75667"/>
                        <a14:backgroundMark x1="86944" y1="75000" x2="86944" y2="75000"/>
                        <a14:backgroundMark x1="87500" y1="74333" x2="87500" y2="74333"/>
                        <a14:backgroundMark x1="91111" y1="48667" x2="91111" y2="48667"/>
                        <a14:backgroundMark x1="92500" y1="45667" x2="93611" y2="46667"/>
                        <a14:backgroundMark x1="92500" y1="46000" x2="98333" y2="54000"/>
                        <a14:backgroundMark x1="87778" y1="69000" x2="94722" y2="69333"/>
                        <a14:backgroundMark x1="90000" y1="66333" x2="95278" y2="66667"/>
                        <a14:backgroundMark x1="76111" y1="87667" x2="86111" y2="90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0321" y="5979106"/>
            <a:ext cx="776175" cy="646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8" name="Group 37">
            <a:extLst>
              <a:ext uri="{FF2B5EF4-FFF2-40B4-BE49-F238E27FC236}">
                <a16:creationId xmlns:a16="http://schemas.microsoft.com/office/drawing/2014/main" id="{1536759F-CC65-6046-B1EE-13B81E0826B4}"/>
              </a:ext>
            </a:extLst>
          </p:cNvPr>
          <p:cNvGrpSpPr/>
          <p:nvPr/>
        </p:nvGrpSpPr>
        <p:grpSpPr>
          <a:xfrm>
            <a:off x="2511515" y="3075602"/>
            <a:ext cx="1819110" cy="418008"/>
            <a:chOff x="855075" y="3817194"/>
            <a:chExt cx="1819110" cy="418008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1E58721C-90F1-DB46-89E0-03DE588F4FF5}"/>
                </a:ext>
              </a:extLst>
            </p:cNvPr>
            <p:cNvSpPr/>
            <p:nvPr/>
          </p:nvSpPr>
          <p:spPr>
            <a:xfrm>
              <a:off x="855075" y="3817194"/>
              <a:ext cx="1751599" cy="39329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37C730B-E373-EC47-BA6B-6F97960A687E}"/>
                </a:ext>
              </a:extLst>
            </p:cNvPr>
            <p:cNvSpPr txBox="1"/>
            <p:nvPr/>
          </p:nvSpPr>
          <p:spPr>
            <a:xfrm>
              <a:off x="1006741" y="3835092"/>
              <a:ext cx="166744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Times" pitchFamily="2" charset="0"/>
                </a:rPr>
                <a:t>Native to freshwater habitats</a:t>
              </a:r>
            </a:p>
            <a:p>
              <a:r>
                <a:rPr lang="en-US" sz="1000" dirty="0">
                  <a:latin typeface="Times" pitchFamily="2" charset="0"/>
                </a:rPr>
                <a:t>Native to saltwater habitats</a:t>
              </a:r>
            </a:p>
          </p:txBody>
        </p:sp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22BBF694-1F27-0B4F-A75B-9C59AA4150F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/>
            <a:srcRect l="66008" t="21638" r="30029" b="76588"/>
            <a:stretch/>
          </p:blipFill>
          <p:spPr>
            <a:xfrm>
              <a:off x="874294" y="3920553"/>
              <a:ext cx="201106" cy="75022"/>
            </a:xfrm>
            <a:prstGeom prst="rect">
              <a:avLst/>
            </a:prstGeom>
          </p:spPr>
        </p:pic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BD8AD504-51BF-BC44-9308-71E6C5D292D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/>
            <a:srcRect l="66008" t="24765" r="29786" b="71313"/>
            <a:stretch/>
          </p:blipFill>
          <p:spPr>
            <a:xfrm>
              <a:off x="875954" y="4005214"/>
              <a:ext cx="207826" cy="161511"/>
            </a:xfrm>
            <a:prstGeom prst="rect">
              <a:avLst/>
            </a:prstGeom>
          </p:spPr>
        </p:pic>
      </p:grpSp>
      <p:pic>
        <p:nvPicPr>
          <p:cNvPr id="1030" name="Picture 6" descr="Green Tree Frogs For Sale - Underground Reptiles">
            <a:extLst>
              <a:ext uri="{FF2B5EF4-FFF2-40B4-BE49-F238E27FC236}">
                <a16:creationId xmlns:a16="http://schemas.microsoft.com/office/drawing/2014/main" id="{CB3A2CF3-48BC-AC4F-BC01-3261EB4DB5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31300" b="66900" l="9800" r="90000">
                        <a14:foregroundMark x1="10700" y1="51400" x2="10300" y2="55100"/>
                        <a14:foregroundMark x1="67300" y1="65600" x2="73000" y2="66900"/>
                        <a14:foregroundMark x1="75000" y1="31300" x2="78900" y2="32100"/>
                        <a14:foregroundMark x1="13100" y1="51200" x2="9800" y2="56000"/>
                        <a14:foregroundMark x1="76700" y1="43300" x2="75600" y2="49600"/>
                        <a14:foregroundMark x1="81300" y1="43300" x2="76700" y2="47000"/>
                        <a14:foregroundMark x1="88500" y1="34300" x2="88300" y2="38500"/>
                        <a14:foregroundMark x1="88500" y1="35900" x2="89800" y2="35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7996" b="32066"/>
          <a:stretch/>
        </p:blipFill>
        <p:spPr bwMode="auto">
          <a:xfrm>
            <a:off x="886595" y="2774340"/>
            <a:ext cx="1300057" cy="519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0504DD68-A58B-844F-B4DC-96BE7FB1E70A}"/>
              </a:ext>
            </a:extLst>
          </p:cNvPr>
          <p:cNvSpPr/>
          <p:nvPr/>
        </p:nvSpPr>
        <p:spPr>
          <a:xfrm>
            <a:off x="1882404" y="5698276"/>
            <a:ext cx="902071" cy="174025"/>
          </a:xfrm>
          <a:prstGeom prst="rect">
            <a:avLst/>
          </a:prstGeom>
          <a:noFill/>
          <a:ln w="38100">
            <a:solidFill>
              <a:srgbClr val="3CBB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72AB6E7-CDAC-D348-8355-298048A88095}"/>
              </a:ext>
            </a:extLst>
          </p:cNvPr>
          <p:cNvSpPr/>
          <p:nvPr/>
        </p:nvSpPr>
        <p:spPr>
          <a:xfrm>
            <a:off x="1085271" y="8982914"/>
            <a:ext cx="776175" cy="326186"/>
          </a:xfrm>
          <a:prstGeom prst="rect">
            <a:avLst/>
          </a:prstGeom>
          <a:noFill/>
          <a:ln w="38100">
            <a:solidFill>
              <a:srgbClr val="3CBB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8B355B2-5EA9-1F40-813E-DCAEE8454F7C}"/>
              </a:ext>
            </a:extLst>
          </p:cNvPr>
          <p:cNvSpPr/>
          <p:nvPr/>
        </p:nvSpPr>
        <p:spPr>
          <a:xfrm>
            <a:off x="4499438" y="8982914"/>
            <a:ext cx="776175" cy="326186"/>
          </a:xfrm>
          <a:prstGeom prst="rect">
            <a:avLst/>
          </a:prstGeom>
          <a:noFill/>
          <a:ln w="38100">
            <a:solidFill>
              <a:srgbClr val="3CBB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218FE607-5E7E-914C-A82E-0AAC8C4EB695}"/>
              </a:ext>
            </a:extLst>
          </p:cNvPr>
          <p:cNvSpPr/>
          <p:nvPr/>
        </p:nvSpPr>
        <p:spPr>
          <a:xfrm>
            <a:off x="5678719" y="8982914"/>
            <a:ext cx="776175" cy="326186"/>
          </a:xfrm>
          <a:prstGeom prst="rect">
            <a:avLst/>
          </a:prstGeom>
          <a:noFill/>
          <a:ln w="38100">
            <a:solidFill>
              <a:srgbClr val="4436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2EFC955-43B6-2A4E-A394-10CE5409F88B}"/>
              </a:ext>
            </a:extLst>
          </p:cNvPr>
          <p:cNvSpPr/>
          <p:nvPr/>
        </p:nvSpPr>
        <p:spPr>
          <a:xfrm>
            <a:off x="2256496" y="8982914"/>
            <a:ext cx="776175" cy="326186"/>
          </a:xfrm>
          <a:prstGeom prst="rect">
            <a:avLst/>
          </a:prstGeom>
          <a:noFill/>
          <a:ln w="38100">
            <a:solidFill>
              <a:srgbClr val="4436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DF841B7-E958-D34A-82D9-B2F54DAB8415}"/>
              </a:ext>
            </a:extLst>
          </p:cNvPr>
          <p:cNvSpPr/>
          <p:nvPr/>
        </p:nvSpPr>
        <p:spPr>
          <a:xfrm>
            <a:off x="4727307" y="5693508"/>
            <a:ext cx="776175" cy="180521"/>
          </a:xfrm>
          <a:prstGeom prst="rect">
            <a:avLst/>
          </a:prstGeom>
          <a:noFill/>
          <a:ln w="38100">
            <a:solidFill>
              <a:srgbClr val="4436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77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49C0FEBA-069A-9649-926E-89A2AA2081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95500"/>
            <a:ext cx="6858000" cy="8001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8216F72-2EB3-AE46-A7C1-69AFA5D01C1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2441" t="41967" r="5" b="45561"/>
          <a:stretch/>
        </p:blipFill>
        <p:spPr>
          <a:xfrm>
            <a:off x="1428690" y="6591300"/>
            <a:ext cx="1208868" cy="90121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643E6F8-48F5-C347-88CB-D9D54E136AA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2441" t="41967" r="5" b="45561"/>
          <a:stretch/>
        </p:blipFill>
        <p:spPr>
          <a:xfrm>
            <a:off x="5756137" y="6591300"/>
            <a:ext cx="1208868" cy="90121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15F9EF7-D7CE-DC43-8FFB-E4888A7FE68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3548" t="31609" r="3062" b="34845"/>
          <a:stretch/>
        </p:blipFill>
        <p:spPr>
          <a:xfrm>
            <a:off x="1428690" y="2590671"/>
            <a:ext cx="1118242" cy="90121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FCAFB33-5548-804B-BA51-305C28BE4D7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3548" t="31609" r="3062" b="34845"/>
          <a:stretch/>
        </p:blipFill>
        <p:spPr>
          <a:xfrm>
            <a:off x="5756137" y="2590670"/>
            <a:ext cx="1118242" cy="90121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0A7719E-F7E3-A040-8D51-1B366BA1145A}"/>
              </a:ext>
            </a:extLst>
          </p:cNvPr>
          <p:cNvSpPr txBox="1"/>
          <p:nvPr/>
        </p:nvSpPr>
        <p:spPr>
          <a:xfrm>
            <a:off x="0" y="2048256"/>
            <a:ext cx="332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Times" pitchFamily="2" charset="0"/>
              </a:rPr>
              <a:t>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AD86F97-CB8E-C745-A965-93875354BFF9}"/>
              </a:ext>
            </a:extLst>
          </p:cNvPr>
          <p:cNvSpPr txBox="1"/>
          <p:nvPr/>
        </p:nvSpPr>
        <p:spPr>
          <a:xfrm>
            <a:off x="3465576" y="2048256"/>
            <a:ext cx="332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Times" pitchFamily="2" charset="0"/>
              </a:rPr>
              <a:t>B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21B6A4E-3142-AA44-8D75-2C81CB9BEB4E}"/>
              </a:ext>
            </a:extLst>
          </p:cNvPr>
          <p:cNvSpPr txBox="1"/>
          <p:nvPr/>
        </p:nvSpPr>
        <p:spPr>
          <a:xfrm>
            <a:off x="0" y="6042886"/>
            <a:ext cx="332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Times" pitchFamily="2" charset="0"/>
              </a:rPr>
              <a:t>C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0975196-BC54-5E41-81B5-7589C96E0B4D}"/>
              </a:ext>
            </a:extLst>
          </p:cNvPr>
          <p:cNvSpPr txBox="1"/>
          <p:nvPr/>
        </p:nvSpPr>
        <p:spPr>
          <a:xfrm>
            <a:off x="3474720" y="6041898"/>
            <a:ext cx="332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Times" pitchFamily="2" charset="0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25781853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BD685DE-9B66-D74E-BEA7-F7CD011694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84218"/>
            <a:ext cx="6858000" cy="52993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D35327C-ECEB-DA43-8A09-A347EAF24FA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8646" t="39620" r="243" b="40249"/>
          <a:stretch/>
        </p:blipFill>
        <p:spPr>
          <a:xfrm>
            <a:off x="1426581" y="4934674"/>
            <a:ext cx="823894" cy="60708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C896314-B416-2E49-9634-4D0184E216F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8646" t="39620" r="243" b="40249"/>
          <a:stretch/>
        </p:blipFill>
        <p:spPr>
          <a:xfrm>
            <a:off x="5776734" y="4934674"/>
            <a:ext cx="823894" cy="60708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3E29627-3369-6040-9494-FC6BDF4B391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8646" t="39620" r="243" b="40249"/>
          <a:stretch/>
        </p:blipFill>
        <p:spPr>
          <a:xfrm>
            <a:off x="5776734" y="2267300"/>
            <a:ext cx="823894" cy="60708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8F17ED8-28BB-6F47-9E2E-8BF5C73B4F8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78646" t="39620" r="243" b="40249"/>
          <a:stretch/>
        </p:blipFill>
        <p:spPr>
          <a:xfrm>
            <a:off x="1426581" y="2267300"/>
            <a:ext cx="823894" cy="607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6068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70C7580-7A9E-A047-8414-9836EB7AF5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8380" y="8696879"/>
            <a:ext cx="2958353" cy="2286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23DEC5F-D2AB-F445-B601-60A474F106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028" y="5018068"/>
            <a:ext cx="2958353" cy="2286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96D5C84-EC0D-1E46-9D22-3ABE10B1082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22804"/>
          <a:stretch/>
        </p:blipFill>
        <p:spPr>
          <a:xfrm>
            <a:off x="411028" y="6553636"/>
            <a:ext cx="2958353" cy="17647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CCADB67-F004-E146-AF42-3C2C6E95E5C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67629" y="5018826"/>
            <a:ext cx="2958353" cy="2286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BFB25D1-A3B3-494F-948E-423662EB5021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b="24700"/>
          <a:stretch/>
        </p:blipFill>
        <p:spPr>
          <a:xfrm>
            <a:off x="3670542" y="6550537"/>
            <a:ext cx="2958353" cy="172135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12CBE87-F7B8-034E-BEDF-DA8FA3BFFD1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68273" y="987128"/>
            <a:ext cx="2958353" cy="2286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906A5D0-9BBF-A04E-8314-E09D2F826E06}"/>
              </a:ext>
            </a:extLst>
          </p:cNvPr>
          <p:cNvSpPr txBox="1"/>
          <p:nvPr/>
        </p:nvSpPr>
        <p:spPr>
          <a:xfrm rot="16200000">
            <a:off x="-198225" y="1357862"/>
            <a:ext cx="78739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latin typeface="Times" pitchFamily="2" charset="0"/>
              </a:rPr>
              <a:t>CoGV</a:t>
            </a:r>
            <a:endParaRPr lang="en-US" dirty="0">
              <a:latin typeface="Times" pitchFamily="2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22FA56C-5FC5-334C-B02D-6C39F6EE4684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b="19426"/>
          <a:stretch/>
        </p:blipFill>
        <p:spPr>
          <a:xfrm>
            <a:off x="3668522" y="2588093"/>
            <a:ext cx="2958353" cy="184192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716BEFE-7909-C14D-BD20-0ECCC4B7C5E7}"/>
              </a:ext>
            </a:extLst>
          </p:cNvPr>
          <p:cNvSpPr txBox="1"/>
          <p:nvPr/>
        </p:nvSpPr>
        <p:spPr>
          <a:xfrm rot="16200000">
            <a:off x="-170909" y="3162923"/>
            <a:ext cx="78739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latin typeface="Times" pitchFamily="2" charset="0"/>
              </a:rPr>
              <a:t>CnGV</a:t>
            </a:r>
            <a:endParaRPr lang="en-US" dirty="0">
              <a:latin typeface="Times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3366144-1D6C-044D-BB84-7B428788FAAC}"/>
              </a:ext>
            </a:extLst>
          </p:cNvPr>
          <p:cNvSpPr txBox="1"/>
          <p:nvPr/>
        </p:nvSpPr>
        <p:spPr>
          <a:xfrm>
            <a:off x="410019" y="8358161"/>
            <a:ext cx="1781257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Common Garden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8CD124D-9CE0-224C-896D-D7C1109969E3}"/>
              </a:ext>
            </a:extLst>
          </p:cNvPr>
          <p:cNvSpPr txBox="1"/>
          <p:nvPr/>
        </p:nvSpPr>
        <p:spPr>
          <a:xfrm>
            <a:off x="4119556" y="318607"/>
            <a:ext cx="220586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" pitchFamily="2" charset="0"/>
              </a:rPr>
              <a:t>Significant </a:t>
            </a:r>
            <a:r>
              <a:rPr lang="en-US" dirty="0" err="1">
                <a:latin typeface="Times" pitchFamily="2" charset="0"/>
              </a:rPr>
              <a:t>GxE</a:t>
            </a:r>
            <a:endParaRPr lang="en-US" dirty="0">
              <a:latin typeface="Times" pitchFamily="2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6E71345-767D-314F-AE7D-743425F74CBE}"/>
              </a:ext>
            </a:extLst>
          </p:cNvPr>
          <p:cNvSpPr txBox="1"/>
          <p:nvPr/>
        </p:nvSpPr>
        <p:spPr>
          <a:xfrm>
            <a:off x="1103313" y="323131"/>
            <a:ext cx="220586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" pitchFamily="2" charset="0"/>
              </a:rPr>
              <a:t>Non-Significant </a:t>
            </a:r>
            <a:r>
              <a:rPr lang="en-US" dirty="0" err="1">
                <a:latin typeface="Times" pitchFamily="2" charset="0"/>
              </a:rPr>
              <a:t>GxE</a:t>
            </a:r>
            <a:endParaRPr lang="en-US" dirty="0">
              <a:latin typeface="Times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7DC524E-4A48-CF41-87C8-25CE4F823E93}"/>
              </a:ext>
            </a:extLst>
          </p:cNvPr>
          <p:cNvSpPr txBox="1"/>
          <p:nvPr/>
        </p:nvSpPr>
        <p:spPr>
          <a:xfrm rot="16200000">
            <a:off x="-172170" y="5571727"/>
            <a:ext cx="78739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latin typeface="Times" pitchFamily="2" charset="0"/>
              </a:rPr>
              <a:t>CoGV</a:t>
            </a:r>
            <a:endParaRPr lang="en-US" dirty="0">
              <a:latin typeface="Times" pitchFamily="2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875FEBC-2954-984B-9D37-3C4D097A559B}"/>
              </a:ext>
            </a:extLst>
          </p:cNvPr>
          <p:cNvSpPr txBox="1"/>
          <p:nvPr/>
        </p:nvSpPr>
        <p:spPr>
          <a:xfrm rot="16200000">
            <a:off x="-171544" y="7187968"/>
            <a:ext cx="78739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latin typeface="Times" pitchFamily="2" charset="0"/>
              </a:rPr>
              <a:t>CnGV</a:t>
            </a:r>
            <a:endParaRPr lang="en-US" dirty="0">
              <a:latin typeface="Times" pitchFamily="2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DDEAEDF-3DF8-E54B-8789-A7C6A3C2C982}"/>
              </a:ext>
            </a:extLst>
          </p:cNvPr>
          <p:cNvSpPr txBox="1"/>
          <p:nvPr/>
        </p:nvSpPr>
        <p:spPr>
          <a:xfrm rot="16200000">
            <a:off x="-171925" y="9316516"/>
            <a:ext cx="78739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latin typeface="Times" pitchFamily="2" charset="0"/>
              </a:rPr>
              <a:t>CoGV</a:t>
            </a:r>
            <a:endParaRPr lang="en-US" dirty="0">
              <a:latin typeface="Times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2FFB8C4-77B5-2E44-8D77-6D15FAD25C69}"/>
              </a:ext>
            </a:extLst>
          </p:cNvPr>
          <p:cNvSpPr txBox="1"/>
          <p:nvPr/>
        </p:nvSpPr>
        <p:spPr>
          <a:xfrm rot="16200000">
            <a:off x="-197901" y="10966765"/>
            <a:ext cx="78739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latin typeface="Times" pitchFamily="2" charset="0"/>
              </a:rPr>
              <a:t>CnGV</a:t>
            </a:r>
            <a:endParaRPr lang="en-US" dirty="0">
              <a:latin typeface="Times" pitchFamily="2" charset="0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1AAB01B-4B52-9E45-A040-77F2BDB3EF56}"/>
              </a:ext>
            </a:extLst>
          </p:cNvPr>
          <p:cNvGrpSpPr/>
          <p:nvPr/>
        </p:nvGrpSpPr>
        <p:grpSpPr>
          <a:xfrm>
            <a:off x="4060322" y="968193"/>
            <a:ext cx="2506584" cy="686082"/>
            <a:chOff x="3939700" y="413510"/>
            <a:chExt cx="2506584" cy="686082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FEE32D3-F38E-6148-BB00-6E8D45ED4BBC}"/>
                </a:ext>
              </a:extLst>
            </p:cNvPr>
            <p:cNvSpPr txBox="1"/>
            <p:nvPr/>
          </p:nvSpPr>
          <p:spPr>
            <a:xfrm>
              <a:off x="3939700" y="413510"/>
              <a:ext cx="2506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Times" pitchFamily="2" charset="0"/>
                </a:rPr>
                <a:t>Cov</a:t>
              </a:r>
              <a:r>
                <a:rPr lang="en-US" sz="1200" baseline="-25000" dirty="0" err="1">
                  <a:latin typeface="Times" pitchFamily="2" charset="0"/>
                </a:rPr>
                <a:t>GE</a:t>
              </a:r>
              <a:r>
                <a:rPr lang="en-US" sz="1200" dirty="0">
                  <a:latin typeface="Times" pitchFamily="2" charset="0"/>
                </a:rPr>
                <a:t> = 0.98 (0.42 – 0.99); P = 0.01</a:t>
              </a:r>
            </a:p>
            <a:p>
              <a:endParaRPr lang="en-US" sz="1200" dirty="0">
                <a:latin typeface="Times" pitchFamily="2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89EE085E-E91B-0945-AD18-AFD86D91FD44}"/>
                    </a:ext>
                  </a:extLst>
                </p:cNvPr>
                <p:cNvSpPr txBox="1"/>
                <p:nvPr/>
              </p:nvSpPr>
              <p:spPr>
                <a:xfrm>
                  <a:off x="3942923" y="619419"/>
                  <a:ext cx="642034" cy="3391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sz="16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∆</m:t>
                                </m:r>
                              </m:e>
                            </m:acc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6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GxE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AB37DB67-8D0C-814D-8728-5B108B0CAAD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42923" y="619419"/>
                  <a:ext cx="642034" cy="3391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C700B2A-E875-9B48-B2A2-90BB2DE8FCDD}"/>
                </a:ext>
              </a:extLst>
            </p:cNvPr>
            <p:cNvSpPr txBox="1"/>
            <p:nvPr/>
          </p:nvSpPr>
          <p:spPr>
            <a:xfrm>
              <a:off x="4431101" y="637927"/>
              <a:ext cx="122097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Times" pitchFamily="2" charset="0"/>
                </a:rPr>
                <a:t>= 0.95; P = </a:t>
              </a:r>
              <a:r>
                <a:rPr lang="en-US" sz="1100" dirty="0">
                  <a:latin typeface="Times" pitchFamily="2" charset="0"/>
                </a:rPr>
                <a:t>0.004</a:t>
              </a:r>
              <a:endParaRPr lang="en-US" sz="1200" dirty="0">
                <a:latin typeface="Times" pitchFamily="2" charset="0"/>
              </a:endParaRPr>
            </a:p>
            <a:p>
              <a:endParaRPr lang="en-US" sz="1200" dirty="0">
                <a:latin typeface="Times" pitchFamily="2" charset="0"/>
              </a:endParaRPr>
            </a:p>
          </p:txBody>
        </p:sp>
      </p:grpSp>
      <p:pic>
        <p:nvPicPr>
          <p:cNvPr id="24" name="Picture 23">
            <a:extLst>
              <a:ext uri="{FF2B5EF4-FFF2-40B4-BE49-F238E27FC236}">
                <a16:creationId xmlns:a16="http://schemas.microsoft.com/office/drawing/2014/main" id="{7D71B14B-450F-0F49-9C99-C72D4D4C8E1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16477" y="987128"/>
            <a:ext cx="2958353" cy="2286000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CE87EB25-5C8A-0545-B977-4CF6DBA7D9A4}"/>
              </a:ext>
            </a:extLst>
          </p:cNvPr>
          <p:cNvGrpSpPr/>
          <p:nvPr/>
        </p:nvGrpSpPr>
        <p:grpSpPr>
          <a:xfrm>
            <a:off x="802596" y="984720"/>
            <a:ext cx="2506584" cy="695108"/>
            <a:chOff x="695274" y="404420"/>
            <a:chExt cx="2506584" cy="695108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F008265-EA65-FA45-BD77-A04C66BD85D2}"/>
                </a:ext>
              </a:extLst>
            </p:cNvPr>
            <p:cNvSpPr txBox="1"/>
            <p:nvPr/>
          </p:nvSpPr>
          <p:spPr>
            <a:xfrm>
              <a:off x="695274" y="404420"/>
              <a:ext cx="2506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Times" pitchFamily="2" charset="0"/>
                </a:rPr>
                <a:t>Cov</a:t>
              </a:r>
              <a:r>
                <a:rPr lang="en-US" sz="1200" baseline="-25000" dirty="0" err="1">
                  <a:latin typeface="Times" pitchFamily="2" charset="0"/>
                </a:rPr>
                <a:t>GE</a:t>
              </a:r>
              <a:r>
                <a:rPr lang="en-US" sz="1200" dirty="0">
                  <a:latin typeface="Times" pitchFamily="2" charset="0"/>
                </a:rPr>
                <a:t> = 0.98 (0.42 – 0.99); P = 0.01</a:t>
              </a:r>
            </a:p>
            <a:p>
              <a:endParaRPr lang="en-US" sz="1200" dirty="0">
                <a:latin typeface="Times" pitchFamily="2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D5F6618F-354B-DC4D-A6CE-5C753C294D51}"/>
                    </a:ext>
                  </a:extLst>
                </p:cNvPr>
                <p:cNvSpPr txBox="1"/>
                <p:nvPr/>
              </p:nvSpPr>
              <p:spPr>
                <a:xfrm>
                  <a:off x="698497" y="610329"/>
                  <a:ext cx="642034" cy="3391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sz="16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∆</m:t>
                                </m:r>
                              </m:e>
                            </m:acc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6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GxE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2688E68A-3199-D343-BC69-8CF0C55C6F9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8497" y="610329"/>
                  <a:ext cx="642034" cy="3391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ACFD301-13E5-A34E-88AB-A80EC6BFE646}"/>
                </a:ext>
              </a:extLst>
            </p:cNvPr>
            <p:cNvSpPr txBox="1"/>
            <p:nvPr/>
          </p:nvSpPr>
          <p:spPr>
            <a:xfrm>
              <a:off x="1189616" y="637863"/>
              <a:ext cx="117288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Times" pitchFamily="2" charset="0"/>
                </a:rPr>
                <a:t>= 0.05; P = 0.96</a:t>
              </a:r>
            </a:p>
            <a:p>
              <a:endParaRPr lang="en-US" sz="1200" dirty="0">
                <a:latin typeface="Times" pitchFamily="2" charset="0"/>
              </a:endParaRPr>
            </a:p>
          </p:txBody>
        </p:sp>
      </p:grpSp>
      <p:pic>
        <p:nvPicPr>
          <p:cNvPr id="29" name="Picture 28">
            <a:extLst>
              <a:ext uri="{FF2B5EF4-FFF2-40B4-BE49-F238E27FC236}">
                <a16:creationId xmlns:a16="http://schemas.microsoft.com/office/drawing/2014/main" id="{6DCA64CF-ABDD-D747-B607-91748D38DDA3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l="23754" t="87494" r="9276" b="6269"/>
          <a:stretch/>
        </p:blipFill>
        <p:spPr>
          <a:xfrm>
            <a:off x="4526714" y="780847"/>
            <a:ext cx="1981200" cy="14257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F61144F3-CC6B-194D-B88C-03661B216454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b="20737"/>
          <a:stretch/>
        </p:blipFill>
        <p:spPr>
          <a:xfrm>
            <a:off x="408064" y="2586613"/>
            <a:ext cx="2958353" cy="1811943"/>
          </a:xfrm>
          <a:prstGeom prst="rect">
            <a:avLst/>
          </a:prstGeom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A5BB1B83-7083-DF47-A1CC-FC65E451EA90}"/>
              </a:ext>
            </a:extLst>
          </p:cNvPr>
          <p:cNvGrpSpPr/>
          <p:nvPr/>
        </p:nvGrpSpPr>
        <p:grpSpPr>
          <a:xfrm>
            <a:off x="801402" y="2601152"/>
            <a:ext cx="2711768" cy="704073"/>
            <a:chOff x="695274" y="2011440"/>
            <a:chExt cx="2711768" cy="704073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364B4C4-069D-9E4E-8912-EA7045178182}"/>
                </a:ext>
              </a:extLst>
            </p:cNvPr>
            <p:cNvSpPr txBox="1"/>
            <p:nvPr/>
          </p:nvSpPr>
          <p:spPr>
            <a:xfrm>
              <a:off x="695274" y="2011440"/>
              <a:ext cx="271176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Times" pitchFamily="2" charset="0"/>
                </a:rPr>
                <a:t>Cov</a:t>
              </a:r>
              <a:r>
                <a:rPr lang="en-US" sz="1200" baseline="-25000" dirty="0" err="1">
                  <a:latin typeface="Times" pitchFamily="2" charset="0"/>
                </a:rPr>
                <a:t>GE</a:t>
              </a:r>
              <a:r>
                <a:rPr lang="en-US" sz="1200" dirty="0">
                  <a:latin typeface="Times" pitchFamily="2" charset="0"/>
                </a:rPr>
                <a:t> = -0.98 (-0.98 - -0.15); P = 0.009</a:t>
              </a:r>
            </a:p>
            <a:p>
              <a:endParaRPr lang="en-US" sz="1200" dirty="0">
                <a:latin typeface="Times" pitchFamily="2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E09BA178-891B-B84C-88CA-3F06083DF622}"/>
                    </a:ext>
                  </a:extLst>
                </p:cNvPr>
                <p:cNvSpPr txBox="1"/>
                <p:nvPr/>
              </p:nvSpPr>
              <p:spPr>
                <a:xfrm>
                  <a:off x="698497" y="2217349"/>
                  <a:ext cx="642034" cy="3391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sz="16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∆</m:t>
                                </m:r>
                              </m:e>
                            </m:acc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6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GxE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96" name="TextBox 95">
                  <a:extLst>
                    <a:ext uri="{FF2B5EF4-FFF2-40B4-BE49-F238E27FC236}">
                      <a16:creationId xmlns:a16="http://schemas.microsoft.com/office/drawing/2014/main" id="{4BDD192F-E294-5D4F-B882-99765F8DA13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8497" y="2217349"/>
                  <a:ext cx="642034" cy="339132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87D38B86-C25E-CD42-B6DD-0CB84C57E9CD}"/>
                </a:ext>
              </a:extLst>
            </p:cNvPr>
            <p:cNvSpPr txBox="1"/>
            <p:nvPr/>
          </p:nvSpPr>
          <p:spPr>
            <a:xfrm>
              <a:off x="1198581" y="2253848"/>
              <a:ext cx="117288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Times" pitchFamily="2" charset="0"/>
                </a:rPr>
                <a:t>= 0.09; P = 0.98</a:t>
              </a:r>
            </a:p>
            <a:p>
              <a:endParaRPr lang="en-US" sz="1200" dirty="0">
                <a:latin typeface="Times" pitchFamily="2" charset="0"/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35266C17-8531-BC4B-A720-9017500335DF}"/>
              </a:ext>
            </a:extLst>
          </p:cNvPr>
          <p:cNvGrpSpPr/>
          <p:nvPr/>
        </p:nvGrpSpPr>
        <p:grpSpPr>
          <a:xfrm>
            <a:off x="4056220" y="2602310"/>
            <a:ext cx="2711768" cy="704073"/>
            <a:chOff x="3948167" y="2029450"/>
            <a:chExt cx="2711768" cy="704073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7895119-D0A8-5E4A-8934-55BADB831C03}"/>
                </a:ext>
              </a:extLst>
            </p:cNvPr>
            <p:cNvSpPr txBox="1"/>
            <p:nvPr/>
          </p:nvSpPr>
          <p:spPr>
            <a:xfrm>
              <a:off x="3948167" y="2029450"/>
              <a:ext cx="271176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Times" pitchFamily="2" charset="0"/>
                </a:rPr>
                <a:t>Cov</a:t>
              </a:r>
              <a:r>
                <a:rPr lang="en-US" sz="1200" baseline="-25000" dirty="0" err="1">
                  <a:latin typeface="Times" pitchFamily="2" charset="0"/>
                </a:rPr>
                <a:t>GE</a:t>
              </a:r>
              <a:r>
                <a:rPr lang="en-US" sz="1200" dirty="0">
                  <a:latin typeface="Times" pitchFamily="2" charset="0"/>
                </a:rPr>
                <a:t> = -0.98 (-0.98 - -0.46); P = 0.008</a:t>
              </a:r>
            </a:p>
            <a:p>
              <a:endParaRPr lang="en-US" sz="1200" dirty="0">
                <a:latin typeface="Times" pitchFamily="2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5ADA9A52-6F61-B247-8F43-8AD05324CDE7}"/>
                    </a:ext>
                  </a:extLst>
                </p:cNvPr>
                <p:cNvSpPr txBox="1"/>
                <p:nvPr/>
              </p:nvSpPr>
              <p:spPr>
                <a:xfrm>
                  <a:off x="3951390" y="2235359"/>
                  <a:ext cx="642034" cy="3391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sz="16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∆</m:t>
                                </m:r>
                              </m:e>
                            </m:acc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6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GxE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24" name="TextBox 123">
                  <a:extLst>
                    <a:ext uri="{FF2B5EF4-FFF2-40B4-BE49-F238E27FC236}">
                      <a16:creationId xmlns:a16="http://schemas.microsoft.com/office/drawing/2014/main" id="{8B12FBA6-7EA7-8748-BC05-05DDAF594E6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51390" y="2235359"/>
                  <a:ext cx="642034" cy="339132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169AD104-5A71-D346-A175-2EFB4DE1FFDA}"/>
                </a:ext>
              </a:extLst>
            </p:cNvPr>
            <p:cNvSpPr txBox="1"/>
            <p:nvPr/>
          </p:nvSpPr>
          <p:spPr>
            <a:xfrm>
              <a:off x="4442509" y="2271858"/>
              <a:ext cx="98052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Times" pitchFamily="2" charset="0"/>
                </a:rPr>
                <a:t>= 0.88; P = 0</a:t>
              </a:r>
            </a:p>
            <a:p>
              <a:endParaRPr lang="en-US" sz="1200" dirty="0">
                <a:latin typeface="Times" pitchFamily="2" charset="0"/>
              </a:endParaRP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CC60E309-DFE7-CD49-8A4A-855AE3A4CD8E}"/>
              </a:ext>
            </a:extLst>
          </p:cNvPr>
          <p:cNvSpPr txBox="1"/>
          <p:nvPr/>
        </p:nvSpPr>
        <p:spPr>
          <a:xfrm>
            <a:off x="416477" y="4562896"/>
            <a:ext cx="264764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Full Reciprocal Transplant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1C1EBD2F-2282-0842-AAE1-EE8A31A26E94}"/>
              </a:ext>
            </a:extLst>
          </p:cNvPr>
          <p:cNvCxnSpPr/>
          <p:nvPr/>
        </p:nvCxnSpPr>
        <p:spPr>
          <a:xfrm>
            <a:off x="221526" y="4499515"/>
            <a:ext cx="628977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1" name="Group 40">
            <a:extLst>
              <a:ext uri="{FF2B5EF4-FFF2-40B4-BE49-F238E27FC236}">
                <a16:creationId xmlns:a16="http://schemas.microsoft.com/office/drawing/2014/main" id="{2FA72048-6476-1649-80A0-31C352F962DA}"/>
              </a:ext>
            </a:extLst>
          </p:cNvPr>
          <p:cNvGrpSpPr/>
          <p:nvPr/>
        </p:nvGrpSpPr>
        <p:grpSpPr>
          <a:xfrm>
            <a:off x="4056414" y="6549092"/>
            <a:ext cx="2634824" cy="695108"/>
            <a:chOff x="3831122" y="5678279"/>
            <a:chExt cx="2634824" cy="695108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DC20FFA9-D326-8049-B287-2D6CD369FA41}"/>
                </a:ext>
              </a:extLst>
            </p:cNvPr>
            <p:cNvSpPr txBox="1"/>
            <p:nvPr/>
          </p:nvSpPr>
          <p:spPr>
            <a:xfrm>
              <a:off x="3831122" y="5678279"/>
              <a:ext cx="263482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Times" pitchFamily="2" charset="0"/>
                </a:rPr>
                <a:t>Cov</a:t>
              </a:r>
              <a:r>
                <a:rPr lang="en-US" sz="1200" baseline="-25000" dirty="0" err="1">
                  <a:latin typeface="Times" pitchFamily="2" charset="0"/>
                </a:rPr>
                <a:t>GE</a:t>
              </a:r>
              <a:r>
                <a:rPr lang="en-US" sz="1200" dirty="0">
                  <a:latin typeface="Times" pitchFamily="2" charset="0"/>
                </a:rPr>
                <a:t> = -0.82 (-0.91 - -0.05); P = 0.03</a:t>
              </a:r>
            </a:p>
            <a:p>
              <a:endParaRPr lang="en-US" sz="1200" dirty="0">
                <a:latin typeface="Times" pitchFamily="2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7E6D1B9A-7052-2D4E-9BDC-7027442409F3}"/>
                </a:ext>
              </a:extLst>
            </p:cNvPr>
            <p:cNvSpPr txBox="1"/>
            <p:nvPr/>
          </p:nvSpPr>
          <p:spPr>
            <a:xfrm>
              <a:off x="4324972" y="5911722"/>
              <a:ext cx="101899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Times" pitchFamily="2" charset="0"/>
                </a:rPr>
                <a:t>= 0.72; P = 0</a:t>
              </a:r>
            </a:p>
            <a:p>
              <a:endParaRPr lang="en-US" sz="1200" dirty="0">
                <a:latin typeface="Times" pitchFamily="2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3B8A2883-1033-0D42-BAF9-91BDB65CB516}"/>
                    </a:ext>
                  </a:extLst>
                </p:cNvPr>
                <p:cNvSpPr txBox="1"/>
                <p:nvPr/>
              </p:nvSpPr>
              <p:spPr>
                <a:xfrm>
                  <a:off x="3833847" y="5884188"/>
                  <a:ext cx="642034" cy="3391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sz="16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∆</m:t>
                                </m:r>
                              </m:e>
                            </m:acc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6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GxE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28" name="TextBox 127">
                  <a:extLst>
                    <a:ext uri="{FF2B5EF4-FFF2-40B4-BE49-F238E27FC236}">
                      <a16:creationId xmlns:a16="http://schemas.microsoft.com/office/drawing/2014/main" id="{0C89FE68-7F68-D94A-9BDC-93638209B8D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33847" y="5884188"/>
                  <a:ext cx="642034" cy="339132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102B1BD-74C7-1E43-9203-A3D55A8E8561}"/>
              </a:ext>
            </a:extLst>
          </p:cNvPr>
          <p:cNvGrpSpPr/>
          <p:nvPr/>
        </p:nvGrpSpPr>
        <p:grpSpPr>
          <a:xfrm>
            <a:off x="805271" y="5017479"/>
            <a:ext cx="2583528" cy="699680"/>
            <a:chOff x="760805" y="4031101"/>
            <a:chExt cx="2583528" cy="699680"/>
          </a:xfrm>
          <a:noFill/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67C87E5F-ACAB-6640-8C3B-0E3E47AAEDE8}"/>
                </a:ext>
              </a:extLst>
            </p:cNvPr>
            <p:cNvSpPr txBox="1"/>
            <p:nvPr/>
          </p:nvSpPr>
          <p:spPr>
            <a:xfrm>
              <a:off x="760805" y="4031101"/>
              <a:ext cx="2583528" cy="46166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Times" pitchFamily="2" charset="0"/>
                </a:rPr>
                <a:t>Cov</a:t>
              </a:r>
              <a:r>
                <a:rPr lang="en-US" sz="1200" baseline="-25000" dirty="0" err="1">
                  <a:latin typeface="Times" pitchFamily="2" charset="0"/>
                </a:rPr>
                <a:t>GE</a:t>
              </a:r>
              <a:r>
                <a:rPr lang="en-US" sz="1200" dirty="0">
                  <a:latin typeface="Times" pitchFamily="2" charset="0"/>
                </a:rPr>
                <a:t> = 0.92 (0.69 – 0.97); P = 0.001</a:t>
              </a:r>
            </a:p>
            <a:p>
              <a:endParaRPr lang="en-US" sz="1200" dirty="0">
                <a:latin typeface="Times" pitchFamily="2" charset="0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FFA1ECE1-CB90-6745-B58F-8930750F6F2C}"/>
                </a:ext>
              </a:extLst>
            </p:cNvPr>
            <p:cNvSpPr txBox="1"/>
            <p:nvPr/>
          </p:nvSpPr>
          <p:spPr>
            <a:xfrm>
              <a:off x="1264672" y="4269116"/>
              <a:ext cx="1172885" cy="46166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Times" pitchFamily="2" charset="0"/>
                </a:rPr>
                <a:t>= 0.09; P = 0.98</a:t>
              </a:r>
            </a:p>
            <a:p>
              <a:endParaRPr lang="en-US" sz="1200" dirty="0">
                <a:latin typeface="Times" pitchFamily="2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AC86EF32-2CEC-8F4D-84C1-62DC28983521}"/>
                    </a:ext>
                  </a:extLst>
                </p:cNvPr>
                <p:cNvSpPr txBox="1"/>
                <p:nvPr/>
              </p:nvSpPr>
              <p:spPr>
                <a:xfrm>
                  <a:off x="764588" y="4241582"/>
                  <a:ext cx="642034" cy="339132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sz="16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∆</m:t>
                                </m:r>
                              </m:e>
                            </m:acc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6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GxE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38" name="TextBox 137">
                  <a:extLst>
                    <a:ext uri="{FF2B5EF4-FFF2-40B4-BE49-F238E27FC236}">
                      <a16:creationId xmlns:a16="http://schemas.microsoft.com/office/drawing/2014/main" id="{41E976B3-438C-ED40-9D65-1B8E150CB2B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4588" y="4241582"/>
                  <a:ext cx="642034" cy="339132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463A2949-27CD-E544-ABFA-3861BBC20330}"/>
              </a:ext>
            </a:extLst>
          </p:cNvPr>
          <p:cNvGrpSpPr/>
          <p:nvPr/>
        </p:nvGrpSpPr>
        <p:grpSpPr>
          <a:xfrm>
            <a:off x="805271" y="6556326"/>
            <a:ext cx="2634824" cy="713038"/>
            <a:chOff x="695274" y="5627543"/>
            <a:chExt cx="2634824" cy="713038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DF2C96DA-5A91-F94B-8F0F-C654911DCC78}"/>
                </a:ext>
              </a:extLst>
            </p:cNvPr>
            <p:cNvSpPr txBox="1"/>
            <p:nvPr/>
          </p:nvSpPr>
          <p:spPr>
            <a:xfrm>
              <a:off x="1189616" y="5878916"/>
              <a:ext cx="121135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Times" pitchFamily="2" charset="0"/>
                </a:rPr>
                <a:t>= 0.13; P = 0.95</a:t>
              </a:r>
            </a:p>
            <a:p>
              <a:endParaRPr lang="en-US" sz="1200" dirty="0">
                <a:latin typeface="Times" pitchFamily="2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DC9BA08B-EA63-B047-AD1E-E91D66E347A5}"/>
                    </a:ext>
                  </a:extLst>
                </p:cNvPr>
                <p:cNvSpPr txBox="1"/>
                <p:nvPr/>
              </p:nvSpPr>
              <p:spPr>
                <a:xfrm>
                  <a:off x="698497" y="5847542"/>
                  <a:ext cx="642034" cy="3391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sz="16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∆</m:t>
                                </m:r>
                              </m:e>
                            </m:acc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6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GxE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32" name="TextBox 131">
                  <a:extLst>
                    <a:ext uri="{FF2B5EF4-FFF2-40B4-BE49-F238E27FC236}">
                      <a16:creationId xmlns:a16="http://schemas.microsoft.com/office/drawing/2014/main" id="{1456A9A5-AA49-4E49-A87C-51224876001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8497" y="5847542"/>
                  <a:ext cx="642034" cy="339132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C8CA239E-A389-B542-BE9F-9D9083EE7334}"/>
                </a:ext>
              </a:extLst>
            </p:cNvPr>
            <p:cNvSpPr txBox="1"/>
            <p:nvPr/>
          </p:nvSpPr>
          <p:spPr>
            <a:xfrm>
              <a:off x="695274" y="5627543"/>
              <a:ext cx="263482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Times" pitchFamily="2" charset="0"/>
                </a:rPr>
                <a:t>Cov</a:t>
              </a:r>
              <a:r>
                <a:rPr lang="en-US" sz="1200" baseline="-25000" dirty="0" err="1">
                  <a:latin typeface="Times" pitchFamily="2" charset="0"/>
                </a:rPr>
                <a:t>GE</a:t>
              </a:r>
              <a:r>
                <a:rPr lang="en-US" sz="1200" dirty="0">
                  <a:latin typeface="Times" pitchFamily="2" charset="0"/>
                </a:rPr>
                <a:t> = -0.9 (-0.98 - -0.69); P = 0.005</a:t>
              </a:r>
            </a:p>
            <a:p>
              <a:endParaRPr lang="en-US" sz="1200" dirty="0">
                <a:latin typeface="Times" pitchFamily="2" charset="0"/>
              </a:endParaRP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939EF60B-F725-C94D-8901-426095F95A8F}"/>
              </a:ext>
            </a:extLst>
          </p:cNvPr>
          <p:cNvGrpSpPr/>
          <p:nvPr/>
        </p:nvGrpSpPr>
        <p:grpSpPr>
          <a:xfrm>
            <a:off x="4058875" y="5006204"/>
            <a:ext cx="2583528" cy="691315"/>
            <a:chOff x="3881140" y="4019240"/>
            <a:chExt cx="2583528" cy="691315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08D96093-B25B-1A44-9E4A-36BF833FE895}"/>
                </a:ext>
              </a:extLst>
            </p:cNvPr>
            <p:cNvSpPr txBox="1"/>
            <p:nvPr/>
          </p:nvSpPr>
          <p:spPr>
            <a:xfrm>
              <a:off x="3881140" y="4019240"/>
              <a:ext cx="258352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Times" pitchFamily="2" charset="0"/>
                </a:rPr>
                <a:t>Cov</a:t>
              </a:r>
              <a:r>
                <a:rPr lang="en-US" sz="1200" baseline="-25000" dirty="0" err="1">
                  <a:latin typeface="Times" pitchFamily="2" charset="0"/>
                </a:rPr>
                <a:t>GE</a:t>
              </a:r>
              <a:r>
                <a:rPr lang="en-US" sz="1200" dirty="0">
                  <a:latin typeface="Times" pitchFamily="2" charset="0"/>
                </a:rPr>
                <a:t> = 0.94 (0.37 – 0.95); P = 0.002</a:t>
              </a:r>
            </a:p>
            <a:p>
              <a:endParaRPr lang="en-US" sz="1200" dirty="0">
                <a:latin typeface="Times" pitchFamily="2" charset="0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164DB7EA-9268-D74F-A03D-8BC08CA272D8}"/>
                </a:ext>
              </a:extLst>
            </p:cNvPr>
            <p:cNvSpPr txBox="1"/>
            <p:nvPr/>
          </p:nvSpPr>
          <p:spPr>
            <a:xfrm>
              <a:off x="4375809" y="4248890"/>
              <a:ext cx="98052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Times" pitchFamily="2" charset="0"/>
                </a:rPr>
                <a:t>= 0.71; P = 0</a:t>
              </a:r>
            </a:p>
            <a:p>
              <a:endParaRPr lang="en-US" sz="1200" dirty="0">
                <a:latin typeface="Times" pitchFamily="2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124AA339-045D-4249-829E-E305444A6FE4}"/>
                    </a:ext>
                  </a:extLst>
                </p:cNvPr>
                <p:cNvSpPr txBox="1"/>
                <p:nvPr/>
              </p:nvSpPr>
              <p:spPr>
                <a:xfrm>
                  <a:off x="3884922" y="4221942"/>
                  <a:ext cx="642034" cy="3391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sz="16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∆</m:t>
                                </m:r>
                              </m:e>
                            </m:acc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6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GxE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43" name="TextBox 142">
                  <a:extLst>
                    <a:ext uri="{FF2B5EF4-FFF2-40B4-BE49-F238E27FC236}">
                      <a16:creationId xmlns:a16="http://schemas.microsoft.com/office/drawing/2014/main" id="{895D6AE7-6F7F-0A49-8C28-969A92797E8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84922" y="4221942"/>
                  <a:ext cx="642034" cy="339132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59BB7858-9667-0747-9166-E78BA9509228}"/>
              </a:ext>
            </a:extLst>
          </p:cNvPr>
          <p:cNvCxnSpPr/>
          <p:nvPr/>
        </p:nvCxnSpPr>
        <p:spPr>
          <a:xfrm>
            <a:off x="221527" y="8338047"/>
            <a:ext cx="628977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8" name="Group 57">
            <a:extLst>
              <a:ext uri="{FF2B5EF4-FFF2-40B4-BE49-F238E27FC236}">
                <a16:creationId xmlns:a16="http://schemas.microsoft.com/office/drawing/2014/main" id="{0E6781B4-3D54-4D4A-9BBF-82A38693CC22}"/>
              </a:ext>
            </a:extLst>
          </p:cNvPr>
          <p:cNvGrpSpPr/>
          <p:nvPr/>
        </p:nvGrpSpPr>
        <p:grpSpPr>
          <a:xfrm>
            <a:off x="4059637" y="8682146"/>
            <a:ext cx="2319965" cy="695108"/>
            <a:chOff x="3935949" y="7792127"/>
            <a:chExt cx="2319965" cy="695108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9316610F-B437-154B-B605-38E0156C80A4}"/>
                </a:ext>
              </a:extLst>
            </p:cNvPr>
            <p:cNvSpPr txBox="1"/>
            <p:nvPr/>
          </p:nvSpPr>
          <p:spPr>
            <a:xfrm>
              <a:off x="3941691" y="7792127"/>
              <a:ext cx="231422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Times" pitchFamily="2" charset="0"/>
                </a:rPr>
                <a:t>Cov</a:t>
              </a:r>
              <a:r>
                <a:rPr lang="en-US" sz="1200" baseline="-25000" dirty="0" err="1">
                  <a:latin typeface="Times" pitchFamily="2" charset="0"/>
                </a:rPr>
                <a:t>GE</a:t>
              </a:r>
              <a:r>
                <a:rPr lang="en-US" sz="1200" dirty="0">
                  <a:latin typeface="Times" pitchFamily="2" charset="0"/>
                </a:rPr>
                <a:t> = 0.95 (0.55 – 0.98); P = 0</a:t>
              </a:r>
            </a:p>
            <a:p>
              <a:endParaRPr lang="en-US" sz="1200" dirty="0">
                <a:latin typeface="Times" pitchFamily="2" charset="0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D8D41DEA-54F9-D142-B62C-80FFB3462139}"/>
                </a:ext>
              </a:extLst>
            </p:cNvPr>
            <p:cNvSpPr txBox="1"/>
            <p:nvPr/>
          </p:nvSpPr>
          <p:spPr>
            <a:xfrm>
              <a:off x="4436036" y="8025570"/>
              <a:ext cx="98052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Times" pitchFamily="2" charset="0"/>
                </a:rPr>
                <a:t>= 0.74; P = 0</a:t>
              </a:r>
            </a:p>
            <a:p>
              <a:endParaRPr lang="en-US" sz="1200" dirty="0">
                <a:latin typeface="Times" pitchFamily="2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0C01AE66-7D0D-7F4E-9863-4509E85BD7CB}"/>
                    </a:ext>
                  </a:extLst>
                </p:cNvPr>
                <p:cNvSpPr txBox="1"/>
                <p:nvPr/>
              </p:nvSpPr>
              <p:spPr>
                <a:xfrm>
                  <a:off x="3935949" y="7998036"/>
                  <a:ext cx="642034" cy="3391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sz="16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∆</m:t>
                                </m:r>
                              </m:e>
                            </m:acc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6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GxE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47" name="TextBox 146">
                  <a:extLst>
                    <a:ext uri="{FF2B5EF4-FFF2-40B4-BE49-F238E27FC236}">
                      <a16:creationId xmlns:a16="http://schemas.microsoft.com/office/drawing/2014/main" id="{8F6201FE-7B75-7D4C-B104-66CBBD247F7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35949" y="7998036"/>
                  <a:ext cx="642034" cy="339132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62" name="Picture 61">
            <a:extLst>
              <a:ext uri="{FF2B5EF4-FFF2-40B4-BE49-F238E27FC236}">
                <a16:creationId xmlns:a16="http://schemas.microsoft.com/office/drawing/2014/main" id="{2F49C3CD-9B6E-0445-B653-4BED47829C5B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411028" y="8692076"/>
            <a:ext cx="2958353" cy="2286000"/>
          </a:xfrm>
          <a:prstGeom prst="rect">
            <a:avLst/>
          </a:prstGeom>
        </p:spPr>
      </p:pic>
      <p:grpSp>
        <p:nvGrpSpPr>
          <p:cNvPr id="63" name="Group 62">
            <a:extLst>
              <a:ext uri="{FF2B5EF4-FFF2-40B4-BE49-F238E27FC236}">
                <a16:creationId xmlns:a16="http://schemas.microsoft.com/office/drawing/2014/main" id="{9200098B-1932-2847-A4EB-9D0F9782BE30}"/>
              </a:ext>
            </a:extLst>
          </p:cNvPr>
          <p:cNvGrpSpPr/>
          <p:nvPr/>
        </p:nvGrpSpPr>
        <p:grpSpPr>
          <a:xfrm>
            <a:off x="802596" y="8692076"/>
            <a:ext cx="2583528" cy="695108"/>
            <a:chOff x="626289" y="7766068"/>
            <a:chExt cx="2583528" cy="695108"/>
          </a:xfrm>
        </p:grpSpPr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328495E8-37AE-4442-ACE3-B6B485D79729}"/>
                </a:ext>
              </a:extLst>
            </p:cNvPr>
            <p:cNvSpPr txBox="1"/>
            <p:nvPr/>
          </p:nvSpPr>
          <p:spPr>
            <a:xfrm>
              <a:off x="626289" y="7766068"/>
              <a:ext cx="258352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Times" pitchFamily="2" charset="0"/>
                </a:rPr>
                <a:t>Cov</a:t>
              </a:r>
              <a:r>
                <a:rPr lang="en-US" sz="1200" baseline="-25000" dirty="0" err="1">
                  <a:latin typeface="Times" pitchFamily="2" charset="0"/>
                </a:rPr>
                <a:t>GE</a:t>
              </a:r>
              <a:r>
                <a:rPr lang="en-US" sz="1200" dirty="0">
                  <a:latin typeface="Times" pitchFamily="2" charset="0"/>
                </a:rPr>
                <a:t> = 0.91 (0.62 – 0.96); P = 0.004</a:t>
              </a:r>
            </a:p>
            <a:p>
              <a:endParaRPr lang="en-US" sz="1200" dirty="0">
                <a:latin typeface="Times" pitchFamily="2" charset="0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2579A5F2-469C-1147-8C4E-5945AA65AE31}"/>
                </a:ext>
              </a:extLst>
            </p:cNvPr>
            <p:cNvSpPr txBox="1"/>
            <p:nvPr/>
          </p:nvSpPr>
          <p:spPr>
            <a:xfrm>
              <a:off x="1120631" y="7999511"/>
              <a:ext cx="117288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Times" pitchFamily="2" charset="0"/>
                </a:rPr>
                <a:t>= 0.12; P = 0.63</a:t>
              </a:r>
            </a:p>
            <a:p>
              <a:endParaRPr lang="en-US" sz="1200" dirty="0">
                <a:latin typeface="Times" pitchFamily="2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D52B0E5A-281D-1E44-8FB6-DAFBB4BE227C}"/>
                    </a:ext>
                  </a:extLst>
                </p:cNvPr>
                <p:cNvSpPr txBox="1"/>
                <p:nvPr/>
              </p:nvSpPr>
              <p:spPr>
                <a:xfrm>
                  <a:off x="638477" y="7971977"/>
                  <a:ext cx="642034" cy="3391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sz="16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∆</m:t>
                                </m:r>
                              </m:e>
                            </m:acc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6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GxE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50" name="TextBox 149">
                  <a:extLst>
                    <a:ext uri="{FF2B5EF4-FFF2-40B4-BE49-F238E27FC236}">
                      <a16:creationId xmlns:a16="http://schemas.microsoft.com/office/drawing/2014/main" id="{233D9382-B7D7-8C4E-9B40-FDE5B694B1F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8477" y="7971977"/>
                  <a:ext cx="642034" cy="339132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67" name="Picture 66">
            <a:extLst>
              <a:ext uri="{FF2B5EF4-FFF2-40B4-BE49-F238E27FC236}">
                <a16:creationId xmlns:a16="http://schemas.microsoft.com/office/drawing/2014/main" id="{84725CAD-49CD-4348-8049-8BAB8F9617F1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11029" y="10331990"/>
            <a:ext cx="2958353" cy="2286000"/>
          </a:xfrm>
          <a:prstGeom prst="rect">
            <a:avLst/>
          </a:prstGeom>
        </p:spPr>
      </p:pic>
      <p:grpSp>
        <p:nvGrpSpPr>
          <p:cNvPr id="68" name="Group 67">
            <a:extLst>
              <a:ext uri="{FF2B5EF4-FFF2-40B4-BE49-F238E27FC236}">
                <a16:creationId xmlns:a16="http://schemas.microsoft.com/office/drawing/2014/main" id="{7B35723C-26B3-6F41-8A4C-EBBB03FD5F8B}"/>
              </a:ext>
            </a:extLst>
          </p:cNvPr>
          <p:cNvGrpSpPr/>
          <p:nvPr/>
        </p:nvGrpSpPr>
        <p:grpSpPr>
          <a:xfrm>
            <a:off x="799827" y="10384800"/>
            <a:ext cx="2660472" cy="686143"/>
            <a:chOff x="630487" y="10384800"/>
            <a:chExt cx="2660472" cy="686143"/>
          </a:xfrm>
        </p:grpSpPr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3C28506C-CD89-F04C-B4B6-519E00F422DF}"/>
                </a:ext>
              </a:extLst>
            </p:cNvPr>
            <p:cNvSpPr txBox="1"/>
            <p:nvPr/>
          </p:nvSpPr>
          <p:spPr>
            <a:xfrm>
              <a:off x="630487" y="10384800"/>
              <a:ext cx="26604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Times" pitchFamily="2" charset="0"/>
                </a:rPr>
                <a:t>Cov</a:t>
              </a:r>
              <a:r>
                <a:rPr lang="en-US" sz="1200" baseline="-25000" dirty="0" err="1">
                  <a:latin typeface="Times" pitchFamily="2" charset="0"/>
                </a:rPr>
                <a:t>GE</a:t>
              </a:r>
              <a:r>
                <a:rPr lang="en-US" sz="1200" dirty="0">
                  <a:latin typeface="Times" pitchFamily="2" charset="0"/>
                </a:rPr>
                <a:t> = -0.79 (-0.92 – -0.34); P = 0.02</a:t>
              </a:r>
            </a:p>
            <a:p>
              <a:endParaRPr lang="en-US" sz="1200" dirty="0">
                <a:latin typeface="Times" pitchFamily="2" charset="0"/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561BC6B4-9047-AB43-BDCB-AF6BC83A9FD7}"/>
                </a:ext>
              </a:extLst>
            </p:cNvPr>
            <p:cNvSpPr txBox="1"/>
            <p:nvPr/>
          </p:nvSpPr>
          <p:spPr>
            <a:xfrm>
              <a:off x="1124829" y="10609278"/>
              <a:ext cx="117288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Times" pitchFamily="2" charset="0"/>
                </a:rPr>
                <a:t>= 0.20; P = 0.91</a:t>
              </a:r>
            </a:p>
            <a:p>
              <a:endParaRPr lang="en-US" sz="1200" dirty="0">
                <a:latin typeface="Times" pitchFamily="2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8B06F02F-17B1-DE42-BBE6-80DA02F2020A}"/>
                    </a:ext>
                  </a:extLst>
                </p:cNvPr>
                <p:cNvSpPr txBox="1"/>
                <p:nvPr/>
              </p:nvSpPr>
              <p:spPr>
                <a:xfrm>
                  <a:off x="642675" y="10590709"/>
                  <a:ext cx="642034" cy="3391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sz="16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∆</m:t>
                                </m:r>
                              </m:e>
                            </m:acc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6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GxE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53" name="TextBox 152">
                  <a:extLst>
                    <a:ext uri="{FF2B5EF4-FFF2-40B4-BE49-F238E27FC236}">
                      <a16:creationId xmlns:a16="http://schemas.microsoft.com/office/drawing/2014/main" id="{5AA7DA52-DCDD-374E-9E87-D036B2BDA6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2675" y="10590709"/>
                  <a:ext cx="642034" cy="339132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72" name="Picture 71">
            <a:extLst>
              <a:ext uri="{FF2B5EF4-FFF2-40B4-BE49-F238E27FC236}">
                <a16:creationId xmlns:a16="http://schemas.microsoft.com/office/drawing/2014/main" id="{F9E22016-44ED-E346-93F3-1BC46B97C2C5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3668793" y="10331990"/>
            <a:ext cx="2958353" cy="2286000"/>
          </a:xfrm>
          <a:prstGeom prst="rect">
            <a:avLst/>
          </a:prstGeom>
        </p:spPr>
      </p:pic>
      <p:grpSp>
        <p:nvGrpSpPr>
          <p:cNvPr id="73" name="Group 72">
            <a:extLst>
              <a:ext uri="{FF2B5EF4-FFF2-40B4-BE49-F238E27FC236}">
                <a16:creationId xmlns:a16="http://schemas.microsoft.com/office/drawing/2014/main" id="{22C8873E-A312-CB43-87D7-DFFEB0926D78}"/>
              </a:ext>
            </a:extLst>
          </p:cNvPr>
          <p:cNvGrpSpPr/>
          <p:nvPr/>
        </p:nvGrpSpPr>
        <p:grpSpPr>
          <a:xfrm>
            <a:off x="4062098" y="10366578"/>
            <a:ext cx="2666214" cy="677178"/>
            <a:chOff x="4062098" y="10366578"/>
            <a:chExt cx="2666214" cy="677178"/>
          </a:xfrm>
        </p:grpSpPr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2632C77D-3320-9B4C-9F18-7F8E8D7BAD5B}"/>
                </a:ext>
              </a:extLst>
            </p:cNvPr>
            <p:cNvSpPr txBox="1"/>
            <p:nvPr/>
          </p:nvSpPr>
          <p:spPr>
            <a:xfrm>
              <a:off x="4067840" y="10366578"/>
              <a:ext cx="26604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Times" pitchFamily="2" charset="0"/>
                </a:rPr>
                <a:t>Cov</a:t>
              </a:r>
              <a:r>
                <a:rPr lang="en-US" sz="1200" baseline="-25000" dirty="0" err="1">
                  <a:latin typeface="Times" pitchFamily="2" charset="0"/>
                </a:rPr>
                <a:t>GE</a:t>
              </a:r>
              <a:r>
                <a:rPr lang="en-US" sz="1200" dirty="0">
                  <a:latin typeface="Times" pitchFamily="2" charset="0"/>
                </a:rPr>
                <a:t> = -0.81 (-0.96 – -0.47); P = 0.01</a:t>
              </a:r>
            </a:p>
            <a:p>
              <a:endParaRPr lang="en-US" sz="1200" dirty="0">
                <a:latin typeface="Times" pitchFamily="2" charset="0"/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BA450889-3210-614A-A4D0-DCFF6E143973}"/>
                </a:ext>
              </a:extLst>
            </p:cNvPr>
            <p:cNvSpPr txBox="1"/>
            <p:nvPr/>
          </p:nvSpPr>
          <p:spPr>
            <a:xfrm>
              <a:off x="4562182" y="10582091"/>
              <a:ext cx="98052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Times" pitchFamily="2" charset="0"/>
                </a:rPr>
                <a:t>= 0.92; P = 0</a:t>
              </a:r>
            </a:p>
            <a:p>
              <a:endParaRPr lang="en-US" sz="1200" dirty="0">
                <a:latin typeface="Times" pitchFamily="2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16594F21-9E7D-244C-9E14-86180C558A0D}"/>
                    </a:ext>
                  </a:extLst>
                </p:cNvPr>
                <p:cNvSpPr txBox="1"/>
                <p:nvPr/>
              </p:nvSpPr>
              <p:spPr>
                <a:xfrm>
                  <a:off x="4062098" y="10572487"/>
                  <a:ext cx="642034" cy="3391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sz="16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∆</m:t>
                                </m:r>
                              </m:e>
                            </m:acc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6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GxE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57" name="TextBox 156">
                  <a:extLst>
                    <a:ext uri="{FF2B5EF4-FFF2-40B4-BE49-F238E27FC236}">
                      <a16:creationId xmlns:a16="http://schemas.microsoft.com/office/drawing/2014/main" id="{4AE2C63E-0792-584D-B507-B4FD50652C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62098" y="10572487"/>
                  <a:ext cx="642034" cy="339132"/>
                </a:xfrm>
                <a:prstGeom prst="rect">
                  <a:avLst/>
                </a:prstGeom>
                <a:blipFill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77" name="Picture 76">
            <a:extLst>
              <a:ext uri="{FF2B5EF4-FFF2-40B4-BE49-F238E27FC236}">
                <a16:creationId xmlns:a16="http://schemas.microsoft.com/office/drawing/2014/main" id="{2D3E9D33-55E2-D44F-9DAE-708C8FE6A19C}"/>
              </a:ext>
            </a:extLst>
          </p:cNvPr>
          <p:cNvPicPr>
            <a:picLocks noChangeAspect="1"/>
          </p:cNvPicPr>
          <p:nvPr/>
        </p:nvPicPr>
        <p:blipFill rotWithShape="1">
          <a:blip r:embed="rId28"/>
          <a:srcRect l="24260" t="83461" r="8612" b="6022"/>
          <a:stretch/>
        </p:blipFill>
        <p:spPr>
          <a:xfrm>
            <a:off x="4522004" y="4643526"/>
            <a:ext cx="1985910" cy="24040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FB6B2AA2-599C-4E4D-AB78-3E3023F38401}"/>
              </a:ext>
            </a:extLst>
          </p:cNvPr>
          <p:cNvPicPr>
            <a:picLocks noChangeAspect="1"/>
          </p:cNvPicPr>
          <p:nvPr/>
        </p:nvPicPr>
        <p:blipFill rotWithShape="1">
          <a:blip r:embed="rId29"/>
          <a:srcRect l="23360" t="87104" r="8756" b="6457"/>
          <a:stretch/>
        </p:blipFill>
        <p:spPr>
          <a:xfrm>
            <a:off x="4503066" y="8446723"/>
            <a:ext cx="2008239" cy="14720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9" name="TextBox 78">
            <a:extLst>
              <a:ext uri="{FF2B5EF4-FFF2-40B4-BE49-F238E27FC236}">
                <a16:creationId xmlns:a16="http://schemas.microsoft.com/office/drawing/2014/main" id="{10ED34B7-ECC7-AC4E-844F-CF6E3C5040D9}"/>
              </a:ext>
            </a:extLst>
          </p:cNvPr>
          <p:cNvSpPr txBox="1"/>
          <p:nvPr/>
        </p:nvSpPr>
        <p:spPr>
          <a:xfrm>
            <a:off x="-109483" y="4562479"/>
            <a:ext cx="60990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" pitchFamily="2" charset="0"/>
              </a:rPr>
              <a:t>B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7E48ED9-D02C-CC4F-8AD9-00374D57D420}"/>
              </a:ext>
            </a:extLst>
          </p:cNvPr>
          <p:cNvSpPr txBox="1"/>
          <p:nvPr/>
        </p:nvSpPr>
        <p:spPr>
          <a:xfrm>
            <a:off x="-101865" y="312892"/>
            <a:ext cx="60990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" pitchFamily="2" charset="0"/>
              </a:rPr>
              <a:t>A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79D6B755-584E-8548-A069-EF2B48A3CE51}"/>
              </a:ext>
            </a:extLst>
          </p:cNvPr>
          <p:cNvSpPr txBox="1"/>
          <p:nvPr/>
        </p:nvSpPr>
        <p:spPr>
          <a:xfrm>
            <a:off x="-112925" y="8356677"/>
            <a:ext cx="60990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" pitchFamily="2" charset="0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4663425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D336AA9-0826-F442-9A0B-A9A933B20B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626" y="4014107"/>
            <a:ext cx="6858000" cy="41637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109FFD5-026C-9A44-A51D-02F3E6C25AA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9858" t="42902" r="2188" b="38730"/>
          <a:stretch/>
        </p:blipFill>
        <p:spPr>
          <a:xfrm>
            <a:off x="5435526" y="6840747"/>
            <a:ext cx="1422474" cy="722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0535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12200</TotalTime>
  <Words>309</Words>
  <Application>Microsoft Macintosh PowerPoint</Application>
  <PresentationFormat>Widescreen</PresentationFormat>
  <Paragraphs>75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Times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Molly Albecker</dc:creator>
  <cp:lastModifiedBy>Molly Albecker</cp:lastModifiedBy>
  <cp:revision>37</cp:revision>
  <dcterms:created xsi:type="dcterms:W3CDTF">2021-01-21T20:52:12Z</dcterms:created>
  <dcterms:modified xsi:type="dcterms:W3CDTF">2021-03-24T23:36:18Z</dcterms:modified>
</cp:coreProperties>
</file>