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81"/>
    <p:restoredTop sz="94731"/>
  </p:normalViewPr>
  <p:slideViewPr>
    <p:cSldViewPr snapToGrid="0" snapToObjects="1">
      <p:cViewPr>
        <p:scale>
          <a:sx n="129" d="100"/>
          <a:sy n="129" d="100"/>
        </p:scale>
        <p:origin x="2448" y="-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0D716-C318-7E43-9DCA-154671A017D8}" type="datetimeFigureOut">
              <a:rPr lang="en-US" smtClean="0"/>
              <a:t>1/21/20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84E05-FA9F-5348-87B2-A042BE845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996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0D716-C318-7E43-9DCA-154671A017D8}" type="datetimeFigureOut">
              <a:rPr lang="en-US" smtClean="0"/>
              <a:t>1/21/20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84E05-FA9F-5348-87B2-A042BE845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461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0D716-C318-7E43-9DCA-154671A017D8}" type="datetimeFigureOut">
              <a:rPr lang="en-US" smtClean="0"/>
              <a:t>1/21/20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84E05-FA9F-5348-87B2-A042BE845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751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0D716-C318-7E43-9DCA-154671A017D8}" type="datetimeFigureOut">
              <a:rPr lang="en-US" smtClean="0"/>
              <a:t>1/21/20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84E05-FA9F-5348-87B2-A042BE845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128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0D716-C318-7E43-9DCA-154671A017D8}" type="datetimeFigureOut">
              <a:rPr lang="en-US" smtClean="0"/>
              <a:t>1/21/20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84E05-FA9F-5348-87B2-A042BE845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325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0D716-C318-7E43-9DCA-154671A017D8}" type="datetimeFigureOut">
              <a:rPr lang="en-US" smtClean="0"/>
              <a:t>1/21/20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84E05-FA9F-5348-87B2-A042BE845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168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0D716-C318-7E43-9DCA-154671A017D8}" type="datetimeFigureOut">
              <a:rPr lang="en-US" smtClean="0"/>
              <a:t>1/21/20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84E05-FA9F-5348-87B2-A042BE845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509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0D716-C318-7E43-9DCA-154671A017D8}" type="datetimeFigureOut">
              <a:rPr lang="en-US" smtClean="0"/>
              <a:t>1/21/20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84E05-FA9F-5348-87B2-A042BE845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015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0D716-C318-7E43-9DCA-154671A017D8}" type="datetimeFigureOut">
              <a:rPr lang="en-US" smtClean="0"/>
              <a:t>1/21/20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84E05-FA9F-5348-87B2-A042BE845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810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0D716-C318-7E43-9DCA-154671A017D8}" type="datetimeFigureOut">
              <a:rPr lang="en-US" smtClean="0"/>
              <a:t>1/21/20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84E05-FA9F-5348-87B2-A042BE845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218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0D716-C318-7E43-9DCA-154671A017D8}" type="datetimeFigureOut">
              <a:rPr lang="en-US" smtClean="0"/>
              <a:t>1/21/20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84E05-FA9F-5348-87B2-A042BE845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085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10D716-C318-7E43-9DCA-154671A017D8}" type="datetimeFigureOut">
              <a:rPr lang="en-US" smtClean="0"/>
              <a:t>1/21/20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84E05-FA9F-5348-87B2-A042BE845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386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D7658D4-9D40-4B4E-B2A1-5B1A05531951}"/>
              </a:ext>
            </a:extLst>
          </p:cNvPr>
          <p:cNvCxnSpPr>
            <a:cxnSpLocks/>
            <a:stCxn id="18" idx="6"/>
            <a:endCxn id="29" idx="1"/>
          </p:cNvCxnSpPr>
          <p:nvPr/>
        </p:nvCxnSpPr>
        <p:spPr>
          <a:xfrm flipV="1">
            <a:off x="1199463" y="1548263"/>
            <a:ext cx="1408425" cy="1314463"/>
          </a:xfrm>
          <a:prstGeom prst="line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Half Frame 3">
            <a:extLst>
              <a:ext uri="{FF2B5EF4-FFF2-40B4-BE49-F238E27FC236}">
                <a16:creationId xmlns:a16="http://schemas.microsoft.com/office/drawing/2014/main" id="{F3782278-8D4D-CE4C-905F-C2802CBD3076}"/>
              </a:ext>
            </a:extLst>
          </p:cNvPr>
          <p:cNvSpPr/>
          <p:nvPr/>
        </p:nvSpPr>
        <p:spPr>
          <a:xfrm rot="16200000">
            <a:off x="943398" y="941354"/>
            <a:ext cx="1889760" cy="2560321"/>
          </a:xfrm>
          <a:prstGeom prst="halfFrame">
            <a:avLst>
              <a:gd name="adj1" fmla="val 1313"/>
              <a:gd name="adj2" fmla="val 140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C8A63A-06A4-8C44-9B88-2D68C8CCC635}"/>
              </a:ext>
            </a:extLst>
          </p:cNvPr>
          <p:cNvSpPr/>
          <p:nvPr/>
        </p:nvSpPr>
        <p:spPr>
          <a:xfrm>
            <a:off x="1079244" y="3060621"/>
            <a:ext cx="57361" cy="16870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5445867-CC53-D84A-86B7-88E7781E1A33}"/>
              </a:ext>
            </a:extLst>
          </p:cNvPr>
          <p:cNvSpPr/>
          <p:nvPr/>
        </p:nvSpPr>
        <p:spPr>
          <a:xfrm>
            <a:off x="2673997" y="3072273"/>
            <a:ext cx="57361" cy="16870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B42D64-8A2E-B64F-9D12-BF7828E04C2B}"/>
              </a:ext>
            </a:extLst>
          </p:cNvPr>
          <p:cNvSpPr txBox="1"/>
          <p:nvPr/>
        </p:nvSpPr>
        <p:spPr>
          <a:xfrm>
            <a:off x="515006" y="3248153"/>
            <a:ext cx="11829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Helvetica" pitchFamily="2" charset="0"/>
              </a:rPr>
              <a:t>Environment 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E78659E-7C0A-674D-AF66-CA36A7DCA628}"/>
              </a:ext>
            </a:extLst>
          </p:cNvPr>
          <p:cNvSpPr txBox="1"/>
          <p:nvPr/>
        </p:nvSpPr>
        <p:spPr>
          <a:xfrm>
            <a:off x="2110072" y="3247896"/>
            <a:ext cx="11913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Helvetica" pitchFamily="2" charset="0"/>
              </a:rPr>
              <a:t>Environment B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A62DCB1-8290-C74D-9B1E-75F0CEF8249D}"/>
              </a:ext>
            </a:extLst>
          </p:cNvPr>
          <p:cNvCxnSpPr>
            <a:cxnSpLocks/>
            <a:stCxn id="18" idx="6"/>
            <a:endCxn id="19" idx="2"/>
          </p:cNvCxnSpPr>
          <p:nvPr/>
        </p:nvCxnSpPr>
        <p:spPr>
          <a:xfrm flipV="1">
            <a:off x="1199463" y="2191916"/>
            <a:ext cx="1409415" cy="670810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35CCB3F6-B721-B04B-9BE7-EB26E6AAC3C0}"/>
              </a:ext>
            </a:extLst>
          </p:cNvPr>
          <p:cNvSpPr/>
          <p:nvPr/>
        </p:nvSpPr>
        <p:spPr>
          <a:xfrm>
            <a:off x="1016583" y="2771286"/>
            <a:ext cx="182880" cy="18288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3FDBF6A-9621-A34F-8C56-77A00862FCB5}"/>
              </a:ext>
            </a:extLst>
          </p:cNvPr>
          <p:cNvSpPr/>
          <p:nvPr/>
        </p:nvSpPr>
        <p:spPr>
          <a:xfrm>
            <a:off x="2608878" y="2100476"/>
            <a:ext cx="182880" cy="18288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DBD47C0-6A51-7542-95D2-8518DDED88C9}"/>
              </a:ext>
            </a:extLst>
          </p:cNvPr>
          <p:cNvCxnSpPr>
            <a:cxnSpLocks/>
            <a:stCxn id="135" idx="3"/>
            <a:endCxn id="29" idx="1"/>
          </p:cNvCxnSpPr>
          <p:nvPr/>
        </p:nvCxnSpPr>
        <p:spPr>
          <a:xfrm flipV="1">
            <a:off x="1199470" y="1548263"/>
            <a:ext cx="1408418" cy="664647"/>
          </a:xfrm>
          <a:prstGeom prst="line">
            <a:avLst/>
          </a:prstGeom>
          <a:ln>
            <a:solidFill>
              <a:srgbClr val="7030A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470BD76-D0D7-5742-BDBD-23027D25ACF6}"/>
              </a:ext>
            </a:extLst>
          </p:cNvPr>
          <p:cNvSpPr txBox="1"/>
          <p:nvPr/>
        </p:nvSpPr>
        <p:spPr>
          <a:xfrm rot="16200000">
            <a:off x="46449" y="2020676"/>
            <a:ext cx="9172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Helvetica" pitchFamily="2" charset="0"/>
              </a:rPr>
              <a:t>Phenotype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1CACADA-2A0A-A24E-A9EA-15A28FE32116}"/>
              </a:ext>
            </a:extLst>
          </p:cNvPr>
          <p:cNvSpPr txBox="1"/>
          <p:nvPr/>
        </p:nvSpPr>
        <p:spPr>
          <a:xfrm>
            <a:off x="2752372" y="2090537"/>
            <a:ext cx="856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Helvetica" pitchFamily="2" charset="0"/>
              </a:rPr>
              <a:t>Genotype A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2B7C8F5-2D2C-5F42-9932-B8C6261BBF01}"/>
              </a:ext>
            </a:extLst>
          </p:cNvPr>
          <p:cNvSpPr txBox="1"/>
          <p:nvPr/>
        </p:nvSpPr>
        <p:spPr>
          <a:xfrm>
            <a:off x="2758626" y="1426510"/>
            <a:ext cx="856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Helvetica" pitchFamily="2" charset="0"/>
              </a:rPr>
              <a:t>Genotype B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D744D24-A37E-7143-8811-6C82BE6223BC}"/>
              </a:ext>
            </a:extLst>
          </p:cNvPr>
          <p:cNvSpPr txBox="1"/>
          <p:nvPr/>
        </p:nvSpPr>
        <p:spPr>
          <a:xfrm>
            <a:off x="1045717" y="537966"/>
            <a:ext cx="22333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No </a:t>
            </a:r>
            <a:r>
              <a:rPr lang="en-US" dirty="0" err="1">
                <a:latin typeface="Helvetica" pitchFamily="2" charset="0"/>
              </a:rPr>
              <a:t>GxE</a:t>
            </a:r>
            <a:endParaRPr lang="en-US" dirty="0">
              <a:latin typeface="Helvetica" pitchFamily="2" charset="0"/>
            </a:endParaRPr>
          </a:p>
          <a:p>
            <a:pPr algn="ctr"/>
            <a:r>
              <a:rPr lang="en-US" sz="1400" dirty="0">
                <a:latin typeface="Helvetica" pitchFamily="2" charset="0"/>
              </a:rPr>
              <a:t>(Reaction norms parallel)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0AB007E-292F-564D-9ACE-17670717C6F3}"/>
              </a:ext>
            </a:extLst>
          </p:cNvPr>
          <p:cNvSpPr txBox="1"/>
          <p:nvPr/>
        </p:nvSpPr>
        <p:spPr>
          <a:xfrm rot="16200000">
            <a:off x="-930338" y="1896288"/>
            <a:ext cx="2270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Helvetica" pitchFamily="2" charset="0"/>
              </a:rPr>
              <a:t>Cogradient</a:t>
            </a:r>
            <a:r>
              <a:rPr lang="en-US" dirty="0">
                <a:latin typeface="Helvetica" pitchFamily="2" charset="0"/>
              </a:rPr>
              <a:t> Variation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62386CC-F975-6F4F-9D76-3F833CEBF951}"/>
              </a:ext>
            </a:extLst>
          </p:cNvPr>
          <p:cNvSpPr txBox="1"/>
          <p:nvPr/>
        </p:nvSpPr>
        <p:spPr>
          <a:xfrm rot="16200000">
            <a:off x="-1192360" y="4690494"/>
            <a:ext cx="2796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Countergradient Variation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ABF3D0F-D913-2645-B2AD-B684E4973562}"/>
              </a:ext>
            </a:extLst>
          </p:cNvPr>
          <p:cNvSpPr txBox="1"/>
          <p:nvPr/>
        </p:nvSpPr>
        <p:spPr>
          <a:xfrm rot="16200000">
            <a:off x="-650293" y="7446029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No Covariation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DE2931D-A1A2-2E4B-9F7A-BDD6655E6989}"/>
              </a:ext>
            </a:extLst>
          </p:cNvPr>
          <p:cNvCxnSpPr>
            <a:cxnSpLocks/>
            <a:stCxn id="55" idx="7"/>
            <a:endCxn id="136" idx="1"/>
          </p:cNvCxnSpPr>
          <p:nvPr/>
        </p:nvCxnSpPr>
        <p:spPr>
          <a:xfrm flipV="1">
            <a:off x="4340958" y="1556695"/>
            <a:ext cx="1416217" cy="1166149"/>
          </a:xfrm>
          <a:prstGeom prst="line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Half Frame 48">
            <a:extLst>
              <a:ext uri="{FF2B5EF4-FFF2-40B4-BE49-F238E27FC236}">
                <a16:creationId xmlns:a16="http://schemas.microsoft.com/office/drawing/2014/main" id="{46DC115F-EC45-244A-AE7B-7F36A53C9C10}"/>
              </a:ext>
            </a:extLst>
          </p:cNvPr>
          <p:cNvSpPr/>
          <p:nvPr/>
        </p:nvSpPr>
        <p:spPr>
          <a:xfrm rot="16200000">
            <a:off x="4091952" y="941354"/>
            <a:ext cx="1889760" cy="2560321"/>
          </a:xfrm>
          <a:prstGeom prst="halfFrame">
            <a:avLst>
              <a:gd name="adj1" fmla="val 1313"/>
              <a:gd name="adj2" fmla="val 140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831EE10-1371-9146-8C76-09E4EB0CC4EC}"/>
              </a:ext>
            </a:extLst>
          </p:cNvPr>
          <p:cNvSpPr/>
          <p:nvPr/>
        </p:nvSpPr>
        <p:spPr>
          <a:xfrm>
            <a:off x="4250024" y="3072273"/>
            <a:ext cx="57361" cy="16870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BCCCC7A-427E-3F40-890A-FDE10DCAD598}"/>
              </a:ext>
            </a:extLst>
          </p:cNvPr>
          <p:cNvSpPr/>
          <p:nvPr/>
        </p:nvSpPr>
        <p:spPr>
          <a:xfrm>
            <a:off x="5822551" y="3072273"/>
            <a:ext cx="57361" cy="16870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B3B6382A-B6E4-1C44-8418-EE186660A74F}"/>
              </a:ext>
            </a:extLst>
          </p:cNvPr>
          <p:cNvCxnSpPr>
            <a:cxnSpLocks/>
            <a:stCxn id="55" idx="6"/>
            <a:endCxn id="56" idx="2"/>
          </p:cNvCxnSpPr>
          <p:nvPr/>
        </p:nvCxnSpPr>
        <p:spPr>
          <a:xfrm flipV="1">
            <a:off x="4367740" y="2435722"/>
            <a:ext cx="1386412" cy="351780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F1E774F6-32F4-C545-BB3A-5B56FD324E63}"/>
              </a:ext>
            </a:extLst>
          </p:cNvPr>
          <p:cNvSpPr/>
          <p:nvPr/>
        </p:nvSpPr>
        <p:spPr>
          <a:xfrm>
            <a:off x="4184860" y="2696062"/>
            <a:ext cx="182880" cy="18288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CC5E2074-F6E7-154A-BFA4-65753E9C8911}"/>
              </a:ext>
            </a:extLst>
          </p:cNvPr>
          <p:cNvSpPr/>
          <p:nvPr/>
        </p:nvSpPr>
        <p:spPr>
          <a:xfrm>
            <a:off x="5754152" y="2344282"/>
            <a:ext cx="182880" cy="18288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FA180C52-C41F-4841-B072-B997319FC74E}"/>
              </a:ext>
            </a:extLst>
          </p:cNvPr>
          <p:cNvCxnSpPr>
            <a:cxnSpLocks/>
            <a:stCxn id="137" idx="3"/>
            <a:endCxn id="136" idx="1"/>
          </p:cNvCxnSpPr>
          <p:nvPr/>
        </p:nvCxnSpPr>
        <p:spPr>
          <a:xfrm flipV="1">
            <a:off x="4368141" y="1556695"/>
            <a:ext cx="1389034" cy="903126"/>
          </a:xfrm>
          <a:prstGeom prst="line">
            <a:avLst/>
          </a:prstGeom>
          <a:ln>
            <a:solidFill>
              <a:srgbClr val="7030A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503C463A-6FAA-AE42-B6D2-5D8F70C10597}"/>
              </a:ext>
            </a:extLst>
          </p:cNvPr>
          <p:cNvSpPr txBox="1"/>
          <p:nvPr/>
        </p:nvSpPr>
        <p:spPr>
          <a:xfrm rot="16200000">
            <a:off x="3195003" y="2020676"/>
            <a:ext cx="9172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Helvetica" pitchFamily="2" charset="0"/>
              </a:rPr>
              <a:t>Phenotype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B28FD57-EE5F-EB40-BFF8-B059861FD27D}"/>
              </a:ext>
            </a:extLst>
          </p:cNvPr>
          <p:cNvSpPr txBox="1"/>
          <p:nvPr/>
        </p:nvSpPr>
        <p:spPr>
          <a:xfrm>
            <a:off x="5881226" y="2308657"/>
            <a:ext cx="856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Helvetica" pitchFamily="2" charset="0"/>
              </a:rPr>
              <a:t>Genotype A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1AD0155-13EA-8F45-A1DB-F781BAFF77B3}"/>
              </a:ext>
            </a:extLst>
          </p:cNvPr>
          <p:cNvSpPr txBox="1"/>
          <p:nvPr/>
        </p:nvSpPr>
        <p:spPr>
          <a:xfrm>
            <a:off x="5886157" y="1426947"/>
            <a:ext cx="856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Helvetica" pitchFamily="2" charset="0"/>
              </a:rPr>
              <a:t>Genotype B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E0576B3F-5A44-9045-8E5B-3ED7A918E907}"/>
              </a:ext>
            </a:extLst>
          </p:cNvPr>
          <p:cNvCxnSpPr>
            <a:cxnSpLocks/>
            <a:stCxn id="73" idx="6"/>
            <a:endCxn id="140" idx="1"/>
          </p:cNvCxnSpPr>
          <p:nvPr/>
        </p:nvCxnSpPr>
        <p:spPr>
          <a:xfrm flipV="1">
            <a:off x="1197524" y="4882478"/>
            <a:ext cx="1407189" cy="10923"/>
          </a:xfrm>
          <a:prstGeom prst="line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Half Frame 63">
            <a:extLst>
              <a:ext uri="{FF2B5EF4-FFF2-40B4-BE49-F238E27FC236}">
                <a16:creationId xmlns:a16="http://schemas.microsoft.com/office/drawing/2014/main" id="{00D0BD07-28BD-BD4F-83BA-51E90E254964}"/>
              </a:ext>
            </a:extLst>
          </p:cNvPr>
          <p:cNvSpPr/>
          <p:nvPr/>
        </p:nvSpPr>
        <p:spPr>
          <a:xfrm rot="16200000">
            <a:off x="943397" y="3658411"/>
            <a:ext cx="1889760" cy="2560321"/>
          </a:xfrm>
          <a:prstGeom prst="halfFrame">
            <a:avLst>
              <a:gd name="adj1" fmla="val 1313"/>
              <a:gd name="adj2" fmla="val 140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F967F84B-04E9-C84A-8106-9371707FB69C}"/>
              </a:ext>
            </a:extLst>
          </p:cNvPr>
          <p:cNvSpPr/>
          <p:nvPr/>
        </p:nvSpPr>
        <p:spPr>
          <a:xfrm>
            <a:off x="1082419" y="5789330"/>
            <a:ext cx="57361" cy="16870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C4BDB816-6781-7F4D-ABA4-44AC7C3754A1}"/>
              </a:ext>
            </a:extLst>
          </p:cNvPr>
          <p:cNvSpPr/>
          <p:nvPr/>
        </p:nvSpPr>
        <p:spPr>
          <a:xfrm>
            <a:off x="2673996" y="5789330"/>
            <a:ext cx="57361" cy="16870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F7ECED18-1A4E-694D-9713-527E4F1FB16F}"/>
              </a:ext>
            </a:extLst>
          </p:cNvPr>
          <p:cNvCxnSpPr>
            <a:cxnSpLocks/>
            <a:stCxn id="141" idx="3"/>
            <a:endCxn id="140" idx="1"/>
          </p:cNvCxnSpPr>
          <p:nvPr/>
        </p:nvCxnSpPr>
        <p:spPr>
          <a:xfrm flipV="1">
            <a:off x="1199470" y="4882478"/>
            <a:ext cx="1405243" cy="664647"/>
          </a:xfrm>
          <a:prstGeom prst="line">
            <a:avLst/>
          </a:prstGeom>
          <a:ln>
            <a:solidFill>
              <a:srgbClr val="7030A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49011871-2F4D-574C-880A-8B16A1B393C3}"/>
              </a:ext>
            </a:extLst>
          </p:cNvPr>
          <p:cNvCxnSpPr>
            <a:cxnSpLocks/>
            <a:stCxn id="73" idx="6"/>
            <a:endCxn id="74" idx="2"/>
          </p:cNvCxnSpPr>
          <p:nvPr/>
        </p:nvCxnSpPr>
        <p:spPr>
          <a:xfrm flipV="1">
            <a:off x="1197524" y="4268452"/>
            <a:ext cx="1408178" cy="624949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6E97070A-7CDD-674D-8774-BFDB9FB997AB}"/>
              </a:ext>
            </a:extLst>
          </p:cNvPr>
          <p:cNvSpPr/>
          <p:nvPr/>
        </p:nvSpPr>
        <p:spPr>
          <a:xfrm>
            <a:off x="1014644" y="4801961"/>
            <a:ext cx="182880" cy="18288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FA42B406-5121-CD44-8359-CA1B543B24AE}"/>
              </a:ext>
            </a:extLst>
          </p:cNvPr>
          <p:cNvSpPr/>
          <p:nvPr/>
        </p:nvSpPr>
        <p:spPr>
          <a:xfrm>
            <a:off x="2605702" y="4177012"/>
            <a:ext cx="182880" cy="18288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A03F897-B23E-D64F-8BEB-9F08DD19CA49}"/>
              </a:ext>
            </a:extLst>
          </p:cNvPr>
          <p:cNvSpPr txBox="1"/>
          <p:nvPr/>
        </p:nvSpPr>
        <p:spPr>
          <a:xfrm rot="16200000">
            <a:off x="46448" y="4737733"/>
            <a:ext cx="9172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Helvetica" pitchFamily="2" charset="0"/>
              </a:rPr>
              <a:t>Phenotype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CBB6AFE-CBE7-C340-9BEB-D5AEAFC5BAAE}"/>
              </a:ext>
            </a:extLst>
          </p:cNvPr>
          <p:cNvSpPr txBox="1"/>
          <p:nvPr/>
        </p:nvSpPr>
        <p:spPr>
          <a:xfrm>
            <a:off x="2742432" y="4755743"/>
            <a:ext cx="856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Helvetica" pitchFamily="2" charset="0"/>
              </a:rPr>
              <a:t>Genotype B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F7B75B3-19E3-5043-BC7B-C3D4CBCC8019}"/>
              </a:ext>
            </a:extLst>
          </p:cNvPr>
          <p:cNvSpPr txBox="1"/>
          <p:nvPr/>
        </p:nvSpPr>
        <p:spPr>
          <a:xfrm>
            <a:off x="2738747" y="4141411"/>
            <a:ext cx="856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Helvetica" pitchFamily="2" charset="0"/>
              </a:rPr>
              <a:t>Genotype A</a:t>
            </a:r>
          </a:p>
        </p:txBody>
      </p:sp>
      <p:sp>
        <p:nvSpPr>
          <p:cNvPr id="79" name="Half Frame 78">
            <a:extLst>
              <a:ext uri="{FF2B5EF4-FFF2-40B4-BE49-F238E27FC236}">
                <a16:creationId xmlns:a16="http://schemas.microsoft.com/office/drawing/2014/main" id="{CF298E7D-8CE2-E14D-80CB-9BF91EE60BCE}"/>
              </a:ext>
            </a:extLst>
          </p:cNvPr>
          <p:cNvSpPr/>
          <p:nvPr/>
        </p:nvSpPr>
        <p:spPr>
          <a:xfrm rot="16200000">
            <a:off x="4091952" y="3659286"/>
            <a:ext cx="1889760" cy="2560321"/>
          </a:xfrm>
          <a:prstGeom prst="halfFrame">
            <a:avLst>
              <a:gd name="adj1" fmla="val 1313"/>
              <a:gd name="adj2" fmla="val 140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C696914D-D8A1-914A-85C7-D0433CFC9188}"/>
              </a:ext>
            </a:extLst>
          </p:cNvPr>
          <p:cNvSpPr/>
          <p:nvPr/>
        </p:nvSpPr>
        <p:spPr>
          <a:xfrm>
            <a:off x="4246849" y="5790205"/>
            <a:ext cx="57361" cy="16870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57E3CF0-607B-654E-A20F-44455F20BE39}"/>
              </a:ext>
            </a:extLst>
          </p:cNvPr>
          <p:cNvSpPr/>
          <p:nvPr/>
        </p:nvSpPr>
        <p:spPr>
          <a:xfrm>
            <a:off x="5822551" y="5790205"/>
            <a:ext cx="57361" cy="16870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FB5A31C0-9870-5949-93F6-2AB289BCD3FD}"/>
              </a:ext>
            </a:extLst>
          </p:cNvPr>
          <p:cNvSpPr txBox="1"/>
          <p:nvPr/>
        </p:nvSpPr>
        <p:spPr>
          <a:xfrm rot="16200000">
            <a:off x="3195003" y="4738608"/>
            <a:ext cx="9172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Helvetica" pitchFamily="2" charset="0"/>
              </a:rPr>
              <a:t>Phenotype</a:t>
            </a:r>
          </a:p>
        </p:txBody>
      </p:sp>
      <p:sp>
        <p:nvSpPr>
          <p:cNvPr id="94" name="Half Frame 93">
            <a:extLst>
              <a:ext uri="{FF2B5EF4-FFF2-40B4-BE49-F238E27FC236}">
                <a16:creationId xmlns:a16="http://schemas.microsoft.com/office/drawing/2014/main" id="{1E805641-8575-5746-8233-0ECF12B75FAE}"/>
              </a:ext>
            </a:extLst>
          </p:cNvPr>
          <p:cNvSpPr/>
          <p:nvPr/>
        </p:nvSpPr>
        <p:spPr>
          <a:xfrm rot="16200000">
            <a:off x="4085420" y="6402796"/>
            <a:ext cx="1889760" cy="2560321"/>
          </a:xfrm>
          <a:prstGeom prst="halfFrame">
            <a:avLst>
              <a:gd name="adj1" fmla="val 1313"/>
              <a:gd name="adj2" fmla="val 140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DE505F02-114A-6C4D-A869-574CB2A736A3}"/>
              </a:ext>
            </a:extLst>
          </p:cNvPr>
          <p:cNvSpPr/>
          <p:nvPr/>
        </p:nvSpPr>
        <p:spPr>
          <a:xfrm>
            <a:off x="4249842" y="8533715"/>
            <a:ext cx="57361" cy="16870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9242679E-6E50-184C-B1F4-0A54E48C7D8E}"/>
              </a:ext>
            </a:extLst>
          </p:cNvPr>
          <p:cNvSpPr/>
          <p:nvPr/>
        </p:nvSpPr>
        <p:spPr>
          <a:xfrm>
            <a:off x="5816019" y="8533715"/>
            <a:ext cx="57361" cy="16870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C34A6EEC-E0E2-2941-B886-B72A4A026433}"/>
              </a:ext>
            </a:extLst>
          </p:cNvPr>
          <p:cNvCxnSpPr>
            <a:cxnSpLocks/>
            <a:stCxn id="100" idx="6"/>
            <a:endCxn id="101" idx="2"/>
          </p:cNvCxnSpPr>
          <p:nvPr/>
        </p:nvCxnSpPr>
        <p:spPr>
          <a:xfrm flipV="1">
            <a:off x="4368122" y="6960288"/>
            <a:ext cx="1389147" cy="1340815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Oval 99">
            <a:extLst>
              <a:ext uri="{FF2B5EF4-FFF2-40B4-BE49-F238E27FC236}">
                <a16:creationId xmlns:a16="http://schemas.microsoft.com/office/drawing/2014/main" id="{4E278511-68DF-9D4D-A4DD-991D293EC27A}"/>
              </a:ext>
            </a:extLst>
          </p:cNvPr>
          <p:cNvSpPr/>
          <p:nvPr/>
        </p:nvSpPr>
        <p:spPr>
          <a:xfrm>
            <a:off x="4185242" y="8209663"/>
            <a:ext cx="182880" cy="18288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4CAC413B-CF24-1245-A934-5CE2CC7D08C4}"/>
              </a:ext>
            </a:extLst>
          </p:cNvPr>
          <p:cNvSpPr/>
          <p:nvPr/>
        </p:nvSpPr>
        <p:spPr>
          <a:xfrm>
            <a:off x="5757269" y="6868848"/>
            <a:ext cx="182880" cy="18288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DB6B67E5-07A6-4749-8532-E103FB7A393E}"/>
              </a:ext>
            </a:extLst>
          </p:cNvPr>
          <p:cNvCxnSpPr>
            <a:cxnSpLocks/>
            <a:stCxn id="103" idx="6"/>
            <a:endCxn id="104" idx="2"/>
          </p:cNvCxnSpPr>
          <p:nvPr/>
        </p:nvCxnSpPr>
        <p:spPr>
          <a:xfrm>
            <a:off x="4366417" y="6975640"/>
            <a:ext cx="1391880" cy="1315886"/>
          </a:xfrm>
          <a:prstGeom prst="line">
            <a:avLst/>
          </a:prstGeom>
          <a:ln>
            <a:solidFill>
              <a:srgbClr val="7030A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Oval 102">
            <a:extLst>
              <a:ext uri="{FF2B5EF4-FFF2-40B4-BE49-F238E27FC236}">
                <a16:creationId xmlns:a16="http://schemas.microsoft.com/office/drawing/2014/main" id="{DB70C54C-3D4F-774A-9785-83AA409662B2}"/>
              </a:ext>
            </a:extLst>
          </p:cNvPr>
          <p:cNvSpPr/>
          <p:nvPr/>
        </p:nvSpPr>
        <p:spPr>
          <a:xfrm>
            <a:off x="4183537" y="6884200"/>
            <a:ext cx="182880" cy="18288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4C5A2964-84BA-CE40-83F5-83667DAA5AFD}"/>
              </a:ext>
            </a:extLst>
          </p:cNvPr>
          <p:cNvSpPr/>
          <p:nvPr/>
        </p:nvSpPr>
        <p:spPr>
          <a:xfrm>
            <a:off x="5758297" y="8200086"/>
            <a:ext cx="182880" cy="18288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A5808A59-1B82-0E4F-A094-0AC03F4A1708}"/>
              </a:ext>
            </a:extLst>
          </p:cNvPr>
          <p:cNvSpPr txBox="1"/>
          <p:nvPr/>
        </p:nvSpPr>
        <p:spPr>
          <a:xfrm rot="16200000">
            <a:off x="3188471" y="7404999"/>
            <a:ext cx="9172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Helvetica" pitchFamily="2" charset="0"/>
              </a:rPr>
              <a:t>Phenotype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7EFDE941-457D-7544-AD0E-F9B0706CF1FF}"/>
              </a:ext>
            </a:extLst>
          </p:cNvPr>
          <p:cNvSpPr txBox="1"/>
          <p:nvPr/>
        </p:nvSpPr>
        <p:spPr>
          <a:xfrm>
            <a:off x="5919270" y="6821304"/>
            <a:ext cx="856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Helvetica" pitchFamily="2" charset="0"/>
              </a:rPr>
              <a:t>Genotype A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B95336EE-78A5-4547-80C0-E6AFA548E2EB}"/>
              </a:ext>
            </a:extLst>
          </p:cNvPr>
          <p:cNvSpPr txBox="1"/>
          <p:nvPr/>
        </p:nvSpPr>
        <p:spPr>
          <a:xfrm>
            <a:off x="5917848" y="8175217"/>
            <a:ext cx="856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Helvetica" pitchFamily="2" charset="0"/>
              </a:rPr>
              <a:t>Genotype B</a:t>
            </a:r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1D3F1A3F-45DF-9844-B2B6-23A12736EB5A}"/>
              </a:ext>
            </a:extLst>
          </p:cNvPr>
          <p:cNvCxnSpPr>
            <a:cxnSpLocks/>
            <a:stCxn id="119" idx="6"/>
          </p:cNvCxnSpPr>
          <p:nvPr/>
        </p:nvCxnSpPr>
        <p:spPr>
          <a:xfrm flipV="1">
            <a:off x="4364966" y="5148669"/>
            <a:ext cx="1341503" cy="0"/>
          </a:xfrm>
          <a:prstGeom prst="line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AF81845B-C43B-DB4E-8B34-25A4ADCE4B51}"/>
              </a:ext>
            </a:extLst>
          </p:cNvPr>
          <p:cNvCxnSpPr>
            <a:cxnSpLocks/>
            <a:stCxn id="139" idx="3"/>
            <a:endCxn id="138" idx="1"/>
          </p:cNvCxnSpPr>
          <p:nvPr/>
        </p:nvCxnSpPr>
        <p:spPr>
          <a:xfrm flipV="1">
            <a:off x="4365323" y="5153784"/>
            <a:ext cx="1391348" cy="284363"/>
          </a:xfrm>
          <a:prstGeom prst="line">
            <a:avLst/>
          </a:prstGeom>
          <a:ln>
            <a:solidFill>
              <a:srgbClr val="7030A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838B0C31-5C25-2A43-AA28-57641BE6842C}"/>
              </a:ext>
            </a:extLst>
          </p:cNvPr>
          <p:cNvCxnSpPr>
            <a:cxnSpLocks/>
            <a:stCxn id="119" idx="6"/>
            <a:endCxn id="120" idx="2"/>
          </p:cNvCxnSpPr>
          <p:nvPr/>
        </p:nvCxnSpPr>
        <p:spPr>
          <a:xfrm flipV="1">
            <a:off x="4364966" y="4325007"/>
            <a:ext cx="1391043" cy="831840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Oval 118">
            <a:extLst>
              <a:ext uri="{FF2B5EF4-FFF2-40B4-BE49-F238E27FC236}">
                <a16:creationId xmlns:a16="http://schemas.microsoft.com/office/drawing/2014/main" id="{8EE54B8E-99DF-0E4C-B43B-84DA9CD4F2CE}"/>
              </a:ext>
            </a:extLst>
          </p:cNvPr>
          <p:cNvSpPr/>
          <p:nvPr/>
        </p:nvSpPr>
        <p:spPr>
          <a:xfrm>
            <a:off x="4182086" y="5065407"/>
            <a:ext cx="182880" cy="18288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CF7E3695-95C9-C740-8F58-CF1269370CA0}"/>
              </a:ext>
            </a:extLst>
          </p:cNvPr>
          <p:cNvSpPr/>
          <p:nvPr/>
        </p:nvSpPr>
        <p:spPr>
          <a:xfrm>
            <a:off x="5756009" y="4233567"/>
            <a:ext cx="182880" cy="18288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3B3C5190-0209-F242-97B6-21D29AB159D7}"/>
              </a:ext>
            </a:extLst>
          </p:cNvPr>
          <p:cNvSpPr txBox="1"/>
          <p:nvPr/>
        </p:nvSpPr>
        <p:spPr>
          <a:xfrm>
            <a:off x="5894693" y="5046212"/>
            <a:ext cx="856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Helvetica" pitchFamily="2" charset="0"/>
              </a:rPr>
              <a:t>Genotype B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5CEA98A2-AAC4-5C4F-A9C1-DDE42474BED1}"/>
              </a:ext>
            </a:extLst>
          </p:cNvPr>
          <p:cNvSpPr txBox="1"/>
          <p:nvPr/>
        </p:nvSpPr>
        <p:spPr>
          <a:xfrm>
            <a:off x="5895624" y="4199269"/>
            <a:ext cx="856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Helvetica" pitchFamily="2" charset="0"/>
              </a:rPr>
              <a:t>Genotype A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C1A23EF0-FE24-934E-818E-65F3BF22CD0D}"/>
              </a:ext>
            </a:extLst>
          </p:cNvPr>
          <p:cNvSpPr txBox="1"/>
          <p:nvPr/>
        </p:nvSpPr>
        <p:spPr>
          <a:xfrm>
            <a:off x="687341" y="1242281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A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01788359-2DEA-8543-A815-D6FB1938B949}"/>
              </a:ext>
            </a:extLst>
          </p:cNvPr>
          <p:cNvSpPr txBox="1"/>
          <p:nvPr/>
        </p:nvSpPr>
        <p:spPr>
          <a:xfrm>
            <a:off x="3832427" y="1180725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B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1EF6B931-CB2D-DB44-A5D0-CD2D0178B28D}"/>
              </a:ext>
            </a:extLst>
          </p:cNvPr>
          <p:cNvSpPr txBox="1"/>
          <p:nvPr/>
        </p:nvSpPr>
        <p:spPr>
          <a:xfrm>
            <a:off x="687341" y="3946806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C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44C539E6-F102-604A-B492-5A8D3F277D80}"/>
              </a:ext>
            </a:extLst>
          </p:cNvPr>
          <p:cNvSpPr txBox="1"/>
          <p:nvPr/>
        </p:nvSpPr>
        <p:spPr>
          <a:xfrm>
            <a:off x="3832427" y="3892335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D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6C8FA4AF-11E5-C14D-9489-1FF4CA8460C2}"/>
              </a:ext>
            </a:extLst>
          </p:cNvPr>
          <p:cNvSpPr txBox="1"/>
          <p:nvPr/>
        </p:nvSpPr>
        <p:spPr>
          <a:xfrm>
            <a:off x="3830431" y="6648819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F</a:t>
            </a:r>
          </a:p>
        </p:txBody>
      </p:sp>
      <p:sp>
        <p:nvSpPr>
          <p:cNvPr id="86" name="Half Frame 85">
            <a:extLst>
              <a:ext uri="{FF2B5EF4-FFF2-40B4-BE49-F238E27FC236}">
                <a16:creationId xmlns:a16="http://schemas.microsoft.com/office/drawing/2014/main" id="{4C767BFD-5677-C94B-ABD2-6F9E37256932}"/>
              </a:ext>
            </a:extLst>
          </p:cNvPr>
          <p:cNvSpPr/>
          <p:nvPr/>
        </p:nvSpPr>
        <p:spPr>
          <a:xfrm rot="16200000">
            <a:off x="916183" y="6402795"/>
            <a:ext cx="1889760" cy="2560321"/>
          </a:xfrm>
          <a:prstGeom prst="halfFrame">
            <a:avLst>
              <a:gd name="adj1" fmla="val 1313"/>
              <a:gd name="adj2" fmla="val 140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DC533300-2E6B-A54C-819F-5AF49EA13A51}"/>
              </a:ext>
            </a:extLst>
          </p:cNvPr>
          <p:cNvSpPr/>
          <p:nvPr/>
        </p:nvSpPr>
        <p:spPr>
          <a:xfrm>
            <a:off x="1080605" y="8533714"/>
            <a:ext cx="57361" cy="16870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4BAFE86A-21B8-7043-B38E-13184B589DE2}"/>
              </a:ext>
            </a:extLst>
          </p:cNvPr>
          <p:cNvSpPr/>
          <p:nvPr/>
        </p:nvSpPr>
        <p:spPr>
          <a:xfrm>
            <a:off x="2669007" y="8533714"/>
            <a:ext cx="57361" cy="16870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EE80F532-4427-AC4C-91E0-0E342A078EC5}"/>
              </a:ext>
            </a:extLst>
          </p:cNvPr>
          <p:cNvSpPr/>
          <p:nvPr/>
        </p:nvSpPr>
        <p:spPr>
          <a:xfrm>
            <a:off x="1016005" y="8187437"/>
            <a:ext cx="182880" cy="18288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0DDDB219-F2E9-0548-B414-6AC24D8A0A39}"/>
              </a:ext>
            </a:extLst>
          </p:cNvPr>
          <p:cNvSpPr/>
          <p:nvPr/>
        </p:nvSpPr>
        <p:spPr>
          <a:xfrm>
            <a:off x="2605239" y="6860644"/>
            <a:ext cx="182880" cy="18288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405F6F03-9CB6-594A-AD8E-6F732BC37D20}"/>
              </a:ext>
            </a:extLst>
          </p:cNvPr>
          <p:cNvSpPr/>
          <p:nvPr/>
        </p:nvSpPr>
        <p:spPr>
          <a:xfrm>
            <a:off x="1017475" y="6872324"/>
            <a:ext cx="182880" cy="18288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4953CA2E-F0A1-B64E-B4AF-4878AAEEAEE7}"/>
              </a:ext>
            </a:extLst>
          </p:cNvPr>
          <p:cNvSpPr/>
          <p:nvPr/>
        </p:nvSpPr>
        <p:spPr>
          <a:xfrm>
            <a:off x="2600102" y="8183793"/>
            <a:ext cx="182880" cy="18288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7FC99BBB-592F-3843-BD21-8391248A3DD1}"/>
              </a:ext>
            </a:extLst>
          </p:cNvPr>
          <p:cNvSpPr txBox="1"/>
          <p:nvPr/>
        </p:nvSpPr>
        <p:spPr>
          <a:xfrm rot="16200000">
            <a:off x="19234" y="7404998"/>
            <a:ext cx="9172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Helvetica" pitchFamily="2" charset="0"/>
              </a:rPr>
              <a:t>Phenotype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CFD3E58B-BFB1-7F41-8801-B6FBBDBAE24E}"/>
              </a:ext>
            </a:extLst>
          </p:cNvPr>
          <p:cNvSpPr txBox="1"/>
          <p:nvPr/>
        </p:nvSpPr>
        <p:spPr>
          <a:xfrm>
            <a:off x="2747364" y="6837177"/>
            <a:ext cx="856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Helvetica" pitchFamily="2" charset="0"/>
              </a:rPr>
              <a:t>Genotype B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47AD348E-51A7-3C41-820A-5C96AD0478CC}"/>
              </a:ext>
            </a:extLst>
          </p:cNvPr>
          <p:cNvSpPr txBox="1"/>
          <p:nvPr/>
        </p:nvSpPr>
        <p:spPr>
          <a:xfrm>
            <a:off x="2739715" y="8160608"/>
            <a:ext cx="856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Helvetica" pitchFamily="2" charset="0"/>
              </a:rPr>
              <a:t>Genotype A</a:t>
            </a:r>
          </a:p>
        </p:txBody>
      </p: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33B7E51C-2B10-224A-A2F7-58EC40ACC43A}"/>
              </a:ext>
            </a:extLst>
          </p:cNvPr>
          <p:cNvCxnSpPr>
            <a:cxnSpLocks/>
            <a:stCxn id="93" idx="6"/>
            <a:endCxn id="111" idx="2"/>
          </p:cNvCxnSpPr>
          <p:nvPr/>
        </p:nvCxnSpPr>
        <p:spPr>
          <a:xfrm flipV="1">
            <a:off x="1198885" y="8275233"/>
            <a:ext cx="1401217" cy="3644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0578F149-1BE8-F345-8903-C3C54AD567B0}"/>
              </a:ext>
            </a:extLst>
          </p:cNvPr>
          <p:cNvCxnSpPr>
            <a:cxnSpLocks/>
            <a:stCxn id="110" idx="6"/>
            <a:endCxn id="108" idx="6"/>
          </p:cNvCxnSpPr>
          <p:nvPr/>
        </p:nvCxnSpPr>
        <p:spPr>
          <a:xfrm flipV="1">
            <a:off x="1200355" y="6952084"/>
            <a:ext cx="1587764" cy="11680"/>
          </a:xfrm>
          <a:prstGeom prst="line">
            <a:avLst/>
          </a:prstGeom>
          <a:ln>
            <a:solidFill>
              <a:srgbClr val="7030A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DB50EE72-227E-F345-8303-603E831F6B71}"/>
              </a:ext>
            </a:extLst>
          </p:cNvPr>
          <p:cNvSpPr txBox="1"/>
          <p:nvPr/>
        </p:nvSpPr>
        <p:spPr>
          <a:xfrm>
            <a:off x="3830431" y="549247"/>
            <a:ext cx="25314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>
                <a:latin typeface="Helvetica" pitchFamily="2" charset="0"/>
              </a:rPr>
              <a:t>GxE</a:t>
            </a:r>
            <a:endParaRPr lang="en-US" dirty="0">
              <a:latin typeface="Helvetica" pitchFamily="2" charset="0"/>
            </a:endParaRPr>
          </a:p>
          <a:p>
            <a:pPr algn="ctr"/>
            <a:r>
              <a:rPr lang="en-US" sz="1400" dirty="0">
                <a:latin typeface="Helvetica" pitchFamily="2" charset="0"/>
              </a:rPr>
              <a:t>(Reaction norms not parallel) 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A88E3520-7078-9448-B104-5033702AB4BF}"/>
              </a:ext>
            </a:extLst>
          </p:cNvPr>
          <p:cNvSpPr txBox="1"/>
          <p:nvPr/>
        </p:nvSpPr>
        <p:spPr>
          <a:xfrm>
            <a:off x="693565" y="6646862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E</a:t>
            </a:r>
          </a:p>
        </p:txBody>
      </p:sp>
      <p:sp>
        <p:nvSpPr>
          <p:cNvPr id="29" name="Diamond 28">
            <a:extLst>
              <a:ext uri="{FF2B5EF4-FFF2-40B4-BE49-F238E27FC236}">
                <a16:creationId xmlns:a16="http://schemas.microsoft.com/office/drawing/2014/main" id="{64A3AE73-8C6A-4649-9692-F88F0D1E3053}"/>
              </a:ext>
            </a:extLst>
          </p:cNvPr>
          <p:cNvSpPr>
            <a:spLocks noChangeAspect="1"/>
          </p:cNvSpPr>
          <p:nvPr/>
        </p:nvSpPr>
        <p:spPr>
          <a:xfrm>
            <a:off x="2607888" y="1456823"/>
            <a:ext cx="182880" cy="182880"/>
          </a:xfrm>
          <a:prstGeom prst="diamond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Diamond 134">
            <a:extLst>
              <a:ext uri="{FF2B5EF4-FFF2-40B4-BE49-F238E27FC236}">
                <a16:creationId xmlns:a16="http://schemas.microsoft.com/office/drawing/2014/main" id="{C058A130-21BB-FA4C-8D81-CF625F51F06D}"/>
              </a:ext>
            </a:extLst>
          </p:cNvPr>
          <p:cNvSpPr>
            <a:spLocks noChangeAspect="1"/>
          </p:cNvSpPr>
          <p:nvPr/>
        </p:nvSpPr>
        <p:spPr>
          <a:xfrm>
            <a:off x="1016590" y="2121470"/>
            <a:ext cx="182880" cy="182880"/>
          </a:xfrm>
          <a:prstGeom prst="diamond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Diamond 135">
            <a:extLst>
              <a:ext uri="{FF2B5EF4-FFF2-40B4-BE49-F238E27FC236}">
                <a16:creationId xmlns:a16="http://schemas.microsoft.com/office/drawing/2014/main" id="{F87DACE1-2E87-1149-BDD6-58E7A72512D7}"/>
              </a:ext>
            </a:extLst>
          </p:cNvPr>
          <p:cNvSpPr>
            <a:spLocks noChangeAspect="1"/>
          </p:cNvSpPr>
          <p:nvPr/>
        </p:nvSpPr>
        <p:spPr>
          <a:xfrm>
            <a:off x="5757175" y="1465255"/>
            <a:ext cx="182880" cy="182880"/>
          </a:xfrm>
          <a:prstGeom prst="diamond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Diamond 136">
            <a:extLst>
              <a:ext uri="{FF2B5EF4-FFF2-40B4-BE49-F238E27FC236}">
                <a16:creationId xmlns:a16="http://schemas.microsoft.com/office/drawing/2014/main" id="{D94C18E1-2C00-8C4F-85EB-3382F339ADC9}"/>
              </a:ext>
            </a:extLst>
          </p:cNvPr>
          <p:cNvSpPr>
            <a:spLocks noChangeAspect="1"/>
          </p:cNvSpPr>
          <p:nvPr/>
        </p:nvSpPr>
        <p:spPr>
          <a:xfrm>
            <a:off x="4185261" y="2368381"/>
            <a:ext cx="182880" cy="182880"/>
          </a:xfrm>
          <a:prstGeom prst="diamond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Diamond 137">
            <a:extLst>
              <a:ext uri="{FF2B5EF4-FFF2-40B4-BE49-F238E27FC236}">
                <a16:creationId xmlns:a16="http://schemas.microsoft.com/office/drawing/2014/main" id="{5069E222-D5C5-B241-81B7-345A3B46433E}"/>
              </a:ext>
            </a:extLst>
          </p:cNvPr>
          <p:cNvSpPr>
            <a:spLocks noChangeAspect="1"/>
          </p:cNvSpPr>
          <p:nvPr/>
        </p:nvSpPr>
        <p:spPr>
          <a:xfrm>
            <a:off x="5756671" y="5062344"/>
            <a:ext cx="182880" cy="182880"/>
          </a:xfrm>
          <a:prstGeom prst="diamond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Diamond 138">
            <a:extLst>
              <a:ext uri="{FF2B5EF4-FFF2-40B4-BE49-F238E27FC236}">
                <a16:creationId xmlns:a16="http://schemas.microsoft.com/office/drawing/2014/main" id="{631403F7-F253-574A-B8ED-A1A22DD48C43}"/>
              </a:ext>
            </a:extLst>
          </p:cNvPr>
          <p:cNvSpPr>
            <a:spLocks noChangeAspect="1"/>
          </p:cNvSpPr>
          <p:nvPr/>
        </p:nvSpPr>
        <p:spPr>
          <a:xfrm>
            <a:off x="4182443" y="5346707"/>
            <a:ext cx="182880" cy="182880"/>
          </a:xfrm>
          <a:prstGeom prst="diamond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Diamond 139">
            <a:extLst>
              <a:ext uri="{FF2B5EF4-FFF2-40B4-BE49-F238E27FC236}">
                <a16:creationId xmlns:a16="http://schemas.microsoft.com/office/drawing/2014/main" id="{70662FD8-83E9-AA47-9DBE-C536BF05BDCA}"/>
              </a:ext>
            </a:extLst>
          </p:cNvPr>
          <p:cNvSpPr>
            <a:spLocks noChangeAspect="1"/>
          </p:cNvSpPr>
          <p:nvPr/>
        </p:nvSpPr>
        <p:spPr>
          <a:xfrm>
            <a:off x="2604713" y="4791038"/>
            <a:ext cx="182880" cy="182880"/>
          </a:xfrm>
          <a:prstGeom prst="diamond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Diamond 140">
            <a:extLst>
              <a:ext uri="{FF2B5EF4-FFF2-40B4-BE49-F238E27FC236}">
                <a16:creationId xmlns:a16="http://schemas.microsoft.com/office/drawing/2014/main" id="{590C1B52-2A93-B840-8BB9-D3C9F42E4636}"/>
              </a:ext>
            </a:extLst>
          </p:cNvPr>
          <p:cNvSpPr>
            <a:spLocks noChangeAspect="1"/>
          </p:cNvSpPr>
          <p:nvPr/>
        </p:nvSpPr>
        <p:spPr>
          <a:xfrm>
            <a:off x="1016590" y="5455685"/>
            <a:ext cx="182880" cy="182880"/>
          </a:xfrm>
          <a:prstGeom prst="diamond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9E540AFC-98F2-264E-8B6C-94EF081D78CB}"/>
              </a:ext>
            </a:extLst>
          </p:cNvPr>
          <p:cNvSpPr txBox="1"/>
          <p:nvPr/>
        </p:nvSpPr>
        <p:spPr>
          <a:xfrm>
            <a:off x="3655863" y="3250903"/>
            <a:ext cx="11829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Helvetica" pitchFamily="2" charset="0"/>
              </a:rPr>
              <a:t>Environment A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83DA6CB3-7C0C-FE42-858E-CAEE43BCF767}"/>
              </a:ext>
            </a:extLst>
          </p:cNvPr>
          <p:cNvSpPr txBox="1"/>
          <p:nvPr/>
        </p:nvSpPr>
        <p:spPr>
          <a:xfrm>
            <a:off x="5250929" y="3250646"/>
            <a:ext cx="11913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Helvetica" pitchFamily="2" charset="0"/>
              </a:rPr>
              <a:t>Environment B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567B5C67-1007-FB46-A434-9CD16236664A}"/>
              </a:ext>
            </a:extLst>
          </p:cNvPr>
          <p:cNvSpPr txBox="1"/>
          <p:nvPr/>
        </p:nvSpPr>
        <p:spPr>
          <a:xfrm>
            <a:off x="3712733" y="5986177"/>
            <a:ext cx="11829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Helvetica" pitchFamily="2" charset="0"/>
              </a:rPr>
              <a:t>Environment A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357AE774-6CB8-B144-AF71-23E3507A4ED2}"/>
              </a:ext>
            </a:extLst>
          </p:cNvPr>
          <p:cNvSpPr txBox="1"/>
          <p:nvPr/>
        </p:nvSpPr>
        <p:spPr>
          <a:xfrm>
            <a:off x="5307799" y="5985920"/>
            <a:ext cx="11913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Helvetica" pitchFamily="2" charset="0"/>
              </a:rPr>
              <a:t>Environment B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576A655E-F546-C74F-B374-A01E62428191}"/>
              </a:ext>
            </a:extLst>
          </p:cNvPr>
          <p:cNvSpPr txBox="1"/>
          <p:nvPr/>
        </p:nvSpPr>
        <p:spPr>
          <a:xfrm>
            <a:off x="3718034" y="8664267"/>
            <a:ext cx="11829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Helvetica" pitchFamily="2" charset="0"/>
              </a:rPr>
              <a:t>Environment A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C8B9603B-457F-D54D-8780-9624165AE5E7}"/>
              </a:ext>
            </a:extLst>
          </p:cNvPr>
          <p:cNvSpPr txBox="1"/>
          <p:nvPr/>
        </p:nvSpPr>
        <p:spPr>
          <a:xfrm>
            <a:off x="5313100" y="8664010"/>
            <a:ext cx="11913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Helvetica" pitchFamily="2" charset="0"/>
              </a:rPr>
              <a:t>Environment B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E0868BD7-05D3-C543-9C33-C4FE9B92B326}"/>
              </a:ext>
            </a:extLst>
          </p:cNvPr>
          <p:cNvSpPr txBox="1"/>
          <p:nvPr/>
        </p:nvSpPr>
        <p:spPr>
          <a:xfrm>
            <a:off x="527851" y="8664010"/>
            <a:ext cx="11829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Helvetica" pitchFamily="2" charset="0"/>
              </a:rPr>
              <a:t>Environment A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BEE24D83-F00A-AE4B-9C83-8746C36B8191}"/>
              </a:ext>
            </a:extLst>
          </p:cNvPr>
          <p:cNvSpPr txBox="1"/>
          <p:nvPr/>
        </p:nvSpPr>
        <p:spPr>
          <a:xfrm>
            <a:off x="2122917" y="8663753"/>
            <a:ext cx="11913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Helvetica" pitchFamily="2" charset="0"/>
              </a:rPr>
              <a:t>Environment B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B80050E0-E3E3-404A-AC9E-E78F7E531C38}"/>
              </a:ext>
            </a:extLst>
          </p:cNvPr>
          <p:cNvSpPr txBox="1"/>
          <p:nvPr/>
        </p:nvSpPr>
        <p:spPr>
          <a:xfrm>
            <a:off x="515006" y="5961905"/>
            <a:ext cx="11829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Helvetica" pitchFamily="2" charset="0"/>
              </a:rPr>
              <a:t>Environment A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5924228C-2C52-0C44-BDF2-067F62306800}"/>
              </a:ext>
            </a:extLst>
          </p:cNvPr>
          <p:cNvSpPr txBox="1"/>
          <p:nvPr/>
        </p:nvSpPr>
        <p:spPr>
          <a:xfrm>
            <a:off x="2110072" y="5961648"/>
            <a:ext cx="11913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Helvetica" pitchFamily="2" charset="0"/>
              </a:rPr>
              <a:t>Environment B</a:t>
            </a:r>
          </a:p>
        </p:txBody>
      </p:sp>
    </p:spTree>
    <p:extLst>
      <p:ext uri="{BB962C8B-B14F-4D97-AF65-F5344CB8AC3E}">
        <p14:creationId xmlns:p14="http://schemas.microsoft.com/office/powerpoint/2010/main" val="40487946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184</TotalTime>
  <Words>80</Words>
  <Application>Microsoft Macintosh PowerPoint</Application>
  <PresentationFormat>On-screen Show (4:3)</PresentationFormat>
  <Paragraphs>43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Albecker, Molly Ann</dc:creator>
  <cp:lastModifiedBy>Albecker, Molly Ann</cp:lastModifiedBy>
  <cp:revision>11</cp:revision>
  <dcterms:created xsi:type="dcterms:W3CDTF">2020-01-02T14:28:48Z</dcterms:created>
  <dcterms:modified xsi:type="dcterms:W3CDTF">2020-01-21T19:59:20Z</dcterms:modified>
</cp:coreProperties>
</file>